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Fredoka" panose="020B0604020202020204" charset="0"/>
      <p:regular r:id="rId18"/>
    </p:embeddedFont>
    <p:embeddedFont>
      <p:font typeface="Raleway" pitchFamily="2" charset="0"/>
      <p:regular r:id="rId19"/>
    </p:embeddedFont>
    <p:embeddedFont>
      <p:font typeface="Raleway Bold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ar-M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382336" y="4497921"/>
            <a:ext cx="4362220" cy="6254078"/>
          </a:xfrm>
          <a:custGeom>
            <a:avLst/>
            <a:gdLst/>
            <a:ahLst/>
            <a:cxnLst/>
            <a:rect l="l" t="t" r="r" b="b"/>
            <a:pathLst>
              <a:path w="4362220" h="6254078">
                <a:moveTo>
                  <a:pt x="0" y="0"/>
                </a:moveTo>
                <a:lnTo>
                  <a:pt x="4362220" y="0"/>
                </a:lnTo>
                <a:lnTo>
                  <a:pt x="4362220" y="6254078"/>
                </a:lnTo>
                <a:lnTo>
                  <a:pt x="0" y="6254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9" name="TextBox 9"/>
          <p:cNvSpPr txBox="1"/>
          <p:nvPr/>
        </p:nvSpPr>
        <p:spPr>
          <a:xfrm>
            <a:off x="7634622" y="6085085"/>
            <a:ext cx="8318964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Raleway"/>
              </a:rPr>
              <a:t>Data Analyst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34622" y="7558285"/>
            <a:ext cx="8187540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aleway Bold"/>
              </a:rPr>
              <a:t>Internship Mentorness</a:t>
            </a:r>
          </a:p>
          <a:p>
            <a:pPr algn="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aleway Bold"/>
              </a:rPr>
              <a:t>Presented by Nouhaila TYOUBI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89545" y="1673353"/>
            <a:ext cx="12390140" cy="347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Fredoka"/>
              </a:rPr>
              <a:t>CORONA VIRUS ANALYSIS IN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grpSp>
        <p:nvGrpSpPr>
          <p:cNvPr id="5" name="Group 5"/>
          <p:cNvGrpSpPr/>
          <p:nvPr/>
        </p:nvGrpSpPr>
        <p:grpSpPr>
          <a:xfrm>
            <a:off x="5209807" y="1028700"/>
            <a:ext cx="12059018" cy="8229600"/>
            <a:chOff x="0" y="0"/>
            <a:chExt cx="3919184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9184" cy="2674622"/>
            </a:xfrm>
            <a:custGeom>
              <a:avLst/>
              <a:gdLst/>
              <a:ahLst/>
              <a:cxnLst/>
              <a:rect l="l" t="t" r="r" b="b"/>
              <a:pathLst>
                <a:path w="3919184" h="2674622">
                  <a:moveTo>
                    <a:pt x="32100" y="0"/>
                  </a:moveTo>
                  <a:lnTo>
                    <a:pt x="3887084" y="0"/>
                  </a:lnTo>
                  <a:cubicBezTo>
                    <a:pt x="3895597" y="0"/>
                    <a:pt x="3903762" y="3382"/>
                    <a:pt x="3909782" y="9402"/>
                  </a:cubicBezTo>
                  <a:cubicBezTo>
                    <a:pt x="3915802" y="15422"/>
                    <a:pt x="3919184" y="23587"/>
                    <a:pt x="3919184" y="32100"/>
                  </a:cubicBezTo>
                  <a:lnTo>
                    <a:pt x="3919184" y="2642522"/>
                  </a:lnTo>
                  <a:cubicBezTo>
                    <a:pt x="3919184" y="2651036"/>
                    <a:pt x="3915802" y="2659200"/>
                    <a:pt x="3909782" y="2665220"/>
                  </a:cubicBezTo>
                  <a:cubicBezTo>
                    <a:pt x="3903762" y="2671240"/>
                    <a:pt x="3895597" y="2674622"/>
                    <a:pt x="3887084" y="2674622"/>
                  </a:cubicBezTo>
                  <a:lnTo>
                    <a:pt x="32100" y="2674622"/>
                  </a:lnTo>
                  <a:cubicBezTo>
                    <a:pt x="23587" y="2674622"/>
                    <a:pt x="15422" y="2671240"/>
                    <a:pt x="9402" y="2665220"/>
                  </a:cubicBezTo>
                  <a:cubicBezTo>
                    <a:pt x="3382" y="2659200"/>
                    <a:pt x="0" y="2651036"/>
                    <a:pt x="0" y="2642522"/>
                  </a:cubicBezTo>
                  <a:lnTo>
                    <a:pt x="0" y="32100"/>
                  </a:lnTo>
                  <a:cubicBezTo>
                    <a:pt x="0" y="23587"/>
                    <a:pt x="3382" y="15422"/>
                    <a:pt x="9402" y="9402"/>
                  </a:cubicBezTo>
                  <a:cubicBezTo>
                    <a:pt x="15422" y="3382"/>
                    <a:pt x="23587" y="0"/>
                    <a:pt x="321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ar-M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919184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3683953"/>
            <a:ext cx="5613242" cy="7459457"/>
          </a:xfrm>
          <a:custGeom>
            <a:avLst/>
            <a:gdLst/>
            <a:ahLst/>
            <a:cxnLst/>
            <a:rect l="l" t="t" r="r" b="b"/>
            <a:pathLst>
              <a:path w="5613242" h="7459457">
                <a:moveTo>
                  <a:pt x="0" y="0"/>
                </a:moveTo>
                <a:lnTo>
                  <a:pt x="5613242" y="0"/>
                </a:lnTo>
                <a:lnTo>
                  <a:pt x="5613242" y="7459458"/>
                </a:lnTo>
                <a:lnTo>
                  <a:pt x="0" y="7459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9" name="Freeform 9"/>
          <p:cNvSpPr/>
          <p:nvPr/>
        </p:nvSpPr>
        <p:spPr>
          <a:xfrm>
            <a:off x="5783709" y="1559733"/>
            <a:ext cx="6404201" cy="2359119"/>
          </a:xfrm>
          <a:custGeom>
            <a:avLst/>
            <a:gdLst/>
            <a:ahLst/>
            <a:cxnLst/>
            <a:rect l="l" t="t" r="r" b="b"/>
            <a:pathLst>
              <a:path w="6404201" h="2359119">
                <a:moveTo>
                  <a:pt x="0" y="0"/>
                </a:moveTo>
                <a:lnTo>
                  <a:pt x="6404201" y="0"/>
                </a:lnTo>
                <a:lnTo>
                  <a:pt x="6404201" y="2359119"/>
                </a:lnTo>
                <a:lnTo>
                  <a:pt x="0" y="23591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3414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10" name="Freeform 10"/>
          <p:cNvSpPr/>
          <p:nvPr/>
        </p:nvSpPr>
        <p:spPr>
          <a:xfrm>
            <a:off x="9866567" y="4679743"/>
            <a:ext cx="6404201" cy="4116223"/>
          </a:xfrm>
          <a:custGeom>
            <a:avLst/>
            <a:gdLst/>
            <a:ahLst/>
            <a:cxnLst/>
            <a:rect l="l" t="t" r="r" b="b"/>
            <a:pathLst>
              <a:path w="6404201" h="4116223">
                <a:moveTo>
                  <a:pt x="0" y="0"/>
                </a:moveTo>
                <a:lnTo>
                  <a:pt x="6404201" y="0"/>
                </a:lnTo>
                <a:lnTo>
                  <a:pt x="6404201" y="4116222"/>
                </a:lnTo>
                <a:lnTo>
                  <a:pt x="0" y="41162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grpSp>
        <p:nvGrpSpPr>
          <p:cNvPr id="5" name="Group 5"/>
          <p:cNvGrpSpPr/>
          <p:nvPr/>
        </p:nvGrpSpPr>
        <p:grpSpPr>
          <a:xfrm>
            <a:off x="5209807" y="1028700"/>
            <a:ext cx="12059018" cy="8229600"/>
            <a:chOff x="0" y="0"/>
            <a:chExt cx="3919184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9184" cy="2674622"/>
            </a:xfrm>
            <a:custGeom>
              <a:avLst/>
              <a:gdLst/>
              <a:ahLst/>
              <a:cxnLst/>
              <a:rect l="l" t="t" r="r" b="b"/>
              <a:pathLst>
                <a:path w="3919184" h="2674622">
                  <a:moveTo>
                    <a:pt x="32100" y="0"/>
                  </a:moveTo>
                  <a:lnTo>
                    <a:pt x="3887084" y="0"/>
                  </a:lnTo>
                  <a:cubicBezTo>
                    <a:pt x="3895597" y="0"/>
                    <a:pt x="3903762" y="3382"/>
                    <a:pt x="3909782" y="9402"/>
                  </a:cubicBezTo>
                  <a:cubicBezTo>
                    <a:pt x="3915802" y="15422"/>
                    <a:pt x="3919184" y="23587"/>
                    <a:pt x="3919184" y="32100"/>
                  </a:cubicBezTo>
                  <a:lnTo>
                    <a:pt x="3919184" y="2642522"/>
                  </a:lnTo>
                  <a:cubicBezTo>
                    <a:pt x="3919184" y="2651036"/>
                    <a:pt x="3915802" y="2659200"/>
                    <a:pt x="3909782" y="2665220"/>
                  </a:cubicBezTo>
                  <a:cubicBezTo>
                    <a:pt x="3903762" y="2671240"/>
                    <a:pt x="3895597" y="2674622"/>
                    <a:pt x="3887084" y="2674622"/>
                  </a:cubicBezTo>
                  <a:lnTo>
                    <a:pt x="32100" y="2674622"/>
                  </a:lnTo>
                  <a:cubicBezTo>
                    <a:pt x="23587" y="2674622"/>
                    <a:pt x="15422" y="2671240"/>
                    <a:pt x="9402" y="2665220"/>
                  </a:cubicBezTo>
                  <a:cubicBezTo>
                    <a:pt x="3382" y="2659200"/>
                    <a:pt x="0" y="2651036"/>
                    <a:pt x="0" y="2642522"/>
                  </a:cubicBezTo>
                  <a:lnTo>
                    <a:pt x="0" y="32100"/>
                  </a:lnTo>
                  <a:cubicBezTo>
                    <a:pt x="0" y="23587"/>
                    <a:pt x="3382" y="15422"/>
                    <a:pt x="9402" y="9402"/>
                  </a:cubicBezTo>
                  <a:cubicBezTo>
                    <a:pt x="15422" y="3382"/>
                    <a:pt x="23587" y="0"/>
                    <a:pt x="321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ar-M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919184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3683953"/>
            <a:ext cx="5613242" cy="7459457"/>
          </a:xfrm>
          <a:custGeom>
            <a:avLst/>
            <a:gdLst/>
            <a:ahLst/>
            <a:cxnLst/>
            <a:rect l="l" t="t" r="r" b="b"/>
            <a:pathLst>
              <a:path w="5613242" h="7459457">
                <a:moveTo>
                  <a:pt x="0" y="0"/>
                </a:moveTo>
                <a:lnTo>
                  <a:pt x="5613242" y="0"/>
                </a:lnTo>
                <a:lnTo>
                  <a:pt x="5613242" y="7459458"/>
                </a:lnTo>
                <a:lnTo>
                  <a:pt x="0" y="7459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9" name="Freeform 9"/>
          <p:cNvSpPr/>
          <p:nvPr/>
        </p:nvSpPr>
        <p:spPr>
          <a:xfrm>
            <a:off x="5912921" y="1711115"/>
            <a:ext cx="7022662" cy="3189827"/>
          </a:xfrm>
          <a:custGeom>
            <a:avLst/>
            <a:gdLst/>
            <a:ahLst/>
            <a:cxnLst/>
            <a:rect l="l" t="t" r="r" b="b"/>
            <a:pathLst>
              <a:path w="7022662" h="3189827">
                <a:moveTo>
                  <a:pt x="0" y="0"/>
                </a:moveTo>
                <a:lnTo>
                  <a:pt x="7022662" y="0"/>
                </a:lnTo>
                <a:lnTo>
                  <a:pt x="7022662" y="3189826"/>
                </a:lnTo>
                <a:lnTo>
                  <a:pt x="0" y="31898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10" name="Freeform 10"/>
          <p:cNvSpPr/>
          <p:nvPr/>
        </p:nvSpPr>
        <p:spPr>
          <a:xfrm>
            <a:off x="9288708" y="5562588"/>
            <a:ext cx="7293750" cy="2970671"/>
          </a:xfrm>
          <a:custGeom>
            <a:avLst/>
            <a:gdLst/>
            <a:ahLst/>
            <a:cxnLst/>
            <a:rect l="l" t="t" r="r" b="b"/>
            <a:pathLst>
              <a:path w="7293750" h="2970671">
                <a:moveTo>
                  <a:pt x="0" y="0"/>
                </a:moveTo>
                <a:lnTo>
                  <a:pt x="7293750" y="0"/>
                </a:lnTo>
                <a:lnTo>
                  <a:pt x="7293750" y="2970671"/>
                </a:lnTo>
                <a:lnTo>
                  <a:pt x="0" y="2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grpSp>
        <p:nvGrpSpPr>
          <p:cNvPr id="5" name="Group 5"/>
          <p:cNvGrpSpPr/>
          <p:nvPr/>
        </p:nvGrpSpPr>
        <p:grpSpPr>
          <a:xfrm>
            <a:off x="5209807" y="1028700"/>
            <a:ext cx="12059018" cy="8229600"/>
            <a:chOff x="0" y="0"/>
            <a:chExt cx="3919184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9184" cy="2674622"/>
            </a:xfrm>
            <a:custGeom>
              <a:avLst/>
              <a:gdLst/>
              <a:ahLst/>
              <a:cxnLst/>
              <a:rect l="l" t="t" r="r" b="b"/>
              <a:pathLst>
                <a:path w="3919184" h="2674622">
                  <a:moveTo>
                    <a:pt x="32100" y="0"/>
                  </a:moveTo>
                  <a:lnTo>
                    <a:pt x="3887084" y="0"/>
                  </a:lnTo>
                  <a:cubicBezTo>
                    <a:pt x="3895597" y="0"/>
                    <a:pt x="3903762" y="3382"/>
                    <a:pt x="3909782" y="9402"/>
                  </a:cubicBezTo>
                  <a:cubicBezTo>
                    <a:pt x="3915802" y="15422"/>
                    <a:pt x="3919184" y="23587"/>
                    <a:pt x="3919184" y="32100"/>
                  </a:cubicBezTo>
                  <a:lnTo>
                    <a:pt x="3919184" y="2642522"/>
                  </a:lnTo>
                  <a:cubicBezTo>
                    <a:pt x="3919184" y="2651036"/>
                    <a:pt x="3915802" y="2659200"/>
                    <a:pt x="3909782" y="2665220"/>
                  </a:cubicBezTo>
                  <a:cubicBezTo>
                    <a:pt x="3903762" y="2671240"/>
                    <a:pt x="3895597" y="2674622"/>
                    <a:pt x="3887084" y="2674622"/>
                  </a:cubicBezTo>
                  <a:lnTo>
                    <a:pt x="32100" y="2674622"/>
                  </a:lnTo>
                  <a:cubicBezTo>
                    <a:pt x="23587" y="2674622"/>
                    <a:pt x="15422" y="2671240"/>
                    <a:pt x="9402" y="2665220"/>
                  </a:cubicBezTo>
                  <a:cubicBezTo>
                    <a:pt x="3382" y="2659200"/>
                    <a:pt x="0" y="2651036"/>
                    <a:pt x="0" y="2642522"/>
                  </a:cubicBezTo>
                  <a:lnTo>
                    <a:pt x="0" y="32100"/>
                  </a:lnTo>
                  <a:cubicBezTo>
                    <a:pt x="0" y="23587"/>
                    <a:pt x="3382" y="15422"/>
                    <a:pt x="9402" y="9402"/>
                  </a:cubicBezTo>
                  <a:cubicBezTo>
                    <a:pt x="15422" y="3382"/>
                    <a:pt x="23587" y="0"/>
                    <a:pt x="321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ar-M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919184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3683953"/>
            <a:ext cx="5613242" cy="7459457"/>
          </a:xfrm>
          <a:custGeom>
            <a:avLst/>
            <a:gdLst/>
            <a:ahLst/>
            <a:cxnLst/>
            <a:rect l="l" t="t" r="r" b="b"/>
            <a:pathLst>
              <a:path w="5613242" h="7459457">
                <a:moveTo>
                  <a:pt x="0" y="0"/>
                </a:moveTo>
                <a:lnTo>
                  <a:pt x="5613242" y="0"/>
                </a:lnTo>
                <a:lnTo>
                  <a:pt x="5613242" y="7459458"/>
                </a:lnTo>
                <a:lnTo>
                  <a:pt x="0" y="7459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9" name="Freeform 9"/>
          <p:cNvSpPr/>
          <p:nvPr/>
        </p:nvSpPr>
        <p:spPr>
          <a:xfrm>
            <a:off x="5552941" y="1712407"/>
            <a:ext cx="6709993" cy="2903997"/>
          </a:xfrm>
          <a:custGeom>
            <a:avLst/>
            <a:gdLst/>
            <a:ahLst/>
            <a:cxnLst/>
            <a:rect l="l" t="t" r="r" b="b"/>
            <a:pathLst>
              <a:path w="6709993" h="2903997">
                <a:moveTo>
                  <a:pt x="0" y="0"/>
                </a:moveTo>
                <a:lnTo>
                  <a:pt x="6709993" y="0"/>
                </a:lnTo>
                <a:lnTo>
                  <a:pt x="6709993" y="2903997"/>
                </a:lnTo>
                <a:lnTo>
                  <a:pt x="0" y="29039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10" name="Freeform 10"/>
          <p:cNvSpPr/>
          <p:nvPr/>
        </p:nvSpPr>
        <p:spPr>
          <a:xfrm>
            <a:off x="9571561" y="5143629"/>
            <a:ext cx="7013263" cy="3487736"/>
          </a:xfrm>
          <a:custGeom>
            <a:avLst/>
            <a:gdLst/>
            <a:ahLst/>
            <a:cxnLst/>
            <a:rect l="l" t="t" r="r" b="b"/>
            <a:pathLst>
              <a:path w="7013263" h="3487736">
                <a:moveTo>
                  <a:pt x="0" y="0"/>
                </a:moveTo>
                <a:lnTo>
                  <a:pt x="7013263" y="0"/>
                </a:lnTo>
                <a:lnTo>
                  <a:pt x="7013263" y="3487736"/>
                </a:lnTo>
                <a:lnTo>
                  <a:pt x="0" y="34877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6938"/>
            </a:stretch>
          </a:blipFill>
        </p:spPr>
        <p:txBody>
          <a:bodyPr/>
          <a:lstStyle/>
          <a:p>
            <a:endParaRPr lang="ar-M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ar-M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94626" y="1409649"/>
            <a:ext cx="13898748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</a:rPr>
              <a:t>KEY TRENDS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90270" y="2830837"/>
            <a:ext cx="14659639" cy="6376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</a:rPr>
              <a:t>The number of confirmed cases, deaths, and recoveries showed distinct waves, with big peaks and low points.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</a:rPr>
              <a:t>Some months had very high cases, showing major outbreaks. For example, April and December 2020 had many cases in all categories.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</a:rPr>
              <a:t> Both 2020 and 2021 had days with no reported cases. This could mean problems with data collection or actual days with no cases.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</a:rPr>
              <a:t> The highest daily cases went up from 2020 to 2021, showing the pandemic got worse.</a:t>
            </a:r>
          </a:p>
          <a:p>
            <a:pPr algn="l">
              <a:lnSpc>
                <a:spcPts val="5039"/>
              </a:lnSpc>
            </a:pPr>
            <a:endParaRPr lang="en-US" sz="3599">
              <a:solidFill>
                <a:srgbClr val="000000"/>
              </a:solidFill>
              <a:latin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ar-M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94626" y="1409649"/>
            <a:ext cx="13898748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</a:rPr>
              <a:t>KEY TRENDS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90270" y="2830837"/>
            <a:ext cx="14659639" cy="6376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</a:rPr>
              <a:t>High Variability: Confirmed and recovered cases had high ups and downs, showing big daily changes.Deaths also changed a lot, but less than confirmed and recovered cases.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</a:rPr>
              <a:t>Monthly Fluctuations: Death cases had high ups and downs, especially during big outbreak months. This shows the inconsistency and unpredictability of death counts each month.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</a:rPr>
              <a:t>Leading Countries: India, Brazil, the US, Turkey, and Russia had the highest numbers of recoveries, showing big efforts in managing and recovering from the virus.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ar-M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94626" y="1409649"/>
            <a:ext cx="13898748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</a:rPr>
              <a:t>KEY TRENDS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90270" y="2830837"/>
            <a:ext cx="14659639" cy="701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</a:rPr>
              <a:t>The United States had the highest number of confirmed cases (33,461,982), showing it was the most affected country by infections.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</a:rPr>
              <a:t>High Total and Variability: The total confirmed cases were very high (169,065,144), with big daily changes. This shows the widespread and inconsistent nature of the pandemic.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</a:rPr>
              <a:t>High Recovery Rates: The total recovered cases were high (113,089,548), with big daily changes, showing effective treatment and recovery efforts.</a:t>
            </a:r>
          </a:p>
          <a:p>
            <a:pPr algn="l">
              <a:lnSpc>
                <a:spcPts val="5039"/>
              </a:lnSpc>
            </a:pPr>
            <a:endParaRPr lang="en-US" sz="3599">
              <a:solidFill>
                <a:srgbClr val="000000"/>
              </a:solidFill>
              <a:latin typeface="Raleway"/>
            </a:endParaRP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ar-M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2222" y="4580071"/>
            <a:ext cx="16937078" cy="1012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6"/>
              </a:lnSpc>
            </a:pPr>
            <a:r>
              <a:rPr lang="en-US" sz="5918">
                <a:solidFill>
                  <a:srgbClr val="000000"/>
                </a:solidFill>
                <a:latin typeface="Fredoka"/>
              </a:rPr>
              <a:t>THANK YOU!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1738297" y="1485191"/>
            <a:ext cx="2393159" cy="3169746"/>
          </a:xfrm>
          <a:custGeom>
            <a:avLst/>
            <a:gdLst/>
            <a:ahLst/>
            <a:cxnLst/>
            <a:rect l="l" t="t" r="r" b="b"/>
            <a:pathLst>
              <a:path w="2393159" h="3169746">
                <a:moveTo>
                  <a:pt x="2393159" y="0"/>
                </a:moveTo>
                <a:lnTo>
                  <a:pt x="0" y="0"/>
                </a:lnTo>
                <a:lnTo>
                  <a:pt x="0" y="3169747"/>
                </a:lnTo>
                <a:lnTo>
                  <a:pt x="2393159" y="3169747"/>
                </a:lnTo>
                <a:lnTo>
                  <a:pt x="23931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7" name="Freeform 7"/>
          <p:cNvSpPr/>
          <p:nvPr/>
        </p:nvSpPr>
        <p:spPr>
          <a:xfrm flipH="1">
            <a:off x="13770398" y="5582402"/>
            <a:ext cx="2633897" cy="3226826"/>
          </a:xfrm>
          <a:custGeom>
            <a:avLst/>
            <a:gdLst/>
            <a:ahLst/>
            <a:cxnLst/>
            <a:rect l="l" t="t" r="r" b="b"/>
            <a:pathLst>
              <a:path w="2633897" h="3226826">
                <a:moveTo>
                  <a:pt x="2633896" y="0"/>
                </a:moveTo>
                <a:lnTo>
                  <a:pt x="0" y="0"/>
                </a:lnTo>
                <a:lnTo>
                  <a:pt x="0" y="3226826"/>
                </a:lnTo>
                <a:lnTo>
                  <a:pt x="2633896" y="3226826"/>
                </a:lnTo>
                <a:lnTo>
                  <a:pt x="263389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grpSp>
        <p:nvGrpSpPr>
          <p:cNvPr id="5" name="Group 5"/>
          <p:cNvGrpSpPr/>
          <p:nvPr/>
        </p:nvGrpSpPr>
        <p:grpSpPr>
          <a:xfrm>
            <a:off x="1028700" y="1028700"/>
            <a:ext cx="12049493" cy="8229600"/>
            <a:chOff x="0" y="0"/>
            <a:chExt cx="3916088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6088" cy="2674622"/>
            </a:xfrm>
            <a:custGeom>
              <a:avLst/>
              <a:gdLst/>
              <a:ahLst/>
              <a:cxnLst/>
              <a:rect l="l" t="t" r="r" b="b"/>
              <a:pathLst>
                <a:path w="3916088" h="2674622">
                  <a:moveTo>
                    <a:pt x="32126" y="0"/>
                  </a:moveTo>
                  <a:lnTo>
                    <a:pt x="3883963" y="0"/>
                  </a:lnTo>
                  <a:cubicBezTo>
                    <a:pt x="3901705" y="0"/>
                    <a:pt x="3916088" y="14383"/>
                    <a:pt x="3916088" y="32126"/>
                  </a:cubicBezTo>
                  <a:lnTo>
                    <a:pt x="3916088" y="2642497"/>
                  </a:lnTo>
                  <a:cubicBezTo>
                    <a:pt x="3916088" y="2651017"/>
                    <a:pt x="3912704" y="2659188"/>
                    <a:pt x="3906679" y="2665213"/>
                  </a:cubicBezTo>
                  <a:cubicBezTo>
                    <a:pt x="3900655" y="2671238"/>
                    <a:pt x="3892483" y="2674622"/>
                    <a:pt x="3883963" y="2674622"/>
                  </a:cubicBezTo>
                  <a:lnTo>
                    <a:pt x="32126" y="2674622"/>
                  </a:lnTo>
                  <a:cubicBezTo>
                    <a:pt x="14383" y="2674622"/>
                    <a:pt x="0" y="2660239"/>
                    <a:pt x="0" y="2642497"/>
                  </a:cubicBezTo>
                  <a:lnTo>
                    <a:pt x="0" y="32126"/>
                  </a:lnTo>
                  <a:cubicBezTo>
                    <a:pt x="0" y="23605"/>
                    <a:pt x="3385" y="15434"/>
                    <a:pt x="9409" y="9409"/>
                  </a:cubicBezTo>
                  <a:cubicBezTo>
                    <a:pt x="15434" y="3385"/>
                    <a:pt x="23605" y="0"/>
                    <a:pt x="3212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ar-M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916088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665781" y="4645123"/>
            <a:ext cx="7341660" cy="5432828"/>
          </a:xfrm>
          <a:custGeom>
            <a:avLst/>
            <a:gdLst/>
            <a:ahLst/>
            <a:cxnLst/>
            <a:rect l="l" t="t" r="r" b="b"/>
            <a:pathLst>
              <a:path w="7341660" h="5432828">
                <a:moveTo>
                  <a:pt x="0" y="0"/>
                </a:moveTo>
                <a:lnTo>
                  <a:pt x="7341660" y="0"/>
                </a:lnTo>
                <a:lnTo>
                  <a:pt x="7341660" y="5432828"/>
                </a:lnTo>
                <a:lnTo>
                  <a:pt x="0" y="5432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9" name="TextBox 9"/>
          <p:cNvSpPr txBox="1"/>
          <p:nvPr/>
        </p:nvSpPr>
        <p:spPr>
          <a:xfrm>
            <a:off x="1736741" y="3307391"/>
            <a:ext cx="10633412" cy="5099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 Bold"/>
              </a:rPr>
              <a:t>Overview of the Project: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"/>
              </a:rPr>
              <a:t>This research involves analyzing a dataset connected to the coronavirus pandemic. The goal is to use SQL and data analysis abilities to extract important insights and convey them effectively.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"/>
              </a:rPr>
              <a:t>The collection offers thorough information on the virus's transmission, effect, and recovery across many regions and time periods.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09927" y="1398694"/>
            <a:ext cx="1048703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Fredoka"/>
              </a:rPr>
              <a:t>INTRODUCTION: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grpSp>
        <p:nvGrpSpPr>
          <p:cNvPr id="5" name="Group 5"/>
          <p:cNvGrpSpPr/>
          <p:nvPr/>
        </p:nvGrpSpPr>
        <p:grpSpPr>
          <a:xfrm>
            <a:off x="1028700" y="1028700"/>
            <a:ext cx="15294034" cy="8229600"/>
            <a:chOff x="0" y="0"/>
            <a:chExt cx="497056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0565" cy="2674622"/>
            </a:xfrm>
            <a:custGeom>
              <a:avLst/>
              <a:gdLst/>
              <a:ahLst/>
              <a:cxnLst/>
              <a:rect l="l" t="t" r="r" b="b"/>
              <a:pathLst>
                <a:path w="4970565" h="2674622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ar-M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462843" y="3987719"/>
            <a:ext cx="11284933" cy="318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 Bold"/>
              </a:rPr>
              <a:t>A brief description of the dataset:</a:t>
            </a:r>
          </a:p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"/>
              </a:rPr>
              <a:t>The collection contains records of CORONA VIRUS cases reported internationally, including location, time, and case status (confirmed, deaths, or recovered).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42699" y="1696929"/>
            <a:ext cx="13666036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</a:rPr>
              <a:t>DATA DESCRIPTION 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2838022" y="4244880"/>
            <a:ext cx="4421278" cy="5855998"/>
          </a:xfrm>
          <a:custGeom>
            <a:avLst/>
            <a:gdLst/>
            <a:ahLst/>
            <a:cxnLst/>
            <a:rect l="l" t="t" r="r" b="b"/>
            <a:pathLst>
              <a:path w="4421278" h="585599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grpSp>
        <p:nvGrpSpPr>
          <p:cNvPr id="5" name="Group 5"/>
          <p:cNvGrpSpPr/>
          <p:nvPr/>
        </p:nvGrpSpPr>
        <p:grpSpPr>
          <a:xfrm>
            <a:off x="1028700" y="1028700"/>
            <a:ext cx="15294034" cy="8229600"/>
            <a:chOff x="0" y="0"/>
            <a:chExt cx="497056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0565" cy="2674622"/>
            </a:xfrm>
            <a:custGeom>
              <a:avLst/>
              <a:gdLst/>
              <a:ahLst/>
              <a:cxnLst/>
              <a:rect l="l" t="t" r="r" b="b"/>
              <a:pathLst>
                <a:path w="4970565" h="2674622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ar-M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22335" y="2832811"/>
            <a:ext cx="13106763" cy="5043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aleway Bold"/>
              </a:rPr>
              <a:t>Explanation of the Columns: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leway"/>
              </a:rPr>
              <a:t>Province: Geographic subdivision within a country/region.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leway"/>
              </a:rPr>
              <a:t>Country/Region: Geographic entity where data is recorded.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leway"/>
              </a:rPr>
              <a:t>Latitude: North-south position on Earth's surface.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leway"/>
              </a:rPr>
              <a:t>Longitude: East-west position on Earth's surface.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leway"/>
              </a:rPr>
              <a:t>Date: Recorded date of CORONA VIRUS data.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leway"/>
              </a:rPr>
              <a:t>Confirmed: Number of diagnosed CORONA VIRUS cases.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leway"/>
              </a:rPr>
              <a:t>Deaths: Number of CORONA VIRUS related deaths.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leway"/>
              </a:rPr>
              <a:t>Recovered: Number of recovered CORONA VIRUS cases.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42699" y="1270831"/>
            <a:ext cx="13666036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</a:rPr>
              <a:t>DATA DESCRIPTION 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3483771" y="3879653"/>
            <a:ext cx="4423927" cy="5859506"/>
          </a:xfrm>
          <a:custGeom>
            <a:avLst/>
            <a:gdLst/>
            <a:ahLst/>
            <a:cxnLst/>
            <a:rect l="l" t="t" r="r" b="b"/>
            <a:pathLst>
              <a:path w="4423927" h="5859506">
                <a:moveTo>
                  <a:pt x="4423927" y="0"/>
                </a:moveTo>
                <a:lnTo>
                  <a:pt x="0" y="0"/>
                </a:lnTo>
                <a:lnTo>
                  <a:pt x="0" y="5859506"/>
                </a:lnTo>
                <a:lnTo>
                  <a:pt x="4423927" y="5859506"/>
                </a:lnTo>
                <a:lnTo>
                  <a:pt x="44239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grpSp>
        <p:nvGrpSpPr>
          <p:cNvPr id="5" name="Group 5"/>
          <p:cNvGrpSpPr/>
          <p:nvPr/>
        </p:nvGrpSpPr>
        <p:grpSpPr>
          <a:xfrm>
            <a:off x="5209807" y="1028700"/>
            <a:ext cx="12059018" cy="8229600"/>
            <a:chOff x="0" y="0"/>
            <a:chExt cx="3919184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9184" cy="2674622"/>
            </a:xfrm>
            <a:custGeom>
              <a:avLst/>
              <a:gdLst/>
              <a:ahLst/>
              <a:cxnLst/>
              <a:rect l="l" t="t" r="r" b="b"/>
              <a:pathLst>
                <a:path w="3919184" h="2674622">
                  <a:moveTo>
                    <a:pt x="32100" y="0"/>
                  </a:moveTo>
                  <a:lnTo>
                    <a:pt x="3887084" y="0"/>
                  </a:lnTo>
                  <a:cubicBezTo>
                    <a:pt x="3895597" y="0"/>
                    <a:pt x="3903762" y="3382"/>
                    <a:pt x="3909782" y="9402"/>
                  </a:cubicBezTo>
                  <a:cubicBezTo>
                    <a:pt x="3915802" y="15422"/>
                    <a:pt x="3919184" y="23587"/>
                    <a:pt x="3919184" y="32100"/>
                  </a:cubicBezTo>
                  <a:lnTo>
                    <a:pt x="3919184" y="2642522"/>
                  </a:lnTo>
                  <a:cubicBezTo>
                    <a:pt x="3919184" y="2651036"/>
                    <a:pt x="3915802" y="2659200"/>
                    <a:pt x="3909782" y="2665220"/>
                  </a:cubicBezTo>
                  <a:cubicBezTo>
                    <a:pt x="3903762" y="2671240"/>
                    <a:pt x="3895597" y="2674622"/>
                    <a:pt x="3887084" y="2674622"/>
                  </a:cubicBezTo>
                  <a:lnTo>
                    <a:pt x="32100" y="2674622"/>
                  </a:lnTo>
                  <a:cubicBezTo>
                    <a:pt x="23587" y="2674622"/>
                    <a:pt x="15422" y="2671240"/>
                    <a:pt x="9402" y="2665220"/>
                  </a:cubicBezTo>
                  <a:cubicBezTo>
                    <a:pt x="3382" y="2659200"/>
                    <a:pt x="0" y="2651036"/>
                    <a:pt x="0" y="2642522"/>
                  </a:cubicBezTo>
                  <a:lnTo>
                    <a:pt x="0" y="32100"/>
                  </a:lnTo>
                  <a:cubicBezTo>
                    <a:pt x="0" y="23587"/>
                    <a:pt x="3382" y="15422"/>
                    <a:pt x="9402" y="9402"/>
                  </a:cubicBezTo>
                  <a:cubicBezTo>
                    <a:pt x="15422" y="3382"/>
                    <a:pt x="23587" y="0"/>
                    <a:pt x="321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ar-M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919184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3683953"/>
            <a:ext cx="5613242" cy="7459457"/>
          </a:xfrm>
          <a:custGeom>
            <a:avLst/>
            <a:gdLst/>
            <a:ahLst/>
            <a:cxnLst/>
            <a:rect l="l" t="t" r="r" b="b"/>
            <a:pathLst>
              <a:path w="5613242" h="7459457">
                <a:moveTo>
                  <a:pt x="0" y="0"/>
                </a:moveTo>
                <a:lnTo>
                  <a:pt x="5613242" y="0"/>
                </a:lnTo>
                <a:lnTo>
                  <a:pt x="5613242" y="7459458"/>
                </a:lnTo>
                <a:lnTo>
                  <a:pt x="0" y="7459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9" name="Freeform 9"/>
          <p:cNvSpPr/>
          <p:nvPr/>
        </p:nvSpPr>
        <p:spPr>
          <a:xfrm>
            <a:off x="6122229" y="4335371"/>
            <a:ext cx="4750168" cy="3078311"/>
          </a:xfrm>
          <a:custGeom>
            <a:avLst/>
            <a:gdLst/>
            <a:ahLst/>
            <a:cxnLst/>
            <a:rect l="l" t="t" r="r" b="b"/>
            <a:pathLst>
              <a:path w="4750168" h="3078311">
                <a:moveTo>
                  <a:pt x="0" y="0"/>
                </a:moveTo>
                <a:lnTo>
                  <a:pt x="4750168" y="0"/>
                </a:lnTo>
                <a:lnTo>
                  <a:pt x="4750168" y="3078311"/>
                </a:lnTo>
                <a:lnTo>
                  <a:pt x="0" y="30783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79" r="-279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10" name="TextBox 10"/>
          <p:cNvSpPr txBox="1"/>
          <p:nvPr/>
        </p:nvSpPr>
        <p:spPr>
          <a:xfrm>
            <a:off x="6334054" y="3376931"/>
            <a:ext cx="10234174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aleway Bold"/>
              </a:rPr>
              <a:t>the SQL Queries Used and Result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10404" y="1424542"/>
            <a:ext cx="10657824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Fredoka"/>
              </a:rPr>
              <a:t>METHODOLOGY</a:t>
            </a:r>
          </a:p>
        </p:txBody>
      </p:sp>
      <p:sp>
        <p:nvSpPr>
          <p:cNvPr id="12" name="Freeform 12"/>
          <p:cNvSpPr/>
          <p:nvPr/>
        </p:nvSpPr>
        <p:spPr>
          <a:xfrm>
            <a:off x="11239316" y="5513832"/>
            <a:ext cx="5328912" cy="3251858"/>
          </a:xfrm>
          <a:custGeom>
            <a:avLst/>
            <a:gdLst/>
            <a:ahLst/>
            <a:cxnLst/>
            <a:rect l="l" t="t" r="r" b="b"/>
            <a:pathLst>
              <a:path w="5328912" h="3251858">
                <a:moveTo>
                  <a:pt x="0" y="0"/>
                </a:moveTo>
                <a:lnTo>
                  <a:pt x="5328912" y="0"/>
                </a:lnTo>
                <a:lnTo>
                  <a:pt x="5328912" y="3251858"/>
                </a:lnTo>
                <a:lnTo>
                  <a:pt x="0" y="32518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grpSp>
        <p:nvGrpSpPr>
          <p:cNvPr id="5" name="Group 5"/>
          <p:cNvGrpSpPr/>
          <p:nvPr/>
        </p:nvGrpSpPr>
        <p:grpSpPr>
          <a:xfrm>
            <a:off x="5209807" y="1028700"/>
            <a:ext cx="12059018" cy="8229600"/>
            <a:chOff x="0" y="0"/>
            <a:chExt cx="3919184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9184" cy="2674622"/>
            </a:xfrm>
            <a:custGeom>
              <a:avLst/>
              <a:gdLst/>
              <a:ahLst/>
              <a:cxnLst/>
              <a:rect l="l" t="t" r="r" b="b"/>
              <a:pathLst>
                <a:path w="3919184" h="2674622">
                  <a:moveTo>
                    <a:pt x="32100" y="0"/>
                  </a:moveTo>
                  <a:lnTo>
                    <a:pt x="3887084" y="0"/>
                  </a:lnTo>
                  <a:cubicBezTo>
                    <a:pt x="3895597" y="0"/>
                    <a:pt x="3903762" y="3382"/>
                    <a:pt x="3909782" y="9402"/>
                  </a:cubicBezTo>
                  <a:cubicBezTo>
                    <a:pt x="3915802" y="15422"/>
                    <a:pt x="3919184" y="23587"/>
                    <a:pt x="3919184" y="32100"/>
                  </a:cubicBezTo>
                  <a:lnTo>
                    <a:pt x="3919184" y="2642522"/>
                  </a:lnTo>
                  <a:cubicBezTo>
                    <a:pt x="3919184" y="2651036"/>
                    <a:pt x="3915802" y="2659200"/>
                    <a:pt x="3909782" y="2665220"/>
                  </a:cubicBezTo>
                  <a:cubicBezTo>
                    <a:pt x="3903762" y="2671240"/>
                    <a:pt x="3895597" y="2674622"/>
                    <a:pt x="3887084" y="2674622"/>
                  </a:cubicBezTo>
                  <a:lnTo>
                    <a:pt x="32100" y="2674622"/>
                  </a:lnTo>
                  <a:cubicBezTo>
                    <a:pt x="23587" y="2674622"/>
                    <a:pt x="15422" y="2671240"/>
                    <a:pt x="9402" y="2665220"/>
                  </a:cubicBezTo>
                  <a:cubicBezTo>
                    <a:pt x="3382" y="2659200"/>
                    <a:pt x="0" y="2651036"/>
                    <a:pt x="0" y="2642522"/>
                  </a:cubicBezTo>
                  <a:lnTo>
                    <a:pt x="0" y="32100"/>
                  </a:lnTo>
                  <a:cubicBezTo>
                    <a:pt x="0" y="23587"/>
                    <a:pt x="3382" y="15422"/>
                    <a:pt x="9402" y="9402"/>
                  </a:cubicBezTo>
                  <a:cubicBezTo>
                    <a:pt x="15422" y="3382"/>
                    <a:pt x="23587" y="0"/>
                    <a:pt x="321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ar-M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919184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3683953"/>
            <a:ext cx="5613242" cy="7459457"/>
          </a:xfrm>
          <a:custGeom>
            <a:avLst/>
            <a:gdLst/>
            <a:ahLst/>
            <a:cxnLst/>
            <a:rect l="l" t="t" r="r" b="b"/>
            <a:pathLst>
              <a:path w="5613242" h="7459457">
                <a:moveTo>
                  <a:pt x="0" y="0"/>
                </a:moveTo>
                <a:lnTo>
                  <a:pt x="5613242" y="0"/>
                </a:lnTo>
                <a:lnTo>
                  <a:pt x="5613242" y="7459458"/>
                </a:lnTo>
                <a:lnTo>
                  <a:pt x="0" y="7459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9" name="Freeform 9"/>
          <p:cNvSpPr/>
          <p:nvPr/>
        </p:nvSpPr>
        <p:spPr>
          <a:xfrm>
            <a:off x="5783709" y="1375573"/>
            <a:ext cx="6633258" cy="3533179"/>
          </a:xfrm>
          <a:custGeom>
            <a:avLst/>
            <a:gdLst/>
            <a:ahLst/>
            <a:cxnLst/>
            <a:rect l="l" t="t" r="r" b="b"/>
            <a:pathLst>
              <a:path w="6633258" h="3533179">
                <a:moveTo>
                  <a:pt x="0" y="0"/>
                </a:moveTo>
                <a:lnTo>
                  <a:pt x="6633258" y="0"/>
                </a:lnTo>
                <a:lnTo>
                  <a:pt x="6633258" y="3533179"/>
                </a:lnTo>
                <a:lnTo>
                  <a:pt x="0" y="35331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10" name="Freeform 10"/>
          <p:cNvSpPr/>
          <p:nvPr/>
        </p:nvSpPr>
        <p:spPr>
          <a:xfrm>
            <a:off x="9905526" y="5143371"/>
            <a:ext cx="6560738" cy="3674915"/>
          </a:xfrm>
          <a:custGeom>
            <a:avLst/>
            <a:gdLst/>
            <a:ahLst/>
            <a:cxnLst/>
            <a:rect l="l" t="t" r="r" b="b"/>
            <a:pathLst>
              <a:path w="6560738" h="3674915">
                <a:moveTo>
                  <a:pt x="0" y="0"/>
                </a:moveTo>
                <a:lnTo>
                  <a:pt x="6560738" y="0"/>
                </a:lnTo>
                <a:lnTo>
                  <a:pt x="6560738" y="3674915"/>
                </a:lnTo>
                <a:lnTo>
                  <a:pt x="0" y="36749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grpSp>
        <p:nvGrpSpPr>
          <p:cNvPr id="5" name="Group 5"/>
          <p:cNvGrpSpPr/>
          <p:nvPr/>
        </p:nvGrpSpPr>
        <p:grpSpPr>
          <a:xfrm>
            <a:off x="5209807" y="1028700"/>
            <a:ext cx="12059018" cy="8229600"/>
            <a:chOff x="0" y="0"/>
            <a:chExt cx="3919184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9184" cy="2674622"/>
            </a:xfrm>
            <a:custGeom>
              <a:avLst/>
              <a:gdLst/>
              <a:ahLst/>
              <a:cxnLst/>
              <a:rect l="l" t="t" r="r" b="b"/>
              <a:pathLst>
                <a:path w="3919184" h="2674622">
                  <a:moveTo>
                    <a:pt x="32100" y="0"/>
                  </a:moveTo>
                  <a:lnTo>
                    <a:pt x="3887084" y="0"/>
                  </a:lnTo>
                  <a:cubicBezTo>
                    <a:pt x="3895597" y="0"/>
                    <a:pt x="3903762" y="3382"/>
                    <a:pt x="3909782" y="9402"/>
                  </a:cubicBezTo>
                  <a:cubicBezTo>
                    <a:pt x="3915802" y="15422"/>
                    <a:pt x="3919184" y="23587"/>
                    <a:pt x="3919184" y="32100"/>
                  </a:cubicBezTo>
                  <a:lnTo>
                    <a:pt x="3919184" y="2642522"/>
                  </a:lnTo>
                  <a:cubicBezTo>
                    <a:pt x="3919184" y="2651036"/>
                    <a:pt x="3915802" y="2659200"/>
                    <a:pt x="3909782" y="2665220"/>
                  </a:cubicBezTo>
                  <a:cubicBezTo>
                    <a:pt x="3903762" y="2671240"/>
                    <a:pt x="3895597" y="2674622"/>
                    <a:pt x="3887084" y="2674622"/>
                  </a:cubicBezTo>
                  <a:lnTo>
                    <a:pt x="32100" y="2674622"/>
                  </a:lnTo>
                  <a:cubicBezTo>
                    <a:pt x="23587" y="2674622"/>
                    <a:pt x="15422" y="2671240"/>
                    <a:pt x="9402" y="2665220"/>
                  </a:cubicBezTo>
                  <a:cubicBezTo>
                    <a:pt x="3382" y="2659200"/>
                    <a:pt x="0" y="2651036"/>
                    <a:pt x="0" y="2642522"/>
                  </a:cubicBezTo>
                  <a:lnTo>
                    <a:pt x="0" y="32100"/>
                  </a:lnTo>
                  <a:cubicBezTo>
                    <a:pt x="0" y="23587"/>
                    <a:pt x="3382" y="15422"/>
                    <a:pt x="9402" y="9402"/>
                  </a:cubicBezTo>
                  <a:cubicBezTo>
                    <a:pt x="15422" y="3382"/>
                    <a:pt x="23587" y="0"/>
                    <a:pt x="321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ar-M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919184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3683953"/>
            <a:ext cx="5613242" cy="7459457"/>
          </a:xfrm>
          <a:custGeom>
            <a:avLst/>
            <a:gdLst/>
            <a:ahLst/>
            <a:cxnLst/>
            <a:rect l="l" t="t" r="r" b="b"/>
            <a:pathLst>
              <a:path w="5613242" h="7459457">
                <a:moveTo>
                  <a:pt x="0" y="0"/>
                </a:moveTo>
                <a:lnTo>
                  <a:pt x="5613242" y="0"/>
                </a:lnTo>
                <a:lnTo>
                  <a:pt x="5613242" y="7459458"/>
                </a:lnTo>
                <a:lnTo>
                  <a:pt x="0" y="7459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9" name="Freeform 9"/>
          <p:cNvSpPr/>
          <p:nvPr/>
        </p:nvSpPr>
        <p:spPr>
          <a:xfrm>
            <a:off x="5783709" y="1476607"/>
            <a:ext cx="4786227" cy="2207347"/>
          </a:xfrm>
          <a:custGeom>
            <a:avLst/>
            <a:gdLst/>
            <a:ahLst/>
            <a:cxnLst/>
            <a:rect l="l" t="t" r="r" b="b"/>
            <a:pathLst>
              <a:path w="4786227" h="2207347">
                <a:moveTo>
                  <a:pt x="0" y="0"/>
                </a:moveTo>
                <a:lnTo>
                  <a:pt x="4786227" y="0"/>
                </a:lnTo>
                <a:lnTo>
                  <a:pt x="4786227" y="2207346"/>
                </a:lnTo>
                <a:lnTo>
                  <a:pt x="0" y="22073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10" name="Freeform 10"/>
          <p:cNvSpPr/>
          <p:nvPr/>
        </p:nvSpPr>
        <p:spPr>
          <a:xfrm>
            <a:off x="5783709" y="3761709"/>
            <a:ext cx="4786227" cy="3651973"/>
          </a:xfrm>
          <a:custGeom>
            <a:avLst/>
            <a:gdLst/>
            <a:ahLst/>
            <a:cxnLst/>
            <a:rect l="l" t="t" r="r" b="b"/>
            <a:pathLst>
              <a:path w="4786227" h="3651973">
                <a:moveTo>
                  <a:pt x="0" y="0"/>
                </a:moveTo>
                <a:lnTo>
                  <a:pt x="4786227" y="0"/>
                </a:lnTo>
                <a:lnTo>
                  <a:pt x="4786227" y="3651973"/>
                </a:lnTo>
                <a:lnTo>
                  <a:pt x="0" y="36519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144" b="-1144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11" name="Freeform 11"/>
          <p:cNvSpPr/>
          <p:nvPr/>
        </p:nvSpPr>
        <p:spPr>
          <a:xfrm>
            <a:off x="11090970" y="2580280"/>
            <a:ext cx="6060237" cy="2207123"/>
          </a:xfrm>
          <a:custGeom>
            <a:avLst/>
            <a:gdLst/>
            <a:ahLst/>
            <a:cxnLst/>
            <a:rect l="l" t="t" r="r" b="b"/>
            <a:pathLst>
              <a:path w="6060237" h="2207123">
                <a:moveTo>
                  <a:pt x="0" y="0"/>
                </a:moveTo>
                <a:lnTo>
                  <a:pt x="6060237" y="0"/>
                </a:lnTo>
                <a:lnTo>
                  <a:pt x="6060237" y="2207123"/>
                </a:lnTo>
                <a:lnTo>
                  <a:pt x="0" y="22071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12" name="Freeform 12"/>
          <p:cNvSpPr/>
          <p:nvPr/>
        </p:nvSpPr>
        <p:spPr>
          <a:xfrm>
            <a:off x="11090970" y="4690562"/>
            <a:ext cx="5911891" cy="3859299"/>
          </a:xfrm>
          <a:custGeom>
            <a:avLst/>
            <a:gdLst/>
            <a:ahLst/>
            <a:cxnLst/>
            <a:rect l="l" t="t" r="r" b="b"/>
            <a:pathLst>
              <a:path w="5911891" h="3859299">
                <a:moveTo>
                  <a:pt x="0" y="0"/>
                </a:moveTo>
                <a:lnTo>
                  <a:pt x="5911890" y="0"/>
                </a:lnTo>
                <a:lnTo>
                  <a:pt x="5911890" y="3859300"/>
                </a:lnTo>
                <a:lnTo>
                  <a:pt x="0" y="38593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2885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grpSp>
        <p:nvGrpSpPr>
          <p:cNvPr id="5" name="Group 5"/>
          <p:cNvGrpSpPr/>
          <p:nvPr/>
        </p:nvGrpSpPr>
        <p:grpSpPr>
          <a:xfrm>
            <a:off x="5209807" y="1028700"/>
            <a:ext cx="12059018" cy="8229600"/>
            <a:chOff x="0" y="0"/>
            <a:chExt cx="3919184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9184" cy="2674622"/>
            </a:xfrm>
            <a:custGeom>
              <a:avLst/>
              <a:gdLst/>
              <a:ahLst/>
              <a:cxnLst/>
              <a:rect l="l" t="t" r="r" b="b"/>
              <a:pathLst>
                <a:path w="3919184" h="2674622">
                  <a:moveTo>
                    <a:pt x="32100" y="0"/>
                  </a:moveTo>
                  <a:lnTo>
                    <a:pt x="3887084" y="0"/>
                  </a:lnTo>
                  <a:cubicBezTo>
                    <a:pt x="3895597" y="0"/>
                    <a:pt x="3903762" y="3382"/>
                    <a:pt x="3909782" y="9402"/>
                  </a:cubicBezTo>
                  <a:cubicBezTo>
                    <a:pt x="3915802" y="15422"/>
                    <a:pt x="3919184" y="23587"/>
                    <a:pt x="3919184" y="32100"/>
                  </a:cubicBezTo>
                  <a:lnTo>
                    <a:pt x="3919184" y="2642522"/>
                  </a:lnTo>
                  <a:cubicBezTo>
                    <a:pt x="3919184" y="2651036"/>
                    <a:pt x="3915802" y="2659200"/>
                    <a:pt x="3909782" y="2665220"/>
                  </a:cubicBezTo>
                  <a:cubicBezTo>
                    <a:pt x="3903762" y="2671240"/>
                    <a:pt x="3895597" y="2674622"/>
                    <a:pt x="3887084" y="2674622"/>
                  </a:cubicBezTo>
                  <a:lnTo>
                    <a:pt x="32100" y="2674622"/>
                  </a:lnTo>
                  <a:cubicBezTo>
                    <a:pt x="23587" y="2674622"/>
                    <a:pt x="15422" y="2671240"/>
                    <a:pt x="9402" y="2665220"/>
                  </a:cubicBezTo>
                  <a:cubicBezTo>
                    <a:pt x="3382" y="2659200"/>
                    <a:pt x="0" y="2651036"/>
                    <a:pt x="0" y="2642522"/>
                  </a:cubicBezTo>
                  <a:lnTo>
                    <a:pt x="0" y="32100"/>
                  </a:lnTo>
                  <a:cubicBezTo>
                    <a:pt x="0" y="23587"/>
                    <a:pt x="3382" y="15422"/>
                    <a:pt x="9402" y="9402"/>
                  </a:cubicBezTo>
                  <a:cubicBezTo>
                    <a:pt x="15422" y="3382"/>
                    <a:pt x="23587" y="0"/>
                    <a:pt x="321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ar-M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919184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3683953"/>
            <a:ext cx="5613242" cy="7459457"/>
          </a:xfrm>
          <a:custGeom>
            <a:avLst/>
            <a:gdLst/>
            <a:ahLst/>
            <a:cxnLst/>
            <a:rect l="l" t="t" r="r" b="b"/>
            <a:pathLst>
              <a:path w="5613242" h="7459457">
                <a:moveTo>
                  <a:pt x="0" y="0"/>
                </a:moveTo>
                <a:lnTo>
                  <a:pt x="5613242" y="0"/>
                </a:lnTo>
                <a:lnTo>
                  <a:pt x="5613242" y="7459458"/>
                </a:lnTo>
                <a:lnTo>
                  <a:pt x="0" y="7459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9" name="Freeform 9"/>
          <p:cNvSpPr/>
          <p:nvPr/>
        </p:nvSpPr>
        <p:spPr>
          <a:xfrm>
            <a:off x="5783709" y="1546595"/>
            <a:ext cx="5981981" cy="3351219"/>
          </a:xfrm>
          <a:custGeom>
            <a:avLst/>
            <a:gdLst/>
            <a:ahLst/>
            <a:cxnLst/>
            <a:rect l="l" t="t" r="r" b="b"/>
            <a:pathLst>
              <a:path w="5981981" h="3351219">
                <a:moveTo>
                  <a:pt x="0" y="0"/>
                </a:moveTo>
                <a:lnTo>
                  <a:pt x="5981981" y="0"/>
                </a:lnTo>
                <a:lnTo>
                  <a:pt x="5981981" y="3351219"/>
                </a:lnTo>
                <a:lnTo>
                  <a:pt x="0" y="33512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10" name="Freeform 10"/>
          <p:cNvSpPr/>
          <p:nvPr/>
        </p:nvSpPr>
        <p:spPr>
          <a:xfrm>
            <a:off x="10711544" y="4897814"/>
            <a:ext cx="6072464" cy="3729729"/>
          </a:xfrm>
          <a:custGeom>
            <a:avLst/>
            <a:gdLst/>
            <a:ahLst/>
            <a:cxnLst/>
            <a:rect l="l" t="t" r="r" b="b"/>
            <a:pathLst>
              <a:path w="6072464" h="3729729">
                <a:moveTo>
                  <a:pt x="0" y="0"/>
                </a:moveTo>
                <a:lnTo>
                  <a:pt x="6072464" y="0"/>
                </a:lnTo>
                <a:lnTo>
                  <a:pt x="6072464" y="3729729"/>
                </a:lnTo>
                <a:lnTo>
                  <a:pt x="0" y="37297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  <p:txBody>
          <a:bodyPr/>
          <a:lstStyle/>
          <a:p>
            <a:endParaRPr lang="ar-MA"/>
          </a:p>
        </p:txBody>
      </p:sp>
      <p:grpSp>
        <p:nvGrpSpPr>
          <p:cNvPr id="5" name="Group 5"/>
          <p:cNvGrpSpPr/>
          <p:nvPr/>
        </p:nvGrpSpPr>
        <p:grpSpPr>
          <a:xfrm>
            <a:off x="5209807" y="1028700"/>
            <a:ext cx="12059018" cy="8229600"/>
            <a:chOff x="0" y="0"/>
            <a:chExt cx="3919184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9184" cy="2674622"/>
            </a:xfrm>
            <a:custGeom>
              <a:avLst/>
              <a:gdLst/>
              <a:ahLst/>
              <a:cxnLst/>
              <a:rect l="l" t="t" r="r" b="b"/>
              <a:pathLst>
                <a:path w="3919184" h="2674622">
                  <a:moveTo>
                    <a:pt x="32100" y="0"/>
                  </a:moveTo>
                  <a:lnTo>
                    <a:pt x="3887084" y="0"/>
                  </a:lnTo>
                  <a:cubicBezTo>
                    <a:pt x="3895597" y="0"/>
                    <a:pt x="3903762" y="3382"/>
                    <a:pt x="3909782" y="9402"/>
                  </a:cubicBezTo>
                  <a:cubicBezTo>
                    <a:pt x="3915802" y="15422"/>
                    <a:pt x="3919184" y="23587"/>
                    <a:pt x="3919184" y="32100"/>
                  </a:cubicBezTo>
                  <a:lnTo>
                    <a:pt x="3919184" y="2642522"/>
                  </a:lnTo>
                  <a:cubicBezTo>
                    <a:pt x="3919184" y="2651036"/>
                    <a:pt x="3915802" y="2659200"/>
                    <a:pt x="3909782" y="2665220"/>
                  </a:cubicBezTo>
                  <a:cubicBezTo>
                    <a:pt x="3903762" y="2671240"/>
                    <a:pt x="3895597" y="2674622"/>
                    <a:pt x="3887084" y="2674622"/>
                  </a:cubicBezTo>
                  <a:lnTo>
                    <a:pt x="32100" y="2674622"/>
                  </a:lnTo>
                  <a:cubicBezTo>
                    <a:pt x="23587" y="2674622"/>
                    <a:pt x="15422" y="2671240"/>
                    <a:pt x="9402" y="2665220"/>
                  </a:cubicBezTo>
                  <a:cubicBezTo>
                    <a:pt x="3382" y="2659200"/>
                    <a:pt x="0" y="2651036"/>
                    <a:pt x="0" y="2642522"/>
                  </a:cubicBezTo>
                  <a:lnTo>
                    <a:pt x="0" y="32100"/>
                  </a:lnTo>
                  <a:cubicBezTo>
                    <a:pt x="0" y="23587"/>
                    <a:pt x="3382" y="15422"/>
                    <a:pt x="9402" y="9402"/>
                  </a:cubicBezTo>
                  <a:cubicBezTo>
                    <a:pt x="15422" y="3382"/>
                    <a:pt x="23587" y="0"/>
                    <a:pt x="321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ar-M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919184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3683953"/>
            <a:ext cx="5613242" cy="7459457"/>
          </a:xfrm>
          <a:custGeom>
            <a:avLst/>
            <a:gdLst/>
            <a:ahLst/>
            <a:cxnLst/>
            <a:rect l="l" t="t" r="r" b="b"/>
            <a:pathLst>
              <a:path w="5613242" h="7459457">
                <a:moveTo>
                  <a:pt x="0" y="0"/>
                </a:moveTo>
                <a:lnTo>
                  <a:pt x="5613242" y="0"/>
                </a:lnTo>
                <a:lnTo>
                  <a:pt x="5613242" y="7459458"/>
                </a:lnTo>
                <a:lnTo>
                  <a:pt x="0" y="7459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9" name="Freeform 9"/>
          <p:cNvSpPr/>
          <p:nvPr/>
        </p:nvSpPr>
        <p:spPr>
          <a:xfrm>
            <a:off x="5783709" y="1461776"/>
            <a:ext cx="5884012" cy="1900677"/>
          </a:xfrm>
          <a:custGeom>
            <a:avLst/>
            <a:gdLst/>
            <a:ahLst/>
            <a:cxnLst/>
            <a:rect l="l" t="t" r="r" b="b"/>
            <a:pathLst>
              <a:path w="5884012" h="1900677">
                <a:moveTo>
                  <a:pt x="0" y="0"/>
                </a:moveTo>
                <a:lnTo>
                  <a:pt x="5884012" y="0"/>
                </a:lnTo>
                <a:lnTo>
                  <a:pt x="5884012" y="1900677"/>
                </a:lnTo>
                <a:lnTo>
                  <a:pt x="0" y="19006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10" name="Freeform 10"/>
          <p:cNvSpPr/>
          <p:nvPr/>
        </p:nvSpPr>
        <p:spPr>
          <a:xfrm>
            <a:off x="5783709" y="3683953"/>
            <a:ext cx="5743385" cy="3729729"/>
          </a:xfrm>
          <a:custGeom>
            <a:avLst/>
            <a:gdLst/>
            <a:ahLst/>
            <a:cxnLst/>
            <a:rect l="l" t="t" r="r" b="b"/>
            <a:pathLst>
              <a:path w="5743385" h="3729729">
                <a:moveTo>
                  <a:pt x="0" y="0"/>
                </a:moveTo>
                <a:lnTo>
                  <a:pt x="5743385" y="0"/>
                </a:lnTo>
                <a:lnTo>
                  <a:pt x="5743385" y="3729729"/>
                </a:lnTo>
                <a:lnTo>
                  <a:pt x="0" y="37297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  <p:sp>
        <p:nvSpPr>
          <p:cNvPr id="11" name="Freeform 11"/>
          <p:cNvSpPr/>
          <p:nvPr/>
        </p:nvSpPr>
        <p:spPr>
          <a:xfrm>
            <a:off x="10592536" y="5813213"/>
            <a:ext cx="6121141" cy="2526984"/>
          </a:xfrm>
          <a:custGeom>
            <a:avLst/>
            <a:gdLst/>
            <a:ahLst/>
            <a:cxnLst/>
            <a:rect l="l" t="t" r="r" b="b"/>
            <a:pathLst>
              <a:path w="6121141" h="2526984">
                <a:moveTo>
                  <a:pt x="0" y="0"/>
                </a:moveTo>
                <a:lnTo>
                  <a:pt x="6121141" y="0"/>
                </a:lnTo>
                <a:lnTo>
                  <a:pt x="6121141" y="2526984"/>
                </a:lnTo>
                <a:lnTo>
                  <a:pt x="0" y="25269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ar-M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Custom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Raleway Bold</vt:lpstr>
      <vt:lpstr>Arial</vt:lpstr>
      <vt:lpstr>Calibri</vt:lpstr>
      <vt:lpstr>Raleway</vt:lpstr>
      <vt:lpstr>Fredoka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&amp; Analysis Educational Presentation in Pink and Blue Lined Style</dc:title>
  <cp:lastModifiedBy>Nouhaila Tyoubi</cp:lastModifiedBy>
  <cp:revision>1</cp:revision>
  <dcterms:created xsi:type="dcterms:W3CDTF">2006-08-16T00:00:00Z</dcterms:created>
  <dcterms:modified xsi:type="dcterms:W3CDTF">2024-06-10T15:30:18Z</dcterms:modified>
  <dc:identifier>DAGHjR7r6T8</dc:identifier>
</cp:coreProperties>
</file>