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71" r:id="rId11"/>
    <p:sldId id="268" r:id="rId12"/>
    <p:sldId id="269" r:id="rId13"/>
    <p:sldId id="272" r:id="rId14"/>
    <p:sldId id="273" r:id="rId15"/>
    <p:sldId id="277" r:id="rId16"/>
    <p:sldId id="274" r:id="rId17"/>
    <p:sldId id="278" r:id="rId18"/>
    <p:sldId id="275" r:id="rId19"/>
    <p:sldId id="27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6DE646-1343-417E-B9D4-405AFFE1EDDE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49B3D6-1794-4032-A12A-F74FCD74007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8032" y="2564904"/>
            <a:ext cx="7772400" cy="2313602"/>
          </a:xfrm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Mini-projet sur la réalisation d’une étude statistique avec R.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7772400" cy="1094279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tx2">
                    <a:lumMod val="50000"/>
                  </a:schemeClr>
                </a:solidFill>
              </a:rPr>
              <a:t>Binôme: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fr-FR" dirty="0">
                <a:solidFill>
                  <a:schemeClr val="bg1"/>
                </a:solidFill>
              </a:rPr>
              <a:t>El </a:t>
            </a:r>
            <a:r>
              <a:rPr lang="fr-FR" dirty="0" err="1">
                <a:solidFill>
                  <a:schemeClr val="bg1"/>
                </a:solidFill>
              </a:rPr>
              <a:t>Amrani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Manal</a:t>
            </a:r>
            <a:r>
              <a:rPr lang="fr-FR" dirty="0">
                <a:solidFill>
                  <a:schemeClr val="bg1"/>
                </a:solidFill>
              </a:rPr>
              <a:t> 18000193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                   Ziyane Nouhaila   18000025                                                    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7632848" cy="1978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948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604448" cy="1791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Etape1:collecte des  données  </a:t>
            </a:r>
            <a:endParaRPr lang="fr-FR" sz="6000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1512167"/>
          </a:xfrm>
        </p:spPr>
        <p:txBody>
          <a:bodyPr/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Importation des données</a:t>
            </a:r>
          </a:p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Suppression des caractères spéciaux</a:t>
            </a:r>
          </a:p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Renommer les items 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71296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-396552" y="2564904"/>
            <a:ext cx="10369152" cy="1152128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Etape 2: Prétraitement</a:t>
            </a:r>
            <a:endParaRPr lang="fr-FR" sz="4800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.Qualitative(nominal)=&gt;</a:t>
            </a:r>
            <a:r>
              <a:rPr lang="en-US" dirty="0" err="1"/>
              <a:t>as.factor</a:t>
            </a:r>
            <a:r>
              <a:rPr lang="en-US" dirty="0"/>
              <a:t>()</a:t>
            </a:r>
            <a:endParaRPr lang="fr-FR" dirty="0"/>
          </a:p>
          <a:p>
            <a:r>
              <a:rPr lang="en-US" dirty="0" err="1"/>
              <a:t>Var</a:t>
            </a:r>
            <a:r>
              <a:rPr lang="en-US" dirty="0"/>
              <a:t> .Qualitative(ordinal)=&gt;</a:t>
            </a:r>
            <a:r>
              <a:rPr lang="en-US" dirty="0" err="1"/>
              <a:t>as.ordered</a:t>
            </a:r>
            <a:r>
              <a:rPr lang="en-US" dirty="0"/>
              <a:t>()</a:t>
            </a:r>
            <a:endParaRPr lang="fr-FR" dirty="0"/>
          </a:p>
          <a:p>
            <a:r>
              <a:rPr lang="en-US" dirty="0" err="1"/>
              <a:t>Var</a:t>
            </a:r>
            <a:r>
              <a:rPr lang="en-US" dirty="0"/>
              <a:t> .</a:t>
            </a:r>
            <a:r>
              <a:rPr lang="fr-FR" dirty="0"/>
              <a:t>Quantitative=&gt;</a:t>
            </a:r>
            <a:r>
              <a:rPr lang="fr-FR" dirty="0" err="1"/>
              <a:t>as.integer</a:t>
            </a:r>
            <a:r>
              <a:rPr lang="fr-FR" dirty="0"/>
              <a:t>()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Conversion des données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exclut les réponses des étudiants des autres écoles et des autres filières</a:t>
            </a:r>
          </a:p>
          <a:p>
            <a:r>
              <a:rPr lang="fr-FR" dirty="0"/>
              <a:t>On visualise les valeurs aberrantes avec </a:t>
            </a:r>
            <a:r>
              <a:rPr lang="fr-FR" dirty="0" err="1"/>
              <a:t>boxplot</a:t>
            </a:r>
            <a:r>
              <a:rPr lang="fr-FR" dirty="0"/>
              <a:t> et </a:t>
            </a:r>
            <a:r>
              <a:rPr lang="fr-FR" dirty="0" err="1"/>
              <a:t>boxplot</a:t>
            </a:r>
            <a:r>
              <a:rPr lang="fr-FR" dirty="0"/>
              <a:t>()$out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2-Nettoyage des données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fr-FR" dirty="0"/>
              <a:t>la transformation des aberrantes en manquantes.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92896"/>
            <a:ext cx="583882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fr-FR" dirty="0"/>
              <a:t>2-Nettoyage des données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Après  on visualise les valeurs manquantes avec </a:t>
            </a:r>
            <a:r>
              <a:rPr lang="fr-FR" dirty="0" err="1"/>
              <a:t>summary</a:t>
            </a:r>
            <a:r>
              <a:rPr lang="fr-FR" dirty="0"/>
              <a:t>()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2-Nettoyage des données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564904"/>
            <a:ext cx="539488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On trouve 6 vals NA =&gt;(6/57)*100=10.52%&gt;5%=&gt;Estimation </a:t>
            </a:r>
          </a:p>
          <a:p>
            <a:pPr>
              <a:buNone/>
            </a:pPr>
            <a:r>
              <a:rPr lang="fr-FR" dirty="0"/>
              <a:t> donc on calcule la moyenne de l’</a:t>
            </a:r>
            <a:r>
              <a:rPr lang="fr-FR" dirty="0" err="1"/>
              <a:t>age</a:t>
            </a:r>
            <a:r>
              <a:rPr lang="fr-FR" dirty="0"/>
              <a:t> =20.92</a:t>
            </a:r>
          </a:p>
          <a:p>
            <a:pPr>
              <a:buNone/>
            </a:pPr>
            <a:r>
              <a:rPr lang="fr-FR" dirty="0"/>
              <a:t>Alors on remplace toutes les valeurs manquantes par 20  (car l’</a:t>
            </a:r>
            <a:r>
              <a:rPr lang="fr-FR" dirty="0" err="1"/>
              <a:t>age</a:t>
            </a:r>
            <a:r>
              <a:rPr lang="fr-FR" dirty="0"/>
              <a:t> est une variable entier)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3789040"/>
            <a:ext cx="659158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fr-FR" dirty="0"/>
              <a:t>2-Nettoyage des données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Donc pour vérifier on fait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2-Nettoyage des données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0968"/>
            <a:ext cx="675517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0" y="2564904"/>
            <a:ext cx="9181528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Etape 3: Analyse de données</a:t>
            </a:r>
            <a:endParaRPr lang="fr-FR" sz="4800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Etape 0: Conception</a:t>
            </a:r>
            <a:endParaRPr lang="fr-FR" sz="6000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les perceptions des étudiants en génie informatique sur les difficultés qu'ils peuvent rencontrer lors  de l'intégration du  marché de travail.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Le sujet de notre recherche est:</a:t>
            </a:r>
          </a:p>
        </p:txBody>
      </p:sp>
    </p:spTree>
    <p:extLst>
      <p:ext uri="{BB962C8B-B14F-4D97-AF65-F5344CB8AC3E}">
        <p14:creationId xmlns:p14="http://schemas.microsoft.com/office/powerpoint/2010/main" val="75644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Les étudiants en génie informatique et les étudiants en double diplôme(filière génie informatique),sa taille est 203.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population cible est:</a:t>
            </a:r>
          </a:p>
        </p:txBody>
      </p:sp>
    </p:spTree>
    <p:extLst>
      <p:ext uri="{BB962C8B-B14F-4D97-AF65-F5344CB8AC3E}">
        <p14:creationId xmlns:p14="http://schemas.microsoft.com/office/powerpoint/2010/main" val="67119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92D050"/>
                </a:solidFill>
              </a:rPr>
              <a:t>Variables explicatives</a:t>
            </a:r>
            <a:r>
              <a:rPr lang="fr-FR" dirty="0"/>
              <a:t>: les difficultés lors l'intégration sur le marché de travail</a:t>
            </a:r>
          </a:p>
          <a:p>
            <a:r>
              <a:rPr lang="fr-FR" dirty="0">
                <a:solidFill>
                  <a:srgbClr val="92D050"/>
                </a:solidFill>
              </a:rPr>
              <a:t>Variables à expliquer </a:t>
            </a:r>
            <a:r>
              <a:rPr lang="fr-FR" dirty="0"/>
              <a:t>: les perceptions des étudiants sur ces difficultés.</a:t>
            </a:r>
          </a:p>
          <a:p>
            <a:r>
              <a:rPr lang="fr-FR" dirty="0">
                <a:solidFill>
                  <a:srgbClr val="92D050"/>
                </a:solidFill>
              </a:rPr>
              <a:t>Taille de l’échantillon en appliquant M.E et I.C: </a:t>
            </a:r>
            <a:r>
              <a:rPr lang="fr-FR" dirty="0"/>
              <a:t>42 étudiants.</a:t>
            </a:r>
          </a:p>
          <a:p>
            <a:r>
              <a:rPr lang="fr-FR" dirty="0">
                <a:solidFill>
                  <a:srgbClr val="92D050"/>
                </a:solidFill>
              </a:rPr>
              <a:t>Marge d’erreur:</a:t>
            </a:r>
            <a:r>
              <a:rPr lang="fr-FR" dirty="0"/>
              <a:t>10%</a:t>
            </a:r>
          </a:p>
          <a:p>
            <a:r>
              <a:rPr lang="fr-FR" dirty="0">
                <a:solidFill>
                  <a:srgbClr val="92D050"/>
                </a:solidFill>
              </a:rPr>
              <a:t>Intervalle de confiance</a:t>
            </a:r>
            <a:r>
              <a:rPr lang="fr-FR" dirty="0"/>
              <a:t>:85%</a:t>
            </a:r>
          </a:p>
          <a:p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2">
                    <a:lumMod val="50000"/>
                  </a:schemeClr>
                </a:solidFill>
              </a:rPr>
              <a:t>Marge d’erreur, intervalle de confiance, variables explicatives et a expliquer :</a:t>
            </a:r>
            <a:endParaRPr lang="fr-FR" sz="32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849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740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Il semble que les étudiants pensent que: </a:t>
            </a:r>
          </a:p>
          <a:p>
            <a:r>
              <a:rPr lang="fr-FR" dirty="0"/>
              <a:t>La formation de génie informatique n’est pas en adéquation avec les besoins technologiques du marché du travail.</a:t>
            </a:r>
          </a:p>
          <a:p>
            <a:r>
              <a:rPr lang="fr-FR" dirty="0"/>
              <a:t>La réputation de l’école joue un rôle important dans le recrutement des lauréats .</a:t>
            </a:r>
          </a:p>
          <a:p>
            <a:r>
              <a:rPr lang="fr-FR" dirty="0"/>
              <a:t>Le marché du travail demande : une longue expérience ,la maitrise de plusieurs domaines techniques et langages de programmation et être à jour avec l’évolution technologique.</a:t>
            </a:r>
          </a:p>
          <a:p>
            <a:r>
              <a:rPr lang="fr-FR" dirty="0"/>
              <a:t>Le marché de travail à l’étranger est plus large que celui au Maroc (pleine des opportunités)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2">
                    <a:lumMod val="50000"/>
                  </a:schemeClr>
                </a:solidFill>
              </a:rPr>
              <a:t>Les hypothèses de notre recherche : </a:t>
            </a:r>
            <a:endParaRPr lang="fr-FR" sz="32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5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2">
                    <a:lumMod val="50000"/>
                  </a:schemeClr>
                </a:solidFill>
              </a:rPr>
              <a:t>Modèle conceptuel: </a:t>
            </a:r>
            <a:endParaRPr lang="fr-FR" sz="32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026" name="Picture 2" descr="C:\Users\nouhaila ziyane\Desktop\R\Livrables 2\Diagramme vierge1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76800"/>
            <a:ext cx="4824536" cy="5342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366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Guide</a:t>
            </a: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 </a:t>
            </a:r>
            <a:r>
              <a:rPr lang="fr-FR" sz="60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d’entretien</a:t>
            </a:r>
            <a:endParaRPr lang="fr-FR" sz="6000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50000"/>
                  </a:schemeClr>
                </a:solidFill>
                <a:latin typeface="Copperplate Gothic Bold" pitchFamily="34" charset="0"/>
              </a:rPr>
              <a:t>Questionnaire</a:t>
            </a:r>
            <a:endParaRPr lang="fr-FR" sz="6000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1281</TotalTime>
  <Words>398</Words>
  <Application>Microsoft Office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</vt:lpstr>
      <vt:lpstr>Copperplate Gothic Bold</vt:lpstr>
      <vt:lpstr>Verdana</vt:lpstr>
      <vt:lpstr>Wingdings 2</vt:lpstr>
      <vt:lpstr>Wingdings 3</vt:lpstr>
      <vt:lpstr>Rotonde</vt:lpstr>
      <vt:lpstr>Mini-projet sur la réalisation d’une étude statistique avec R.</vt:lpstr>
      <vt:lpstr>Etape 0: Conception</vt:lpstr>
      <vt:lpstr>Le sujet de notre recherche est:</vt:lpstr>
      <vt:lpstr>La population cible est:</vt:lpstr>
      <vt:lpstr>Marge d’erreur, intervalle de confiance, variables explicatives et a expliquer :</vt:lpstr>
      <vt:lpstr>Les hypothèses de notre recherche : </vt:lpstr>
      <vt:lpstr>Modèle conceptuel: </vt:lpstr>
      <vt:lpstr>Guide d’entretien</vt:lpstr>
      <vt:lpstr>Questionnaire</vt:lpstr>
      <vt:lpstr>Etape1:collecte des  données  </vt:lpstr>
      <vt:lpstr>PowerPoint Presentation</vt:lpstr>
      <vt:lpstr>Etape 2: Prétraitement</vt:lpstr>
      <vt:lpstr>1- Conversion des données</vt:lpstr>
      <vt:lpstr>2-Nettoyage des données</vt:lpstr>
      <vt:lpstr>2-Nettoyage des données</vt:lpstr>
      <vt:lpstr>2-Nettoyage des données</vt:lpstr>
      <vt:lpstr>2-Nettoyage des données</vt:lpstr>
      <vt:lpstr>2-Nettoyage des données</vt:lpstr>
      <vt:lpstr>Etape 3: Analyse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</dc:title>
  <dc:creator>Ordishop</dc:creator>
  <cp:lastModifiedBy>Nouhaila Ziyane</cp:lastModifiedBy>
  <cp:revision>88</cp:revision>
  <dcterms:created xsi:type="dcterms:W3CDTF">2021-06-03T14:34:25Z</dcterms:created>
  <dcterms:modified xsi:type="dcterms:W3CDTF">2022-05-09T01:19:57Z</dcterms:modified>
</cp:coreProperties>
</file>