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Crimson Pro" charset="1" panose="00000000000000000000"/>
      <p:regular r:id="rId10"/>
    </p:embeddedFont>
    <p:embeddedFont>
      <p:font typeface="Crimson Pro Bold" charset="1" panose="00000000000000000000"/>
      <p:regular r:id="rId11"/>
    </p:embeddedFont>
    <p:embeddedFont>
      <p:font typeface="Crimson Pro Italics" charset="1" panose="00000000000000000000"/>
      <p:regular r:id="rId12"/>
    </p:embeddedFont>
    <p:embeddedFont>
      <p:font typeface="Crimson Pro Bold Italics" charset="1" panose="00000000000000000000"/>
      <p:regular r:id="rId13"/>
    </p:embeddedFont>
    <p:embeddedFont>
      <p:font typeface="Crimson Pro Heavy" charset="1" panose="00000000000000000000"/>
      <p:regular r:id="rId14"/>
    </p:embeddedFont>
    <p:embeddedFont>
      <p:font typeface="Crimson Pro Heavy Italics"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5891022" cy="10287000"/>
          </a:xfrm>
          <a:custGeom>
            <a:avLst/>
            <a:gdLst/>
            <a:ahLst/>
            <a:cxnLst/>
            <a:rect r="r" b="b" t="t" l="l"/>
            <a:pathLst>
              <a:path h="10287000" w="5891022">
                <a:moveTo>
                  <a:pt x="0" y="0"/>
                </a:moveTo>
                <a:lnTo>
                  <a:pt x="5891022" y="0"/>
                </a:lnTo>
                <a:lnTo>
                  <a:pt x="5891022" y="10287000"/>
                </a:lnTo>
                <a:lnTo>
                  <a:pt x="0" y="10287000"/>
                </a:lnTo>
                <a:lnTo>
                  <a:pt x="0" y="0"/>
                </a:lnTo>
                <a:close/>
              </a:path>
            </a:pathLst>
          </a:custGeom>
          <a:blipFill>
            <a:blip r:embed="rId2"/>
            <a:stretch>
              <a:fillRect l="-8207" t="0" r="-8207" b="0"/>
            </a:stretch>
          </a:blipFill>
        </p:spPr>
      </p:sp>
      <p:sp>
        <p:nvSpPr>
          <p:cNvPr name="Freeform 3" id="3"/>
          <p:cNvSpPr/>
          <p:nvPr/>
        </p:nvSpPr>
        <p:spPr>
          <a:xfrm flipH="false" flipV="false" rot="0">
            <a:off x="11306319" y="488473"/>
            <a:ext cx="6527739" cy="1080453"/>
          </a:xfrm>
          <a:custGeom>
            <a:avLst/>
            <a:gdLst/>
            <a:ahLst/>
            <a:cxnLst/>
            <a:rect r="r" b="b" t="t" l="l"/>
            <a:pathLst>
              <a:path h="1080453" w="6527739">
                <a:moveTo>
                  <a:pt x="0" y="0"/>
                </a:moveTo>
                <a:lnTo>
                  <a:pt x="6527739" y="0"/>
                </a:lnTo>
                <a:lnTo>
                  <a:pt x="6527739" y="1080454"/>
                </a:lnTo>
                <a:lnTo>
                  <a:pt x="0" y="1080454"/>
                </a:lnTo>
                <a:lnTo>
                  <a:pt x="0" y="0"/>
                </a:lnTo>
                <a:close/>
              </a:path>
            </a:pathLst>
          </a:custGeom>
          <a:blipFill>
            <a:blip r:embed="rId3"/>
            <a:stretch>
              <a:fillRect l="0" t="0" r="0" b="0"/>
            </a:stretch>
          </a:blipFill>
        </p:spPr>
      </p:sp>
      <p:sp>
        <p:nvSpPr>
          <p:cNvPr name="TextBox 4" id="4"/>
          <p:cNvSpPr txBox="true"/>
          <p:nvPr/>
        </p:nvSpPr>
        <p:spPr>
          <a:xfrm rot="0">
            <a:off x="6465611" y="3730755"/>
            <a:ext cx="10387525" cy="2009775"/>
          </a:xfrm>
          <a:prstGeom prst="rect">
            <a:avLst/>
          </a:prstGeom>
        </p:spPr>
        <p:txBody>
          <a:bodyPr anchor="t" rtlCol="false" tIns="0" lIns="0" bIns="0" rIns="0">
            <a:spAutoFit/>
          </a:bodyPr>
          <a:lstStyle/>
          <a:p>
            <a:pPr>
              <a:lnSpc>
                <a:spcPts val="15000"/>
              </a:lnSpc>
            </a:pPr>
            <a:r>
              <a:rPr lang="en-US" sz="15000" spc="-300">
                <a:solidFill>
                  <a:srgbClr val="393939"/>
                </a:solidFill>
                <a:latin typeface="Crimson Pro Bold"/>
              </a:rPr>
              <a:t>WATERFALL</a:t>
            </a:r>
          </a:p>
        </p:txBody>
      </p:sp>
      <p:sp>
        <p:nvSpPr>
          <p:cNvPr name="TextBox 5" id="5"/>
          <p:cNvSpPr txBox="true"/>
          <p:nvPr/>
        </p:nvSpPr>
        <p:spPr>
          <a:xfrm rot="0">
            <a:off x="6806045" y="5547537"/>
            <a:ext cx="6597224" cy="762001"/>
          </a:xfrm>
          <a:prstGeom prst="rect">
            <a:avLst/>
          </a:prstGeom>
        </p:spPr>
        <p:txBody>
          <a:bodyPr anchor="t" rtlCol="false" tIns="0" lIns="0" bIns="0" rIns="0">
            <a:spAutoFit/>
          </a:bodyPr>
          <a:lstStyle/>
          <a:p>
            <a:pPr>
              <a:lnSpc>
                <a:spcPts val="6299"/>
              </a:lnSpc>
              <a:spcBef>
                <a:spcPct val="0"/>
              </a:spcBef>
            </a:pPr>
            <a:r>
              <a:rPr lang="en-US" sz="4499" spc="89">
                <a:solidFill>
                  <a:srgbClr val="393939"/>
                </a:solidFill>
                <a:latin typeface="Crimson Pro Bold"/>
              </a:rPr>
              <a:t>Entretien_PDG</a:t>
            </a:r>
          </a:p>
        </p:txBody>
      </p:sp>
      <p:sp>
        <p:nvSpPr>
          <p:cNvPr name="TextBox 6" id="6"/>
          <p:cNvSpPr txBox="true"/>
          <p:nvPr/>
        </p:nvSpPr>
        <p:spPr>
          <a:xfrm rot="0">
            <a:off x="11690776" y="9172575"/>
            <a:ext cx="6597224" cy="762001"/>
          </a:xfrm>
          <a:prstGeom prst="rect">
            <a:avLst/>
          </a:prstGeom>
        </p:spPr>
        <p:txBody>
          <a:bodyPr anchor="t" rtlCol="false" tIns="0" lIns="0" bIns="0" rIns="0">
            <a:spAutoFit/>
          </a:bodyPr>
          <a:lstStyle/>
          <a:p>
            <a:pPr>
              <a:lnSpc>
                <a:spcPts val="6299"/>
              </a:lnSpc>
              <a:spcBef>
                <a:spcPct val="0"/>
              </a:spcBef>
            </a:pPr>
            <a:r>
              <a:rPr lang="en-US" sz="4499" spc="89">
                <a:solidFill>
                  <a:srgbClr val="393939"/>
                </a:solidFill>
                <a:latin typeface="Crimson Pro"/>
              </a:rPr>
              <a:t>Elfetehi Nouhayla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02515" y="331678"/>
            <a:ext cx="13335064" cy="9623645"/>
          </a:xfrm>
          <a:custGeom>
            <a:avLst/>
            <a:gdLst/>
            <a:ahLst/>
            <a:cxnLst/>
            <a:rect r="r" b="b" t="t" l="l"/>
            <a:pathLst>
              <a:path h="9623645" w="13335064">
                <a:moveTo>
                  <a:pt x="0" y="0"/>
                </a:moveTo>
                <a:lnTo>
                  <a:pt x="13335064" y="0"/>
                </a:lnTo>
                <a:lnTo>
                  <a:pt x="13335064" y="9623644"/>
                </a:lnTo>
                <a:lnTo>
                  <a:pt x="0" y="9623644"/>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35000"/>
            </a:blip>
            <a:stretch>
              <a:fillRect l="-9617" t="-17030" r="0" b="-14388"/>
            </a:stretch>
          </a:blipFill>
        </p:spPr>
      </p:sp>
      <p:sp>
        <p:nvSpPr>
          <p:cNvPr name="TextBox 3" id="3"/>
          <p:cNvSpPr txBox="true"/>
          <p:nvPr/>
        </p:nvSpPr>
        <p:spPr>
          <a:xfrm rot="0">
            <a:off x="2893940" y="3673682"/>
            <a:ext cx="12500120" cy="2213292"/>
          </a:xfrm>
          <a:prstGeom prst="rect">
            <a:avLst/>
          </a:prstGeom>
        </p:spPr>
        <p:txBody>
          <a:bodyPr anchor="t" rtlCol="false" tIns="0" lIns="0" bIns="0" rIns="0">
            <a:spAutoFit/>
          </a:bodyPr>
          <a:lstStyle/>
          <a:p>
            <a:pPr algn="ctr" marL="0" indent="0" lvl="0">
              <a:lnSpc>
                <a:spcPts val="8552"/>
              </a:lnSpc>
            </a:pPr>
            <a:r>
              <a:rPr lang="en-US" sz="7775">
                <a:solidFill>
                  <a:srgbClr val="393939"/>
                </a:solidFill>
                <a:latin typeface="Crimson Pro"/>
              </a:rPr>
              <a:t>MERCI  POUR VOTRE ATTENTION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58800" y="0"/>
            <a:ext cx="5029200" cy="10287000"/>
          </a:xfrm>
          <a:custGeom>
            <a:avLst/>
            <a:gdLst/>
            <a:ahLst/>
            <a:cxnLst/>
            <a:rect r="r" b="b" t="t" l="l"/>
            <a:pathLst>
              <a:path h="10287000" w="5029200">
                <a:moveTo>
                  <a:pt x="0" y="0"/>
                </a:moveTo>
                <a:lnTo>
                  <a:pt x="5029200" y="0"/>
                </a:lnTo>
                <a:lnTo>
                  <a:pt x="5029200" y="10287000"/>
                </a:lnTo>
                <a:lnTo>
                  <a:pt x="0" y="10287000"/>
                </a:lnTo>
                <a:lnTo>
                  <a:pt x="0" y="0"/>
                </a:lnTo>
                <a:close/>
              </a:path>
            </a:pathLst>
          </a:custGeom>
          <a:blipFill>
            <a:blip r:embed="rId2"/>
            <a:stretch>
              <a:fillRect l="-81818" t="-17415" r="-2042" b="-17415"/>
            </a:stretch>
          </a:blipFill>
        </p:spPr>
      </p:sp>
      <p:sp>
        <p:nvSpPr>
          <p:cNvPr name="TextBox 3" id="3"/>
          <p:cNvSpPr txBox="true"/>
          <p:nvPr/>
        </p:nvSpPr>
        <p:spPr>
          <a:xfrm rot="0">
            <a:off x="873228" y="1523916"/>
            <a:ext cx="11425013" cy="1114425"/>
          </a:xfrm>
          <a:prstGeom prst="rect">
            <a:avLst/>
          </a:prstGeom>
        </p:spPr>
        <p:txBody>
          <a:bodyPr anchor="t" rtlCol="false" tIns="0" lIns="0" bIns="0" rIns="0">
            <a:spAutoFit/>
          </a:bodyPr>
          <a:lstStyle/>
          <a:p>
            <a:pPr>
              <a:lnSpc>
                <a:spcPts val="8730"/>
              </a:lnSpc>
            </a:pPr>
            <a:r>
              <a:rPr lang="en-US" sz="7275">
                <a:solidFill>
                  <a:srgbClr val="393939"/>
                </a:solidFill>
                <a:latin typeface="Crimson Pro Bold"/>
              </a:rPr>
              <a:t>INTROCUTION</a:t>
            </a:r>
          </a:p>
        </p:txBody>
      </p:sp>
      <p:sp>
        <p:nvSpPr>
          <p:cNvPr name="TextBox 4" id="4"/>
          <p:cNvSpPr txBox="true"/>
          <p:nvPr/>
        </p:nvSpPr>
        <p:spPr>
          <a:xfrm rot="0">
            <a:off x="873228" y="3231138"/>
            <a:ext cx="11425013" cy="4180840"/>
          </a:xfrm>
          <a:prstGeom prst="rect">
            <a:avLst/>
          </a:prstGeom>
        </p:spPr>
        <p:txBody>
          <a:bodyPr anchor="t" rtlCol="false" tIns="0" lIns="0" bIns="0" rIns="0">
            <a:spAutoFit/>
          </a:bodyPr>
          <a:lstStyle/>
          <a:p>
            <a:pPr>
              <a:lnSpc>
                <a:spcPts val="4759"/>
              </a:lnSpc>
              <a:spcBef>
                <a:spcPct val="0"/>
              </a:spcBef>
            </a:pPr>
            <a:r>
              <a:rPr lang="en-US" sz="3399">
                <a:solidFill>
                  <a:srgbClr val="393939"/>
                </a:solidFill>
                <a:latin typeface="Crimson Pro"/>
              </a:rPr>
              <a:t>La méthode Waterfall désigne une approche de gestion de projet bien structurée. Elle consiste à diviser le cycle de vie en plusieurs phases linéaires et séquentielles. Cette méthodologie s’avère généralement utilisée dans l’ingénierie logicielle et le développement de produit. Elle permet de planifier soigneusement chaque étape afin d’obtenir un produit impeccable pour les utilisateurs finaux.</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DFD4CB"/>
        </a:solidFill>
      </p:bgPr>
    </p:bg>
    <p:spTree>
      <p:nvGrpSpPr>
        <p:cNvPr id="1" name=""/>
        <p:cNvGrpSpPr/>
        <p:nvPr/>
      </p:nvGrpSpPr>
      <p:grpSpPr>
        <a:xfrm>
          <a:off x="0" y="0"/>
          <a:ext cx="0" cy="0"/>
          <a:chOff x="0" y="0"/>
          <a:chExt cx="0" cy="0"/>
        </a:xfrm>
      </p:grpSpPr>
      <p:sp>
        <p:nvSpPr>
          <p:cNvPr name="TextBox 2" id="2"/>
          <p:cNvSpPr txBox="true"/>
          <p:nvPr/>
        </p:nvSpPr>
        <p:spPr>
          <a:xfrm rot="0">
            <a:off x="1210084" y="1793557"/>
            <a:ext cx="13989483" cy="2828608"/>
          </a:xfrm>
          <a:prstGeom prst="rect">
            <a:avLst/>
          </a:prstGeom>
        </p:spPr>
        <p:txBody>
          <a:bodyPr anchor="t" rtlCol="false" tIns="0" lIns="0" bIns="0" rIns="0">
            <a:spAutoFit/>
          </a:bodyPr>
          <a:lstStyle/>
          <a:p>
            <a:pPr>
              <a:lnSpc>
                <a:spcPts val="7397"/>
              </a:lnSpc>
            </a:pPr>
            <a:r>
              <a:rPr lang="en-US" sz="6725">
                <a:solidFill>
                  <a:srgbClr val="393939"/>
                </a:solidFill>
                <a:latin typeface="Crimson Pro Bold"/>
              </a:rPr>
              <a:t>Comment utiliser la méthode Waterfall ?</a:t>
            </a:r>
          </a:p>
          <a:p>
            <a:pPr marL="0" indent="0" lvl="0">
              <a:lnSpc>
                <a:spcPts val="7397"/>
              </a:lnSpc>
            </a:pPr>
          </a:p>
        </p:txBody>
      </p:sp>
      <p:sp>
        <p:nvSpPr>
          <p:cNvPr name="TextBox 3" id="3"/>
          <p:cNvSpPr txBox="true"/>
          <p:nvPr/>
        </p:nvSpPr>
        <p:spPr>
          <a:xfrm rot="0">
            <a:off x="1210084" y="4712621"/>
            <a:ext cx="12693631" cy="2242820"/>
          </a:xfrm>
          <a:prstGeom prst="rect">
            <a:avLst/>
          </a:prstGeom>
        </p:spPr>
        <p:txBody>
          <a:bodyPr anchor="t" rtlCol="false" tIns="0" lIns="0" bIns="0" rIns="0">
            <a:spAutoFit/>
          </a:bodyPr>
          <a:lstStyle/>
          <a:p>
            <a:pPr marL="0" indent="0" lvl="0">
              <a:lnSpc>
                <a:spcPts val="4480"/>
              </a:lnSpc>
            </a:pPr>
            <a:r>
              <a:rPr lang="en-US" sz="3200" spc="64">
                <a:solidFill>
                  <a:srgbClr val="393939"/>
                </a:solidFill>
                <a:latin typeface="Crimson Pro"/>
              </a:rPr>
              <a:t>Il est important de bien choisir la méthodologie à suivre pour développer un projet. En pratique, la méthode Waterfall se déroule en 6 étapes successives et bien distinctes. L’équipe de développement doit appliquer des tâches différentes pour chaque phase du processus. </a:t>
            </a:r>
          </a:p>
        </p:txBody>
      </p:sp>
      <p:sp>
        <p:nvSpPr>
          <p:cNvPr name="AutoShape 4" id="4"/>
          <p:cNvSpPr/>
          <p:nvPr/>
        </p:nvSpPr>
        <p:spPr>
          <a:xfrm>
            <a:off x="10657594" y="8356581"/>
            <a:ext cx="6492240" cy="0"/>
          </a:xfrm>
          <a:prstGeom prst="line">
            <a:avLst/>
          </a:prstGeom>
          <a:ln cap="flat" w="38100">
            <a:solidFill>
              <a:srgbClr val="000000"/>
            </a:solidFill>
            <a:prstDash val="solid"/>
            <a:headEnd type="none" len="sm" w="sm"/>
            <a:tailEnd type="triangle" len="med" w="lg"/>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419" t="0" r="-1419" b="0"/>
            </a:stretch>
          </a:blipFill>
        </p:spPr>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14109" y="619442"/>
            <a:ext cx="17059782" cy="8381365"/>
          </a:xfrm>
          <a:prstGeom prst="rect">
            <a:avLst/>
          </a:prstGeom>
        </p:spPr>
        <p:txBody>
          <a:bodyPr anchor="t" rtlCol="false" tIns="0" lIns="0" bIns="0" rIns="0">
            <a:spAutoFit/>
          </a:bodyPr>
          <a:lstStyle/>
          <a:p>
            <a:pPr algn="ctr">
              <a:lnSpc>
                <a:spcPts val="4759"/>
              </a:lnSpc>
              <a:spcBef>
                <a:spcPct val="0"/>
              </a:spcBef>
            </a:pPr>
            <a:r>
              <a:rPr lang="en-US" sz="3399">
                <a:solidFill>
                  <a:srgbClr val="393939"/>
                </a:solidFill>
                <a:latin typeface="Crimson Pro Bold"/>
              </a:rPr>
              <a:t>Étape 1 : La planification</a:t>
            </a:r>
          </a:p>
          <a:p>
            <a:pPr algn="ctr">
              <a:lnSpc>
                <a:spcPts val="4759"/>
              </a:lnSpc>
              <a:spcBef>
                <a:spcPct val="0"/>
              </a:spcBef>
            </a:pPr>
            <a:r>
              <a:rPr lang="en-US" sz="3399">
                <a:solidFill>
                  <a:srgbClr val="393939"/>
                </a:solidFill>
                <a:latin typeface="Crimson Pro"/>
              </a:rPr>
              <a:t>Cette première étape tient une importance capitale pour garantir le succès du projet. Il s’agit notamment d’analyser et de spécifier les besoins du client afin de répondre convenablement aux exigences. Cette phase découle souvent sur l’établissement d’un cahier des charges clair et précis. De cette manière, chaque partie prenante prend en compte sa responsabilité vis-à-vis du développement du projet.</a:t>
            </a:r>
          </a:p>
          <a:p>
            <a:pPr algn="ctr">
              <a:lnSpc>
                <a:spcPts val="4759"/>
              </a:lnSpc>
              <a:spcBef>
                <a:spcPct val="0"/>
              </a:spcBef>
            </a:pPr>
            <a:r>
              <a:rPr lang="en-US" sz="3399">
                <a:solidFill>
                  <a:srgbClr val="393939"/>
                </a:solidFill>
                <a:latin typeface="Crimson Pro Bold"/>
              </a:rPr>
              <a:t> </a:t>
            </a:r>
          </a:p>
          <a:p>
            <a:pPr algn="ctr">
              <a:lnSpc>
                <a:spcPts val="4759"/>
              </a:lnSpc>
              <a:spcBef>
                <a:spcPct val="0"/>
              </a:spcBef>
            </a:pPr>
          </a:p>
          <a:p>
            <a:pPr algn="ctr">
              <a:lnSpc>
                <a:spcPts val="4759"/>
              </a:lnSpc>
              <a:spcBef>
                <a:spcPct val="0"/>
              </a:spcBef>
            </a:pPr>
            <a:r>
              <a:rPr lang="en-US" sz="3399">
                <a:solidFill>
                  <a:srgbClr val="393939"/>
                </a:solidFill>
                <a:latin typeface="Crimson Pro Bold"/>
              </a:rPr>
              <a:t>Étape 2 : La conception</a:t>
            </a:r>
          </a:p>
          <a:p>
            <a:pPr algn="ctr">
              <a:lnSpc>
                <a:spcPts val="4759"/>
              </a:lnSpc>
              <a:spcBef>
                <a:spcPct val="0"/>
              </a:spcBef>
            </a:pPr>
            <a:r>
              <a:rPr lang="en-US" sz="3399">
                <a:solidFill>
                  <a:srgbClr val="393939"/>
                </a:solidFill>
                <a:latin typeface="Crimson Pro"/>
              </a:rPr>
              <a:t>Pour garantir la réussite de cette phase, il vaut mieux le diviser en 2 sous-étapes interdépendantes. Il s’agit de la conception logique et de la conception physiques. D’un côté, la conception logique permet à l’équipe projet de déterminer et de théoriser toutes les solutions réalisables. De l’autre côté, la conception physique permet de transformer ces informations et schémas conceptuels en spécifications concrètes.</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952500"/>
            <a:ext cx="18288000" cy="7423150"/>
          </a:xfrm>
          <a:prstGeom prst="rect">
            <a:avLst/>
          </a:prstGeom>
        </p:spPr>
        <p:txBody>
          <a:bodyPr anchor="t" rtlCol="false" tIns="0" lIns="0" bIns="0" rIns="0">
            <a:spAutoFit/>
          </a:bodyPr>
          <a:lstStyle/>
          <a:p>
            <a:pPr algn="ctr">
              <a:lnSpc>
                <a:spcPts val="4549"/>
              </a:lnSpc>
              <a:spcBef>
                <a:spcPct val="0"/>
              </a:spcBef>
            </a:pPr>
            <a:r>
              <a:rPr lang="en-US" sz="3249">
                <a:solidFill>
                  <a:srgbClr val="000000"/>
                </a:solidFill>
                <a:latin typeface="Crimson Pro Bold"/>
              </a:rPr>
              <a:t>Étape 3 : L’implémentation</a:t>
            </a:r>
          </a:p>
          <a:p>
            <a:pPr algn="ctr">
              <a:lnSpc>
                <a:spcPts val="4549"/>
              </a:lnSpc>
              <a:spcBef>
                <a:spcPct val="0"/>
              </a:spcBef>
            </a:pPr>
            <a:r>
              <a:rPr lang="en-US" sz="3249">
                <a:solidFill>
                  <a:srgbClr val="000000"/>
                </a:solidFill>
                <a:latin typeface="Crimson Pro"/>
              </a:rPr>
              <a:t>Au moment où la conception est validée, il est temps de passer à la mise en œuvre technique. Il s’agit certainement de la phase la plus courte de la méthode Waterfall. En effet, les développeurs procèdent à la fabrication en suivant une documentation bien définie. Les exigences et spécifications relevées favorisent un processus de développement approfondi et rapide.</a:t>
            </a:r>
          </a:p>
          <a:p>
            <a:pPr algn="ctr">
              <a:lnSpc>
                <a:spcPts val="4549"/>
              </a:lnSpc>
              <a:spcBef>
                <a:spcPct val="0"/>
              </a:spcBef>
            </a:pPr>
          </a:p>
          <a:p>
            <a:pPr algn="ctr">
              <a:lnSpc>
                <a:spcPts val="4549"/>
              </a:lnSpc>
              <a:spcBef>
                <a:spcPct val="0"/>
              </a:spcBef>
            </a:pPr>
            <a:r>
              <a:rPr lang="en-US" sz="3249">
                <a:solidFill>
                  <a:srgbClr val="000000"/>
                </a:solidFill>
                <a:latin typeface="Crimson Pro Bold"/>
              </a:rPr>
              <a:t> </a:t>
            </a:r>
          </a:p>
          <a:p>
            <a:pPr algn="ctr">
              <a:lnSpc>
                <a:spcPts val="4549"/>
              </a:lnSpc>
              <a:spcBef>
                <a:spcPct val="0"/>
              </a:spcBef>
            </a:pPr>
          </a:p>
          <a:p>
            <a:pPr algn="ctr">
              <a:lnSpc>
                <a:spcPts val="4549"/>
              </a:lnSpc>
              <a:spcBef>
                <a:spcPct val="0"/>
              </a:spcBef>
            </a:pPr>
            <a:r>
              <a:rPr lang="en-US" sz="3249">
                <a:solidFill>
                  <a:srgbClr val="000000"/>
                </a:solidFill>
                <a:latin typeface="Crimson Pro Bold"/>
              </a:rPr>
              <a:t>Étape 4 : La vérification</a:t>
            </a:r>
          </a:p>
          <a:p>
            <a:pPr algn="ctr">
              <a:lnSpc>
                <a:spcPts val="4549"/>
              </a:lnSpc>
              <a:spcBef>
                <a:spcPct val="0"/>
              </a:spcBef>
            </a:pPr>
            <a:r>
              <a:rPr lang="en-US" sz="3249">
                <a:solidFill>
                  <a:srgbClr val="000000"/>
                </a:solidFill>
                <a:latin typeface="Crimson Pro"/>
              </a:rPr>
              <a:t>Pendant cette étape, l’équipe de développement collabore avec l’équipe de test. L’idée est de vérifier que le projet répond aux exigences des clients finaux avant de procéder à la phase de déploiement. Il convient également de réaliser un test de qualité et d’assurance. En cas de problème de fonctionnalité, les testeurs doivent transmettre un document de test incluant le bug identifié au chef de projet.</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14591" y="544480"/>
            <a:ext cx="17873409" cy="2851150"/>
          </a:xfrm>
          <a:prstGeom prst="rect">
            <a:avLst/>
          </a:prstGeom>
        </p:spPr>
        <p:txBody>
          <a:bodyPr anchor="t" rtlCol="false" tIns="0" lIns="0" bIns="0" rIns="0">
            <a:spAutoFit/>
          </a:bodyPr>
          <a:lstStyle/>
          <a:p>
            <a:pPr algn="ctr">
              <a:lnSpc>
                <a:spcPts val="4549"/>
              </a:lnSpc>
              <a:spcBef>
                <a:spcPct val="0"/>
              </a:spcBef>
            </a:pPr>
            <a:r>
              <a:rPr lang="en-US" sz="3249">
                <a:solidFill>
                  <a:srgbClr val="000000"/>
                </a:solidFill>
                <a:latin typeface="Crimson Pro Bold"/>
              </a:rPr>
              <a:t>Étape 5 : La livraison</a:t>
            </a:r>
          </a:p>
          <a:p>
            <a:pPr algn="ctr">
              <a:lnSpc>
                <a:spcPts val="4549"/>
              </a:lnSpc>
              <a:spcBef>
                <a:spcPct val="0"/>
              </a:spcBef>
            </a:pPr>
            <a:r>
              <a:rPr lang="en-US" sz="3249">
                <a:solidFill>
                  <a:srgbClr val="000000"/>
                </a:solidFill>
                <a:latin typeface="Crimson Pro"/>
              </a:rPr>
              <a:t>Au cours de cette phase, les bugs identifiés pendant la phase de test sont corrigés. Il est maintenant temps de mettre le logiciel ou projet web à la disposition du client final. Pour les projets de développement de produit et autres, cette étape consiste particulièrement à réaliser la phase de lancement et à déployer tous les livrables.</a:t>
            </a:r>
          </a:p>
        </p:txBody>
      </p:sp>
      <p:sp>
        <p:nvSpPr>
          <p:cNvPr name="TextBox 3" id="3"/>
          <p:cNvSpPr txBox="true"/>
          <p:nvPr/>
        </p:nvSpPr>
        <p:spPr>
          <a:xfrm rot="0">
            <a:off x="0" y="5264150"/>
            <a:ext cx="18288000" cy="3994150"/>
          </a:xfrm>
          <a:prstGeom prst="rect">
            <a:avLst/>
          </a:prstGeom>
        </p:spPr>
        <p:txBody>
          <a:bodyPr anchor="t" rtlCol="false" tIns="0" lIns="0" bIns="0" rIns="0">
            <a:spAutoFit/>
          </a:bodyPr>
          <a:lstStyle/>
          <a:p>
            <a:pPr algn="ctr">
              <a:lnSpc>
                <a:spcPts val="4549"/>
              </a:lnSpc>
              <a:spcBef>
                <a:spcPct val="0"/>
              </a:spcBef>
            </a:pPr>
            <a:r>
              <a:rPr lang="en-US" sz="3249">
                <a:solidFill>
                  <a:srgbClr val="000000"/>
                </a:solidFill>
                <a:latin typeface="Crimson Pro Bold"/>
              </a:rPr>
              <a:t>Étape 6 : La maintenance</a:t>
            </a:r>
          </a:p>
          <a:p>
            <a:pPr algn="ctr">
              <a:lnSpc>
                <a:spcPts val="4549"/>
              </a:lnSpc>
              <a:spcBef>
                <a:spcPct val="0"/>
              </a:spcBef>
            </a:pPr>
            <a:r>
              <a:rPr lang="en-US" sz="3249">
                <a:solidFill>
                  <a:srgbClr val="000000"/>
                </a:solidFill>
                <a:latin typeface="Crimson Pro"/>
              </a:rPr>
              <a:t>La phase de maintenance débute dès que le projet se déploie sur le marché. Pour les projets de développement de logiciels, les nouveaux bugs de fonctionnalités sont courants. Le développeur doit continuellement proposer une nouvelle version pour mettre à jour le logiciel. Concernant les autres secteurs d’activités, l’équipe de production applique des correctifs afin de solutionner la problématique identifiée.</a:t>
            </a:r>
          </a:p>
          <a:p>
            <a:pPr algn="ctr">
              <a:lnSpc>
                <a:spcPts val="4549"/>
              </a:lnSpc>
              <a:spcBef>
                <a:spcPct val="0"/>
              </a:spcBef>
            </a:pPr>
          </a:p>
          <a:p>
            <a:pPr algn="ctr">
              <a:lnSpc>
                <a:spcPts val="4549"/>
              </a:lnSpc>
              <a:spcBef>
                <a:spcPct val="0"/>
              </a:spcBef>
            </a:pPr>
            <a:r>
              <a:rPr lang="en-US" sz="3249">
                <a:solidFill>
                  <a:srgbClr val="000000"/>
                </a:solidFill>
                <a:latin typeface="Crimson Pro Bold"/>
              </a:rPr>
              <a:t> </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069090" y="-931952"/>
            <a:ext cx="20001103" cy="3757191"/>
          </a:xfrm>
          <a:prstGeom prst="rect">
            <a:avLst/>
          </a:prstGeom>
          <a:solidFill>
            <a:srgbClr val="DFD4CB"/>
          </a:solidFill>
        </p:spPr>
      </p:sp>
      <p:sp>
        <p:nvSpPr>
          <p:cNvPr name="TextBox 3" id="3"/>
          <p:cNvSpPr txBox="true"/>
          <p:nvPr/>
        </p:nvSpPr>
        <p:spPr>
          <a:xfrm rot="0">
            <a:off x="3783503" y="556959"/>
            <a:ext cx="12538104" cy="2808605"/>
          </a:xfrm>
          <a:prstGeom prst="rect">
            <a:avLst/>
          </a:prstGeom>
        </p:spPr>
        <p:txBody>
          <a:bodyPr anchor="t" rtlCol="false" tIns="0" lIns="0" bIns="0" rIns="0">
            <a:spAutoFit/>
          </a:bodyPr>
          <a:lstStyle/>
          <a:p>
            <a:pPr>
              <a:lnSpc>
                <a:spcPts val="7315"/>
              </a:lnSpc>
            </a:pPr>
            <a:r>
              <a:rPr lang="en-US" sz="6650">
                <a:solidFill>
                  <a:srgbClr val="393939"/>
                </a:solidFill>
                <a:latin typeface="Crimson Pro Bold"/>
              </a:rPr>
              <a:t>Quels sont les avantages de la méthode Waterfall ?</a:t>
            </a:r>
          </a:p>
          <a:p>
            <a:pPr marL="0" indent="0" lvl="0">
              <a:lnSpc>
                <a:spcPts val="7315"/>
              </a:lnSpc>
            </a:pPr>
          </a:p>
        </p:txBody>
      </p:sp>
      <p:sp>
        <p:nvSpPr>
          <p:cNvPr name="TextBox 4" id="4"/>
          <p:cNvSpPr txBox="true"/>
          <p:nvPr/>
        </p:nvSpPr>
        <p:spPr>
          <a:xfrm rot="0">
            <a:off x="467296" y="4048019"/>
            <a:ext cx="17665232" cy="4368931"/>
          </a:xfrm>
          <a:prstGeom prst="rect">
            <a:avLst/>
          </a:prstGeom>
        </p:spPr>
        <p:txBody>
          <a:bodyPr anchor="t" rtlCol="false" tIns="0" lIns="0" bIns="0" rIns="0">
            <a:spAutoFit/>
          </a:bodyPr>
          <a:lstStyle/>
          <a:p>
            <a:pPr algn="ctr">
              <a:lnSpc>
                <a:spcPts val="3842"/>
              </a:lnSpc>
              <a:spcBef>
                <a:spcPct val="0"/>
              </a:spcBef>
            </a:pPr>
            <a:r>
              <a:rPr lang="en-US" sz="2744">
                <a:solidFill>
                  <a:srgbClr val="393939"/>
                </a:solidFill>
                <a:latin typeface="Crimson Pro Bold"/>
              </a:rPr>
              <a:t> il est important de comprendre les avantages de la méthode Waterfall avant de l’utiliser pour la gestion de projet. Dans un premier temps, elle permet de définir des objectifs clairs et précis dès le début. En second temps, elle facilite le suivi de l’avancement du projet et en dernier elle propose une vue simplifiée de toutes les tâches à accomplir pour mieux satisfaire les exigences des clients.</a:t>
            </a:r>
          </a:p>
          <a:p>
            <a:pPr algn="ctr">
              <a:lnSpc>
                <a:spcPts val="3842"/>
              </a:lnSpc>
              <a:spcBef>
                <a:spcPct val="0"/>
              </a:spcBef>
            </a:pPr>
          </a:p>
          <a:p>
            <a:pPr algn="ctr">
              <a:lnSpc>
                <a:spcPts val="3842"/>
              </a:lnSpc>
              <a:spcBef>
                <a:spcPct val="0"/>
              </a:spcBef>
            </a:pPr>
            <a:r>
              <a:rPr lang="en-US" sz="2744">
                <a:solidFill>
                  <a:srgbClr val="393939"/>
                </a:solidFill>
                <a:latin typeface="Crimson Pro Bold"/>
              </a:rPr>
              <a:t>Chaque étape de la méthodologie présente également des atouts particuliers pour concevoir un produit final impeccable pour les utilisateurs. Pendant les phases d’analyse et de conception, il est plus facile pour les concepteurs de détecter des problèmes de fonctionnalités. Cela garantit le succès du processus d’écriture des codes au moment de la phase de mise en œuvre.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109520"/>
            <a:ext cx="16230600" cy="5591461"/>
          </a:xfrm>
          <a:custGeom>
            <a:avLst/>
            <a:gdLst/>
            <a:ahLst/>
            <a:cxnLst/>
            <a:rect r="r" b="b" t="t" l="l"/>
            <a:pathLst>
              <a:path h="5591461" w="16230600">
                <a:moveTo>
                  <a:pt x="0" y="0"/>
                </a:moveTo>
                <a:lnTo>
                  <a:pt x="16230600" y="0"/>
                </a:lnTo>
                <a:lnTo>
                  <a:pt x="16230600" y="5591460"/>
                </a:lnTo>
                <a:lnTo>
                  <a:pt x="0" y="5591460"/>
                </a:lnTo>
                <a:lnTo>
                  <a:pt x="0" y="0"/>
                </a:lnTo>
                <a:close/>
              </a:path>
            </a:pathLst>
          </a:custGeom>
          <a:blipFill>
            <a:blip r:embed="rId2"/>
            <a:stretch>
              <a:fillRect l="0" t="-16353" r="0" b="-27937"/>
            </a:stretch>
          </a:blipFill>
        </p:spPr>
      </p:sp>
      <p:sp>
        <p:nvSpPr>
          <p:cNvPr name="TextBox 3" id="3"/>
          <p:cNvSpPr txBox="true"/>
          <p:nvPr/>
        </p:nvSpPr>
        <p:spPr>
          <a:xfrm rot="0">
            <a:off x="2230097" y="6691455"/>
            <a:ext cx="13827807" cy="4038600"/>
          </a:xfrm>
          <a:prstGeom prst="rect">
            <a:avLst/>
          </a:prstGeom>
        </p:spPr>
        <p:txBody>
          <a:bodyPr anchor="t" rtlCol="false" tIns="0" lIns="0" bIns="0" rIns="0">
            <a:spAutoFit/>
          </a:bodyPr>
          <a:lstStyle/>
          <a:p>
            <a:pPr algn="ctr">
              <a:lnSpc>
                <a:spcPts val="10620"/>
              </a:lnSpc>
            </a:pPr>
            <a:r>
              <a:rPr lang="en-US" sz="8850">
                <a:solidFill>
                  <a:srgbClr val="393939"/>
                </a:solidFill>
                <a:latin typeface="Crimson Pro Bold"/>
              </a:rPr>
              <a:t>la méthode Waterfall Vs la méthode Agile </a:t>
            </a:r>
          </a:p>
          <a:p>
            <a:pPr algn="ctr">
              <a:lnSpc>
                <a:spcPts val="1062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DAFxLYpOd-4</dc:identifier>
  <dcterms:modified xsi:type="dcterms:W3CDTF">2011-08-01T06:04:30Z</dcterms:modified>
  <cp:revision>1</cp:revision>
  <dc:title>Entretien.ppt</dc:title>
</cp:coreProperties>
</file>