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rimson Pro" charset="1" panose="00000000000000000000"/>
      <p:regular r:id="rId10"/>
    </p:embeddedFont>
    <p:embeddedFont>
      <p:font typeface="Crimson Pro Bold" charset="1" panose="00000000000000000000"/>
      <p:regular r:id="rId11"/>
    </p:embeddedFont>
    <p:embeddedFont>
      <p:font typeface="Crimson Pro Italics" charset="1" panose="00000000000000000000"/>
      <p:regular r:id="rId12"/>
    </p:embeddedFont>
    <p:embeddedFont>
      <p:font typeface="Crimson Pro Bold Italics" charset="1" panose="00000000000000000000"/>
      <p:regular r:id="rId13"/>
    </p:embeddedFont>
    <p:embeddedFont>
      <p:font typeface="Crimson Pro Heavy" charset="1" panose="00000000000000000000"/>
      <p:regular r:id="rId14"/>
    </p:embeddedFont>
    <p:embeddedFont>
      <p:font typeface="Crimson Pro Heavy Italics"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891022" cy="10287000"/>
          </a:xfrm>
          <a:custGeom>
            <a:avLst/>
            <a:gdLst/>
            <a:ahLst/>
            <a:cxnLst/>
            <a:rect r="r" b="b" t="t" l="l"/>
            <a:pathLst>
              <a:path h="10287000" w="5891022">
                <a:moveTo>
                  <a:pt x="0" y="0"/>
                </a:moveTo>
                <a:lnTo>
                  <a:pt x="5891022" y="0"/>
                </a:lnTo>
                <a:lnTo>
                  <a:pt x="5891022" y="10287000"/>
                </a:lnTo>
                <a:lnTo>
                  <a:pt x="0" y="10287000"/>
                </a:lnTo>
                <a:lnTo>
                  <a:pt x="0" y="0"/>
                </a:lnTo>
                <a:close/>
              </a:path>
            </a:pathLst>
          </a:custGeom>
          <a:blipFill>
            <a:blip r:embed="rId2"/>
            <a:stretch>
              <a:fillRect l="-8207" t="0" r="-8207" b="0"/>
            </a:stretch>
          </a:blipFill>
        </p:spPr>
      </p:sp>
      <p:sp>
        <p:nvSpPr>
          <p:cNvPr name="Freeform 3" id="3"/>
          <p:cNvSpPr/>
          <p:nvPr/>
        </p:nvSpPr>
        <p:spPr>
          <a:xfrm flipH="false" flipV="false" rot="0">
            <a:off x="11306319" y="488473"/>
            <a:ext cx="6527739" cy="1080453"/>
          </a:xfrm>
          <a:custGeom>
            <a:avLst/>
            <a:gdLst/>
            <a:ahLst/>
            <a:cxnLst/>
            <a:rect r="r" b="b" t="t" l="l"/>
            <a:pathLst>
              <a:path h="1080453" w="6527739">
                <a:moveTo>
                  <a:pt x="0" y="0"/>
                </a:moveTo>
                <a:lnTo>
                  <a:pt x="6527739" y="0"/>
                </a:lnTo>
                <a:lnTo>
                  <a:pt x="6527739" y="1080454"/>
                </a:lnTo>
                <a:lnTo>
                  <a:pt x="0" y="1080454"/>
                </a:lnTo>
                <a:lnTo>
                  <a:pt x="0" y="0"/>
                </a:lnTo>
                <a:close/>
              </a:path>
            </a:pathLst>
          </a:custGeom>
          <a:blipFill>
            <a:blip r:embed="rId3"/>
            <a:stretch>
              <a:fillRect l="0" t="0" r="0" b="0"/>
            </a:stretch>
          </a:blipFill>
        </p:spPr>
      </p:sp>
      <p:sp>
        <p:nvSpPr>
          <p:cNvPr name="TextBox 4" id="4"/>
          <p:cNvSpPr txBox="true"/>
          <p:nvPr/>
        </p:nvSpPr>
        <p:spPr>
          <a:xfrm rot="0">
            <a:off x="6465611" y="3730755"/>
            <a:ext cx="10387525" cy="2009775"/>
          </a:xfrm>
          <a:prstGeom prst="rect">
            <a:avLst/>
          </a:prstGeom>
        </p:spPr>
        <p:txBody>
          <a:bodyPr anchor="t" rtlCol="false" tIns="0" lIns="0" bIns="0" rIns="0">
            <a:spAutoFit/>
          </a:bodyPr>
          <a:lstStyle/>
          <a:p>
            <a:pPr>
              <a:lnSpc>
                <a:spcPts val="15000"/>
              </a:lnSpc>
            </a:pPr>
            <a:r>
              <a:rPr lang="en-US" sz="15000" spc="-300">
                <a:solidFill>
                  <a:srgbClr val="393939"/>
                </a:solidFill>
                <a:latin typeface="Crimson Pro Bold"/>
              </a:rPr>
              <a:t>WATERFALL</a:t>
            </a:r>
          </a:p>
        </p:txBody>
      </p:sp>
      <p:sp>
        <p:nvSpPr>
          <p:cNvPr name="TextBox 5" id="5"/>
          <p:cNvSpPr txBox="true"/>
          <p:nvPr/>
        </p:nvSpPr>
        <p:spPr>
          <a:xfrm rot="0">
            <a:off x="6806045" y="5547537"/>
            <a:ext cx="6597224" cy="762001"/>
          </a:xfrm>
          <a:prstGeom prst="rect">
            <a:avLst/>
          </a:prstGeom>
        </p:spPr>
        <p:txBody>
          <a:bodyPr anchor="t" rtlCol="false" tIns="0" lIns="0" bIns="0" rIns="0">
            <a:spAutoFit/>
          </a:bodyPr>
          <a:lstStyle/>
          <a:p>
            <a:pPr>
              <a:lnSpc>
                <a:spcPts val="6299"/>
              </a:lnSpc>
              <a:spcBef>
                <a:spcPct val="0"/>
              </a:spcBef>
            </a:pPr>
            <a:r>
              <a:rPr lang="en-US" sz="4499" spc="89">
                <a:solidFill>
                  <a:srgbClr val="393939"/>
                </a:solidFill>
                <a:latin typeface="Crimson Pro Bold"/>
              </a:rPr>
              <a:t>Mise en oeuvre</a:t>
            </a:r>
          </a:p>
        </p:txBody>
      </p:sp>
      <p:sp>
        <p:nvSpPr>
          <p:cNvPr name="TextBox 6" id="6"/>
          <p:cNvSpPr txBox="true"/>
          <p:nvPr/>
        </p:nvSpPr>
        <p:spPr>
          <a:xfrm rot="0">
            <a:off x="11690776" y="9172575"/>
            <a:ext cx="6597224" cy="762001"/>
          </a:xfrm>
          <a:prstGeom prst="rect">
            <a:avLst/>
          </a:prstGeom>
        </p:spPr>
        <p:txBody>
          <a:bodyPr anchor="t" rtlCol="false" tIns="0" lIns="0" bIns="0" rIns="0">
            <a:spAutoFit/>
          </a:bodyPr>
          <a:lstStyle/>
          <a:p>
            <a:pPr>
              <a:lnSpc>
                <a:spcPts val="6299"/>
              </a:lnSpc>
              <a:spcBef>
                <a:spcPct val="0"/>
              </a:spcBef>
            </a:pPr>
            <a:r>
              <a:rPr lang="en-US" sz="4499" spc="89">
                <a:solidFill>
                  <a:srgbClr val="393939"/>
                </a:solidFill>
                <a:latin typeface="Crimson Pro"/>
              </a:rPr>
              <a:t>Elfetehi Nouhayla</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576763" y="2799367"/>
            <a:ext cx="20001103" cy="3757191"/>
          </a:xfrm>
          <a:prstGeom prst="rect">
            <a:avLst/>
          </a:prstGeom>
          <a:solidFill>
            <a:srgbClr val="DFD4CB"/>
          </a:solidFill>
        </p:spPr>
      </p:sp>
      <p:sp>
        <p:nvSpPr>
          <p:cNvPr name="TextBox 3" id="3"/>
          <p:cNvSpPr txBox="true"/>
          <p:nvPr/>
        </p:nvSpPr>
        <p:spPr>
          <a:xfrm rot="0">
            <a:off x="3154736" y="4182745"/>
            <a:ext cx="12538104" cy="960755"/>
          </a:xfrm>
          <a:prstGeom prst="rect">
            <a:avLst/>
          </a:prstGeom>
        </p:spPr>
        <p:txBody>
          <a:bodyPr anchor="t" rtlCol="false" tIns="0" lIns="0" bIns="0" rIns="0">
            <a:spAutoFit/>
          </a:bodyPr>
          <a:lstStyle/>
          <a:p>
            <a:pPr marL="0" indent="0" lvl="0">
              <a:lnSpc>
                <a:spcPts val="7315"/>
              </a:lnSpc>
            </a:pPr>
            <a:r>
              <a:rPr lang="en-US" sz="6650">
                <a:solidFill>
                  <a:srgbClr val="393939"/>
                </a:solidFill>
                <a:latin typeface="Crimson Pro Bold"/>
              </a:rPr>
              <a:t>MERCI POUR VOTRE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58800" y="0"/>
            <a:ext cx="5029200" cy="10287000"/>
          </a:xfrm>
          <a:custGeom>
            <a:avLst/>
            <a:gdLst/>
            <a:ahLst/>
            <a:cxnLst/>
            <a:rect r="r" b="b" t="t" l="l"/>
            <a:pathLst>
              <a:path h="10287000" w="5029200">
                <a:moveTo>
                  <a:pt x="0" y="0"/>
                </a:moveTo>
                <a:lnTo>
                  <a:pt x="5029200" y="0"/>
                </a:lnTo>
                <a:lnTo>
                  <a:pt x="5029200" y="10287000"/>
                </a:lnTo>
                <a:lnTo>
                  <a:pt x="0" y="10287000"/>
                </a:lnTo>
                <a:lnTo>
                  <a:pt x="0" y="0"/>
                </a:lnTo>
                <a:close/>
              </a:path>
            </a:pathLst>
          </a:custGeom>
          <a:blipFill>
            <a:blip r:embed="rId2"/>
            <a:stretch>
              <a:fillRect l="-81818" t="-17415" r="-2042" b="-17415"/>
            </a:stretch>
          </a:blipFill>
        </p:spPr>
      </p:sp>
      <p:sp>
        <p:nvSpPr>
          <p:cNvPr name="TextBox 3" id="3"/>
          <p:cNvSpPr txBox="true"/>
          <p:nvPr/>
        </p:nvSpPr>
        <p:spPr>
          <a:xfrm rot="0">
            <a:off x="873228" y="1523916"/>
            <a:ext cx="11425013" cy="1114425"/>
          </a:xfrm>
          <a:prstGeom prst="rect">
            <a:avLst/>
          </a:prstGeom>
        </p:spPr>
        <p:txBody>
          <a:bodyPr anchor="t" rtlCol="false" tIns="0" lIns="0" bIns="0" rIns="0">
            <a:spAutoFit/>
          </a:bodyPr>
          <a:lstStyle/>
          <a:p>
            <a:pPr>
              <a:lnSpc>
                <a:spcPts val="8730"/>
              </a:lnSpc>
            </a:pPr>
            <a:r>
              <a:rPr lang="en-US" sz="7275">
                <a:solidFill>
                  <a:srgbClr val="393939"/>
                </a:solidFill>
                <a:latin typeface="Crimson Pro Bold"/>
              </a:rPr>
              <a:t>INTROCUTION</a:t>
            </a:r>
          </a:p>
        </p:txBody>
      </p:sp>
      <p:sp>
        <p:nvSpPr>
          <p:cNvPr name="TextBox 4" id="4"/>
          <p:cNvSpPr txBox="true"/>
          <p:nvPr/>
        </p:nvSpPr>
        <p:spPr>
          <a:xfrm rot="0">
            <a:off x="873228" y="3231138"/>
            <a:ext cx="11425013" cy="4780915"/>
          </a:xfrm>
          <a:prstGeom prst="rect">
            <a:avLst/>
          </a:prstGeom>
        </p:spPr>
        <p:txBody>
          <a:bodyPr anchor="t" rtlCol="false" tIns="0" lIns="0" bIns="0" rIns="0">
            <a:spAutoFit/>
          </a:bodyPr>
          <a:lstStyle/>
          <a:p>
            <a:pPr>
              <a:lnSpc>
                <a:spcPts val="4759"/>
              </a:lnSpc>
              <a:spcBef>
                <a:spcPct val="0"/>
              </a:spcBef>
            </a:pPr>
            <a:r>
              <a:rPr lang="en-US" sz="3399">
                <a:solidFill>
                  <a:srgbClr val="393939"/>
                </a:solidFill>
                <a:latin typeface="Crimson Pro"/>
              </a:rPr>
              <a:t>La méthode waterfall est une technique de gestion de projet qui peut être déployée en 6 étapes concrètes, de manière à conduire un projet structuré menant à la livraison d'un produit fini, aussi appelé livrable. Cette méthodologie repose sur une démarche itérative, particulièrement adaptée à certains types de projets, notamment en développement informatique ou programmation logicielle. Cependant, la méthode waterfall peut s'avérer trop structurée pour certains types de projets.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88084" y="3264904"/>
            <a:ext cx="20001103" cy="3757191"/>
          </a:xfrm>
          <a:prstGeom prst="rect">
            <a:avLst/>
          </a:prstGeom>
          <a:solidFill>
            <a:srgbClr val="DFD4CB"/>
          </a:solidFill>
        </p:spPr>
      </p:sp>
      <p:sp>
        <p:nvSpPr>
          <p:cNvPr name="TextBox 3" id="3"/>
          <p:cNvSpPr txBox="true"/>
          <p:nvPr/>
        </p:nvSpPr>
        <p:spPr>
          <a:xfrm rot="0">
            <a:off x="2817726" y="3996072"/>
            <a:ext cx="13989483" cy="2828608"/>
          </a:xfrm>
          <a:prstGeom prst="rect">
            <a:avLst/>
          </a:prstGeom>
        </p:spPr>
        <p:txBody>
          <a:bodyPr anchor="t" rtlCol="false" tIns="0" lIns="0" bIns="0" rIns="0">
            <a:spAutoFit/>
          </a:bodyPr>
          <a:lstStyle/>
          <a:p>
            <a:pPr>
              <a:lnSpc>
                <a:spcPts val="7397"/>
              </a:lnSpc>
            </a:pPr>
            <a:r>
              <a:rPr lang="en-US" sz="6725">
                <a:solidFill>
                  <a:srgbClr val="393939"/>
                </a:solidFill>
                <a:latin typeface="Crimson Pro Bold"/>
              </a:rPr>
              <a:t>Quelles sont les étapes de la méthode waterfall ?</a:t>
            </a:r>
          </a:p>
          <a:p>
            <a:pPr marL="0" indent="0" lvl="0">
              <a:lnSpc>
                <a:spcPts val="7397"/>
              </a:lnSpc>
            </a:pPr>
          </a:p>
        </p:txBody>
      </p:sp>
      <p:sp>
        <p:nvSpPr>
          <p:cNvPr name="AutoShape 4" id="4"/>
          <p:cNvSpPr/>
          <p:nvPr/>
        </p:nvSpPr>
        <p:spPr>
          <a:xfrm>
            <a:off x="10657594" y="8356581"/>
            <a:ext cx="6492240" cy="0"/>
          </a:xfrm>
          <a:prstGeom prst="line">
            <a:avLst/>
          </a:prstGeom>
          <a:ln cap="flat" w="38100">
            <a:solidFill>
              <a:srgbClr val="000000"/>
            </a:solidFill>
            <a:prstDash val="solid"/>
            <a:headEnd type="none" len="sm" w="sm"/>
            <a:tailEnd type="triangle" len="med" w="lg"/>
          </a:ln>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5400000">
            <a:off x="-7461201" y="2423644"/>
            <a:ext cx="20001103" cy="5078700"/>
          </a:xfrm>
          <a:prstGeom prst="rect">
            <a:avLst/>
          </a:prstGeom>
          <a:solidFill>
            <a:srgbClr val="DFD4CB"/>
          </a:solidFill>
        </p:spPr>
      </p:sp>
      <p:sp>
        <p:nvSpPr>
          <p:cNvPr name="TextBox 3" id="3"/>
          <p:cNvSpPr txBox="true"/>
          <p:nvPr/>
        </p:nvSpPr>
        <p:spPr>
          <a:xfrm rot="0">
            <a:off x="4171822" y="2600325"/>
            <a:ext cx="17821585" cy="5076825"/>
          </a:xfrm>
          <a:prstGeom prst="rect">
            <a:avLst/>
          </a:prstGeom>
        </p:spPr>
        <p:txBody>
          <a:bodyPr anchor="t" rtlCol="false" tIns="0" lIns="0" bIns="0" rIns="0">
            <a:spAutoFit/>
          </a:bodyPr>
          <a:lstStyle/>
          <a:p>
            <a:pPr marL="1030936" indent="-515468" lvl="1">
              <a:lnSpc>
                <a:spcPts val="5730"/>
              </a:lnSpc>
              <a:buFont typeface="Arial"/>
              <a:buChar char="•"/>
            </a:pPr>
            <a:r>
              <a:rPr lang="en-US" sz="4775">
                <a:solidFill>
                  <a:srgbClr val="000000"/>
                </a:solidFill>
                <a:latin typeface="Crimson Pro Bold"/>
              </a:rPr>
              <a:t>Recueil des besoins du client.</a:t>
            </a:r>
          </a:p>
          <a:p>
            <a:pPr marL="1030936" indent="-515468" lvl="1">
              <a:lnSpc>
                <a:spcPts val="5730"/>
              </a:lnSpc>
              <a:buFont typeface="Arial"/>
              <a:buChar char="•"/>
            </a:pPr>
            <a:r>
              <a:rPr lang="en-US" sz="4775">
                <a:solidFill>
                  <a:srgbClr val="000000"/>
                </a:solidFill>
                <a:latin typeface="Crimson Pro Bold"/>
              </a:rPr>
              <a:t> Analyse du besoin et conception du cahier des charges fonctionnel.</a:t>
            </a:r>
          </a:p>
          <a:p>
            <a:pPr marL="1030936" indent="-515468" lvl="1">
              <a:lnSpc>
                <a:spcPts val="5730"/>
              </a:lnSpc>
              <a:buFont typeface="Arial"/>
              <a:buChar char="•"/>
            </a:pPr>
            <a:r>
              <a:rPr lang="en-US" sz="4775">
                <a:solidFill>
                  <a:srgbClr val="000000"/>
                </a:solidFill>
                <a:latin typeface="Crimson Pro Bold"/>
              </a:rPr>
              <a:t>Conception des modèles et spécifications.</a:t>
            </a:r>
          </a:p>
          <a:p>
            <a:pPr marL="1030936" indent="-515468" lvl="1">
              <a:lnSpc>
                <a:spcPts val="5730"/>
              </a:lnSpc>
              <a:buFont typeface="Arial"/>
              <a:buChar char="•"/>
            </a:pPr>
            <a:r>
              <a:rPr lang="en-US" sz="4775">
                <a:solidFill>
                  <a:srgbClr val="000000"/>
                </a:solidFill>
                <a:latin typeface="Crimson Pro Bold"/>
              </a:rPr>
              <a:t>Réalisation du produit fini ou livrable.</a:t>
            </a:r>
          </a:p>
          <a:p>
            <a:pPr marL="1030936" indent="-515468" lvl="1">
              <a:lnSpc>
                <a:spcPts val="5730"/>
              </a:lnSpc>
              <a:buFont typeface="Arial"/>
              <a:buChar char="•"/>
            </a:pPr>
            <a:r>
              <a:rPr lang="en-US" sz="4775">
                <a:solidFill>
                  <a:srgbClr val="000000"/>
                </a:solidFill>
                <a:latin typeface="Crimson Pro Bold"/>
              </a:rPr>
              <a:t>Vérification et validation du livrable.</a:t>
            </a:r>
          </a:p>
          <a:p>
            <a:pPr marL="1030936" indent="-515468" lvl="1">
              <a:lnSpc>
                <a:spcPts val="5730"/>
              </a:lnSpc>
              <a:buFont typeface="Arial"/>
              <a:buChar char="•"/>
            </a:pPr>
            <a:r>
              <a:rPr lang="en-US" sz="4775">
                <a:solidFill>
                  <a:srgbClr val="000000"/>
                </a:solidFill>
                <a:latin typeface="Crimson Pro Bold"/>
              </a:rPr>
              <a:t>Mise en service ou livraison du produit.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10943" y="1019175"/>
            <a:ext cx="18288000" cy="7686675"/>
          </a:xfrm>
          <a:prstGeom prst="rect">
            <a:avLst/>
          </a:prstGeom>
        </p:spPr>
        <p:txBody>
          <a:bodyPr anchor="t" rtlCol="false" tIns="0" lIns="0" bIns="0" rIns="0">
            <a:spAutoFit/>
          </a:bodyPr>
          <a:lstStyle/>
          <a:p>
            <a:pPr>
              <a:lnSpc>
                <a:spcPts val="4650"/>
              </a:lnSpc>
              <a:spcBef>
                <a:spcPct val="0"/>
              </a:spcBef>
            </a:pPr>
            <a:r>
              <a:rPr lang="en-US" sz="3875" u="sng">
                <a:solidFill>
                  <a:srgbClr val="FFAF14"/>
                </a:solidFill>
                <a:latin typeface="Crimson Pro Bold"/>
              </a:rPr>
              <a:t>1 - Recueil des besoins du client</a:t>
            </a:r>
          </a:p>
          <a:p>
            <a:pPr>
              <a:lnSpc>
                <a:spcPts val="4650"/>
              </a:lnSpc>
              <a:spcBef>
                <a:spcPct val="0"/>
              </a:spcBef>
            </a:pPr>
          </a:p>
          <a:p>
            <a:pPr>
              <a:lnSpc>
                <a:spcPts val="4650"/>
              </a:lnSpc>
              <a:spcBef>
                <a:spcPct val="0"/>
              </a:spcBef>
            </a:pPr>
            <a:r>
              <a:rPr lang="en-US" sz="3875">
                <a:solidFill>
                  <a:srgbClr val="000000"/>
                </a:solidFill>
                <a:latin typeface="Crimson Pro"/>
              </a:rPr>
              <a:t>Le recueil des attentes et exigences du client constitue la première phase de la méthode waterfall. Il est important de ne pas la négliger et de ne pas passer trop rapidement à l'étape d'analyse sous peine de manquer certaines spécifications importantes du produit final, d'autant que la méthodologie waterfall n'admet aucun retour en arrière, contrairement à la méthode agile.</a:t>
            </a:r>
          </a:p>
          <a:p>
            <a:pPr>
              <a:lnSpc>
                <a:spcPts val="4650"/>
              </a:lnSpc>
              <a:spcBef>
                <a:spcPct val="0"/>
              </a:spcBef>
            </a:pPr>
          </a:p>
          <a:p>
            <a:pPr>
              <a:lnSpc>
                <a:spcPts val="4650"/>
              </a:lnSpc>
              <a:spcBef>
                <a:spcPct val="0"/>
              </a:spcBef>
            </a:pPr>
            <a:r>
              <a:rPr lang="en-US" sz="3875">
                <a:solidFill>
                  <a:srgbClr val="000000"/>
                </a:solidFill>
                <a:latin typeface="Crimson Pro"/>
              </a:rPr>
              <a:t>La phase de recueil des besoins du client donne lieu à un catalogue d'exigences, qui peut prendre la forme d'un cahier des charges classique. En programmatique, par exemple, ce premier document d'étape peut consister en une application mobile développée au stade bêta. Des commentaires peuvent être ajoutés dans les éléments structurels de l'application afin de préciser aux équipes les différentes spécifications demandées par le client.</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4591" y="933450"/>
            <a:ext cx="17873409" cy="8448675"/>
          </a:xfrm>
          <a:prstGeom prst="rect">
            <a:avLst/>
          </a:prstGeom>
        </p:spPr>
        <p:txBody>
          <a:bodyPr anchor="t" rtlCol="false" tIns="0" lIns="0" bIns="0" rIns="0">
            <a:spAutoFit/>
          </a:bodyPr>
          <a:lstStyle/>
          <a:p>
            <a:pPr algn="just">
              <a:lnSpc>
                <a:spcPts val="4170"/>
              </a:lnSpc>
              <a:spcBef>
                <a:spcPct val="0"/>
              </a:spcBef>
            </a:pPr>
            <a:r>
              <a:rPr lang="en-US" sz="3475" u="sng">
                <a:solidFill>
                  <a:srgbClr val="FFAF14"/>
                </a:solidFill>
                <a:latin typeface="Crimson Pro Bold"/>
              </a:rPr>
              <a:t>2 - Analyse du besoin et conception du cahier des charges fonctionnel</a:t>
            </a:r>
          </a:p>
          <a:p>
            <a:pPr algn="just">
              <a:lnSpc>
                <a:spcPts val="3930"/>
              </a:lnSpc>
              <a:spcBef>
                <a:spcPct val="0"/>
              </a:spcBef>
            </a:pPr>
          </a:p>
          <a:p>
            <a:pPr algn="just">
              <a:lnSpc>
                <a:spcPts val="3930"/>
              </a:lnSpc>
              <a:spcBef>
                <a:spcPct val="0"/>
              </a:spcBef>
            </a:pPr>
            <a:r>
              <a:rPr lang="en-US" sz="3275">
                <a:solidFill>
                  <a:srgbClr val="000000"/>
                </a:solidFill>
                <a:latin typeface="Crimson Pro"/>
              </a:rPr>
              <a:t>La première version du cahier des charges prend en compte uniquement les demandes du client. Par la suite, l'équipe projet doit étudier la faisabilité technique de la demande. Cette étape d'analyse prend en compte les éléments suivants :</a:t>
            </a:r>
          </a:p>
          <a:p>
            <a:pPr algn="just">
              <a:lnSpc>
                <a:spcPts val="3930"/>
              </a:lnSpc>
              <a:spcBef>
                <a:spcPct val="0"/>
              </a:spcBef>
            </a:pPr>
          </a:p>
          <a:p>
            <a:pPr algn="just" marL="707094" indent="-353547" lvl="1">
              <a:lnSpc>
                <a:spcPts val="3930"/>
              </a:lnSpc>
              <a:buFont typeface="Arial"/>
              <a:buChar char="•"/>
            </a:pPr>
            <a:r>
              <a:rPr lang="en-US" sz="3275">
                <a:solidFill>
                  <a:srgbClr val="000000"/>
                </a:solidFill>
                <a:latin typeface="Crimson Pro"/>
              </a:rPr>
              <a:t>Les coûts engendrés pour la mise en œuvre du projet.</a:t>
            </a:r>
          </a:p>
          <a:p>
            <a:pPr algn="just" marL="707094" indent="-353547" lvl="1">
              <a:lnSpc>
                <a:spcPts val="3930"/>
              </a:lnSpc>
              <a:buFont typeface="Arial"/>
              <a:buChar char="•"/>
            </a:pPr>
            <a:r>
              <a:rPr lang="en-US" sz="3275">
                <a:solidFill>
                  <a:srgbClr val="000000"/>
                </a:solidFill>
                <a:latin typeface="Crimson Pro"/>
              </a:rPr>
              <a:t>Le rendement du produit final pour le client.</a:t>
            </a:r>
          </a:p>
          <a:p>
            <a:pPr algn="just" marL="707094" indent="-353547" lvl="1">
              <a:lnSpc>
                <a:spcPts val="3930"/>
              </a:lnSpc>
              <a:buFont typeface="Arial"/>
              <a:buChar char="•"/>
            </a:pPr>
            <a:r>
              <a:rPr lang="en-US" sz="3275">
                <a:solidFill>
                  <a:srgbClr val="000000"/>
                </a:solidFill>
                <a:latin typeface="Crimson Pro"/>
              </a:rPr>
              <a:t>La faisabilité d'un point de vue technique ou logiciel.</a:t>
            </a:r>
          </a:p>
          <a:p>
            <a:pPr algn="just">
              <a:lnSpc>
                <a:spcPts val="3930"/>
              </a:lnSpc>
            </a:pPr>
          </a:p>
          <a:p>
            <a:pPr algn="just">
              <a:lnSpc>
                <a:spcPts val="3930"/>
              </a:lnSpc>
              <a:spcBef>
                <a:spcPct val="0"/>
              </a:spcBef>
            </a:pPr>
            <a:r>
              <a:rPr lang="en-US" sz="3275">
                <a:solidFill>
                  <a:srgbClr val="000000"/>
                </a:solidFill>
                <a:latin typeface="Crimson Pro"/>
              </a:rPr>
              <a:t>De ce fait, l'étape d'analyse des besoins amène à la conception non seulement du cahier des charges, mais aussi d'un plan de projet et d'un devis à présenter au client potentiel.</a:t>
            </a:r>
          </a:p>
          <a:p>
            <a:pPr algn="just">
              <a:lnSpc>
                <a:spcPts val="3930"/>
              </a:lnSpc>
              <a:spcBef>
                <a:spcPct val="0"/>
              </a:spcBef>
            </a:pPr>
          </a:p>
          <a:p>
            <a:pPr algn="just">
              <a:lnSpc>
                <a:spcPts val="3930"/>
              </a:lnSpc>
              <a:spcBef>
                <a:spcPct val="0"/>
              </a:spcBef>
            </a:pPr>
            <a:r>
              <a:rPr lang="en-US" sz="3275">
                <a:solidFill>
                  <a:srgbClr val="000000"/>
                </a:solidFill>
                <a:latin typeface="Crimson Pro"/>
              </a:rPr>
              <a:t>Du côté des équipes, la méthode en cascade prévoit une décomposition du besoin client en différentes sous-tâches, attribuées aux membres de l'équipe technique. La liste des tâches dresse un premier plan de projet. Elle peut être soutenue par des stratégies de résolution des problématiques clients, inventoriées à l'étape précédente.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6415" y="1019175"/>
            <a:ext cx="17821585" cy="7781925"/>
          </a:xfrm>
          <a:prstGeom prst="rect">
            <a:avLst/>
          </a:prstGeom>
        </p:spPr>
        <p:txBody>
          <a:bodyPr anchor="t" rtlCol="false" tIns="0" lIns="0" bIns="0" rIns="0">
            <a:spAutoFit/>
          </a:bodyPr>
          <a:lstStyle/>
          <a:p>
            <a:pPr>
              <a:lnSpc>
                <a:spcPts val="5130"/>
              </a:lnSpc>
              <a:spcBef>
                <a:spcPct val="0"/>
              </a:spcBef>
            </a:pPr>
            <a:r>
              <a:rPr lang="en-US" sz="4275" u="sng">
                <a:solidFill>
                  <a:srgbClr val="FFAF14"/>
                </a:solidFill>
                <a:latin typeface="Crimson Pro Bold"/>
              </a:rPr>
              <a:t>3 - Conception des modèles et spécifications</a:t>
            </a:r>
          </a:p>
          <a:p>
            <a:pPr>
              <a:lnSpc>
                <a:spcPts val="5130"/>
              </a:lnSpc>
              <a:spcBef>
                <a:spcPct val="0"/>
              </a:spcBef>
            </a:pPr>
          </a:p>
          <a:p>
            <a:pPr>
              <a:lnSpc>
                <a:spcPts val="5130"/>
              </a:lnSpc>
              <a:spcBef>
                <a:spcPct val="0"/>
              </a:spcBef>
            </a:pPr>
            <a:r>
              <a:rPr lang="en-US" sz="4275">
                <a:solidFill>
                  <a:srgbClr val="000000"/>
                </a:solidFill>
                <a:latin typeface="Crimson Pro"/>
              </a:rPr>
              <a:t>La phase de conception est généralement la plus longue du projet avec une méthode en cascade. C'est lors de cette étape que toutes les sous-étapes concrètes sont réalisées par l'équipe projet, en fonction des expertises et compétences de chaque membre.</a:t>
            </a:r>
          </a:p>
          <a:p>
            <a:pPr>
              <a:lnSpc>
                <a:spcPts val="5130"/>
              </a:lnSpc>
              <a:spcBef>
                <a:spcPct val="0"/>
              </a:spcBef>
            </a:pPr>
          </a:p>
          <a:p>
            <a:pPr>
              <a:lnSpc>
                <a:spcPts val="5130"/>
              </a:lnSpc>
              <a:spcBef>
                <a:spcPct val="0"/>
              </a:spcBef>
            </a:pPr>
            <a:r>
              <a:rPr lang="en-US" sz="4275">
                <a:solidFill>
                  <a:srgbClr val="000000"/>
                </a:solidFill>
                <a:latin typeface="Crimson Pro"/>
              </a:rPr>
              <a:t>À l'issue de la phase de conception, l'équipe produit un document de conception, généralement constitué d'un plan de construction logicielle, ou bien d'une structure dans le cas de la conception d'un objet tangible. En informatique, des plans de test sont produits au cours de cette étape de conception afin de faciliter le travail d'implémentation qui va être mené à l'étape suivante.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43669" y="1735184"/>
            <a:ext cx="17544331" cy="7753350"/>
          </a:xfrm>
          <a:prstGeom prst="rect">
            <a:avLst/>
          </a:prstGeom>
        </p:spPr>
        <p:txBody>
          <a:bodyPr anchor="t" rtlCol="false" tIns="0" lIns="0" bIns="0" rIns="0">
            <a:spAutoFit/>
          </a:bodyPr>
          <a:lstStyle/>
          <a:p>
            <a:pPr>
              <a:lnSpc>
                <a:spcPts val="4410"/>
              </a:lnSpc>
              <a:spcBef>
                <a:spcPct val="0"/>
              </a:spcBef>
            </a:pPr>
            <a:r>
              <a:rPr lang="en-US" sz="3675" u="sng">
                <a:solidFill>
                  <a:srgbClr val="FFAF14"/>
                </a:solidFill>
                <a:latin typeface="Crimson Pro Bold"/>
              </a:rPr>
              <a:t>4 - Réalisation du produit fini ou livrable</a:t>
            </a:r>
          </a:p>
          <a:p>
            <a:pPr>
              <a:lnSpc>
                <a:spcPts val="4410"/>
              </a:lnSpc>
              <a:spcBef>
                <a:spcPct val="0"/>
              </a:spcBef>
            </a:pPr>
          </a:p>
          <a:p>
            <a:pPr>
              <a:lnSpc>
                <a:spcPts val="4410"/>
              </a:lnSpc>
              <a:spcBef>
                <a:spcPct val="0"/>
              </a:spcBef>
            </a:pPr>
            <a:r>
              <a:rPr lang="en-US" sz="3675">
                <a:solidFill>
                  <a:srgbClr val="000000"/>
                </a:solidFill>
                <a:latin typeface="Crimson Pro"/>
              </a:rPr>
              <a:t>Après la conception du produit à livrer au client, l'équipe projet entre dans une phase d'implémentation, s'il s'agit d'un livrable logiciel. Dans le cas où le produit fini est un objet, l'équipe entre en phase de réalisation. À cette étape, la méthodologie en cascade continue d'être appliquée : chaque phase amène à la suivante, dans un ordre établi au préalable.</a:t>
            </a:r>
          </a:p>
          <a:p>
            <a:pPr>
              <a:lnSpc>
                <a:spcPts val="4410"/>
              </a:lnSpc>
              <a:spcBef>
                <a:spcPct val="0"/>
              </a:spcBef>
            </a:pPr>
          </a:p>
          <a:p>
            <a:pPr>
              <a:lnSpc>
                <a:spcPts val="4410"/>
              </a:lnSpc>
              <a:spcBef>
                <a:spcPct val="0"/>
              </a:spcBef>
            </a:pPr>
          </a:p>
          <a:p>
            <a:pPr>
              <a:lnSpc>
                <a:spcPts val="4410"/>
              </a:lnSpc>
              <a:spcBef>
                <a:spcPct val="0"/>
              </a:spcBef>
            </a:pPr>
            <a:r>
              <a:rPr lang="en-US" sz="3675" u="sng">
                <a:solidFill>
                  <a:srgbClr val="FFAF14"/>
                </a:solidFill>
                <a:latin typeface="Crimson Pro Bold"/>
              </a:rPr>
              <a:t>5 - Vérification et validation du livrable</a:t>
            </a:r>
          </a:p>
          <a:p>
            <a:pPr>
              <a:lnSpc>
                <a:spcPts val="4410"/>
              </a:lnSpc>
              <a:spcBef>
                <a:spcPct val="0"/>
              </a:spcBef>
            </a:pPr>
          </a:p>
          <a:p>
            <a:pPr>
              <a:lnSpc>
                <a:spcPts val="4410"/>
              </a:lnSpc>
              <a:spcBef>
                <a:spcPct val="0"/>
              </a:spcBef>
            </a:pPr>
            <a:r>
              <a:rPr lang="en-US" sz="3675">
                <a:solidFill>
                  <a:srgbClr val="000000"/>
                </a:solidFill>
                <a:latin typeface="Crimson Pro"/>
              </a:rPr>
              <a:t>Quelle que soit la nature du projet, cette phase intègre un certain nombre de tests dont le but est d'évaluer la résistance du produit fini à son environnement. Dans le cas d'un produit logiciel, il peut s'agir de tester les différents modules un à un, les uns après les autres, puis de les intégrer progressivement dans la solution globale.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44151" y="1692885"/>
            <a:ext cx="17743849" cy="4810125"/>
          </a:xfrm>
          <a:prstGeom prst="rect">
            <a:avLst/>
          </a:prstGeom>
        </p:spPr>
        <p:txBody>
          <a:bodyPr anchor="t" rtlCol="false" tIns="0" lIns="0" bIns="0" rIns="0">
            <a:spAutoFit/>
          </a:bodyPr>
          <a:lstStyle/>
          <a:p>
            <a:pPr>
              <a:lnSpc>
                <a:spcPts val="4770"/>
              </a:lnSpc>
              <a:spcBef>
                <a:spcPct val="0"/>
              </a:spcBef>
            </a:pPr>
            <a:r>
              <a:rPr lang="en-US" sz="3975" u="sng">
                <a:solidFill>
                  <a:srgbClr val="FFAF14"/>
                </a:solidFill>
                <a:latin typeface="Crimson Pro Bold"/>
              </a:rPr>
              <a:t>6 - Mise en service ou livraison du produit</a:t>
            </a:r>
          </a:p>
          <a:p>
            <a:pPr>
              <a:lnSpc>
                <a:spcPts val="4770"/>
              </a:lnSpc>
              <a:spcBef>
                <a:spcPct val="0"/>
              </a:spcBef>
            </a:pPr>
          </a:p>
          <a:p>
            <a:pPr>
              <a:lnSpc>
                <a:spcPts val="4770"/>
              </a:lnSpc>
              <a:spcBef>
                <a:spcPct val="0"/>
              </a:spcBef>
            </a:pPr>
            <a:r>
              <a:rPr lang="en-US" sz="3975">
                <a:solidFill>
                  <a:srgbClr val="000000"/>
                </a:solidFill>
                <a:latin typeface="Crimson Pro"/>
              </a:rPr>
              <a:t>Une fois tous les tests nécessaires réalisés, l'équipe projet exploite le produit fini dans les conditions dans lesquelles il va être utilisé par le client. Celui-ci peut alors recevoir le produit final et donner ses premiers retours. Selon le niveau de satisfaction du client, des opérations de maintenance ou d'amélioration peuvent être réalisées à l'issue de l'étape de livraison. Dans ce cas, de nouvelles étapes en cascade sont définies pour encadrer la suite du projet.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DAFxLYpOd-4</dc:identifier>
  <dcterms:modified xsi:type="dcterms:W3CDTF">2011-08-01T06:04:30Z</dcterms:modified>
  <cp:revision>1</cp:revision>
  <dc:title>Mise_en_oeuvre.ppt</dc:title>
</cp:coreProperties>
</file>