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8"/>
    <p:sldId id="257" r:id="rId39"/>
    <p:sldId id="258" r:id="rId40"/>
    <p:sldId id="259" r:id="rId41"/>
    <p:sldId id="260" r:id="rId42"/>
    <p:sldId id="261" r:id="rId43"/>
    <p:sldId id="262" r:id="rId44"/>
    <p:sldId id="263" r:id="rId45"/>
    <p:sldId id="264" r:id="rId46"/>
    <p:sldId id="265" r:id="rId4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ntonio" charset="1" panose="02000503000000000000"/>
      <p:regular r:id="rId10"/>
    </p:embeddedFont>
    <p:embeddedFont>
      <p:font typeface="Antonio Bold" charset="1" panose="02000803000000000000"/>
      <p:regular r:id="rId11"/>
    </p:embeddedFont>
    <p:embeddedFont>
      <p:font typeface="Antonio Italics" charset="1" panose="02000503000000000000"/>
      <p:regular r:id="rId12"/>
    </p:embeddedFont>
    <p:embeddedFont>
      <p:font typeface="Antonio Bold Italics" charset="1" panose="02000803000000000000"/>
      <p:regular r:id="rId13"/>
    </p:embeddedFont>
    <p:embeddedFont>
      <p:font typeface="Antonio Light" charset="1" panose="02000303000000000000"/>
      <p:regular r:id="rId14"/>
    </p:embeddedFont>
    <p:embeddedFont>
      <p:font typeface="Antonio Light Italics" charset="1" panose="02000303000000000000"/>
      <p:regular r:id="rId15"/>
    </p:embeddedFont>
    <p:embeddedFont>
      <p:font typeface="Antonio Ultra-Bold" charset="1" panose="02000803000000000000"/>
      <p:regular r:id="rId16"/>
    </p:embeddedFont>
    <p:embeddedFont>
      <p:font typeface="Antonio Ultra-Bold Italics" charset="1" panose="02000803000000000000"/>
      <p:regular r:id="rId17"/>
    </p:embeddedFont>
    <p:embeddedFont>
      <p:font typeface="Open Sauce" charset="1" panose="00000500000000000000"/>
      <p:regular r:id="rId18"/>
    </p:embeddedFont>
    <p:embeddedFont>
      <p:font typeface="Open Sauce Bold" charset="1" panose="00000800000000000000"/>
      <p:regular r:id="rId19"/>
    </p:embeddedFont>
    <p:embeddedFont>
      <p:font typeface="Open Sauce Italics" charset="1" panose="00000500000000000000"/>
      <p:regular r:id="rId20"/>
    </p:embeddedFont>
    <p:embeddedFont>
      <p:font typeface="Open Sauce Bold Italics" charset="1" panose="00000800000000000000"/>
      <p:regular r:id="rId21"/>
    </p:embeddedFont>
    <p:embeddedFont>
      <p:font typeface="Open Sauce Light" charset="1" panose="00000400000000000000"/>
      <p:regular r:id="rId22"/>
    </p:embeddedFont>
    <p:embeddedFont>
      <p:font typeface="Open Sauce Light Italics" charset="1" panose="00000400000000000000"/>
      <p:regular r:id="rId23"/>
    </p:embeddedFont>
    <p:embeddedFont>
      <p:font typeface="Open Sauce Medium" charset="1" panose="00000600000000000000"/>
      <p:regular r:id="rId24"/>
    </p:embeddedFont>
    <p:embeddedFont>
      <p:font typeface="Open Sauce Medium Italics" charset="1" panose="00000600000000000000"/>
      <p:regular r:id="rId25"/>
    </p:embeddedFont>
    <p:embeddedFont>
      <p:font typeface="Open Sauce Semi-Bold" charset="1" panose="00000700000000000000"/>
      <p:regular r:id="rId26"/>
    </p:embeddedFont>
    <p:embeddedFont>
      <p:font typeface="Open Sauce Semi-Bold Italics" charset="1" panose="00000700000000000000"/>
      <p:regular r:id="rId27"/>
    </p:embeddedFont>
    <p:embeddedFont>
      <p:font typeface="Open Sauce Heavy" charset="1" panose="00000A00000000000000"/>
      <p:regular r:id="rId28"/>
    </p:embeddedFont>
    <p:embeddedFont>
      <p:font typeface="Open Sauce Heavy Italics" charset="1" panose="00000A00000000000000"/>
      <p:regular r:id="rId29"/>
    </p:embeddedFont>
    <p:embeddedFont>
      <p:font typeface="Open Sans" charset="1" panose="020B0606030504020204"/>
      <p:regular r:id="rId30"/>
    </p:embeddedFont>
    <p:embeddedFont>
      <p:font typeface="Open Sans Bold" charset="1" panose="020B0806030504020204"/>
      <p:regular r:id="rId31"/>
    </p:embeddedFont>
    <p:embeddedFont>
      <p:font typeface="Open Sans Italics" charset="1" panose="020B0606030504020204"/>
      <p:regular r:id="rId32"/>
    </p:embeddedFont>
    <p:embeddedFont>
      <p:font typeface="Open Sans Bold Italics" charset="1" panose="020B0806030504020204"/>
      <p:regular r:id="rId33"/>
    </p:embeddedFont>
    <p:embeddedFont>
      <p:font typeface="Open Sans Light" charset="1" panose="020B0306030504020204"/>
      <p:regular r:id="rId34"/>
    </p:embeddedFont>
    <p:embeddedFont>
      <p:font typeface="Open Sans Light Italics" charset="1" panose="020B0306030504020204"/>
      <p:regular r:id="rId35"/>
    </p:embeddedFont>
    <p:embeddedFont>
      <p:font typeface="Open Sans Ultra-Bold" charset="1" panose="00000000000000000000"/>
      <p:regular r:id="rId36"/>
    </p:embeddedFont>
    <p:embeddedFont>
      <p:font typeface="Open Sans Ultra-Bold Italics" charset="1" panose="0000000000000000000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slides/slide1.xml" Type="http://schemas.openxmlformats.org/officeDocument/2006/relationships/slide"/><Relationship Id="rId39" Target="slides/slide2.xml" Type="http://schemas.openxmlformats.org/officeDocument/2006/relationships/slide"/><Relationship Id="rId4" Target="theme/theme1.xml" Type="http://schemas.openxmlformats.org/officeDocument/2006/relationships/theme"/><Relationship Id="rId40" Target="slides/slide3.xml" Type="http://schemas.openxmlformats.org/officeDocument/2006/relationships/slide"/><Relationship Id="rId41" Target="slides/slide4.xml" Type="http://schemas.openxmlformats.org/officeDocument/2006/relationships/slide"/><Relationship Id="rId42" Target="slides/slide5.xml" Type="http://schemas.openxmlformats.org/officeDocument/2006/relationships/slide"/><Relationship Id="rId43" Target="slides/slide6.xml" Type="http://schemas.openxmlformats.org/officeDocument/2006/relationships/slide"/><Relationship Id="rId44" Target="slides/slide7.xml" Type="http://schemas.openxmlformats.org/officeDocument/2006/relationships/slide"/><Relationship Id="rId45" Target="slides/slide8.xml" Type="http://schemas.openxmlformats.org/officeDocument/2006/relationships/slide"/><Relationship Id="rId46" Target="slides/slide9.xml" Type="http://schemas.openxmlformats.org/officeDocument/2006/relationships/slide"/><Relationship Id="rId47" Target="slides/slide10.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slide3.xml" Type="http://schemas.openxmlformats.org/officeDocument/2006/relationships/slide"/><Relationship Id="rId4" Target="slide4.xml" Type="http://schemas.openxmlformats.org/officeDocument/2006/relationships/slide"/><Relationship Id="rId5" Target="slide5.xml" Type="http://schemas.openxmlformats.org/officeDocument/2006/relationships/slide"/><Relationship Id="rId6" Target="slide8.xml" Type="http://schemas.openxmlformats.org/officeDocument/2006/relationships/slid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slide2.xml" Type="http://schemas.openxmlformats.org/officeDocument/2006/relationships/slid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slide2.xml" Type="http://schemas.openxmlformats.org/officeDocument/2006/relationships/slid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slide2.xml" Type="http://schemas.openxmlformats.org/officeDocument/2006/relationships/slid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slide2.xml" Type="http://schemas.openxmlformats.org/officeDocument/2006/relationships/slid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slide2.xml" Type="http://schemas.openxmlformats.org/officeDocument/2006/relationships/slid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188304"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grpSp>
        <p:nvGrpSpPr>
          <p:cNvPr name="Group 4" id="4"/>
          <p:cNvGrpSpPr/>
          <p:nvPr/>
        </p:nvGrpSpPr>
        <p:grpSpPr>
          <a:xfrm rot="-3270436">
            <a:off x="9315878" y="102642"/>
            <a:ext cx="12098771" cy="6654453"/>
            <a:chOff x="0" y="0"/>
            <a:chExt cx="4060919" cy="2233549"/>
          </a:xfrm>
        </p:grpSpPr>
        <p:sp>
          <p:nvSpPr>
            <p:cNvPr name="Freeform 5" id="5"/>
            <p:cNvSpPr/>
            <p:nvPr/>
          </p:nvSpPr>
          <p:spPr>
            <a:xfrm flipH="false" flipV="false" rot="0">
              <a:off x="19050" y="19050"/>
              <a:ext cx="4022947" cy="2195449"/>
            </a:xfrm>
            <a:custGeom>
              <a:avLst/>
              <a:gdLst/>
              <a:ahLst/>
              <a:cxnLst/>
              <a:rect r="r" b="b" t="t" l="l"/>
              <a:pathLst>
                <a:path h="2195449" w="4022947">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solidFill>
              <a:srgbClr val="F1EEEE"/>
            </a:solidFill>
          </p:spPr>
        </p:sp>
        <p:sp>
          <p:nvSpPr>
            <p:cNvPr name="Freeform 6" id="6"/>
            <p:cNvSpPr/>
            <p:nvPr/>
          </p:nvSpPr>
          <p:spPr>
            <a:xfrm flipH="false" flipV="false" rot="0">
              <a:off x="0" y="0"/>
              <a:ext cx="4060920" cy="2233549"/>
            </a:xfrm>
            <a:custGeom>
              <a:avLst/>
              <a:gdLst/>
              <a:ahLst/>
              <a:cxnLst/>
              <a:rect r="r" b="b" t="t" l="l"/>
              <a:pathLst>
                <a:path h="2233549" w="4060920">
                  <a:moveTo>
                    <a:pt x="2944081" y="2233549"/>
                  </a:moveTo>
                  <a:lnTo>
                    <a:pt x="1116838" y="2233549"/>
                  </a:lnTo>
                  <a:cubicBezTo>
                    <a:pt x="501015" y="2233549"/>
                    <a:pt x="0" y="1732534"/>
                    <a:pt x="0" y="1116838"/>
                  </a:cubicBezTo>
                  <a:cubicBezTo>
                    <a:pt x="0" y="501015"/>
                    <a:pt x="501015" y="0"/>
                    <a:pt x="1116838" y="0"/>
                  </a:cubicBezTo>
                  <a:lnTo>
                    <a:pt x="2944208" y="0"/>
                  </a:lnTo>
                  <a:cubicBezTo>
                    <a:pt x="3559904" y="0"/>
                    <a:pt x="4060920" y="501015"/>
                    <a:pt x="4060920" y="1116838"/>
                  </a:cubicBezTo>
                  <a:cubicBezTo>
                    <a:pt x="4060920" y="1732534"/>
                    <a:pt x="3559904" y="2233549"/>
                    <a:pt x="2944081" y="2233549"/>
                  </a:cubicBezTo>
                  <a:close/>
                  <a:moveTo>
                    <a:pt x="1116838" y="38100"/>
                  </a:moveTo>
                  <a:cubicBezTo>
                    <a:pt x="521970" y="38100"/>
                    <a:pt x="38100" y="521970"/>
                    <a:pt x="38100" y="1116838"/>
                  </a:cubicBezTo>
                  <a:cubicBezTo>
                    <a:pt x="38100" y="1711579"/>
                    <a:pt x="521970" y="2195576"/>
                    <a:pt x="1116838" y="2195576"/>
                  </a:cubicBezTo>
                  <a:lnTo>
                    <a:pt x="2944208" y="2195576"/>
                  </a:lnTo>
                  <a:cubicBezTo>
                    <a:pt x="3538950" y="2195576"/>
                    <a:pt x="4022947" y="1711706"/>
                    <a:pt x="4022947" y="1116838"/>
                  </a:cubicBezTo>
                  <a:cubicBezTo>
                    <a:pt x="4022820" y="521970"/>
                    <a:pt x="3538949" y="38100"/>
                    <a:pt x="2944081" y="38100"/>
                  </a:cubicBezTo>
                  <a:lnTo>
                    <a:pt x="1116838" y="38100"/>
                  </a:lnTo>
                  <a:close/>
                </a:path>
              </a:pathLst>
            </a:custGeom>
            <a:solidFill>
              <a:srgbClr val="F1EEEE"/>
            </a:solidFill>
          </p:spPr>
        </p:sp>
      </p:grpSp>
      <p:grpSp>
        <p:nvGrpSpPr>
          <p:cNvPr name="Group 7" id="7"/>
          <p:cNvGrpSpPr>
            <a:grpSpLocks noChangeAspect="true"/>
          </p:cNvGrpSpPr>
          <p:nvPr/>
        </p:nvGrpSpPr>
        <p:grpSpPr>
          <a:xfrm rot="0">
            <a:off x="11207104" y="2944648"/>
            <a:ext cx="5246391" cy="5246370"/>
            <a:chOff x="0" y="0"/>
            <a:chExt cx="6350000" cy="6349975"/>
          </a:xfrm>
        </p:grpSpPr>
        <p:sp>
          <p:nvSpPr>
            <p:cNvPr name="Freeform 8" id="8"/>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25046" t="0" r="-25046" b="0"/>
              </a:stretch>
            </a:blipFill>
          </p:spPr>
        </p:sp>
      </p:grpSp>
      <p:sp>
        <p:nvSpPr>
          <p:cNvPr name="TextBox 9" id="9"/>
          <p:cNvSpPr txBox="true"/>
          <p:nvPr/>
        </p:nvSpPr>
        <p:spPr>
          <a:xfrm rot="0">
            <a:off x="390835" y="6218218"/>
            <a:ext cx="3265810" cy="343535"/>
          </a:xfrm>
          <a:prstGeom prst="rect">
            <a:avLst/>
          </a:prstGeom>
        </p:spPr>
        <p:txBody>
          <a:bodyPr anchor="t" rtlCol="false" tIns="0" lIns="0" bIns="0" rIns="0">
            <a:spAutoFit/>
          </a:bodyPr>
          <a:lstStyle/>
          <a:p>
            <a:pPr>
              <a:lnSpc>
                <a:spcPts val="2860"/>
              </a:lnSpc>
              <a:spcBef>
                <a:spcPct val="0"/>
              </a:spcBef>
            </a:pPr>
            <a:r>
              <a:rPr lang="en-US" sz="2200">
                <a:solidFill>
                  <a:srgbClr val="000000"/>
                </a:solidFill>
                <a:latin typeface="Open Sauce Bold"/>
              </a:rPr>
              <a:t>ELFETEHI NOUHAYLA</a:t>
            </a:r>
          </a:p>
        </p:txBody>
      </p:sp>
      <p:sp>
        <p:nvSpPr>
          <p:cNvPr name="Freeform 10" id="10"/>
          <p:cNvSpPr/>
          <p:nvPr/>
        </p:nvSpPr>
        <p:spPr>
          <a:xfrm flipH="false" flipV="false" rot="0">
            <a:off x="933450" y="478712"/>
            <a:ext cx="3639501" cy="602400"/>
          </a:xfrm>
          <a:custGeom>
            <a:avLst/>
            <a:gdLst/>
            <a:ahLst/>
            <a:cxnLst/>
            <a:rect r="r" b="b" t="t" l="l"/>
            <a:pathLst>
              <a:path h="602400" w="3639501">
                <a:moveTo>
                  <a:pt x="0" y="0"/>
                </a:moveTo>
                <a:lnTo>
                  <a:pt x="3639501" y="0"/>
                </a:lnTo>
                <a:lnTo>
                  <a:pt x="3639501" y="602400"/>
                </a:lnTo>
                <a:lnTo>
                  <a:pt x="0" y="602400"/>
                </a:lnTo>
                <a:lnTo>
                  <a:pt x="0" y="0"/>
                </a:lnTo>
                <a:close/>
              </a:path>
            </a:pathLst>
          </a:custGeom>
          <a:blipFill>
            <a:blip r:embed="rId3"/>
            <a:stretch>
              <a:fillRect l="0" t="0" r="0" b="0"/>
            </a:stretch>
          </a:blipFill>
        </p:spPr>
      </p:sp>
      <p:grpSp>
        <p:nvGrpSpPr>
          <p:cNvPr name="Group 11" id="11"/>
          <p:cNvGrpSpPr/>
          <p:nvPr/>
        </p:nvGrpSpPr>
        <p:grpSpPr>
          <a:xfrm rot="0">
            <a:off x="311563" y="3892252"/>
            <a:ext cx="9853199" cy="2502496"/>
            <a:chOff x="0" y="0"/>
            <a:chExt cx="13137599" cy="3336661"/>
          </a:xfrm>
        </p:grpSpPr>
        <p:sp>
          <p:nvSpPr>
            <p:cNvPr name="TextBox 12" id="12"/>
            <p:cNvSpPr txBox="true"/>
            <p:nvPr/>
          </p:nvSpPr>
          <p:spPr>
            <a:xfrm rot="0">
              <a:off x="0" y="114300"/>
              <a:ext cx="12988468" cy="2419031"/>
            </a:xfrm>
            <a:prstGeom prst="rect">
              <a:avLst/>
            </a:prstGeom>
          </p:spPr>
          <p:txBody>
            <a:bodyPr anchor="t" rtlCol="false" tIns="0" lIns="0" bIns="0" rIns="0">
              <a:spAutoFit/>
            </a:bodyPr>
            <a:lstStyle/>
            <a:p>
              <a:pPr>
                <a:lnSpc>
                  <a:spcPts val="13725"/>
                </a:lnSpc>
              </a:pPr>
              <a:r>
                <a:rPr lang="en-US" sz="12478" spc="-561">
                  <a:solidFill>
                    <a:srgbClr val="000000"/>
                  </a:solidFill>
                  <a:latin typeface="Antonio Bold"/>
                </a:rPr>
                <a:t>MISE_EN_OEUVRE</a:t>
              </a:r>
            </a:p>
          </p:txBody>
        </p:sp>
        <p:sp>
          <p:nvSpPr>
            <p:cNvPr name="TextBox 13" id="13"/>
            <p:cNvSpPr txBox="true"/>
            <p:nvPr/>
          </p:nvSpPr>
          <p:spPr>
            <a:xfrm rot="0">
              <a:off x="149130" y="2983024"/>
              <a:ext cx="12988468" cy="353637"/>
            </a:xfrm>
            <a:prstGeom prst="rect">
              <a:avLst/>
            </a:prstGeom>
          </p:spPr>
          <p:txBody>
            <a:bodyPr anchor="t" rtlCol="false" tIns="0" lIns="0" bIns="0" rIns="0">
              <a:spAutoFit/>
            </a:bodyPr>
            <a:lstStyle/>
            <a:p>
              <a:pPr>
                <a:lnSpc>
                  <a:spcPts val="2183"/>
                </a:lnSpc>
              </a:pPr>
            </a:p>
          </p:txBody>
        </p:sp>
      </p:gr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294556"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sp>
        <p:nvSpPr>
          <p:cNvPr name="TextBox 4" id="4"/>
          <p:cNvSpPr txBox="true"/>
          <p:nvPr/>
        </p:nvSpPr>
        <p:spPr>
          <a:xfrm rot="0">
            <a:off x="0" y="4274503"/>
            <a:ext cx="18288000" cy="3195319"/>
          </a:xfrm>
          <a:prstGeom prst="rect">
            <a:avLst/>
          </a:prstGeom>
        </p:spPr>
        <p:txBody>
          <a:bodyPr anchor="t" rtlCol="false" tIns="0" lIns="0" bIns="0" rIns="0">
            <a:spAutoFit/>
          </a:bodyPr>
          <a:lstStyle/>
          <a:p>
            <a:pPr algn="ctr">
              <a:lnSpc>
                <a:spcPts val="12880"/>
              </a:lnSpc>
            </a:pPr>
            <a:r>
              <a:rPr lang="en-US" sz="9200">
                <a:solidFill>
                  <a:srgbClr val="FFFFFF"/>
                </a:solidFill>
                <a:latin typeface="Open Sans Bold"/>
              </a:rPr>
              <a:t>MERCI POUR VOTRE ATTENTION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48B28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3303308" y="-680073"/>
            <a:ext cx="12447308" cy="12447258"/>
            <a:chOff x="0" y="0"/>
            <a:chExt cx="6350000" cy="6349975"/>
          </a:xfrm>
        </p:grpSpPr>
        <p:sp>
          <p:nvSpPr>
            <p:cNvPr name="Freeform 3" id="3"/>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0" t="-25047" r="0" b="-25047"/>
              </a:stretch>
            </a:blipFill>
          </p:spPr>
        </p:sp>
      </p:grpSp>
      <p:grpSp>
        <p:nvGrpSpPr>
          <p:cNvPr name="Group 4" id="4"/>
          <p:cNvGrpSpPr/>
          <p:nvPr/>
        </p:nvGrpSpPr>
        <p:grpSpPr>
          <a:xfrm rot="0">
            <a:off x="6189062" y="722214"/>
            <a:ext cx="5029894" cy="1769215"/>
            <a:chOff x="0" y="0"/>
            <a:chExt cx="6350000" cy="2233549"/>
          </a:xfrm>
        </p:grpSpPr>
        <p:sp>
          <p:nvSpPr>
            <p:cNvPr name="Freeform 5" id="5"/>
            <p:cNvSpPr/>
            <p:nvPr/>
          </p:nvSpPr>
          <p:spPr>
            <a:xfrm flipH="false" flipV="false" rot="0">
              <a:off x="19050" y="19050"/>
              <a:ext cx="6312027" cy="2195449"/>
            </a:xfrm>
            <a:custGeom>
              <a:avLst/>
              <a:gdLst/>
              <a:ahLst/>
              <a:cxnLst/>
              <a:rect r="r" b="b" t="t" l="l"/>
              <a:pathLst>
                <a:path h="2195449" w="6312027">
                  <a:moveTo>
                    <a:pt x="5214112" y="2195449"/>
                  </a:moveTo>
                  <a:lnTo>
                    <a:pt x="1097788" y="2195449"/>
                  </a:lnTo>
                  <a:cubicBezTo>
                    <a:pt x="491490" y="2195449"/>
                    <a:pt x="0" y="1703959"/>
                    <a:pt x="0" y="1097661"/>
                  </a:cubicBezTo>
                  <a:cubicBezTo>
                    <a:pt x="0" y="491490"/>
                    <a:pt x="491490" y="0"/>
                    <a:pt x="1097788" y="0"/>
                  </a:cubicBezTo>
                  <a:lnTo>
                    <a:pt x="5214239" y="0"/>
                  </a:lnTo>
                  <a:cubicBezTo>
                    <a:pt x="5820537" y="0"/>
                    <a:pt x="6312027" y="491490"/>
                    <a:pt x="6312027" y="1097788"/>
                  </a:cubicBezTo>
                  <a:cubicBezTo>
                    <a:pt x="6311900" y="1703959"/>
                    <a:pt x="5820410" y="2195449"/>
                    <a:pt x="5214112" y="2195449"/>
                  </a:cubicBezTo>
                  <a:close/>
                </a:path>
              </a:pathLst>
            </a:custGeom>
            <a:solidFill>
              <a:srgbClr val="68D6A3"/>
            </a:solidFill>
          </p:spPr>
        </p:sp>
        <p:sp>
          <p:nvSpPr>
            <p:cNvPr name="Freeform 6" id="6"/>
            <p:cNvSpPr/>
            <p:nvPr/>
          </p:nvSpPr>
          <p:spPr>
            <a:xfrm flipH="false" flipV="false" rot="0">
              <a:off x="0" y="0"/>
              <a:ext cx="6350000" cy="2233549"/>
            </a:xfrm>
            <a:custGeom>
              <a:avLst/>
              <a:gdLst/>
              <a:ahLst/>
              <a:cxnLst/>
              <a:rect r="r" b="b" t="t" l="l"/>
              <a:pathLst>
                <a:path h="2233549" w="6350000">
                  <a:moveTo>
                    <a:pt x="5233162" y="2233549"/>
                  </a:moveTo>
                  <a:lnTo>
                    <a:pt x="1116838" y="2233549"/>
                  </a:lnTo>
                  <a:cubicBezTo>
                    <a:pt x="501015" y="2233549"/>
                    <a:pt x="0" y="1732534"/>
                    <a:pt x="0" y="1116838"/>
                  </a:cubicBezTo>
                  <a:cubicBezTo>
                    <a:pt x="0" y="501015"/>
                    <a:pt x="501015" y="0"/>
                    <a:pt x="1116838" y="0"/>
                  </a:cubicBezTo>
                  <a:lnTo>
                    <a:pt x="5233289" y="0"/>
                  </a:lnTo>
                  <a:cubicBezTo>
                    <a:pt x="5848985" y="0"/>
                    <a:pt x="6350000" y="501015"/>
                    <a:pt x="6350000" y="1116838"/>
                  </a:cubicBezTo>
                  <a:cubicBezTo>
                    <a:pt x="6350000" y="1732534"/>
                    <a:pt x="5848985" y="2233549"/>
                    <a:pt x="5233162" y="2233549"/>
                  </a:cubicBezTo>
                  <a:close/>
                  <a:moveTo>
                    <a:pt x="1116838" y="38100"/>
                  </a:moveTo>
                  <a:cubicBezTo>
                    <a:pt x="521970" y="38100"/>
                    <a:pt x="38100" y="521970"/>
                    <a:pt x="38100" y="1116838"/>
                  </a:cubicBezTo>
                  <a:cubicBezTo>
                    <a:pt x="38100" y="1711579"/>
                    <a:pt x="521970" y="2195576"/>
                    <a:pt x="1116838" y="2195576"/>
                  </a:cubicBezTo>
                  <a:lnTo>
                    <a:pt x="5233289" y="2195576"/>
                  </a:lnTo>
                  <a:cubicBezTo>
                    <a:pt x="5828030" y="2195576"/>
                    <a:pt x="6312027" y="1711706"/>
                    <a:pt x="6312027" y="1116838"/>
                  </a:cubicBezTo>
                  <a:cubicBezTo>
                    <a:pt x="6311900" y="521970"/>
                    <a:pt x="5828030" y="38100"/>
                    <a:pt x="5233162" y="38100"/>
                  </a:cubicBezTo>
                  <a:lnTo>
                    <a:pt x="1116838" y="38100"/>
                  </a:lnTo>
                  <a:close/>
                </a:path>
              </a:pathLst>
            </a:custGeom>
            <a:solidFill>
              <a:srgbClr val="68D6A3"/>
            </a:solidFill>
          </p:spPr>
        </p:sp>
      </p:grpSp>
      <p:sp>
        <p:nvSpPr>
          <p:cNvPr name="TextBox 7" id="7"/>
          <p:cNvSpPr txBox="true"/>
          <p:nvPr/>
        </p:nvSpPr>
        <p:spPr>
          <a:xfrm rot="0">
            <a:off x="6688418" y="1197246"/>
            <a:ext cx="4031182" cy="819150"/>
          </a:xfrm>
          <a:prstGeom prst="rect">
            <a:avLst/>
          </a:prstGeom>
        </p:spPr>
        <p:txBody>
          <a:bodyPr anchor="t" rtlCol="false" tIns="0" lIns="0" bIns="0" rIns="0">
            <a:spAutoFit/>
          </a:bodyPr>
          <a:lstStyle/>
          <a:p>
            <a:pPr algn="ctr" marL="0" indent="0" lvl="0">
              <a:lnSpc>
                <a:spcPts val="6509"/>
              </a:lnSpc>
            </a:pPr>
            <a:r>
              <a:rPr lang="en-US" sz="5424" spc="-108">
                <a:solidFill>
                  <a:srgbClr val="FFFFFF"/>
                </a:solidFill>
                <a:latin typeface="Antonio Bold"/>
              </a:rPr>
              <a:t>Vue d'ensemble</a:t>
            </a:r>
          </a:p>
        </p:txBody>
      </p:sp>
      <p:grpSp>
        <p:nvGrpSpPr>
          <p:cNvPr name="Group 8" id="8"/>
          <p:cNvGrpSpPr/>
          <p:nvPr/>
        </p:nvGrpSpPr>
        <p:grpSpPr>
          <a:xfrm rot="0">
            <a:off x="10330921" y="3022703"/>
            <a:ext cx="5680141" cy="5041705"/>
            <a:chOff x="0" y="0"/>
            <a:chExt cx="7573522" cy="6722273"/>
          </a:xfrm>
        </p:grpSpPr>
        <p:sp>
          <p:nvSpPr>
            <p:cNvPr name="TextBox 9" id="9"/>
            <p:cNvSpPr txBox="true"/>
            <p:nvPr/>
          </p:nvSpPr>
          <p:spPr>
            <a:xfrm rot="0">
              <a:off x="0" y="-66675"/>
              <a:ext cx="7573522" cy="632249"/>
            </a:xfrm>
            <a:prstGeom prst="rect">
              <a:avLst/>
            </a:prstGeom>
          </p:spPr>
          <p:txBody>
            <a:bodyPr anchor="t" rtlCol="false" tIns="0" lIns="0" bIns="0" rIns="0">
              <a:spAutoFit/>
            </a:bodyPr>
            <a:lstStyle/>
            <a:p>
              <a:pPr marL="604518" indent="-302259" lvl="1">
                <a:lnSpc>
                  <a:spcPts val="3919"/>
                </a:lnSpc>
                <a:buFont typeface="Arial"/>
                <a:buChar char="•"/>
              </a:pPr>
              <a:r>
                <a:rPr lang="en-US" sz="2799" u="none">
                  <a:solidFill>
                    <a:srgbClr val="FFFFFF"/>
                  </a:solidFill>
                  <a:latin typeface="Open Sauce"/>
                </a:rPr>
                <a:t>Introduction à Kanban</a:t>
              </a:r>
            </a:p>
          </p:txBody>
        </p:sp>
        <p:sp>
          <p:nvSpPr>
            <p:cNvPr name="TextBox 10" id="10"/>
            <p:cNvSpPr txBox="true"/>
            <p:nvPr/>
          </p:nvSpPr>
          <p:spPr>
            <a:xfrm rot="0">
              <a:off x="0" y="849375"/>
              <a:ext cx="7573522" cy="632249"/>
            </a:xfrm>
            <a:prstGeom prst="rect">
              <a:avLst/>
            </a:prstGeom>
          </p:spPr>
          <p:txBody>
            <a:bodyPr anchor="t" rtlCol="false" tIns="0" lIns="0" bIns="0" rIns="0">
              <a:spAutoFit/>
            </a:bodyPr>
            <a:lstStyle/>
            <a:p>
              <a:pPr marL="604518" indent="-302259" lvl="1">
                <a:lnSpc>
                  <a:spcPts val="3919"/>
                </a:lnSpc>
                <a:buFont typeface="Arial"/>
                <a:buChar char="•"/>
              </a:pPr>
              <a:r>
                <a:rPr lang="en-US" sz="2799" u="sng">
                  <a:solidFill>
                    <a:srgbClr val="FFFFFF"/>
                  </a:solidFill>
                  <a:latin typeface="Open Sauce"/>
                  <a:hlinkClick r:id="rId3" action="ppaction://hlinksldjump"/>
                </a:rPr>
                <a:t>Principes de base de Kanban</a:t>
              </a:r>
            </a:p>
          </p:txBody>
        </p:sp>
        <p:sp>
          <p:nvSpPr>
            <p:cNvPr name="TextBox 11" id="11"/>
            <p:cNvSpPr txBox="true"/>
            <p:nvPr/>
          </p:nvSpPr>
          <p:spPr>
            <a:xfrm rot="0">
              <a:off x="0" y="1765425"/>
              <a:ext cx="7573522" cy="1292649"/>
            </a:xfrm>
            <a:prstGeom prst="rect">
              <a:avLst/>
            </a:prstGeom>
          </p:spPr>
          <p:txBody>
            <a:bodyPr anchor="t" rtlCol="false" tIns="0" lIns="0" bIns="0" rIns="0">
              <a:spAutoFit/>
            </a:bodyPr>
            <a:lstStyle/>
            <a:p>
              <a:pPr marL="604518" indent="-302259" lvl="1">
                <a:lnSpc>
                  <a:spcPts val="3919"/>
                </a:lnSpc>
                <a:buFont typeface="Arial"/>
                <a:buChar char="•"/>
              </a:pPr>
              <a:r>
                <a:rPr lang="en-US" sz="2799" u="sng">
                  <a:solidFill>
                    <a:srgbClr val="FFFFFF"/>
                  </a:solidFill>
                  <a:latin typeface="Open Sauce"/>
                  <a:hlinkClick r:id="rId4" action="ppaction://hlinksldjump"/>
                </a:rPr>
                <a:t>Visualisation du Flux de Travail</a:t>
              </a:r>
            </a:p>
          </p:txBody>
        </p:sp>
        <p:sp>
          <p:nvSpPr>
            <p:cNvPr name="TextBox 12" id="12"/>
            <p:cNvSpPr txBox="true"/>
            <p:nvPr/>
          </p:nvSpPr>
          <p:spPr>
            <a:xfrm rot="0">
              <a:off x="0" y="3341875"/>
              <a:ext cx="7573522" cy="632249"/>
            </a:xfrm>
            <a:prstGeom prst="rect">
              <a:avLst/>
            </a:prstGeom>
          </p:spPr>
          <p:txBody>
            <a:bodyPr anchor="t" rtlCol="false" tIns="0" lIns="0" bIns="0" rIns="0">
              <a:spAutoFit/>
            </a:bodyPr>
            <a:lstStyle/>
            <a:p>
              <a:pPr marL="604518" indent="-302259" lvl="1">
                <a:lnSpc>
                  <a:spcPts val="3919"/>
                </a:lnSpc>
                <a:buFont typeface="Arial"/>
                <a:buChar char="•"/>
              </a:pPr>
              <a:r>
                <a:rPr lang="en-US" sz="2799" u="none">
                  <a:solidFill>
                    <a:srgbClr val="FFFFFF"/>
                  </a:solidFill>
                  <a:latin typeface="Open Sauce"/>
                </a:rPr>
                <a:t>Limite WIP</a:t>
              </a:r>
            </a:p>
          </p:txBody>
        </p:sp>
        <p:sp>
          <p:nvSpPr>
            <p:cNvPr name="TextBox 13" id="13"/>
            <p:cNvSpPr txBox="true"/>
            <p:nvPr/>
          </p:nvSpPr>
          <p:spPr>
            <a:xfrm rot="0">
              <a:off x="0" y="4257925"/>
              <a:ext cx="7573522" cy="632249"/>
            </a:xfrm>
            <a:prstGeom prst="rect">
              <a:avLst/>
            </a:prstGeom>
          </p:spPr>
          <p:txBody>
            <a:bodyPr anchor="t" rtlCol="false" tIns="0" lIns="0" bIns="0" rIns="0">
              <a:spAutoFit/>
            </a:bodyPr>
            <a:lstStyle/>
            <a:p>
              <a:pPr marL="604518" indent="-302259" lvl="1">
                <a:lnSpc>
                  <a:spcPts val="3919"/>
                </a:lnSpc>
                <a:buFont typeface="Arial"/>
                <a:buChar char="•"/>
              </a:pPr>
              <a:r>
                <a:rPr lang="en-US" sz="2799" u="none">
                  <a:solidFill>
                    <a:srgbClr val="FFFFFF"/>
                  </a:solidFill>
                  <a:latin typeface="Open Sauce"/>
                </a:rPr>
                <a:t>Amélioration Continue</a:t>
              </a:r>
            </a:p>
          </p:txBody>
        </p:sp>
        <p:sp>
          <p:nvSpPr>
            <p:cNvPr name="TextBox 14" id="14"/>
            <p:cNvSpPr txBox="true"/>
            <p:nvPr/>
          </p:nvSpPr>
          <p:spPr>
            <a:xfrm rot="0">
              <a:off x="0" y="5173975"/>
              <a:ext cx="7573522" cy="632249"/>
            </a:xfrm>
            <a:prstGeom prst="rect">
              <a:avLst/>
            </a:prstGeom>
          </p:spPr>
          <p:txBody>
            <a:bodyPr anchor="t" rtlCol="false" tIns="0" lIns="0" bIns="0" rIns="0">
              <a:spAutoFit/>
            </a:bodyPr>
            <a:lstStyle/>
            <a:p>
              <a:pPr marL="604518" indent="-302259" lvl="1">
                <a:lnSpc>
                  <a:spcPts val="3919"/>
                </a:lnSpc>
                <a:buFont typeface="Arial"/>
                <a:buChar char="•"/>
              </a:pPr>
              <a:r>
                <a:rPr lang="en-US" sz="2799" u="sng">
                  <a:solidFill>
                    <a:srgbClr val="FFFFFF"/>
                  </a:solidFill>
                  <a:latin typeface="Open Sauce"/>
                  <a:hlinkClick r:id="rId5" action="ppaction://hlinksldjump"/>
                </a:rPr>
                <a:t>Avantages de Kanban</a:t>
              </a:r>
            </a:p>
          </p:txBody>
        </p:sp>
        <p:sp>
          <p:nvSpPr>
            <p:cNvPr name="TextBox 15" id="15"/>
            <p:cNvSpPr txBox="true"/>
            <p:nvPr/>
          </p:nvSpPr>
          <p:spPr>
            <a:xfrm rot="0">
              <a:off x="0" y="6090025"/>
              <a:ext cx="7573522" cy="632249"/>
            </a:xfrm>
            <a:prstGeom prst="rect">
              <a:avLst/>
            </a:prstGeom>
          </p:spPr>
          <p:txBody>
            <a:bodyPr anchor="t" rtlCol="false" tIns="0" lIns="0" bIns="0" rIns="0">
              <a:spAutoFit/>
            </a:bodyPr>
            <a:lstStyle/>
            <a:p>
              <a:pPr marL="604518" indent="-302259" lvl="1">
                <a:lnSpc>
                  <a:spcPts val="3919"/>
                </a:lnSpc>
                <a:buFont typeface="Arial"/>
                <a:buChar char="•"/>
              </a:pPr>
              <a:r>
                <a:rPr lang="en-US" sz="2799" u="sng">
                  <a:solidFill>
                    <a:srgbClr val="FFFFFF"/>
                  </a:solidFill>
                  <a:latin typeface="Open Sauce"/>
                  <a:hlinkClick r:id="rId6" action="ppaction://hlinksldjump"/>
                </a:rPr>
                <a:t>Exemple de Tableau Kanban</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7886701" cy="10287000"/>
          </a:xfrm>
          <a:prstGeom prst="rect">
            <a:avLst/>
          </a:prstGeom>
          <a:solidFill>
            <a:srgbClr val="48B281"/>
          </a:solidFill>
        </p:spPr>
      </p:sp>
      <p:grpSp>
        <p:nvGrpSpPr>
          <p:cNvPr name="Group 3" id="3"/>
          <p:cNvGrpSpPr/>
          <p:nvPr/>
        </p:nvGrpSpPr>
        <p:grpSpPr>
          <a:xfrm rot="-3270436">
            <a:off x="-3819097" y="5388148"/>
            <a:ext cx="12098771" cy="6654453"/>
            <a:chOff x="0" y="0"/>
            <a:chExt cx="4060919" cy="2233549"/>
          </a:xfrm>
        </p:grpSpPr>
        <p:sp>
          <p:nvSpPr>
            <p:cNvPr name="Freeform 4" id="4"/>
            <p:cNvSpPr/>
            <p:nvPr/>
          </p:nvSpPr>
          <p:spPr>
            <a:xfrm flipH="false" flipV="false" rot="0">
              <a:off x="19050" y="19050"/>
              <a:ext cx="4022947" cy="2195449"/>
            </a:xfrm>
            <a:custGeom>
              <a:avLst/>
              <a:gdLst/>
              <a:ahLst/>
              <a:cxnLst/>
              <a:rect r="r" b="b" t="t" l="l"/>
              <a:pathLst>
                <a:path h="2195449" w="4022947">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solidFill>
              <a:srgbClr val="68D6A3"/>
            </a:solidFill>
          </p:spPr>
        </p:sp>
        <p:sp>
          <p:nvSpPr>
            <p:cNvPr name="Freeform 5" id="5"/>
            <p:cNvSpPr/>
            <p:nvPr/>
          </p:nvSpPr>
          <p:spPr>
            <a:xfrm flipH="false" flipV="false" rot="0">
              <a:off x="0" y="0"/>
              <a:ext cx="4060920" cy="2233549"/>
            </a:xfrm>
            <a:custGeom>
              <a:avLst/>
              <a:gdLst/>
              <a:ahLst/>
              <a:cxnLst/>
              <a:rect r="r" b="b" t="t" l="l"/>
              <a:pathLst>
                <a:path h="2233549" w="4060920">
                  <a:moveTo>
                    <a:pt x="2944081" y="2233549"/>
                  </a:moveTo>
                  <a:lnTo>
                    <a:pt x="1116838" y="2233549"/>
                  </a:lnTo>
                  <a:cubicBezTo>
                    <a:pt x="501015" y="2233549"/>
                    <a:pt x="0" y="1732534"/>
                    <a:pt x="0" y="1116838"/>
                  </a:cubicBezTo>
                  <a:cubicBezTo>
                    <a:pt x="0" y="501015"/>
                    <a:pt x="501015" y="0"/>
                    <a:pt x="1116838" y="0"/>
                  </a:cubicBezTo>
                  <a:lnTo>
                    <a:pt x="2944208" y="0"/>
                  </a:lnTo>
                  <a:cubicBezTo>
                    <a:pt x="3559904" y="0"/>
                    <a:pt x="4060920" y="501015"/>
                    <a:pt x="4060920" y="1116838"/>
                  </a:cubicBezTo>
                  <a:cubicBezTo>
                    <a:pt x="4060920" y="1732534"/>
                    <a:pt x="3559904" y="2233549"/>
                    <a:pt x="2944081" y="2233549"/>
                  </a:cubicBezTo>
                  <a:close/>
                  <a:moveTo>
                    <a:pt x="1116838" y="38100"/>
                  </a:moveTo>
                  <a:cubicBezTo>
                    <a:pt x="521970" y="38100"/>
                    <a:pt x="38100" y="521970"/>
                    <a:pt x="38100" y="1116838"/>
                  </a:cubicBezTo>
                  <a:cubicBezTo>
                    <a:pt x="38100" y="1711579"/>
                    <a:pt x="521970" y="2195576"/>
                    <a:pt x="1116838" y="2195576"/>
                  </a:cubicBezTo>
                  <a:lnTo>
                    <a:pt x="2944208" y="2195576"/>
                  </a:lnTo>
                  <a:cubicBezTo>
                    <a:pt x="3538950" y="2195576"/>
                    <a:pt x="4022947" y="1711706"/>
                    <a:pt x="4022947" y="1116838"/>
                  </a:cubicBezTo>
                  <a:cubicBezTo>
                    <a:pt x="4022820" y="521970"/>
                    <a:pt x="3538949" y="38100"/>
                    <a:pt x="2944081" y="38100"/>
                  </a:cubicBezTo>
                  <a:lnTo>
                    <a:pt x="1116838" y="38100"/>
                  </a:lnTo>
                  <a:close/>
                </a:path>
              </a:pathLst>
            </a:custGeom>
            <a:solidFill>
              <a:srgbClr val="68D6A3"/>
            </a:solidFill>
          </p:spPr>
        </p:sp>
      </p:grpSp>
      <p:grpSp>
        <p:nvGrpSpPr>
          <p:cNvPr name="Group 6" id="6"/>
          <p:cNvGrpSpPr>
            <a:grpSpLocks noChangeAspect="true"/>
          </p:cNvGrpSpPr>
          <p:nvPr/>
        </p:nvGrpSpPr>
        <p:grpSpPr>
          <a:xfrm rot="0">
            <a:off x="1028700" y="3716656"/>
            <a:ext cx="5541666" cy="5541644"/>
            <a:chOff x="0" y="0"/>
            <a:chExt cx="6350000" cy="6349975"/>
          </a:xfrm>
        </p:grpSpPr>
        <p:sp>
          <p:nvSpPr>
            <p:cNvPr name="Freeform 7" id="7"/>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0" t="-4883" r="0" b="-45211"/>
              </a:stretch>
            </a:blipFill>
          </p:spPr>
        </p:sp>
      </p:grpSp>
      <p:sp>
        <p:nvSpPr>
          <p:cNvPr name="TextBox 8" id="8"/>
          <p:cNvSpPr txBox="true"/>
          <p:nvPr/>
        </p:nvSpPr>
        <p:spPr>
          <a:xfrm rot="0">
            <a:off x="9075451" y="1038225"/>
            <a:ext cx="8183849" cy="1047750"/>
          </a:xfrm>
          <a:prstGeom prst="rect">
            <a:avLst/>
          </a:prstGeom>
        </p:spPr>
        <p:txBody>
          <a:bodyPr anchor="t" rtlCol="false" tIns="0" lIns="0" bIns="0" rIns="0">
            <a:spAutoFit/>
          </a:bodyPr>
          <a:lstStyle/>
          <a:p>
            <a:pPr marL="0" indent="0" lvl="0">
              <a:lnSpc>
                <a:spcPts val="8399"/>
              </a:lnSpc>
            </a:pPr>
            <a:r>
              <a:rPr lang="en-US" sz="6999" spc="-139">
                <a:solidFill>
                  <a:srgbClr val="000000"/>
                </a:solidFill>
                <a:latin typeface="Antonio Bold"/>
              </a:rPr>
              <a:t>Qu'est-ce que Kanban ?</a:t>
            </a:r>
          </a:p>
        </p:txBody>
      </p:sp>
      <p:sp>
        <p:nvSpPr>
          <p:cNvPr name="TextBox 9" id="9"/>
          <p:cNvSpPr txBox="true"/>
          <p:nvPr/>
        </p:nvSpPr>
        <p:spPr>
          <a:xfrm rot="0">
            <a:off x="9075451" y="3678556"/>
            <a:ext cx="8183849" cy="3422650"/>
          </a:xfrm>
          <a:prstGeom prst="rect">
            <a:avLst/>
          </a:prstGeom>
        </p:spPr>
        <p:txBody>
          <a:bodyPr anchor="t" rtlCol="false" tIns="0" lIns="0" bIns="0" rIns="0">
            <a:spAutoFit/>
          </a:bodyPr>
          <a:lstStyle/>
          <a:p>
            <a:pPr>
              <a:lnSpc>
                <a:spcPts val="4549"/>
              </a:lnSpc>
            </a:pPr>
            <a:r>
              <a:rPr lang="en-US" sz="3499">
                <a:solidFill>
                  <a:srgbClr val="000000"/>
                </a:solidFill>
                <a:latin typeface="Open Sauce"/>
              </a:rPr>
              <a:t>Kanban est une méthodologie de gestion visuelle qui a ses racines dans l'industrie automobile japonaise. Elle est conçue pour optimiser le flux de travail, améliorer l'efficacité et réduire les gaspillages.</a:t>
            </a:r>
          </a:p>
        </p:txBody>
      </p:sp>
      <p:grpSp>
        <p:nvGrpSpPr>
          <p:cNvPr name="Group 10" id="10"/>
          <p:cNvGrpSpPr/>
          <p:nvPr/>
        </p:nvGrpSpPr>
        <p:grpSpPr>
          <a:xfrm rot="0">
            <a:off x="13761750" y="8505825"/>
            <a:ext cx="3497550" cy="752475"/>
            <a:chOff x="0" y="0"/>
            <a:chExt cx="4663400" cy="1003300"/>
          </a:xfrm>
        </p:grpSpPr>
        <p:sp>
          <p:nvSpPr>
            <p:cNvPr name="AutoShape 11" id="11"/>
            <p:cNvSpPr/>
            <p:nvPr/>
          </p:nvSpPr>
          <p:spPr>
            <a:xfrm rot="0">
              <a:off x="0" y="0"/>
              <a:ext cx="4663400" cy="0"/>
            </a:xfrm>
            <a:prstGeom prst="line">
              <a:avLst/>
            </a:prstGeom>
            <a:ln cap="rnd" w="1003300">
              <a:solidFill>
                <a:srgbClr val="68D6A3"/>
              </a:solidFill>
              <a:prstDash val="solid"/>
              <a:headEnd type="none" len="sm" w="sm"/>
              <a:tailEnd type="none" len="sm" w="sm"/>
            </a:ln>
          </p:spPr>
        </p:sp>
        <p:sp>
          <p:nvSpPr>
            <p:cNvPr name="TextBox 12" id="12"/>
            <p:cNvSpPr txBox="true"/>
            <p:nvPr/>
          </p:nvSpPr>
          <p:spPr>
            <a:xfrm rot="0">
              <a:off x="745706" y="369147"/>
              <a:ext cx="3171988" cy="255481"/>
            </a:xfrm>
            <a:prstGeom prst="rect">
              <a:avLst/>
            </a:prstGeom>
          </p:spPr>
          <p:txBody>
            <a:bodyPr anchor="t" rtlCol="false" tIns="0" lIns="0" bIns="0" rIns="0">
              <a:spAutoFit/>
            </a:bodyPr>
            <a:lstStyle/>
            <a:p>
              <a:pPr algn="ctr">
                <a:lnSpc>
                  <a:spcPts val="1592"/>
                </a:lnSpc>
              </a:pPr>
              <a:r>
                <a:rPr lang="en-US" sz="1225">
                  <a:solidFill>
                    <a:srgbClr val="FFFFFF"/>
                  </a:solidFill>
                  <a:latin typeface="Open Sauce"/>
                  <a:hlinkClick r:id="rId3" action="ppaction://hlinksldjump"/>
                </a:rPr>
                <a:t>Retourner à la vue d'ensemble</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87135" y="-9285764"/>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sp>
        <p:nvSpPr>
          <p:cNvPr name="AutoShape 4" id="4"/>
          <p:cNvSpPr/>
          <p:nvPr/>
        </p:nvSpPr>
        <p:spPr>
          <a:xfrm rot="0">
            <a:off x="0" y="8882062"/>
            <a:ext cx="18288000" cy="1404938"/>
          </a:xfrm>
          <a:prstGeom prst="rect">
            <a:avLst/>
          </a:prstGeom>
          <a:solidFill>
            <a:srgbClr val="F1EEEE"/>
          </a:solidFill>
        </p:spPr>
      </p:sp>
      <p:sp>
        <p:nvSpPr>
          <p:cNvPr name="AutoShape 5" id="5"/>
          <p:cNvSpPr/>
          <p:nvPr/>
        </p:nvSpPr>
        <p:spPr>
          <a:xfrm rot="-5400000">
            <a:off x="4937555" y="6208899"/>
            <a:ext cx="2673722" cy="0"/>
          </a:xfrm>
          <a:prstGeom prst="line">
            <a:avLst/>
          </a:prstGeom>
          <a:ln cap="flat" w="9525">
            <a:solidFill>
              <a:srgbClr val="000000"/>
            </a:solidFill>
            <a:prstDash val="solid"/>
            <a:headEnd type="none" len="sm" w="sm"/>
            <a:tailEnd type="none" len="sm" w="sm"/>
          </a:ln>
        </p:spPr>
      </p:sp>
      <p:sp>
        <p:nvSpPr>
          <p:cNvPr name="AutoShape 6" id="6"/>
          <p:cNvSpPr/>
          <p:nvPr/>
        </p:nvSpPr>
        <p:spPr>
          <a:xfrm rot="-5400000">
            <a:off x="10676723" y="6208899"/>
            <a:ext cx="2673722" cy="0"/>
          </a:xfrm>
          <a:prstGeom prst="line">
            <a:avLst/>
          </a:prstGeom>
          <a:ln cap="flat" w="9525">
            <a:solidFill>
              <a:srgbClr val="000000"/>
            </a:solidFill>
            <a:prstDash val="solid"/>
            <a:headEnd type="none" len="sm" w="sm"/>
            <a:tailEnd type="none" len="sm" w="sm"/>
          </a:ln>
        </p:spPr>
      </p:sp>
      <p:sp>
        <p:nvSpPr>
          <p:cNvPr name="TextBox 7" id="7"/>
          <p:cNvSpPr txBox="true"/>
          <p:nvPr/>
        </p:nvSpPr>
        <p:spPr>
          <a:xfrm rot="0">
            <a:off x="5388285" y="738154"/>
            <a:ext cx="7511429" cy="2105025"/>
          </a:xfrm>
          <a:prstGeom prst="rect">
            <a:avLst/>
          </a:prstGeom>
        </p:spPr>
        <p:txBody>
          <a:bodyPr anchor="t" rtlCol="false" tIns="0" lIns="0" bIns="0" rIns="0">
            <a:spAutoFit/>
          </a:bodyPr>
          <a:lstStyle/>
          <a:p>
            <a:pPr algn="ctr" marL="0" indent="0" lvl="0">
              <a:lnSpc>
                <a:spcPts val="8399"/>
              </a:lnSpc>
            </a:pPr>
            <a:r>
              <a:rPr lang="en-US" sz="6999" spc="-139">
                <a:solidFill>
                  <a:srgbClr val="FFFFFF"/>
                </a:solidFill>
                <a:latin typeface="Antonio Bold"/>
              </a:rPr>
              <a:t>Principes de base de Kanban</a:t>
            </a:r>
          </a:p>
        </p:txBody>
      </p:sp>
      <p:grpSp>
        <p:nvGrpSpPr>
          <p:cNvPr name="Group 8" id="8"/>
          <p:cNvGrpSpPr/>
          <p:nvPr/>
        </p:nvGrpSpPr>
        <p:grpSpPr>
          <a:xfrm rot="0">
            <a:off x="1028700" y="5509023"/>
            <a:ext cx="4752265" cy="1780751"/>
            <a:chOff x="0" y="0"/>
            <a:chExt cx="6336353" cy="2374335"/>
          </a:xfrm>
        </p:grpSpPr>
        <p:sp>
          <p:nvSpPr>
            <p:cNvPr name="TextBox 9" id="9"/>
            <p:cNvSpPr txBox="true"/>
            <p:nvPr/>
          </p:nvSpPr>
          <p:spPr>
            <a:xfrm rot="0">
              <a:off x="0" y="917857"/>
              <a:ext cx="6336353" cy="1456478"/>
            </a:xfrm>
            <a:prstGeom prst="rect">
              <a:avLst/>
            </a:prstGeom>
          </p:spPr>
          <p:txBody>
            <a:bodyPr anchor="t" rtlCol="false" tIns="0" lIns="0" bIns="0" rIns="0">
              <a:spAutoFit/>
            </a:bodyPr>
            <a:lstStyle/>
            <a:p>
              <a:pPr algn="ctr">
                <a:lnSpc>
                  <a:spcPts val="2990"/>
                </a:lnSpc>
              </a:pPr>
              <a:r>
                <a:rPr lang="en-US" sz="2300">
                  <a:solidFill>
                    <a:srgbClr val="000000"/>
                  </a:solidFill>
                  <a:latin typeface="Open Sauce"/>
                </a:rPr>
                <a:t>Visualisation du travail : Utilisation de tableaux Kanban pour visualiser le flux de travail.</a:t>
              </a:r>
            </a:p>
          </p:txBody>
        </p:sp>
        <p:sp>
          <p:nvSpPr>
            <p:cNvPr name="TextBox 10" id="10"/>
            <p:cNvSpPr txBox="true"/>
            <p:nvPr/>
          </p:nvSpPr>
          <p:spPr>
            <a:xfrm rot="0">
              <a:off x="0" y="-9525"/>
              <a:ext cx="6336353" cy="536998"/>
            </a:xfrm>
            <a:prstGeom prst="rect">
              <a:avLst/>
            </a:prstGeom>
          </p:spPr>
          <p:txBody>
            <a:bodyPr anchor="t" rtlCol="false" tIns="0" lIns="0" bIns="0" rIns="0">
              <a:spAutoFit/>
            </a:bodyPr>
            <a:lstStyle/>
            <a:p>
              <a:pPr algn="ctr">
                <a:lnSpc>
                  <a:spcPts val="3380"/>
                </a:lnSpc>
              </a:pPr>
              <a:r>
                <a:rPr lang="en-US" sz="2600">
                  <a:solidFill>
                    <a:srgbClr val="000000"/>
                  </a:solidFill>
                  <a:latin typeface="Open Sauce Bold"/>
                </a:rPr>
                <a:t>POINT 1 </a:t>
              </a:r>
            </a:p>
          </p:txBody>
        </p:sp>
      </p:grpSp>
      <p:grpSp>
        <p:nvGrpSpPr>
          <p:cNvPr name="Group 11" id="11"/>
          <p:cNvGrpSpPr/>
          <p:nvPr/>
        </p:nvGrpSpPr>
        <p:grpSpPr>
          <a:xfrm rot="0">
            <a:off x="6767868" y="5509023"/>
            <a:ext cx="4752265" cy="1780751"/>
            <a:chOff x="0" y="0"/>
            <a:chExt cx="6336353" cy="2374335"/>
          </a:xfrm>
        </p:grpSpPr>
        <p:sp>
          <p:nvSpPr>
            <p:cNvPr name="TextBox 12" id="12"/>
            <p:cNvSpPr txBox="true"/>
            <p:nvPr/>
          </p:nvSpPr>
          <p:spPr>
            <a:xfrm rot="0">
              <a:off x="0" y="917857"/>
              <a:ext cx="6336353" cy="1456478"/>
            </a:xfrm>
            <a:prstGeom prst="rect">
              <a:avLst/>
            </a:prstGeom>
          </p:spPr>
          <p:txBody>
            <a:bodyPr anchor="t" rtlCol="false" tIns="0" lIns="0" bIns="0" rIns="0">
              <a:spAutoFit/>
            </a:bodyPr>
            <a:lstStyle/>
            <a:p>
              <a:pPr algn="ctr">
                <a:lnSpc>
                  <a:spcPts val="2990"/>
                </a:lnSpc>
              </a:pPr>
              <a:r>
                <a:rPr lang="en-US" sz="2300">
                  <a:solidFill>
                    <a:srgbClr val="000000"/>
                  </a:solidFill>
                  <a:latin typeface="Open Sauce"/>
                </a:rPr>
                <a:t>Limite WIP (Work-In-Progress) : Définir des limites sur le nombre de tâches en cours.</a:t>
              </a:r>
            </a:p>
          </p:txBody>
        </p:sp>
        <p:sp>
          <p:nvSpPr>
            <p:cNvPr name="TextBox 13" id="13"/>
            <p:cNvSpPr txBox="true"/>
            <p:nvPr/>
          </p:nvSpPr>
          <p:spPr>
            <a:xfrm rot="0">
              <a:off x="0" y="-9525"/>
              <a:ext cx="6336353" cy="536998"/>
            </a:xfrm>
            <a:prstGeom prst="rect">
              <a:avLst/>
            </a:prstGeom>
          </p:spPr>
          <p:txBody>
            <a:bodyPr anchor="t" rtlCol="false" tIns="0" lIns="0" bIns="0" rIns="0">
              <a:spAutoFit/>
            </a:bodyPr>
            <a:lstStyle/>
            <a:p>
              <a:pPr algn="ctr">
                <a:lnSpc>
                  <a:spcPts val="3380"/>
                </a:lnSpc>
              </a:pPr>
              <a:r>
                <a:rPr lang="en-US" sz="2600">
                  <a:solidFill>
                    <a:srgbClr val="000000"/>
                  </a:solidFill>
                  <a:latin typeface="Open Sauce Bold"/>
                </a:rPr>
                <a:t>POINT 2</a:t>
              </a:r>
            </a:p>
          </p:txBody>
        </p:sp>
      </p:grpSp>
      <p:grpSp>
        <p:nvGrpSpPr>
          <p:cNvPr name="Group 14" id="14"/>
          <p:cNvGrpSpPr/>
          <p:nvPr/>
        </p:nvGrpSpPr>
        <p:grpSpPr>
          <a:xfrm rot="0">
            <a:off x="12507035" y="5509023"/>
            <a:ext cx="4752265" cy="1409276"/>
            <a:chOff x="0" y="0"/>
            <a:chExt cx="6336353" cy="1879035"/>
          </a:xfrm>
        </p:grpSpPr>
        <p:sp>
          <p:nvSpPr>
            <p:cNvPr name="TextBox 15" id="15"/>
            <p:cNvSpPr txBox="true"/>
            <p:nvPr/>
          </p:nvSpPr>
          <p:spPr>
            <a:xfrm rot="0">
              <a:off x="0" y="917857"/>
              <a:ext cx="6336353" cy="961178"/>
            </a:xfrm>
            <a:prstGeom prst="rect">
              <a:avLst/>
            </a:prstGeom>
          </p:spPr>
          <p:txBody>
            <a:bodyPr anchor="t" rtlCol="false" tIns="0" lIns="0" bIns="0" rIns="0">
              <a:spAutoFit/>
            </a:bodyPr>
            <a:lstStyle/>
            <a:p>
              <a:pPr algn="ctr">
                <a:lnSpc>
                  <a:spcPts val="2990"/>
                </a:lnSpc>
              </a:pPr>
              <a:r>
                <a:rPr lang="en-US" sz="2300">
                  <a:solidFill>
                    <a:srgbClr val="000000"/>
                  </a:solidFill>
                  <a:latin typeface="Open Sauce"/>
                </a:rPr>
                <a:t>Gestion du flux : Amélioration continue du flux de travail.</a:t>
              </a:r>
            </a:p>
          </p:txBody>
        </p:sp>
        <p:sp>
          <p:nvSpPr>
            <p:cNvPr name="TextBox 16" id="16"/>
            <p:cNvSpPr txBox="true"/>
            <p:nvPr/>
          </p:nvSpPr>
          <p:spPr>
            <a:xfrm rot="0">
              <a:off x="0" y="-9525"/>
              <a:ext cx="6336353" cy="536998"/>
            </a:xfrm>
            <a:prstGeom prst="rect">
              <a:avLst/>
            </a:prstGeom>
          </p:spPr>
          <p:txBody>
            <a:bodyPr anchor="t" rtlCol="false" tIns="0" lIns="0" bIns="0" rIns="0">
              <a:spAutoFit/>
            </a:bodyPr>
            <a:lstStyle/>
            <a:p>
              <a:pPr algn="ctr">
                <a:lnSpc>
                  <a:spcPts val="3380"/>
                </a:lnSpc>
              </a:pPr>
              <a:r>
                <a:rPr lang="en-US" sz="2600">
                  <a:solidFill>
                    <a:srgbClr val="000000"/>
                  </a:solidFill>
                  <a:latin typeface="Open Sauce Bold"/>
                </a:rPr>
                <a:t>POINT 3</a:t>
              </a:r>
            </a:p>
          </p:txBody>
        </p:sp>
      </p:grpSp>
      <p:grpSp>
        <p:nvGrpSpPr>
          <p:cNvPr name="Group 17" id="17"/>
          <p:cNvGrpSpPr/>
          <p:nvPr/>
        </p:nvGrpSpPr>
        <p:grpSpPr>
          <a:xfrm rot="0">
            <a:off x="7395225" y="9208294"/>
            <a:ext cx="3497550" cy="752475"/>
            <a:chOff x="0" y="0"/>
            <a:chExt cx="4663400" cy="1003300"/>
          </a:xfrm>
        </p:grpSpPr>
        <p:sp>
          <p:nvSpPr>
            <p:cNvPr name="AutoShape 18" id="18"/>
            <p:cNvSpPr/>
            <p:nvPr/>
          </p:nvSpPr>
          <p:spPr>
            <a:xfrm rot="0">
              <a:off x="0" y="0"/>
              <a:ext cx="4663400" cy="0"/>
            </a:xfrm>
            <a:prstGeom prst="line">
              <a:avLst/>
            </a:prstGeom>
            <a:ln cap="rnd" w="1003300">
              <a:solidFill>
                <a:srgbClr val="68D6A3"/>
              </a:solidFill>
              <a:prstDash val="solid"/>
              <a:headEnd type="none" len="sm" w="sm"/>
              <a:tailEnd type="none" len="sm" w="sm"/>
            </a:ln>
          </p:spPr>
        </p:sp>
        <p:sp>
          <p:nvSpPr>
            <p:cNvPr name="TextBox 19" id="19"/>
            <p:cNvSpPr txBox="true"/>
            <p:nvPr/>
          </p:nvSpPr>
          <p:spPr>
            <a:xfrm rot="0">
              <a:off x="745706" y="369147"/>
              <a:ext cx="3171988" cy="255481"/>
            </a:xfrm>
            <a:prstGeom prst="rect">
              <a:avLst/>
            </a:prstGeom>
          </p:spPr>
          <p:txBody>
            <a:bodyPr anchor="t" rtlCol="false" tIns="0" lIns="0" bIns="0" rIns="0">
              <a:spAutoFit/>
            </a:bodyPr>
            <a:lstStyle/>
            <a:p>
              <a:pPr algn="ctr">
                <a:lnSpc>
                  <a:spcPts val="1592"/>
                </a:lnSpc>
              </a:pPr>
              <a:r>
                <a:rPr lang="en-US" sz="1225">
                  <a:solidFill>
                    <a:srgbClr val="FFFFFF"/>
                  </a:solidFill>
                  <a:latin typeface="Open Sauce"/>
                  <a:hlinkClick r:id="rId2" action="ppaction://hlinksldjump"/>
                </a:rPr>
                <a:t>Retourner à la vue d'ensemble</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5497707" cy="10287000"/>
          </a:xfrm>
          <a:custGeom>
            <a:avLst/>
            <a:gdLst/>
            <a:ahLst/>
            <a:cxnLst/>
            <a:rect r="r" b="b" t="t" l="l"/>
            <a:pathLst>
              <a:path h="10287000" w="5497707">
                <a:moveTo>
                  <a:pt x="0" y="0"/>
                </a:moveTo>
                <a:lnTo>
                  <a:pt x="5497707" y="0"/>
                </a:lnTo>
                <a:lnTo>
                  <a:pt x="5497707" y="10287000"/>
                </a:lnTo>
                <a:lnTo>
                  <a:pt x="0" y="10287000"/>
                </a:lnTo>
                <a:lnTo>
                  <a:pt x="0" y="0"/>
                </a:lnTo>
                <a:close/>
              </a:path>
            </a:pathLst>
          </a:custGeom>
          <a:blipFill>
            <a:blip r:embed="rId2"/>
            <a:stretch>
              <a:fillRect l="-14758" t="0" r="-9906" b="0"/>
            </a:stretch>
          </a:blipFill>
        </p:spPr>
      </p:sp>
      <p:sp>
        <p:nvSpPr>
          <p:cNvPr name="TextBox 3" id="3"/>
          <p:cNvSpPr txBox="true"/>
          <p:nvPr/>
        </p:nvSpPr>
        <p:spPr>
          <a:xfrm rot="0">
            <a:off x="6926214" y="1498293"/>
            <a:ext cx="10237836" cy="1047750"/>
          </a:xfrm>
          <a:prstGeom prst="rect">
            <a:avLst/>
          </a:prstGeom>
        </p:spPr>
        <p:txBody>
          <a:bodyPr anchor="t" rtlCol="false" tIns="0" lIns="0" bIns="0" rIns="0">
            <a:spAutoFit/>
          </a:bodyPr>
          <a:lstStyle/>
          <a:p>
            <a:pPr marL="0" indent="0" lvl="0">
              <a:lnSpc>
                <a:spcPts val="8399"/>
              </a:lnSpc>
            </a:pPr>
            <a:r>
              <a:rPr lang="en-US" sz="6999" spc="-139">
                <a:solidFill>
                  <a:srgbClr val="000000"/>
                </a:solidFill>
                <a:latin typeface="Antonio Bold"/>
              </a:rPr>
              <a:t>Visualisation du Flux de Travail</a:t>
            </a:r>
          </a:p>
        </p:txBody>
      </p:sp>
      <p:sp>
        <p:nvSpPr>
          <p:cNvPr name="TextBox 4" id="4"/>
          <p:cNvSpPr txBox="true"/>
          <p:nvPr/>
        </p:nvSpPr>
        <p:spPr>
          <a:xfrm rot="0">
            <a:off x="6180281" y="3955670"/>
            <a:ext cx="11729701" cy="3073852"/>
          </a:xfrm>
          <a:prstGeom prst="rect">
            <a:avLst/>
          </a:prstGeom>
        </p:spPr>
        <p:txBody>
          <a:bodyPr anchor="t" rtlCol="false" tIns="0" lIns="0" bIns="0" rIns="0">
            <a:spAutoFit/>
          </a:bodyPr>
          <a:lstStyle/>
          <a:p>
            <a:pPr>
              <a:lnSpc>
                <a:spcPts val="4875"/>
              </a:lnSpc>
            </a:pPr>
            <a:r>
              <a:rPr lang="en-US" sz="3482">
                <a:solidFill>
                  <a:srgbClr val="000000"/>
                </a:solidFill>
                <a:latin typeface="Open Sauce"/>
              </a:rPr>
              <a:t>Un tableau Kanban typique comporte des colonnes pour représenter différentes étapes du processus. Les cartes ou les post-it sont utilisés pour représenter les tâches, et leur déplacement d'une colonne à l'autre indique leur progression.</a:t>
            </a:r>
          </a:p>
        </p:txBody>
      </p:sp>
      <p:grpSp>
        <p:nvGrpSpPr>
          <p:cNvPr name="Group 5" id="5"/>
          <p:cNvGrpSpPr/>
          <p:nvPr/>
        </p:nvGrpSpPr>
        <p:grpSpPr>
          <a:xfrm rot="0">
            <a:off x="13733175" y="8505825"/>
            <a:ext cx="3497550" cy="752475"/>
            <a:chOff x="0" y="0"/>
            <a:chExt cx="4663400" cy="1003300"/>
          </a:xfrm>
        </p:grpSpPr>
        <p:sp>
          <p:nvSpPr>
            <p:cNvPr name="AutoShape 6" id="6"/>
            <p:cNvSpPr/>
            <p:nvPr/>
          </p:nvSpPr>
          <p:spPr>
            <a:xfrm rot="0">
              <a:off x="0" y="0"/>
              <a:ext cx="4663400" cy="0"/>
            </a:xfrm>
            <a:prstGeom prst="line">
              <a:avLst/>
            </a:prstGeom>
            <a:ln cap="rnd" w="1003300">
              <a:solidFill>
                <a:srgbClr val="68D6A3"/>
              </a:solidFill>
              <a:prstDash val="solid"/>
              <a:headEnd type="none" len="sm" w="sm"/>
              <a:tailEnd type="none" len="sm" w="sm"/>
            </a:ln>
          </p:spPr>
        </p:sp>
        <p:sp>
          <p:nvSpPr>
            <p:cNvPr name="TextBox 7" id="7"/>
            <p:cNvSpPr txBox="true"/>
            <p:nvPr/>
          </p:nvSpPr>
          <p:spPr>
            <a:xfrm rot="0">
              <a:off x="745706" y="369147"/>
              <a:ext cx="3171988" cy="255481"/>
            </a:xfrm>
            <a:prstGeom prst="rect">
              <a:avLst/>
            </a:prstGeom>
          </p:spPr>
          <p:txBody>
            <a:bodyPr anchor="t" rtlCol="false" tIns="0" lIns="0" bIns="0" rIns="0">
              <a:spAutoFit/>
            </a:bodyPr>
            <a:lstStyle/>
            <a:p>
              <a:pPr algn="ctr">
                <a:lnSpc>
                  <a:spcPts val="1592"/>
                </a:lnSpc>
              </a:pPr>
              <a:r>
                <a:rPr lang="en-US" sz="1225">
                  <a:solidFill>
                    <a:srgbClr val="FFFFFF"/>
                  </a:solidFill>
                  <a:latin typeface="Open Sauce"/>
                  <a:hlinkClick r:id="rId3" action="ppaction://hlinksldjump"/>
                </a:rPr>
                <a:t>Retourner à la vue d'ensemble</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5497707" cy="10287000"/>
          </a:xfrm>
          <a:custGeom>
            <a:avLst/>
            <a:gdLst/>
            <a:ahLst/>
            <a:cxnLst/>
            <a:rect r="r" b="b" t="t" l="l"/>
            <a:pathLst>
              <a:path h="10287000" w="5497707">
                <a:moveTo>
                  <a:pt x="0" y="0"/>
                </a:moveTo>
                <a:lnTo>
                  <a:pt x="5497707" y="0"/>
                </a:lnTo>
                <a:lnTo>
                  <a:pt x="5497707" y="10287000"/>
                </a:lnTo>
                <a:lnTo>
                  <a:pt x="0" y="10287000"/>
                </a:lnTo>
                <a:lnTo>
                  <a:pt x="0" y="0"/>
                </a:lnTo>
                <a:close/>
              </a:path>
            </a:pathLst>
          </a:custGeom>
          <a:blipFill>
            <a:blip r:embed="rId2"/>
            <a:stretch>
              <a:fillRect l="-14758" t="0" r="-9906" b="0"/>
            </a:stretch>
          </a:blipFill>
        </p:spPr>
      </p:sp>
      <p:sp>
        <p:nvSpPr>
          <p:cNvPr name="TextBox 3" id="3"/>
          <p:cNvSpPr txBox="true"/>
          <p:nvPr/>
        </p:nvSpPr>
        <p:spPr>
          <a:xfrm rot="0">
            <a:off x="6926214" y="1498293"/>
            <a:ext cx="10237836" cy="1047750"/>
          </a:xfrm>
          <a:prstGeom prst="rect">
            <a:avLst/>
          </a:prstGeom>
        </p:spPr>
        <p:txBody>
          <a:bodyPr anchor="t" rtlCol="false" tIns="0" lIns="0" bIns="0" rIns="0">
            <a:spAutoFit/>
          </a:bodyPr>
          <a:lstStyle/>
          <a:p>
            <a:pPr marL="0" indent="0" lvl="0">
              <a:lnSpc>
                <a:spcPts val="8399"/>
              </a:lnSpc>
            </a:pPr>
            <a:r>
              <a:rPr lang="en-US" sz="6999" spc="-139">
                <a:solidFill>
                  <a:srgbClr val="000000"/>
                </a:solidFill>
                <a:latin typeface="Antonio Bold"/>
              </a:rPr>
              <a:t>Limite WIP (Work-In-Progress)</a:t>
            </a:r>
          </a:p>
        </p:txBody>
      </p:sp>
      <p:sp>
        <p:nvSpPr>
          <p:cNvPr name="TextBox 4" id="4"/>
          <p:cNvSpPr txBox="true"/>
          <p:nvPr/>
        </p:nvSpPr>
        <p:spPr>
          <a:xfrm rot="0">
            <a:off x="6180281" y="3955670"/>
            <a:ext cx="11729701" cy="2454727"/>
          </a:xfrm>
          <a:prstGeom prst="rect">
            <a:avLst/>
          </a:prstGeom>
        </p:spPr>
        <p:txBody>
          <a:bodyPr anchor="t" rtlCol="false" tIns="0" lIns="0" bIns="0" rIns="0">
            <a:spAutoFit/>
          </a:bodyPr>
          <a:lstStyle/>
          <a:p>
            <a:pPr>
              <a:lnSpc>
                <a:spcPts val="4875"/>
              </a:lnSpc>
            </a:pPr>
            <a:r>
              <a:rPr lang="en-US" sz="3482">
                <a:solidFill>
                  <a:srgbClr val="000000"/>
                </a:solidFill>
                <a:latin typeface="Open Sauce"/>
              </a:rPr>
              <a:t>La limitation du nombre de tâches en cours dans chaque colonne permet de maintenir un flux de travail fluide, d'éviter les surcharges de travail et de concentrer l'effort sur les tâches prioritaires.</a:t>
            </a:r>
          </a:p>
        </p:txBody>
      </p:sp>
      <p:grpSp>
        <p:nvGrpSpPr>
          <p:cNvPr name="Group 5" id="5"/>
          <p:cNvGrpSpPr/>
          <p:nvPr/>
        </p:nvGrpSpPr>
        <p:grpSpPr>
          <a:xfrm rot="0">
            <a:off x="13733175" y="8505825"/>
            <a:ext cx="3497550" cy="752475"/>
            <a:chOff x="0" y="0"/>
            <a:chExt cx="4663400" cy="1003300"/>
          </a:xfrm>
        </p:grpSpPr>
        <p:sp>
          <p:nvSpPr>
            <p:cNvPr name="AutoShape 6" id="6"/>
            <p:cNvSpPr/>
            <p:nvPr/>
          </p:nvSpPr>
          <p:spPr>
            <a:xfrm rot="0">
              <a:off x="0" y="0"/>
              <a:ext cx="4663400" cy="0"/>
            </a:xfrm>
            <a:prstGeom prst="line">
              <a:avLst/>
            </a:prstGeom>
            <a:ln cap="rnd" w="1003300">
              <a:solidFill>
                <a:srgbClr val="68D6A3"/>
              </a:solidFill>
              <a:prstDash val="solid"/>
              <a:headEnd type="none" len="sm" w="sm"/>
              <a:tailEnd type="none" len="sm" w="sm"/>
            </a:ln>
          </p:spPr>
        </p:sp>
        <p:sp>
          <p:nvSpPr>
            <p:cNvPr name="TextBox 7" id="7"/>
            <p:cNvSpPr txBox="true"/>
            <p:nvPr/>
          </p:nvSpPr>
          <p:spPr>
            <a:xfrm rot="0">
              <a:off x="745706" y="369147"/>
              <a:ext cx="3171988" cy="255481"/>
            </a:xfrm>
            <a:prstGeom prst="rect">
              <a:avLst/>
            </a:prstGeom>
          </p:spPr>
          <p:txBody>
            <a:bodyPr anchor="t" rtlCol="false" tIns="0" lIns="0" bIns="0" rIns="0">
              <a:spAutoFit/>
            </a:bodyPr>
            <a:lstStyle/>
            <a:p>
              <a:pPr algn="ctr">
                <a:lnSpc>
                  <a:spcPts val="1592"/>
                </a:lnSpc>
              </a:pPr>
              <a:r>
                <a:rPr lang="en-US" sz="1225">
                  <a:solidFill>
                    <a:srgbClr val="FFFFFF"/>
                  </a:solidFill>
                  <a:latin typeface="Open Sauce"/>
                  <a:hlinkClick r:id="rId3" action="ppaction://hlinksldjump"/>
                </a:rPr>
                <a:t>Retourner à la vue d'ensemble</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5497707" cy="10287000"/>
          </a:xfrm>
          <a:custGeom>
            <a:avLst/>
            <a:gdLst/>
            <a:ahLst/>
            <a:cxnLst/>
            <a:rect r="r" b="b" t="t" l="l"/>
            <a:pathLst>
              <a:path h="10287000" w="5497707">
                <a:moveTo>
                  <a:pt x="0" y="0"/>
                </a:moveTo>
                <a:lnTo>
                  <a:pt x="5497707" y="0"/>
                </a:lnTo>
                <a:lnTo>
                  <a:pt x="5497707" y="10287000"/>
                </a:lnTo>
                <a:lnTo>
                  <a:pt x="0" y="10287000"/>
                </a:lnTo>
                <a:lnTo>
                  <a:pt x="0" y="0"/>
                </a:lnTo>
                <a:close/>
              </a:path>
            </a:pathLst>
          </a:custGeom>
          <a:blipFill>
            <a:blip r:embed="rId2"/>
            <a:stretch>
              <a:fillRect l="-14758" t="0" r="-9906" b="0"/>
            </a:stretch>
          </a:blipFill>
        </p:spPr>
      </p:sp>
      <p:sp>
        <p:nvSpPr>
          <p:cNvPr name="TextBox 3" id="3"/>
          <p:cNvSpPr txBox="true"/>
          <p:nvPr/>
        </p:nvSpPr>
        <p:spPr>
          <a:xfrm rot="0">
            <a:off x="6926214" y="1498293"/>
            <a:ext cx="10237836" cy="1047750"/>
          </a:xfrm>
          <a:prstGeom prst="rect">
            <a:avLst/>
          </a:prstGeom>
        </p:spPr>
        <p:txBody>
          <a:bodyPr anchor="t" rtlCol="false" tIns="0" lIns="0" bIns="0" rIns="0">
            <a:spAutoFit/>
          </a:bodyPr>
          <a:lstStyle/>
          <a:p>
            <a:pPr marL="0" indent="0" lvl="0">
              <a:lnSpc>
                <a:spcPts val="8399"/>
              </a:lnSpc>
            </a:pPr>
            <a:r>
              <a:rPr lang="en-US" sz="6999" spc="-139">
                <a:solidFill>
                  <a:srgbClr val="000000"/>
                </a:solidFill>
                <a:latin typeface="Antonio Bold"/>
              </a:rPr>
              <a:t> Amélioration Continue</a:t>
            </a:r>
          </a:p>
        </p:txBody>
      </p:sp>
      <p:sp>
        <p:nvSpPr>
          <p:cNvPr name="TextBox 4" id="4"/>
          <p:cNvSpPr txBox="true"/>
          <p:nvPr/>
        </p:nvSpPr>
        <p:spPr>
          <a:xfrm rot="0">
            <a:off x="6180281" y="3955670"/>
            <a:ext cx="11729701" cy="2454727"/>
          </a:xfrm>
          <a:prstGeom prst="rect">
            <a:avLst/>
          </a:prstGeom>
        </p:spPr>
        <p:txBody>
          <a:bodyPr anchor="t" rtlCol="false" tIns="0" lIns="0" bIns="0" rIns="0">
            <a:spAutoFit/>
          </a:bodyPr>
          <a:lstStyle/>
          <a:p>
            <a:pPr>
              <a:lnSpc>
                <a:spcPts val="4875"/>
              </a:lnSpc>
            </a:pPr>
            <a:r>
              <a:rPr lang="en-US" sz="3482">
                <a:solidFill>
                  <a:srgbClr val="000000"/>
                </a:solidFill>
                <a:latin typeface="Open Sauce"/>
              </a:rPr>
              <a:t>Kanban encourage l'équipe à évaluer en permanence le flux de travail, à identifier les goulots d'étranglement et à apporter des ajustements pour améliorer la performance globale.</a:t>
            </a:r>
          </a:p>
        </p:txBody>
      </p:sp>
      <p:grpSp>
        <p:nvGrpSpPr>
          <p:cNvPr name="Group 5" id="5"/>
          <p:cNvGrpSpPr/>
          <p:nvPr/>
        </p:nvGrpSpPr>
        <p:grpSpPr>
          <a:xfrm rot="0">
            <a:off x="13733175" y="8505825"/>
            <a:ext cx="3497550" cy="752475"/>
            <a:chOff x="0" y="0"/>
            <a:chExt cx="4663400" cy="1003300"/>
          </a:xfrm>
        </p:grpSpPr>
        <p:sp>
          <p:nvSpPr>
            <p:cNvPr name="AutoShape 6" id="6"/>
            <p:cNvSpPr/>
            <p:nvPr/>
          </p:nvSpPr>
          <p:spPr>
            <a:xfrm rot="0">
              <a:off x="0" y="0"/>
              <a:ext cx="4663400" cy="0"/>
            </a:xfrm>
            <a:prstGeom prst="line">
              <a:avLst/>
            </a:prstGeom>
            <a:ln cap="rnd" w="1003300">
              <a:solidFill>
                <a:srgbClr val="68D6A3"/>
              </a:solidFill>
              <a:prstDash val="solid"/>
              <a:headEnd type="none" len="sm" w="sm"/>
              <a:tailEnd type="none" len="sm" w="sm"/>
            </a:ln>
          </p:spPr>
        </p:sp>
        <p:sp>
          <p:nvSpPr>
            <p:cNvPr name="TextBox 7" id="7"/>
            <p:cNvSpPr txBox="true"/>
            <p:nvPr/>
          </p:nvSpPr>
          <p:spPr>
            <a:xfrm rot="0">
              <a:off x="745706" y="369147"/>
              <a:ext cx="3171988" cy="255481"/>
            </a:xfrm>
            <a:prstGeom prst="rect">
              <a:avLst/>
            </a:prstGeom>
          </p:spPr>
          <p:txBody>
            <a:bodyPr anchor="t" rtlCol="false" tIns="0" lIns="0" bIns="0" rIns="0">
              <a:spAutoFit/>
            </a:bodyPr>
            <a:lstStyle/>
            <a:p>
              <a:pPr algn="ctr">
                <a:lnSpc>
                  <a:spcPts val="1592"/>
                </a:lnSpc>
              </a:pPr>
              <a:r>
                <a:rPr lang="en-US" sz="1225">
                  <a:solidFill>
                    <a:srgbClr val="FFFFFF"/>
                  </a:solidFill>
                  <a:latin typeface="Open Sauce"/>
                  <a:hlinkClick r:id="rId3" action="ppaction://hlinksldjump"/>
                </a:rPr>
                <a:t>Retourner à la vue d'ensemble</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638239" y="4966986"/>
            <a:ext cx="9969865" cy="5483532"/>
            <a:chOff x="0" y="0"/>
            <a:chExt cx="4060919" cy="2233549"/>
          </a:xfrm>
        </p:grpSpPr>
        <p:sp>
          <p:nvSpPr>
            <p:cNvPr name="Freeform 3" id="3"/>
            <p:cNvSpPr/>
            <p:nvPr/>
          </p:nvSpPr>
          <p:spPr>
            <a:xfrm flipH="false" flipV="false" rot="0">
              <a:off x="19050" y="19050"/>
              <a:ext cx="4022947" cy="2195449"/>
            </a:xfrm>
            <a:custGeom>
              <a:avLst/>
              <a:gdLst/>
              <a:ahLst/>
              <a:cxnLst/>
              <a:rect r="r" b="b" t="t" l="l"/>
              <a:pathLst>
                <a:path h="2195449" w="4022947">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solidFill>
              <a:srgbClr val="F1EEEE"/>
            </a:solidFill>
          </p:spPr>
        </p:sp>
        <p:sp>
          <p:nvSpPr>
            <p:cNvPr name="Freeform 4" id="4"/>
            <p:cNvSpPr/>
            <p:nvPr/>
          </p:nvSpPr>
          <p:spPr>
            <a:xfrm flipH="false" flipV="false" rot="0">
              <a:off x="0" y="0"/>
              <a:ext cx="4060920" cy="2233549"/>
            </a:xfrm>
            <a:custGeom>
              <a:avLst/>
              <a:gdLst/>
              <a:ahLst/>
              <a:cxnLst/>
              <a:rect r="r" b="b" t="t" l="l"/>
              <a:pathLst>
                <a:path h="2233549" w="4060920">
                  <a:moveTo>
                    <a:pt x="2944081" y="2233549"/>
                  </a:moveTo>
                  <a:lnTo>
                    <a:pt x="1116838" y="2233549"/>
                  </a:lnTo>
                  <a:cubicBezTo>
                    <a:pt x="501015" y="2233549"/>
                    <a:pt x="0" y="1732534"/>
                    <a:pt x="0" y="1116838"/>
                  </a:cubicBezTo>
                  <a:cubicBezTo>
                    <a:pt x="0" y="501015"/>
                    <a:pt x="501015" y="0"/>
                    <a:pt x="1116838" y="0"/>
                  </a:cubicBezTo>
                  <a:lnTo>
                    <a:pt x="2944208" y="0"/>
                  </a:lnTo>
                  <a:cubicBezTo>
                    <a:pt x="3559904" y="0"/>
                    <a:pt x="4060920" y="501015"/>
                    <a:pt x="4060920" y="1116838"/>
                  </a:cubicBezTo>
                  <a:cubicBezTo>
                    <a:pt x="4060920" y="1732534"/>
                    <a:pt x="3559904" y="2233549"/>
                    <a:pt x="2944081" y="2233549"/>
                  </a:cubicBezTo>
                  <a:close/>
                  <a:moveTo>
                    <a:pt x="1116838" y="38100"/>
                  </a:moveTo>
                  <a:cubicBezTo>
                    <a:pt x="521970" y="38100"/>
                    <a:pt x="38100" y="521970"/>
                    <a:pt x="38100" y="1116838"/>
                  </a:cubicBezTo>
                  <a:cubicBezTo>
                    <a:pt x="38100" y="1711579"/>
                    <a:pt x="521970" y="2195576"/>
                    <a:pt x="1116838" y="2195576"/>
                  </a:cubicBezTo>
                  <a:lnTo>
                    <a:pt x="2944208" y="2195576"/>
                  </a:lnTo>
                  <a:cubicBezTo>
                    <a:pt x="3538950" y="2195576"/>
                    <a:pt x="4022947" y="1711706"/>
                    <a:pt x="4022947" y="1116838"/>
                  </a:cubicBezTo>
                  <a:cubicBezTo>
                    <a:pt x="4022820" y="521970"/>
                    <a:pt x="3538949" y="38100"/>
                    <a:pt x="2944081" y="38100"/>
                  </a:cubicBezTo>
                  <a:lnTo>
                    <a:pt x="1116838" y="38100"/>
                  </a:lnTo>
                  <a:close/>
                </a:path>
              </a:pathLst>
            </a:custGeom>
            <a:solidFill>
              <a:srgbClr val="F1EEEE"/>
            </a:solidFill>
          </p:spPr>
        </p:sp>
      </p:grpSp>
      <p:sp>
        <p:nvSpPr>
          <p:cNvPr name="Freeform 5" id="5"/>
          <p:cNvSpPr/>
          <p:nvPr/>
        </p:nvSpPr>
        <p:spPr>
          <a:xfrm flipH="false" flipV="false" rot="0">
            <a:off x="2821031" y="3533983"/>
            <a:ext cx="1051326" cy="854441"/>
          </a:xfrm>
          <a:custGeom>
            <a:avLst/>
            <a:gdLst/>
            <a:ahLst/>
            <a:cxnLst/>
            <a:rect r="r" b="b" t="t" l="l"/>
            <a:pathLst>
              <a:path h="854441" w="1051326">
                <a:moveTo>
                  <a:pt x="0" y="0"/>
                </a:moveTo>
                <a:lnTo>
                  <a:pt x="1051325" y="0"/>
                </a:lnTo>
                <a:lnTo>
                  <a:pt x="1051325" y="854441"/>
                </a:lnTo>
                <a:lnTo>
                  <a:pt x="0" y="8544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5400000">
            <a:off x="9956374" y="4966986"/>
            <a:ext cx="9969865" cy="5483532"/>
            <a:chOff x="0" y="0"/>
            <a:chExt cx="4060919" cy="2233549"/>
          </a:xfrm>
        </p:grpSpPr>
        <p:sp>
          <p:nvSpPr>
            <p:cNvPr name="Freeform 7" id="7"/>
            <p:cNvSpPr/>
            <p:nvPr/>
          </p:nvSpPr>
          <p:spPr>
            <a:xfrm flipH="false" flipV="false" rot="0">
              <a:off x="19050" y="19050"/>
              <a:ext cx="4022947" cy="2195449"/>
            </a:xfrm>
            <a:custGeom>
              <a:avLst/>
              <a:gdLst/>
              <a:ahLst/>
              <a:cxnLst/>
              <a:rect r="r" b="b" t="t" l="l"/>
              <a:pathLst>
                <a:path h="2195449" w="4022947">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solidFill>
              <a:srgbClr val="F1EEEE"/>
            </a:solidFill>
          </p:spPr>
        </p:sp>
        <p:sp>
          <p:nvSpPr>
            <p:cNvPr name="Freeform 8" id="8"/>
            <p:cNvSpPr/>
            <p:nvPr/>
          </p:nvSpPr>
          <p:spPr>
            <a:xfrm flipH="false" flipV="false" rot="0">
              <a:off x="0" y="0"/>
              <a:ext cx="4060920" cy="2233549"/>
            </a:xfrm>
            <a:custGeom>
              <a:avLst/>
              <a:gdLst/>
              <a:ahLst/>
              <a:cxnLst/>
              <a:rect r="r" b="b" t="t" l="l"/>
              <a:pathLst>
                <a:path h="2233549" w="4060920">
                  <a:moveTo>
                    <a:pt x="2944081" y="2233549"/>
                  </a:moveTo>
                  <a:lnTo>
                    <a:pt x="1116838" y="2233549"/>
                  </a:lnTo>
                  <a:cubicBezTo>
                    <a:pt x="501015" y="2233549"/>
                    <a:pt x="0" y="1732534"/>
                    <a:pt x="0" y="1116838"/>
                  </a:cubicBezTo>
                  <a:cubicBezTo>
                    <a:pt x="0" y="501015"/>
                    <a:pt x="501015" y="0"/>
                    <a:pt x="1116838" y="0"/>
                  </a:cubicBezTo>
                  <a:lnTo>
                    <a:pt x="2944208" y="0"/>
                  </a:lnTo>
                  <a:cubicBezTo>
                    <a:pt x="3559904" y="0"/>
                    <a:pt x="4060920" y="501015"/>
                    <a:pt x="4060920" y="1116838"/>
                  </a:cubicBezTo>
                  <a:cubicBezTo>
                    <a:pt x="4060920" y="1732534"/>
                    <a:pt x="3559904" y="2233549"/>
                    <a:pt x="2944081" y="2233549"/>
                  </a:cubicBezTo>
                  <a:close/>
                  <a:moveTo>
                    <a:pt x="1116838" y="38100"/>
                  </a:moveTo>
                  <a:cubicBezTo>
                    <a:pt x="521970" y="38100"/>
                    <a:pt x="38100" y="521970"/>
                    <a:pt x="38100" y="1116838"/>
                  </a:cubicBezTo>
                  <a:cubicBezTo>
                    <a:pt x="38100" y="1711579"/>
                    <a:pt x="521970" y="2195576"/>
                    <a:pt x="1116838" y="2195576"/>
                  </a:cubicBezTo>
                  <a:lnTo>
                    <a:pt x="2944208" y="2195576"/>
                  </a:lnTo>
                  <a:cubicBezTo>
                    <a:pt x="3538950" y="2195576"/>
                    <a:pt x="4022947" y="1711706"/>
                    <a:pt x="4022947" y="1116838"/>
                  </a:cubicBezTo>
                  <a:cubicBezTo>
                    <a:pt x="4022820" y="521970"/>
                    <a:pt x="3538949" y="38100"/>
                    <a:pt x="2944081" y="38100"/>
                  </a:cubicBezTo>
                  <a:lnTo>
                    <a:pt x="1116838" y="38100"/>
                  </a:lnTo>
                  <a:close/>
                </a:path>
              </a:pathLst>
            </a:custGeom>
            <a:solidFill>
              <a:srgbClr val="F1EEEE"/>
            </a:solidFill>
          </p:spPr>
        </p:sp>
      </p:grpSp>
      <p:sp>
        <p:nvSpPr>
          <p:cNvPr name="Freeform 9" id="9"/>
          <p:cNvSpPr/>
          <p:nvPr/>
        </p:nvSpPr>
        <p:spPr>
          <a:xfrm flipH="false" flipV="false" rot="0">
            <a:off x="14399898" y="3533983"/>
            <a:ext cx="1082817" cy="854441"/>
          </a:xfrm>
          <a:custGeom>
            <a:avLst/>
            <a:gdLst/>
            <a:ahLst/>
            <a:cxnLst/>
            <a:rect r="r" b="b" t="t" l="l"/>
            <a:pathLst>
              <a:path h="854441" w="1082817">
                <a:moveTo>
                  <a:pt x="0" y="0"/>
                </a:moveTo>
                <a:lnTo>
                  <a:pt x="1082817" y="0"/>
                </a:lnTo>
                <a:lnTo>
                  <a:pt x="1082817" y="854441"/>
                </a:lnTo>
                <a:lnTo>
                  <a:pt x="0" y="8544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5400000">
            <a:off x="4159068" y="4966986"/>
            <a:ext cx="9969865" cy="5483532"/>
            <a:chOff x="0" y="0"/>
            <a:chExt cx="4060919" cy="2233549"/>
          </a:xfrm>
        </p:grpSpPr>
        <p:sp>
          <p:nvSpPr>
            <p:cNvPr name="Freeform 11" id="11"/>
            <p:cNvSpPr/>
            <p:nvPr/>
          </p:nvSpPr>
          <p:spPr>
            <a:xfrm flipH="false" flipV="false" rot="0">
              <a:off x="19050" y="19050"/>
              <a:ext cx="4022947" cy="2195449"/>
            </a:xfrm>
            <a:custGeom>
              <a:avLst/>
              <a:gdLst/>
              <a:ahLst/>
              <a:cxnLst/>
              <a:rect r="r" b="b" t="t" l="l"/>
              <a:pathLst>
                <a:path h="2195449" w="4022947">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solidFill>
              <a:srgbClr val="F1EEEE"/>
            </a:solidFill>
          </p:spPr>
        </p:sp>
        <p:sp>
          <p:nvSpPr>
            <p:cNvPr name="Freeform 12" id="12"/>
            <p:cNvSpPr/>
            <p:nvPr/>
          </p:nvSpPr>
          <p:spPr>
            <a:xfrm flipH="false" flipV="false" rot="0">
              <a:off x="0" y="0"/>
              <a:ext cx="4060920" cy="2233549"/>
            </a:xfrm>
            <a:custGeom>
              <a:avLst/>
              <a:gdLst/>
              <a:ahLst/>
              <a:cxnLst/>
              <a:rect r="r" b="b" t="t" l="l"/>
              <a:pathLst>
                <a:path h="2233549" w="4060920">
                  <a:moveTo>
                    <a:pt x="2944081" y="2233549"/>
                  </a:moveTo>
                  <a:lnTo>
                    <a:pt x="1116838" y="2233549"/>
                  </a:lnTo>
                  <a:cubicBezTo>
                    <a:pt x="501015" y="2233549"/>
                    <a:pt x="0" y="1732534"/>
                    <a:pt x="0" y="1116838"/>
                  </a:cubicBezTo>
                  <a:cubicBezTo>
                    <a:pt x="0" y="501015"/>
                    <a:pt x="501015" y="0"/>
                    <a:pt x="1116838" y="0"/>
                  </a:cubicBezTo>
                  <a:lnTo>
                    <a:pt x="2944208" y="0"/>
                  </a:lnTo>
                  <a:cubicBezTo>
                    <a:pt x="3559904" y="0"/>
                    <a:pt x="4060920" y="501015"/>
                    <a:pt x="4060920" y="1116838"/>
                  </a:cubicBezTo>
                  <a:cubicBezTo>
                    <a:pt x="4060920" y="1732534"/>
                    <a:pt x="3559904" y="2233549"/>
                    <a:pt x="2944081" y="2233549"/>
                  </a:cubicBezTo>
                  <a:close/>
                  <a:moveTo>
                    <a:pt x="1116838" y="38100"/>
                  </a:moveTo>
                  <a:cubicBezTo>
                    <a:pt x="521970" y="38100"/>
                    <a:pt x="38100" y="521970"/>
                    <a:pt x="38100" y="1116838"/>
                  </a:cubicBezTo>
                  <a:cubicBezTo>
                    <a:pt x="38100" y="1711579"/>
                    <a:pt x="521970" y="2195576"/>
                    <a:pt x="1116838" y="2195576"/>
                  </a:cubicBezTo>
                  <a:lnTo>
                    <a:pt x="2944208" y="2195576"/>
                  </a:lnTo>
                  <a:cubicBezTo>
                    <a:pt x="3538950" y="2195576"/>
                    <a:pt x="4022947" y="1711706"/>
                    <a:pt x="4022947" y="1116838"/>
                  </a:cubicBezTo>
                  <a:cubicBezTo>
                    <a:pt x="4022820" y="521970"/>
                    <a:pt x="3538949" y="38100"/>
                    <a:pt x="2944081" y="38100"/>
                  </a:cubicBezTo>
                  <a:lnTo>
                    <a:pt x="1116838" y="38100"/>
                  </a:lnTo>
                  <a:close/>
                </a:path>
              </a:pathLst>
            </a:custGeom>
            <a:solidFill>
              <a:srgbClr val="F1EEEE"/>
            </a:solidFill>
          </p:spPr>
        </p:sp>
      </p:grpSp>
      <p:sp>
        <p:nvSpPr>
          <p:cNvPr name="Freeform 13" id="13"/>
          <p:cNvSpPr/>
          <p:nvPr/>
        </p:nvSpPr>
        <p:spPr>
          <a:xfrm flipH="false" flipV="false" rot="0">
            <a:off x="8510255" y="3550925"/>
            <a:ext cx="1129670" cy="854441"/>
          </a:xfrm>
          <a:custGeom>
            <a:avLst/>
            <a:gdLst/>
            <a:ahLst/>
            <a:cxnLst/>
            <a:rect r="r" b="b" t="t" l="l"/>
            <a:pathLst>
              <a:path h="854441" w="1129670">
                <a:moveTo>
                  <a:pt x="0" y="0"/>
                </a:moveTo>
                <a:lnTo>
                  <a:pt x="1129670" y="0"/>
                </a:lnTo>
                <a:lnTo>
                  <a:pt x="1129670" y="854441"/>
                </a:lnTo>
                <a:lnTo>
                  <a:pt x="0" y="8544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924623" y="1038225"/>
            <a:ext cx="14438754" cy="1047750"/>
          </a:xfrm>
          <a:prstGeom prst="rect">
            <a:avLst/>
          </a:prstGeom>
        </p:spPr>
        <p:txBody>
          <a:bodyPr anchor="t" rtlCol="false" tIns="0" lIns="0" bIns="0" rIns="0">
            <a:spAutoFit/>
          </a:bodyPr>
          <a:lstStyle/>
          <a:p>
            <a:pPr algn="ctr" marL="0" indent="0" lvl="0">
              <a:lnSpc>
                <a:spcPts val="8399"/>
              </a:lnSpc>
            </a:pPr>
            <a:r>
              <a:rPr lang="en-US" sz="6999" spc="-139">
                <a:solidFill>
                  <a:srgbClr val="000000"/>
                </a:solidFill>
                <a:latin typeface="Antonio Bold"/>
              </a:rPr>
              <a:t>Avantages de Kanban</a:t>
            </a:r>
          </a:p>
        </p:txBody>
      </p:sp>
      <p:grpSp>
        <p:nvGrpSpPr>
          <p:cNvPr name="Group 15" id="15"/>
          <p:cNvGrpSpPr/>
          <p:nvPr/>
        </p:nvGrpSpPr>
        <p:grpSpPr>
          <a:xfrm rot="0">
            <a:off x="1470652" y="5198388"/>
            <a:ext cx="3752083" cy="3029161"/>
            <a:chOff x="0" y="0"/>
            <a:chExt cx="5002777" cy="4038882"/>
          </a:xfrm>
        </p:grpSpPr>
        <p:sp>
          <p:nvSpPr>
            <p:cNvPr name="TextBox 16" id="16"/>
            <p:cNvSpPr txBox="true"/>
            <p:nvPr/>
          </p:nvSpPr>
          <p:spPr>
            <a:xfrm rot="0">
              <a:off x="0" y="2070170"/>
              <a:ext cx="5002777" cy="1897592"/>
            </a:xfrm>
            <a:prstGeom prst="rect">
              <a:avLst/>
            </a:prstGeom>
          </p:spPr>
          <p:txBody>
            <a:bodyPr anchor="t" rtlCol="false" tIns="0" lIns="0" bIns="0" rIns="0">
              <a:spAutoFit/>
            </a:bodyPr>
            <a:lstStyle/>
            <a:p>
              <a:pPr algn="ctr">
                <a:lnSpc>
                  <a:spcPts val="3849"/>
                </a:lnSpc>
              </a:pPr>
              <a:r>
                <a:rPr lang="en-US" sz="2749">
                  <a:solidFill>
                    <a:srgbClr val="000000"/>
                  </a:solidFill>
                  <a:latin typeface="Open Sauce"/>
                </a:rPr>
                <a:t>Amélioration de la visibilité du travail en cours</a:t>
              </a:r>
            </a:p>
          </p:txBody>
        </p:sp>
        <p:sp>
          <p:nvSpPr>
            <p:cNvPr name="TextBox 17" id="17"/>
            <p:cNvSpPr txBox="true"/>
            <p:nvPr/>
          </p:nvSpPr>
          <p:spPr>
            <a:xfrm rot="0">
              <a:off x="0" y="-47625"/>
              <a:ext cx="5002777" cy="1732491"/>
            </a:xfrm>
            <a:prstGeom prst="rect">
              <a:avLst/>
            </a:prstGeom>
          </p:spPr>
          <p:txBody>
            <a:bodyPr anchor="t" rtlCol="false" tIns="0" lIns="0" bIns="0" rIns="0">
              <a:spAutoFit/>
            </a:bodyPr>
            <a:lstStyle/>
            <a:p>
              <a:pPr algn="ctr">
                <a:lnSpc>
                  <a:spcPts val="5200"/>
                </a:lnSpc>
              </a:pPr>
              <a:r>
                <a:rPr lang="en-US" sz="4000">
                  <a:solidFill>
                    <a:srgbClr val="000000"/>
                  </a:solidFill>
                  <a:latin typeface="Open Sauce Bold"/>
                </a:rPr>
                <a:t>1ER AVANTAGE</a:t>
              </a:r>
            </a:p>
          </p:txBody>
        </p:sp>
      </p:grpSp>
      <p:grpSp>
        <p:nvGrpSpPr>
          <p:cNvPr name="Group 18" id="18"/>
          <p:cNvGrpSpPr/>
          <p:nvPr/>
        </p:nvGrpSpPr>
        <p:grpSpPr>
          <a:xfrm rot="0">
            <a:off x="13065265" y="5198388"/>
            <a:ext cx="3752083" cy="3157114"/>
            <a:chOff x="0" y="0"/>
            <a:chExt cx="5002777" cy="4209486"/>
          </a:xfrm>
        </p:grpSpPr>
        <p:sp>
          <p:nvSpPr>
            <p:cNvPr name="TextBox 19" id="19"/>
            <p:cNvSpPr txBox="true"/>
            <p:nvPr/>
          </p:nvSpPr>
          <p:spPr>
            <a:xfrm rot="0">
              <a:off x="0" y="2158435"/>
              <a:ext cx="5002777" cy="1979930"/>
            </a:xfrm>
            <a:prstGeom prst="rect">
              <a:avLst/>
            </a:prstGeom>
          </p:spPr>
          <p:txBody>
            <a:bodyPr anchor="t" rtlCol="false" tIns="0" lIns="0" bIns="0" rIns="0">
              <a:spAutoFit/>
            </a:bodyPr>
            <a:lstStyle/>
            <a:p>
              <a:pPr algn="ctr">
                <a:lnSpc>
                  <a:spcPts val="3989"/>
                </a:lnSpc>
              </a:pPr>
              <a:r>
                <a:rPr lang="en-US" sz="2849">
                  <a:solidFill>
                    <a:srgbClr val="000000"/>
                  </a:solidFill>
                  <a:latin typeface="Open Sauce"/>
                </a:rPr>
                <a:t>Amélioration de la réactivité aux changements</a:t>
              </a:r>
            </a:p>
          </p:txBody>
        </p:sp>
        <p:sp>
          <p:nvSpPr>
            <p:cNvPr name="TextBox 20" id="20"/>
            <p:cNvSpPr txBox="true"/>
            <p:nvPr/>
          </p:nvSpPr>
          <p:spPr>
            <a:xfrm rot="0">
              <a:off x="0" y="-38100"/>
              <a:ext cx="5002777" cy="1844886"/>
            </a:xfrm>
            <a:prstGeom prst="rect">
              <a:avLst/>
            </a:prstGeom>
          </p:spPr>
          <p:txBody>
            <a:bodyPr anchor="t" rtlCol="false" tIns="0" lIns="0" bIns="0" rIns="0">
              <a:spAutoFit/>
            </a:bodyPr>
            <a:lstStyle/>
            <a:p>
              <a:pPr algn="ctr">
                <a:lnSpc>
                  <a:spcPts val="5590"/>
                </a:lnSpc>
              </a:pPr>
              <a:r>
                <a:rPr lang="en-US" sz="4300">
                  <a:solidFill>
                    <a:srgbClr val="000000"/>
                  </a:solidFill>
                  <a:latin typeface="Open Sauce Bold"/>
                </a:rPr>
                <a:t>3E AVANTAGE</a:t>
              </a:r>
            </a:p>
          </p:txBody>
        </p:sp>
      </p:grpSp>
      <p:grpSp>
        <p:nvGrpSpPr>
          <p:cNvPr name="Group 21" id="21"/>
          <p:cNvGrpSpPr/>
          <p:nvPr/>
        </p:nvGrpSpPr>
        <p:grpSpPr>
          <a:xfrm rot="0">
            <a:off x="7262384" y="5198388"/>
            <a:ext cx="3752083" cy="2687849"/>
            <a:chOff x="0" y="0"/>
            <a:chExt cx="5002777" cy="3583799"/>
          </a:xfrm>
        </p:grpSpPr>
        <p:sp>
          <p:nvSpPr>
            <p:cNvPr name="TextBox 22" id="22"/>
            <p:cNvSpPr txBox="true"/>
            <p:nvPr/>
          </p:nvSpPr>
          <p:spPr>
            <a:xfrm rot="0">
              <a:off x="0" y="2148910"/>
              <a:ext cx="5002777" cy="1363769"/>
            </a:xfrm>
            <a:prstGeom prst="rect">
              <a:avLst/>
            </a:prstGeom>
          </p:spPr>
          <p:txBody>
            <a:bodyPr anchor="t" rtlCol="false" tIns="0" lIns="0" bIns="0" rIns="0">
              <a:spAutoFit/>
            </a:bodyPr>
            <a:lstStyle/>
            <a:p>
              <a:pPr algn="ctr">
                <a:lnSpc>
                  <a:spcPts val="4129"/>
                </a:lnSpc>
              </a:pPr>
              <a:r>
                <a:rPr lang="en-US" sz="2949">
                  <a:solidFill>
                    <a:srgbClr val="000000"/>
                  </a:solidFill>
                  <a:latin typeface="Open Sauce"/>
                </a:rPr>
                <a:t>Réduction des temps d'attente</a:t>
              </a:r>
            </a:p>
          </p:txBody>
        </p:sp>
        <p:sp>
          <p:nvSpPr>
            <p:cNvPr name="TextBox 23" id="23"/>
            <p:cNvSpPr txBox="true"/>
            <p:nvPr/>
          </p:nvSpPr>
          <p:spPr>
            <a:xfrm rot="0">
              <a:off x="0" y="-38100"/>
              <a:ext cx="5002777" cy="1844886"/>
            </a:xfrm>
            <a:prstGeom prst="rect">
              <a:avLst/>
            </a:prstGeom>
          </p:spPr>
          <p:txBody>
            <a:bodyPr anchor="t" rtlCol="false" tIns="0" lIns="0" bIns="0" rIns="0">
              <a:spAutoFit/>
            </a:bodyPr>
            <a:lstStyle/>
            <a:p>
              <a:pPr algn="ctr">
                <a:lnSpc>
                  <a:spcPts val="5590"/>
                </a:lnSpc>
              </a:pPr>
              <a:r>
                <a:rPr lang="en-US" sz="4300">
                  <a:solidFill>
                    <a:srgbClr val="000000"/>
                  </a:solidFill>
                  <a:latin typeface="Open Sauce Bold"/>
                </a:rPr>
                <a:t>2E AVANTAGE</a:t>
              </a:r>
            </a:p>
          </p:txBody>
        </p:sp>
      </p:grpSp>
      <p:sp>
        <p:nvSpPr>
          <p:cNvPr name="AutoShape 24" id="24"/>
          <p:cNvSpPr/>
          <p:nvPr/>
        </p:nvSpPr>
        <p:spPr>
          <a:xfrm rot="0">
            <a:off x="0" y="8692169"/>
            <a:ext cx="18288000" cy="1594831"/>
          </a:xfrm>
          <a:prstGeom prst="rect">
            <a:avLst/>
          </a:prstGeom>
          <a:solidFill>
            <a:srgbClr val="48B281"/>
          </a:solidFill>
        </p:spPr>
      </p:sp>
      <p:grpSp>
        <p:nvGrpSpPr>
          <p:cNvPr name="Group 25" id="25"/>
          <p:cNvGrpSpPr/>
          <p:nvPr/>
        </p:nvGrpSpPr>
        <p:grpSpPr>
          <a:xfrm rot="0">
            <a:off x="7395225" y="9113347"/>
            <a:ext cx="3497550" cy="752475"/>
            <a:chOff x="0" y="0"/>
            <a:chExt cx="4663400" cy="1003300"/>
          </a:xfrm>
        </p:grpSpPr>
        <p:sp>
          <p:nvSpPr>
            <p:cNvPr name="AutoShape 26" id="26"/>
            <p:cNvSpPr/>
            <p:nvPr/>
          </p:nvSpPr>
          <p:spPr>
            <a:xfrm rot="0">
              <a:off x="0" y="0"/>
              <a:ext cx="4663400" cy="0"/>
            </a:xfrm>
            <a:prstGeom prst="line">
              <a:avLst/>
            </a:prstGeom>
            <a:ln cap="rnd" w="1003300">
              <a:solidFill>
                <a:srgbClr val="68D6A3"/>
              </a:solidFill>
              <a:prstDash val="solid"/>
              <a:headEnd type="none" len="sm" w="sm"/>
              <a:tailEnd type="none" len="sm" w="sm"/>
            </a:ln>
          </p:spPr>
        </p:sp>
        <p:sp>
          <p:nvSpPr>
            <p:cNvPr name="TextBox 27" id="27"/>
            <p:cNvSpPr txBox="true"/>
            <p:nvPr/>
          </p:nvSpPr>
          <p:spPr>
            <a:xfrm rot="0">
              <a:off x="745706" y="369147"/>
              <a:ext cx="3171988" cy="255481"/>
            </a:xfrm>
            <a:prstGeom prst="rect">
              <a:avLst/>
            </a:prstGeom>
          </p:spPr>
          <p:txBody>
            <a:bodyPr anchor="t" rtlCol="false" tIns="0" lIns="0" bIns="0" rIns="0">
              <a:spAutoFit/>
            </a:bodyPr>
            <a:lstStyle/>
            <a:p>
              <a:pPr algn="ctr">
                <a:lnSpc>
                  <a:spcPts val="1592"/>
                </a:lnSpc>
              </a:pPr>
              <a:r>
                <a:rPr lang="en-US" sz="1225">
                  <a:solidFill>
                    <a:srgbClr val="FFFFFF"/>
                  </a:solidFill>
                  <a:latin typeface="Open Sauce"/>
                  <a:hlinkClick r:id="rId8" action="ppaction://hlinksldjump"/>
                </a:rPr>
                <a:t>Retourner à la vue d'ensemble</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812232"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grpSp>
        <p:nvGrpSpPr>
          <p:cNvPr name="Group 4" id="4"/>
          <p:cNvGrpSpPr/>
          <p:nvPr/>
        </p:nvGrpSpPr>
        <p:grpSpPr>
          <a:xfrm rot="0">
            <a:off x="13761750" y="8505825"/>
            <a:ext cx="3497550" cy="752475"/>
            <a:chOff x="0" y="0"/>
            <a:chExt cx="4663400" cy="1003300"/>
          </a:xfrm>
        </p:grpSpPr>
        <p:sp>
          <p:nvSpPr>
            <p:cNvPr name="AutoShape 5" id="5"/>
            <p:cNvSpPr/>
            <p:nvPr/>
          </p:nvSpPr>
          <p:spPr>
            <a:xfrm rot="0">
              <a:off x="0" y="0"/>
              <a:ext cx="4663400" cy="0"/>
            </a:xfrm>
            <a:prstGeom prst="line">
              <a:avLst/>
            </a:prstGeom>
            <a:ln cap="rnd" w="1003300">
              <a:solidFill>
                <a:srgbClr val="68D6A3"/>
              </a:solidFill>
              <a:prstDash val="solid"/>
              <a:headEnd type="none" len="sm" w="sm"/>
              <a:tailEnd type="none" len="sm" w="sm"/>
            </a:ln>
          </p:spPr>
        </p:sp>
        <p:sp>
          <p:nvSpPr>
            <p:cNvPr name="TextBox 6" id="6"/>
            <p:cNvSpPr txBox="true"/>
            <p:nvPr/>
          </p:nvSpPr>
          <p:spPr>
            <a:xfrm rot="0">
              <a:off x="745706" y="369147"/>
              <a:ext cx="3171988" cy="255481"/>
            </a:xfrm>
            <a:prstGeom prst="rect">
              <a:avLst/>
            </a:prstGeom>
          </p:spPr>
          <p:txBody>
            <a:bodyPr anchor="t" rtlCol="false" tIns="0" lIns="0" bIns="0" rIns="0">
              <a:spAutoFit/>
            </a:bodyPr>
            <a:lstStyle/>
            <a:p>
              <a:pPr algn="ctr">
                <a:lnSpc>
                  <a:spcPts val="1592"/>
                </a:lnSpc>
              </a:pPr>
              <a:r>
                <a:rPr lang="en-US" sz="1225" u="none">
                  <a:solidFill>
                    <a:srgbClr val="FFFFFF"/>
                  </a:solidFill>
                  <a:latin typeface="Open Sauce"/>
                </a:rPr>
                <a:t>Retourner à la vue d'ensemble</a:t>
              </a:r>
            </a:p>
          </p:txBody>
        </p:sp>
      </p:grpSp>
      <p:sp>
        <p:nvSpPr>
          <p:cNvPr name="Freeform 7" id="7"/>
          <p:cNvSpPr/>
          <p:nvPr/>
        </p:nvSpPr>
        <p:spPr>
          <a:xfrm flipH="false" flipV="false" rot="0">
            <a:off x="4501497" y="1335182"/>
            <a:ext cx="14574991" cy="6903943"/>
          </a:xfrm>
          <a:custGeom>
            <a:avLst/>
            <a:gdLst/>
            <a:ahLst/>
            <a:cxnLst/>
            <a:rect r="r" b="b" t="t" l="l"/>
            <a:pathLst>
              <a:path h="6903943" w="14574991">
                <a:moveTo>
                  <a:pt x="0" y="0"/>
                </a:moveTo>
                <a:lnTo>
                  <a:pt x="14574992" y="0"/>
                </a:lnTo>
                <a:lnTo>
                  <a:pt x="14574992" y="6903943"/>
                </a:lnTo>
                <a:lnTo>
                  <a:pt x="0" y="6903943"/>
                </a:lnTo>
                <a:lnTo>
                  <a:pt x="0" y="0"/>
                </a:lnTo>
                <a:close/>
              </a:path>
            </a:pathLst>
          </a:custGeom>
          <a:blipFill>
            <a:blip r:embed="rId2"/>
            <a:stretch>
              <a:fillRect l="0" t="0" r="0" b="0"/>
            </a:stretch>
          </a:blipFill>
        </p:spPr>
      </p:sp>
      <p:sp>
        <p:nvSpPr>
          <p:cNvPr name="TextBox 8" id="8"/>
          <p:cNvSpPr txBox="true"/>
          <p:nvPr/>
        </p:nvSpPr>
        <p:spPr>
          <a:xfrm rot="0">
            <a:off x="303166" y="3567113"/>
            <a:ext cx="4431539" cy="3162300"/>
          </a:xfrm>
          <a:prstGeom prst="rect">
            <a:avLst/>
          </a:prstGeom>
        </p:spPr>
        <p:txBody>
          <a:bodyPr anchor="t" rtlCol="false" tIns="0" lIns="0" bIns="0" rIns="0">
            <a:spAutoFit/>
          </a:bodyPr>
          <a:lstStyle/>
          <a:p>
            <a:pPr marL="0" indent="0" lvl="0">
              <a:lnSpc>
                <a:spcPts val="8399"/>
              </a:lnSpc>
            </a:pPr>
            <a:r>
              <a:rPr lang="en-US" sz="6999" spc="-139">
                <a:solidFill>
                  <a:srgbClr val="FFFFFF"/>
                </a:solidFill>
                <a:latin typeface="Antonio Bold"/>
              </a:rPr>
              <a:t>Exemple de Tableau Kanban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DAFwd9wLudM</dc:identifier>
  <dcterms:modified xsi:type="dcterms:W3CDTF">2011-08-01T06:04:30Z</dcterms:modified>
  <cp:revision>1</cp:revision>
  <dc:title>Noir et Blanc Simple Entreprise Rapport d'activité Diaporama</dc:title>
</cp:coreProperties>
</file>