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4"/>
    <p:sldId id="257" r:id="rId35"/>
    <p:sldId id="258" r:id="rId36"/>
    <p:sldId id="259" r:id="rId37"/>
    <p:sldId id="260" r:id="rId38"/>
    <p:sldId id="261" r:id="rId39"/>
    <p:sldId id="262" r:id="rId40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Oswald" charset="1" panose="00000500000000000000"/>
      <p:regular r:id="rId8"/>
    </p:embeddedFont>
    <p:embeddedFont>
      <p:font typeface="Oswald Bold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Montserrat Light" charset="1" panose="00000400000000000000"/>
      <p:regular r:id="rId14"/>
    </p:embeddedFont>
    <p:embeddedFont>
      <p:font typeface="Montserrat Light Bold" charset="1" panose="00000800000000000000"/>
      <p:regular r:id="rId15"/>
    </p:embeddedFont>
    <p:embeddedFont>
      <p:font typeface="Montserrat Light Italics" charset="1" panose="00000400000000000000"/>
      <p:regular r:id="rId16"/>
    </p:embeddedFont>
    <p:embeddedFont>
      <p:font typeface="Montserrat Light Bold Italics" charset="1" panose="00000800000000000000"/>
      <p:regular r:id="rId17"/>
    </p:embeddedFont>
    <p:embeddedFont>
      <p:font typeface="DM Sans" charset="1" panose="00000000000000000000"/>
      <p:regular r:id="rId18"/>
    </p:embeddedFont>
    <p:embeddedFont>
      <p:font typeface="DM Sans Bold" charset="1" panose="00000000000000000000"/>
      <p:regular r:id="rId19"/>
    </p:embeddedFont>
    <p:embeddedFont>
      <p:font typeface="DM Sans Italics" charset="1" panose="00000000000000000000"/>
      <p:regular r:id="rId20"/>
    </p:embeddedFont>
    <p:embeddedFont>
      <p:font typeface="DM Sans Bold Italics" charset="1" panose="00000000000000000000"/>
      <p:regular r:id="rId21"/>
    </p:embeddedFont>
    <p:embeddedFont>
      <p:font typeface="Open Sauce" charset="1" panose="00000500000000000000"/>
      <p:regular r:id="rId22"/>
    </p:embeddedFont>
    <p:embeddedFont>
      <p:font typeface="Open Sauce Bold" charset="1" panose="00000800000000000000"/>
      <p:regular r:id="rId23"/>
    </p:embeddedFont>
    <p:embeddedFont>
      <p:font typeface="Open Sauce Italics" charset="1" panose="00000500000000000000"/>
      <p:regular r:id="rId24"/>
    </p:embeddedFont>
    <p:embeddedFont>
      <p:font typeface="Open Sauce Bold Italics" charset="1" panose="00000800000000000000"/>
      <p:regular r:id="rId25"/>
    </p:embeddedFont>
    <p:embeddedFont>
      <p:font typeface="Open Sauce Light" charset="1" panose="00000400000000000000"/>
      <p:regular r:id="rId26"/>
    </p:embeddedFont>
    <p:embeddedFont>
      <p:font typeface="Open Sauce Light Italics" charset="1" panose="00000400000000000000"/>
      <p:regular r:id="rId27"/>
    </p:embeddedFont>
    <p:embeddedFont>
      <p:font typeface="Open Sauce Medium" charset="1" panose="00000600000000000000"/>
      <p:regular r:id="rId28"/>
    </p:embeddedFont>
    <p:embeddedFont>
      <p:font typeface="Open Sauce Medium Italics" charset="1" panose="00000600000000000000"/>
      <p:regular r:id="rId29"/>
    </p:embeddedFont>
    <p:embeddedFont>
      <p:font typeface="Open Sauce Semi-Bold" charset="1" panose="00000700000000000000"/>
      <p:regular r:id="rId30"/>
    </p:embeddedFont>
    <p:embeddedFont>
      <p:font typeface="Open Sauce Semi-Bold Italics" charset="1" panose="00000700000000000000"/>
      <p:regular r:id="rId31"/>
    </p:embeddedFont>
    <p:embeddedFont>
      <p:font typeface="Open Sauce Heavy" charset="1" panose="00000A00000000000000"/>
      <p:regular r:id="rId32"/>
    </p:embeddedFont>
    <p:embeddedFont>
      <p:font typeface="Open Sauce Heavy Italics" charset="1" panose="00000A00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slides/slide1.xml" Type="http://schemas.openxmlformats.org/officeDocument/2006/relationships/slide"/><Relationship Id="rId35" Target="slides/slide2.xml" Type="http://schemas.openxmlformats.org/officeDocument/2006/relationships/slide"/><Relationship Id="rId36" Target="slides/slide3.xml" Type="http://schemas.openxmlformats.org/officeDocument/2006/relationships/slide"/><Relationship Id="rId37" Target="slides/slide4.xml" Type="http://schemas.openxmlformats.org/officeDocument/2006/relationships/slide"/><Relationship Id="rId38" Target="slides/slide5.xml" Type="http://schemas.openxmlformats.org/officeDocument/2006/relationships/slide"/><Relationship Id="rId39" Target="slides/slide6.xml" Type="http://schemas.openxmlformats.org/officeDocument/2006/relationships/slide"/><Relationship Id="rId4" Target="theme/theme1.xml" Type="http://schemas.openxmlformats.org/officeDocument/2006/relationships/theme"/><Relationship Id="rId40" Target="slides/slide7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svg" Type="http://schemas.openxmlformats.org/officeDocument/2006/relationships/image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jpe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2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svg" Type="http://schemas.openxmlformats.org/officeDocument/2006/relationships/image"/><Relationship Id="rId11" Target="../media/image19.png" Type="http://schemas.openxmlformats.org/officeDocument/2006/relationships/image"/><Relationship Id="rId12" Target="../media/image20.svg" Type="http://schemas.openxmlformats.org/officeDocument/2006/relationships/image"/><Relationship Id="rId13" Target="../media/image2.png" Type="http://schemas.openxmlformats.org/officeDocument/2006/relationships/image"/><Relationship Id="rId14" Target="../media/image3.svg" Type="http://schemas.openxmlformats.org/officeDocument/2006/relationships/image"/><Relationship Id="rId2" Target="../media/image1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567846" y="522981"/>
            <a:ext cx="4001118" cy="662254"/>
          </a:xfrm>
          <a:custGeom>
            <a:avLst/>
            <a:gdLst/>
            <a:ahLst/>
            <a:cxnLst/>
            <a:rect r="r" b="b" t="t" l="l"/>
            <a:pathLst>
              <a:path h="662254" w="4001118">
                <a:moveTo>
                  <a:pt x="0" y="0"/>
                </a:moveTo>
                <a:lnTo>
                  <a:pt x="4001117" y="0"/>
                </a:lnTo>
                <a:lnTo>
                  <a:pt x="4001117" y="662254"/>
                </a:lnTo>
                <a:lnTo>
                  <a:pt x="0" y="6622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983254" y="3898891"/>
            <a:ext cx="10068399" cy="2374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2"/>
              </a:lnSpc>
            </a:pPr>
            <a:r>
              <a:rPr lang="en-US" sz="6943" spc="680">
                <a:solidFill>
                  <a:srgbClr val="231F20"/>
                </a:solidFill>
                <a:latin typeface="Oswald Bold"/>
              </a:rPr>
              <a:t>ENTRETIEN </a:t>
            </a:r>
          </a:p>
          <a:p>
            <a:pPr algn="ctr">
              <a:lnSpc>
                <a:spcPts val="9582"/>
              </a:lnSpc>
            </a:pPr>
            <a:r>
              <a:rPr lang="en-US" sz="6943" spc="680">
                <a:solidFill>
                  <a:srgbClr val="231F20"/>
                </a:solidFill>
                <a:latin typeface="Oswald Bold"/>
              </a:rPr>
              <a:t>AVEC LE PDG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ELFETEHI NOUHAYLA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758785" y="1049603"/>
            <a:ext cx="6176060" cy="8208697"/>
          </a:xfrm>
          <a:custGeom>
            <a:avLst/>
            <a:gdLst/>
            <a:ahLst/>
            <a:cxnLst/>
            <a:rect r="r" b="b" t="t" l="l"/>
            <a:pathLst>
              <a:path h="8208697" w="6176060">
                <a:moveTo>
                  <a:pt x="0" y="0"/>
                </a:moveTo>
                <a:lnTo>
                  <a:pt x="6176060" y="0"/>
                </a:lnTo>
                <a:lnTo>
                  <a:pt x="6176060" y="8208697"/>
                </a:lnTo>
                <a:lnTo>
                  <a:pt x="0" y="82086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9746" t="0" r="-49746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142191" y="3396305"/>
            <a:ext cx="9610044" cy="1948998"/>
            <a:chOff x="0" y="0"/>
            <a:chExt cx="3682024" cy="7467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474235" y="3673321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142191" y="5777447"/>
            <a:ext cx="9610044" cy="1948998"/>
            <a:chOff x="0" y="0"/>
            <a:chExt cx="3682024" cy="74674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2371799" y="6162574"/>
            <a:ext cx="1159455" cy="1178744"/>
          </a:xfrm>
          <a:custGeom>
            <a:avLst/>
            <a:gdLst/>
            <a:ahLst/>
            <a:cxnLst/>
            <a:rect r="r" b="b" t="t" l="l"/>
            <a:pathLst>
              <a:path h="1178744" w="1159455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142191" y="945755"/>
            <a:ext cx="8898888" cy="2391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30"/>
              </a:lnSpc>
            </a:pPr>
            <a:r>
              <a:rPr lang="en-US" sz="6978" spc="683">
                <a:solidFill>
                  <a:srgbClr val="231F20"/>
                </a:solidFill>
                <a:latin typeface="Oswald Bold"/>
              </a:rPr>
              <a:t>INTRODUCTION À KANBAN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908899" y="3624745"/>
            <a:ext cx="7132181" cy="1154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Kanban est une méthodologie de gestion du flux de travail basée sur la visualisation et la limitation du travail en cours.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908899" y="6187300"/>
            <a:ext cx="7132181" cy="1154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L'objectif principal de Kanban est d'optimiser le flux de travail en réduisant les gaspillages et les temps d'attente.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-4833905" y="8554368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3743010" y="-3947818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219079"/>
            <a:ext cx="10532043" cy="1178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73"/>
              </a:lnSpc>
            </a:pPr>
            <a:r>
              <a:rPr lang="en-US" sz="3459" spc="339">
                <a:solidFill>
                  <a:srgbClr val="231F20"/>
                </a:solidFill>
                <a:latin typeface="Oswald Bold"/>
              </a:rPr>
              <a:t>1.PROBLÈMES ACTUELS ET ENJEUX DE L'ENTREPRISE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333169" y="8069439"/>
            <a:ext cx="2094695" cy="2377721"/>
            <a:chOff x="0" y="0"/>
            <a:chExt cx="551689" cy="6262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1689" cy="626231"/>
            </a:xfrm>
            <a:custGeom>
              <a:avLst/>
              <a:gdLst/>
              <a:ahLst/>
              <a:cxnLst/>
              <a:rect r="r" b="b" t="t" l="l"/>
              <a:pathLst>
                <a:path h="626231" w="551689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24419" y="-1349021"/>
            <a:ext cx="2094695" cy="2377721"/>
            <a:chOff x="0" y="0"/>
            <a:chExt cx="551689" cy="62623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1689" cy="626231"/>
            </a:xfrm>
            <a:custGeom>
              <a:avLst/>
              <a:gdLst/>
              <a:ahLst/>
              <a:cxnLst/>
              <a:rect r="r" b="b" t="t" l="l"/>
              <a:pathLst>
                <a:path h="626231" w="551689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506806" y="2606729"/>
            <a:ext cx="13509427" cy="95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26106" indent="-313053" lvl="1">
              <a:lnSpc>
                <a:spcPts val="3769"/>
              </a:lnSpc>
              <a:buFont typeface="Arial"/>
              <a:buChar char="•"/>
            </a:pPr>
            <a:r>
              <a:rPr lang="en-US" sz="2899">
                <a:solidFill>
                  <a:srgbClr val="231F20"/>
                </a:solidFill>
                <a:latin typeface="Open Sauce"/>
              </a:rPr>
              <a:t>Mise en évidence des défis actuels liés au flux de travail et à l'efficacité.</a:t>
            </a:r>
          </a:p>
          <a:p>
            <a:pPr marL="626106" indent="-313053" lvl="1">
              <a:lnSpc>
                <a:spcPts val="3769"/>
              </a:lnSpc>
              <a:buFont typeface="Arial"/>
              <a:buChar char="•"/>
            </a:pPr>
            <a:r>
              <a:rPr lang="en-US" sz="2899">
                <a:solidFill>
                  <a:srgbClr val="231F20"/>
                </a:solidFill>
                <a:latin typeface="Open Sauce"/>
              </a:rPr>
              <a:t>Impacts sur la satisfaction client, la productivité et la compétitivité.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5248168"/>
            <a:ext cx="10532043" cy="1178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73"/>
              </a:lnSpc>
            </a:pPr>
            <a:r>
              <a:rPr lang="en-US" sz="3459" spc="339">
                <a:solidFill>
                  <a:srgbClr val="231F20"/>
                </a:solidFill>
                <a:latin typeface="Oswald Bold"/>
              </a:rPr>
              <a:t>2.KANBAN : UNE SOLUTION AGILE POUR UNE ENTREPRISE AGILE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06806" y="3550974"/>
            <a:ext cx="14139862" cy="95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26106" indent="-313053" lvl="1">
              <a:lnSpc>
                <a:spcPts val="3769"/>
              </a:lnSpc>
              <a:buFont typeface="Arial"/>
              <a:buChar char="•"/>
            </a:pPr>
            <a:r>
              <a:rPr lang="en-US" sz="2899">
                <a:solidFill>
                  <a:srgbClr val="231F20"/>
                </a:solidFill>
                <a:latin typeface="Open Sauce"/>
              </a:rPr>
              <a:t>Pressions sur les équipes, délais de livraison variables, surcharge de travail.</a:t>
            </a:r>
          </a:p>
          <a:p>
            <a:pPr marL="626106" indent="-313053" lvl="1">
              <a:lnSpc>
                <a:spcPts val="3769"/>
              </a:lnSpc>
              <a:buFont typeface="Arial"/>
              <a:buChar char="•"/>
            </a:pPr>
            <a:r>
              <a:rPr lang="en-US" sz="2899">
                <a:solidFill>
                  <a:srgbClr val="231F20"/>
                </a:solidFill>
                <a:latin typeface="Open Sauce"/>
              </a:rPr>
              <a:t>Manque de visibilité et de transparence dans le flux de travail.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06806" y="7063189"/>
            <a:ext cx="10378678" cy="944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26111" indent="-313055" lvl="1">
              <a:lnSpc>
                <a:spcPts val="3770"/>
              </a:lnSpc>
              <a:buFont typeface="Arial"/>
              <a:buChar char="•"/>
            </a:pPr>
            <a:r>
              <a:rPr lang="en-US" sz="2900">
                <a:solidFill>
                  <a:srgbClr val="231F20"/>
                </a:solidFill>
                <a:latin typeface="Open Sauce"/>
              </a:rPr>
              <a:t>Explication approfondie de la méthode Kanban.</a:t>
            </a:r>
          </a:p>
          <a:p>
            <a:pPr marL="626111" indent="-313055" lvl="1">
              <a:lnSpc>
                <a:spcPts val="3770"/>
              </a:lnSpc>
              <a:buFont typeface="Arial"/>
              <a:buChar char="•"/>
            </a:pPr>
            <a:r>
              <a:rPr lang="en-US" sz="2900">
                <a:solidFill>
                  <a:srgbClr val="231F20"/>
                </a:solidFill>
                <a:latin typeface="Open Sauce"/>
              </a:rPr>
              <a:t>Avantages de l'agilité dans la gestion du flux de travail.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07472" y="6672678"/>
            <a:ext cx="7673056" cy="7673056"/>
          </a:xfrm>
          <a:custGeom>
            <a:avLst/>
            <a:gdLst/>
            <a:ahLst/>
            <a:cxnLst/>
            <a:rect r="r" b="b" t="t" l="l"/>
            <a:pathLst>
              <a:path h="7673056" w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24816" y="5501099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663659" y="6071953"/>
            <a:ext cx="960682" cy="1052540"/>
          </a:xfrm>
          <a:custGeom>
            <a:avLst/>
            <a:gdLst/>
            <a:ahLst/>
            <a:cxnLst/>
            <a:rect r="r" b="b" t="t" l="l"/>
            <a:pathLst>
              <a:path h="1052540" w="960682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539534" y="737753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510099" y="737753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994936" y="7891202"/>
            <a:ext cx="1268693" cy="1211025"/>
          </a:xfrm>
          <a:custGeom>
            <a:avLst/>
            <a:gdLst/>
            <a:ahLst/>
            <a:cxnLst/>
            <a:rect r="r" b="b" t="t" l="l"/>
            <a:pathLst>
              <a:path h="1211025" w="1268693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106315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833469" y="2981747"/>
            <a:ext cx="3474003" cy="1090849"/>
            <a:chOff x="0" y="0"/>
            <a:chExt cx="914964" cy="28730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14964" cy="287302"/>
            </a:xfrm>
            <a:custGeom>
              <a:avLst/>
              <a:gdLst/>
              <a:ahLst/>
              <a:cxnLst/>
              <a:rect r="r" b="b" t="t" l="l"/>
              <a:pathLst>
                <a:path h="287302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287302"/>
                  </a:lnTo>
                  <a:lnTo>
                    <a:pt x="0" y="287302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838"/>
                </a:lnSpc>
                <a:spcBef>
                  <a:spcPct val="0"/>
                </a:spcBef>
              </a:pPr>
              <a:r>
                <a:rPr lang="en-US" sz="2781" spc="27">
                  <a:solidFill>
                    <a:srgbClr val="FFFFFF"/>
                  </a:solidFill>
                  <a:latin typeface="DM Sans Bold"/>
                </a:rPr>
                <a:t>Réduction des délais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926744" y="356017"/>
            <a:ext cx="11552977" cy="2378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AVANTAGES POTENTIELS DE KANBAN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33469" y="4375911"/>
            <a:ext cx="3360904" cy="1447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12"/>
              </a:lnSpc>
              <a:spcBef>
                <a:spcPct val="0"/>
              </a:spcBef>
            </a:pPr>
            <a:r>
              <a:rPr lang="en-US" sz="2110" spc="206">
                <a:solidFill>
                  <a:srgbClr val="231F20"/>
                </a:solidFill>
                <a:latin typeface="DM Sans"/>
              </a:rPr>
              <a:t>En limitant le travail en cours, nous pouvons accélérer la livraison.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192893" y="2981747"/>
            <a:ext cx="3750255" cy="1011550"/>
            <a:chOff x="0" y="0"/>
            <a:chExt cx="987721" cy="26641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87721" cy="266417"/>
            </a:xfrm>
            <a:custGeom>
              <a:avLst/>
              <a:gdLst/>
              <a:ahLst/>
              <a:cxnLst/>
              <a:rect r="r" b="b" t="t" l="l"/>
              <a:pathLst>
                <a:path h="266417" w="987721">
                  <a:moveTo>
                    <a:pt x="0" y="0"/>
                  </a:moveTo>
                  <a:lnTo>
                    <a:pt x="987721" y="0"/>
                  </a:lnTo>
                  <a:lnTo>
                    <a:pt x="987721" y="266417"/>
                  </a:lnTo>
                  <a:lnTo>
                    <a:pt x="0" y="266417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562"/>
                </a:lnSpc>
                <a:spcBef>
                  <a:spcPct val="0"/>
                </a:spcBef>
              </a:pPr>
              <a:r>
                <a:rPr lang="en-US" sz="2581" spc="25">
                  <a:solidFill>
                    <a:srgbClr val="FFFFFF"/>
                  </a:solidFill>
                  <a:latin typeface="DM Sans Bold"/>
                </a:rPr>
                <a:t>Optimisation des ressources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6140122" y="4375911"/>
            <a:ext cx="6254887" cy="1085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12"/>
              </a:lnSpc>
              <a:spcBef>
                <a:spcPct val="0"/>
              </a:spcBef>
            </a:pPr>
            <a:r>
              <a:rPr lang="en-US" sz="2110" spc="206">
                <a:solidFill>
                  <a:srgbClr val="231F20"/>
                </a:solidFill>
                <a:latin typeface="DM Sans"/>
              </a:rPr>
              <a:t> En identifiant les goulets d'étranglement, nous pouvons maximiser l'utilisation des ressources.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3284209" y="2981747"/>
            <a:ext cx="3474003" cy="1151098"/>
            <a:chOff x="0" y="0"/>
            <a:chExt cx="914964" cy="30317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14964" cy="303170"/>
            </a:xfrm>
            <a:custGeom>
              <a:avLst/>
              <a:gdLst/>
              <a:ahLst/>
              <a:cxnLst/>
              <a:rect r="r" b="b" t="t" l="l"/>
              <a:pathLst>
                <a:path h="303170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303170"/>
                  </a:lnTo>
                  <a:lnTo>
                    <a:pt x="0" y="30317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562"/>
                </a:lnSpc>
                <a:spcBef>
                  <a:spcPct val="0"/>
                </a:spcBef>
              </a:pPr>
              <a:r>
                <a:rPr lang="en-US" sz="2581" spc="25">
                  <a:solidFill>
                    <a:srgbClr val="FFFFFF"/>
                  </a:solidFill>
                  <a:latin typeface="DM Sans Bold"/>
                </a:rPr>
                <a:t>Amélioration Continue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3397308" y="4375911"/>
            <a:ext cx="3360904" cy="1447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12"/>
              </a:lnSpc>
              <a:spcBef>
                <a:spcPct val="0"/>
              </a:spcBef>
            </a:pPr>
            <a:r>
              <a:rPr lang="en-US" sz="2110" spc="206">
                <a:solidFill>
                  <a:srgbClr val="231F20"/>
                </a:solidFill>
                <a:latin typeface="DM Sans"/>
              </a:rPr>
              <a:t>Kanban favorise l'adaptabilité et la recherche constante de l'amélioration.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79206" y="1920649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035253">
            <a:off x="15331117" y="4817487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0">
            <a:off x="1589541" y="5472067"/>
            <a:ext cx="1510891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3542437" y="5240576"/>
            <a:ext cx="501082" cy="50108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955760" y="7037470"/>
            <a:ext cx="3204526" cy="615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 Bold"/>
              </a:rPr>
              <a:t>Outil visuel pour gérer le flux de travail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79206" y="2339199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89541" y="5941547"/>
            <a:ext cx="3936965" cy="484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TABLEAU KANBAN 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6267505" y="1920649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7030737" y="5240576"/>
            <a:ext cx="501082" cy="50108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267505" y="2339199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02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9758062" y="1920649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0521294" y="5240576"/>
            <a:ext cx="501082" cy="50108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9758062" y="2339199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13248619" y="1920649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4011851" y="5240576"/>
            <a:ext cx="501082" cy="501082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3248619" y="2339199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04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679156" y="7064622"/>
            <a:ext cx="3204526" cy="615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 Bold"/>
              </a:rPr>
              <a:t>Limiter le nombre de tâches en cours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889722" y="5941547"/>
            <a:ext cx="3279850" cy="484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LIMITES DE WIP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312307" y="7064622"/>
            <a:ext cx="3204526" cy="929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 Bold"/>
              </a:rPr>
              <a:t>Comment les tâches se déplacent de "À faire" à "Fait"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380279" y="5941547"/>
            <a:ext cx="3565319" cy="484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RÈGLES DE FLUX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493934" y="7037470"/>
            <a:ext cx="3204526" cy="615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 Bold"/>
              </a:rPr>
              <a:t>Mesure de l'efficacité, y compris le lead time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870836" y="5942960"/>
            <a:ext cx="4388464" cy="92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7"/>
              </a:lnSpc>
            </a:pPr>
            <a:r>
              <a:rPr lang="en-US" sz="2751" spc="269">
                <a:solidFill>
                  <a:srgbClr val="231F20"/>
                </a:solidFill>
                <a:latin typeface="DM Sans Bold"/>
              </a:rPr>
              <a:t>INDICATEURS DE PERFORMANCE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-10799999">
            <a:off x="-2729621" y="-7074240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4502243" y="269829"/>
            <a:ext cx="8443355" cy="982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2"/>
              </a:lnSpc>
            </a:pPr>
            <a:r>
              <a:rPr lang="en-US" sz="5777" spc="306">
                <a:solidFill>
                  <a:srgbClr val="231F20"/>
                </a:solidFill>
                <a:latin typeface="Oswald Bold"/>
              </a:rPr>
              <a:t>CONCEPTS CLES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3475833" y="-878730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87923">
            <a:off x="-6563515" y="5243725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1" y="0"/>
                </a:lnTo>
                <a:lnTo>
                  <a:pt x="13977231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60093" y="4434807"/>
            <a:ext cx="2932415" cy="2351362"/>
            <a:chOff x="0" y="0"/>
            <a:chExt cx="1075555" cy="8624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75555" cy="862436"/>
            </a:xfrm>
            <a:custGeom>
              <a:avLst/>
              <a:gdLst/>
              <a:ahLst/>
              <a:cxnLst/>
              <a:rect r="r" b="b" t="t" l="l"/>
              <a:pathLst>
                <a:path h="862436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60093" y="6895603"/>
            <a:ext cx="2932415" cy="847111"/>
            <a:chOff x="0" y="0"/>
            <a:chExt cx="1075555" cy="31070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75555" cy="310705"/>
            </a:xfrm>
            <a:custGeom>
              <a:avLst/>
              <a:gdLst/>
              <a:ahLst/>
              <a:cxnLst/>
              <a:rect r="r" b="b" t="t" l="l"/>
              <a:pathLst>
                <a:path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070732" y="5281918"/>
            <a:ext cx="2932415" cy="2351362"/>
            <a:chOff x="0" y="0"/>
            <a:chExt cx="1075555" cy="86243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75555" cy="862436"/>
            </a:xfrm>
            <a:custGeom>
              <a:avLst/>
              <a:gdLst/>
              <a:ahLst/>
              <a:cxnLst/>
              <a:rect r="r" b="b" t="t" l="l"/>
              <a:pathLst>
                <a:path h="862436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070732" y="7742714"/>
            <a:ext cx="2932415" cy="847111"/>
            <a:chOff x="0" y="0"/>
            <a:chExt cx="1075555" cy="31070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75555" cy="310705"/>
            </a:xfrm>
            <a:custGeom>
              <a:avLst/>
              <a:gdLst/>
              <a:ahLst/>
              <a:cxnLst/>
              <a:rect r="r" b="b" t="t" l="l"/>
              <a:pathLst>
                <a:path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046312" y="3696538"/>
            <a:ext cx="2932415" cy="2351362"/>
            <a:chOff x="0" y="0"/>
            <a:chExt cx="1075555" cy="86243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75555" cy="862436"/>
            </a:xfrm>
            <a:custGeom>
              <a:avLst/>
              <a:gdLst/>
              <a:ahLst/>
              <a:cxnLst/>
              <a:rect r="r" b="b" t="t" l="l"/>
              <a:pathLst>
                <a:path h="862436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046312" y="6157334"/>
            <a:ext cx="2932415" cy="847111"/>
            <a:chOff x="0" y="0"/>
            <a:chExt cx="1075555" cy="31070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75555" cy="310705"/>
            </a:xfrm>
            <a:custGeom>
              <a:avLst/>
              <a:gdLst/>
              <a:ahLst/>
              <a:cxnLst/>
              <a:rect r="r" b="b" t="t" l="l"/>
              <a:pathLst>
                <a:path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-1885381">
            <a:off x="12158125" y="7633280"/>
            <a:ext cx="1776375" cy="501826"/>
          </a:xfrm>
          <a:custGeom>
            <a:avLst/>
            <a:gdLst/>
            <a:ahLst/>
            <a:cxnLst/>
            <a:rect r="r" b="b" t="t" l="l"/>
            <a:pathLst>
              <a:path h="501826" w="1776375">
                <a:moveTo>
                  <a:pt x="0" y="0"/>
                </a:moveTo>
                <a:lnTo>
                  <a:pt x="1776374" y="0"/>
                </a:lnTo>
                <a:lnTo>
                  <a:pt x="1776374" y="501826"/>
                </a:lnTo>
                <a:lnTo>
                  <a:pt x="0" y="5018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028700" y="-44313"/>
            <a:ext cx="10618683" cy="2831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360"/>
              </a:lnSpc>
              <a:spcBef>
                <a:spcPct val="0"/>
              </a:spcBef>
            </a:pPr>
            <a:r>
              <a:rPr lang="en-US" sz="8232" spc="806">
                <a:solidFill>
                  <a:srgbClr val="231F20"/>
                </a:solidFill>
                <a:latin typeface="Oswald Bold"/>
              </a:rPr>
              <a:t>PLAN DE MISE EN ŒUVRE DE KANBAN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448009" y="7065345"/>
            <a:ext cx="2556583" cy="458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 2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448009" y="5116484"/>
            <a:ext cx="2534389" cy="1071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8"/>
              </a:lnSpc>
            </a:pPr>
            <a:r>
              <a:rPr lang="en-US" sz="1970">
                <a:solidFill>
                  <a:srgbClr val="100F0D"/>
                </a:solidFill>
                <a:latin typeface="Montserrat Light Bold"/>
              </a:rPr>
              <a:t>Création d'un tableau Kanban initial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258648" y="7912457"/>
            <a:ext cx="2556583" cy="458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3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341578" y="5976636"/>
            <a:ext cx="2534389" cy="994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8"/>
              </a:lnSpc>
            </a:pPr>
            <a:r>
              <a:rPr lang="en-US" sz="1870">
                <a:solidFill>
                  <a:srgbClr val="100F0D"/>
                </a:solidFill>
                <a:latin typeface="Montserrat Light Bold"/>
              </a:rPr>
              <a:t>Définition des WIP limits et des règles de flux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234228" y="6327076"/>
            <a:ext cx="2556583" cy="458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4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256422" y="4387182"/>
            <a:ext cx="2534389" cy="994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8"/>
              </a:lnSpc>
            </a:pPr>
            <a:r>
              <a:rPr lang="en-US" sz="1870">
                <a:solidFill>
                  <a:srgbClr val="100F0D"/>
                </a:solidFill>
                <a:latin typeface="Montserrat Light Bold"/>
              </a:rPr>
              <a:t>Suivi des indicateurs de performance</a:t>
            </a:r>
          </a:p>
        </p:txBody>
      </p:sp>
      <p:sp>
        <p:nvSpPr>
          <p:cNvPr name="Freeform 31" id="31"/>
          <p:cNvSpPr/>
          <p:nvPr/>
        </p:nvSpPr>
        <p:spPr>
          <a:xfrm flipH="true" flipV="false" rot="-8970905">
            <a:off x="7337391" y="7248542"/>
            <a:ext cx="1776375" cy="501826"/>
          </a:xfrm>
          <a:custGeom>
            <a:avLst/>
            <a:gdLst/>
            <a:ahLst/>
            <a:cxnLst/>
            <a:rect r="r" b="b" t="t" l="l"/>
            <a:pathLst>
              <a:path h="501826" w="1776375">
                <a:moveTo>
                  <a:pt x="1776375" y="0"/>
                </a:moveTo>
                <a:lnTo>
                  <a:pt x="0" y="0"/>
                </a:lnTo>
                <a:lnTo>
                  <a:pt x="0" y="501826"/>
                </a:lnTo>
                <a:lnTo>
                  <a:pt x="1776375" y="501826"/>
                </a:lnTo>
                <a:lnTo>
                  <a:pt x="177637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0">
            <a:off x="819044" y="5488556"/>
            <a:ext cx="2932415" cy="847111"/>
            <a:chOff x="0" y="0"/>
            <a:chExt cx="1075555" cy="31070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075555" cy="310705"/>
            </a:xfrm>
            <a:custGeom>
              <a:avLst/>
              <a:gdLst/>
              <a:ahLst/>
              <a:cxnLst/>
              <a:rect r="r" b="b" t="t" l="l"/>
              <a:pathLst>
                <a:path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819044" y="2994319"/>
            <a:ext cx="2932415" cy="2351362"/>
            <a:chOff x="0" y="0"/>
            <a:chExt cx="1075555" cy="862436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075555" cy="862436"/>
            </a:xfrm>
            <a:custGeom>
              <a:avLst/>
              <a:gdLst/>
              <a:ahLst/>
              <a:cxnLst/>
              <a:rect r="r" b="b" t="t" l="l"/>
              <a:pathLst>
                <a:path h="862436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38" id="38"/>
          <p:cNvSpPr/>
          <p:nvPr/>
        </p:nvSpPr>
        <p:spPr>
          <a:xfrm flipH="false" flipV="false" rot="1262250">
            <a:off x="2128998" y="6720252"/>
            <a:ext cx="1776375" cy="501826"/>
          </a:xfrm>
          <a:custGeom>
            <a:avLst/>
            <a:gdLst/>
            <a:ahLst/>
            <a:cxnLst/>
            <a:rect r="r" b="b" t="t" l="l"/>
            <a:pathLst>
              <a:path h="501826" w="1776375">
                <a:moveTo>
                  <a:pt x="0" y="0"/>
                </a:moveTo>
                <a:lnTo>
                  <a:pt x="1776375" y="0"/>
                </a:lnTo>
                <a:lnTo>
                  <a:pt x="1776375" y="501825"/>
                </a:lnTo>
                <a:lnTo>
                  <a:pt x="0" y="5018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1018057" y="3466313"/>
            <a:ext cx="2534389" cy="1071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8"/>
              </a:lnSpc>
            </a:pPr>
            <a:r>
              <a:rPr lang="en-US" sz="1970">
                <a:solidFill>
                  <a:srgbClr val="100F0D"/>
                </a:solidFill>
                <a:latin typeface="Montserrat Light Bold"/>
              </a:rPr>
              <a:t>Évaluation de l'équipe et de ses besoins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995863" y="5628671"/>
            <a:ext cx="2556583" cy="458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 1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4071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802810" y="4035015"/>
            <a:ext cx="4001118" cy="662254"/>
          </a:xfrm>
          <a:custGeom>
            <a:avLst/>
            <a:gdLst/>
            <a:ahLst/>
            <a:cxnLst/>
            <a:rect r="r" b="b" t="t" l="l"/>
            <a:pathLst>
              <a:path h="662254" w="4001118">
                <a:moveTo>
                  <a:pt x="0" y="0"/>
                </a:moveTo>
                <a:lnTo>
                  <a:pt x="4001117" y="0"/>
                </a:lnTo>
                <a:lnTo>
                  <a:pt x="4001117" y="662254"/>
                </a:lnTo>
                <a:lnTo>
                  <a:pt x="0" y="66225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61733" y="2105045"/>
            <a:ext cx="8097687" cy="3241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THANK'S FOR WATCHING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DAFwYlI2qas</dc:identifier>
  <dcterms:modified xsi:type="dcterms:W3CDTF">2011-08-01T06:04:30Z</dcterms:modified>
  <cp:revision>1</cp:revision>
  <dc:title>Présentation entretien_PDG</dc:title>
</cp:coreProperties>
</file>