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57" r:id="rId9"/>
    <p:sldId id="261" r:id="rId10"/>
    <p:sldId id="263" r:id="rId11"/>
    <p:sldId id="264" r:id="rId12"/>
    <p:sldId id="265" r:id="rId13"/>
    <p:sldId id="26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10F6D-E566-4BF2-9991-5D3F084AD9A7}" v="1" dt="2023-02-20T09:29:18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mehdi Sajadian (1072345)" userId="S::1072345@hr.nl::2461fb46-0059-4c18-874c-1ba9351b5487" providerId="AD" clId="Web-{42610F6D-E566-4BF2-9991-5D3F084AD9A7}"/>
    <pc:docChg chg="sldOrd">
      <pc:chgData name="Mohammadmehdi Sajadian (1072345)" userId="S::1072345@hr.nl::2461fb46-0059-4c18-874c-1ba9351b5487" providerId="AD" clId="Web-{42610F6D-E566-4BF2-9991-5D3F084AD9A7}" dt="2023-02-20T09:29:18.701" v="0"/>
      <pc:docMkLst>
        <pc:docMk/>
      </pc:docMkLst>
      <pc:sldChg chg="ord">
        <pc:chgData name="Mohammadmehdi Sajadian (1072345)" userId="S::1072345@hr.nl::2461fb46-0059-4c18-874c-1ba9351b5487" providerId="AD" clId="Web-{42610F6D-E566-4BF2-9991-5D3F084AD9A7}" dt="2023-02-20T09:29:18.701" v="0"/>
        <pc:sldMkLst>
          <pc:docMk/>
          <pc:sldMk cId="326889288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1C749-AC3D-C784-F050-2521DE808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9FAED2-213A-1B92-2204-D26CD318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40FF18-CE2D-D0B7-AD5A-2F79C311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4970-D78A-5E41-BC83-10FF4F59AF67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097D70-79AB-6965-218E-4F492676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B1218F-8C84-6839-4D2F-C06FCA9C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BB9D-D719-234D-AF4E-423E21CAC1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209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8B576-B541-11B1-1BAF-47B64817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4FEE9C-6C19-F27B-779B-EFC4089D1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A856F6-D453-4531-A1F4-01A85DFE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4970-D78A-5E41-BC83-10FF4F59AF67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952BEB-2E3D-FAFF-457F-26EF41D5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75AD86-4B07-C5D1-5473-2EBD2DB9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BB9D-D719-234D-AF4E-423E21CAC1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23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7A9694-C323-1F6B-33B6-9889F72EC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F877FA-D983-BB22-BAFF-09BE41459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B0B87B-E668-08C8-BD86-81EFC1AE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4970-D78A-5E41-BC83-10FF4F59AF67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0CE803-55B6-715B-AF2D-3317A7F2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B8ADE-40A7-5489-F08D-15714505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BB9D-D719-234D-AF4E-423E21CAC1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54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FCA73-1DDD-5548-E1F0-D4AE7D27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117508-3547-FAF7-633D-00640946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96326B-E9A7-6839-2F02-557BC600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4970-D78A-5E41-BC83-10FF4F59AF67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8BBDBB-3E47-76BC-247F-AD9C3D31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F123F6-A039-BA31-1CFF-B44B4D8E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BB9D-D719-234D-AF4E-423E21CAC1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05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ADCD9-BC74-339E-AC9D-72D199FD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1AFAA8-97A7-1C51-C23E-2FBF5595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FCD58F-D18F-E43B-66CA-626756AC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4970-D78A-5E41-BC83-10FF4F59AF67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A21409-50B0-FEE3-52A9-DE06197B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993EEA-985F-EE69-487F-6C44FEA7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BB9D-D719-234D-AF4E-423E21CAC1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23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1AC83-EC21-15B8-06D4-177A88F4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443948-9649-8746-E9FE-835F96415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3278A0-66FC-46B7-0DDB-4A613B44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8A5F0F5-4549-450C-594A-83E66701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4970-D78A-5E41-BC83-10FF4F59AF67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0B8EA5-B05D-7649-580B-2E56AB09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FCAE16-1A9D-22F0-FCAC-6E36BF0D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BB9D-D719-234D-AF4E-423E21CAC1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77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70F3-36F7-6924-BD24-D4C12763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DC19C7-F165-720F-6781-13DE061C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E9F602A-FF81-01FA-3672-2256B6F53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3801EA-D1D8-4868-A548-E41637D05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B656DE8-A68A-5017-01CB-37087D58B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3605EA5-720C-ED06-4300-D9DCA38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4970-D78A-5E41-BC83-10FF4F59AF67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3ABAA3C-8689-B6DA-ACD0-22130EBE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D644C49-FEB7-7EE9-F789-2A95C617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BB9D-D719-234D-AF4E-423E21CAC1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85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7BC44-27AF-7B8A-6431-D226A6D5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6757FC6-BC1E-024D-10D5-F14DC55D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4970-D78A-5E41-BC83-10FF4F59AF67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E531580-39CD-7513-3E63-78E4E5A0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734DBE3-1458-DA35-07A3-291023ED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BB9D-D719-234D-AF4E-423E21CAC1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8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E421AD0-AB08-2877-E821-BA5041A0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4970-D78A-5E41-BC83-10FF4F59AF67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3990A1E-8021-8576-2BBD-E99EC478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3E4EF3-149F-9521-70DD-8CDFFAA8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BB9D-D719-234D-AF4E-423E21CAC1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2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AEF1F-12C9-DC53-9600-93834F40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8C7BCD-E1C7-6EC4-281C-B026E15F6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521FE86-504D-25C9-3BBE-B7C7A8B26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7A8447-4506-C6E3-E3BC-79B821EA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4970-D78A-5E41-BC83-10FF4F59AF67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F1DD11-5E2A-27A6-3020-6166D977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489135-7572-0674-C196-9B8E69E4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BB9D-D719-234D-AF4E-423E21CAC1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061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3A172-3AE5-C4EB-75E7-7C6C0B99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6624058-E262-7C8F-21BB-A1DDCE79D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04FAD3-81FD-F2CC-C76D-27BAC1EEF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BD3CD6-D3B4-1C71-E698-675D489F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4970-D78A-5E41-BC83-10FF4F59AF67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A32DD-6D4F-89BE-CECA-A256DE1B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834FD35-798B-BCC0-4D74-823A354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BB9D-D719-234D-AF4E-423E21CAC1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50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3FE00BC-6D89-432A-376D-76948E45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2ED9AC-9FFF-2863-E595-F8713D4B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9EDF84-6080-6589-4C85-B0D8964A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4970-D78A-5E41-BC83-10FF4F59AF67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A31C60-EF72-F820-8D38-5DCB257ED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3465F0-0406-7ADB-19FC-DDFED2D5C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9BB9D-D719-234D-AF4E-423E21CAC1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00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532E8-BF87-DF90-21EC-B95C23259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Lineaire regressie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1CA8FB-8A31-E7E9-AC2E-2ACB27FD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931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8855C-C40D-2BC9-E98E-DCA723C1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Multiple </a:t>
            </a:r>
            <a:r>
              <a:rPr lang="nl-NL" err="1"/>
              <a:t>linear</a:t>
            </a:r>
            <a:r>
              <a:rPr lang="nl-NL"/>
              <a:t> </a:t>
            </a:r>
            <a:r>
              <a:rPr lang="nl-NL" err="1"/>
              <a:t>regression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CCE883-8C92-47D8-EF27-F638ADD16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Zelfde methode van </a:t>
            </a:r>
            <a:r>
              <a:rPr lang="nl-NL" err="1"/>
              <a:t>least</a:t>
            </a:r>
            <a:r>
              <a:rPr lang="nl-NL"/>
              <a:t> squares, maar dan moet je matrix algebra gebruiken.</a:t>
            </a:r>
          </a:p>
          <a:p>
            <a:r>
              <a:rPr lang="nl-NL"/>
              <a:t>Formule ziet eruit als y=b0 + b1x1 + b2x2</a:t>
            </a:r>
          </a:p>
        </p:txBody>
      </p:sp>
    </p:spTree>
    <p:extLst>
      <p:ext uri="{BB962C8B-B14F-4D97-AF65-F5344CB8AC3E}">
        <p14:creationId xmlns:p14="http://schemas.microsoft.com/office/powerpoint/2010/main" val="411494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0827-1DE4-B785-3DC8-B698568D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Wat is regressie?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44B593-3066-45DE-8463-7041F800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Het voorspellen van een afhankelijke variabele, deze variabele is altijd continue. Zonder continue variabele geen lineaire regressie.</a:t>
            </a:r>
          </a:p>
          <a:p>
            <a:r>
              <a:rPr lang="nl-NL"/>
              <a:t>Er zijn twee soorten continue variabele, interval en ratio</a:t>
            </a:r>
          </a:p>
          <a:p>
            <a:r>
              <a:rPr lang="nl-NL"/>
              <a:t>Denk voor interval aan:</a:t>
            </a:r>
          </a:p>
          <a:p>
            <a:pPr lvl="1"/>
            <a:r>
              <a:rPr lang="nl-NL"/>
              <a:t>Gewicht</a:t>
            </a:r>
          </a:p>
          <a:p>
            <a:pPr lvl="1"/>
            <a:r>
              <a:rPr lang="nl-NL"/>
              <a:t>Lengte</a:t>
            </a:r>
          </a:p>
          <a:p>
            <a:pPr lvl="1"/>
            <a:r>
              <a:rPr lang="nl-NL"/>
              <a:t>Temperatuur</a:t>
            </a:r>
          </a:p>
          <a:p>
            <a:r>
              <a:rPr lang="nl-NL"/>
              <a:t>Ratio betekent dat de variabele een betekenisvol nulpunt heeft:</a:t>
            </a:r>
          </a:p>
          <a:p>
            <a:pPr lvl="1"/>
            <a:r>
              <a:rPr lang="nl-NL"/>
              <a:t>Leeftijd, snelheid</a:t>
            </a:r>
          </a:p>
        </p:txBody>
      </p:sp>
    </p:spTree>
    <p:extLst>
      <p:ext uri="{BB962C8B-B14F-4D97-AF65-F5344CB8AC3E}">
        <p14:creationId xmlns:p14="http://schemas.microsoft.com/office/powerpoint/2010/main" val="152361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79128-3059-5C32-C1B0-2ADA1AB4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Waarom lineair?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2D8BF7-AFDA-9C0B-5802-8B620B483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Dit betekent dat het verband tussen de afhankelijke variabele en onafhankelijke variabele met een rechte lijn is vast te leggen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858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5E535-50BC-A645-A24B-AA7C6582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Simple versus Multiple </a:t>
            </a:r>
            <a:r>
              <a:rPr lang="nl-NL" err="1"/>
              <a:t>linear</a:t>
            </a:r>
            <a:r>
              <a:rPr lang="nl-NL"/>
              <a:t> </a:t>
            </a:r>
            <a:r>
              <a:rPr lang="nl-NL" err="1"/>
              <a:t>regression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D9EE21-DD8A-EEED-3E2A-A0E165EB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Simpel heeft een onafhankelijke variabele</a:t>
            </a:r>
          </a:p>
          <a:p>
            <a:r>
              <a:rPr lang="nl-NL"/>
              <a:t>Multiple heeft er meerdere</a:t>
            </a:r>
          </a:p>
        </p:txBody>
      </p:sp>
    </p:spTree>
    <p:extLst>
      <p:ext uri="{BB962C8B-B14F-4D97-AF65-F5344CB8AC3E}">
        <p14:creationId xmlns:p14="http://schemas.microsoft.com/office/powerpoint/2010/main" val="56967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0DB7E-61EB-5F09-DA0B-8338B3CB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Voorbeeld ijsjes verkopen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05A9F7-D41D-E654-5989-EF484DAC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Uren zon is X, onafhankelijke variabele</a:t>
            </a:r>
          </a:p>
          <a:p>
            <a:r>
              <a:rPr lang="nl-NL"/>
              <a:t>Hoeveelheid ijsjes is Y, afhankelijke variabele</a:t>
            </a:r>
          </a:p>
          <a:p>
            <a:r>
              <a:rPr lang="nl-NL"/>
              <a:t>Y = </a:t>
            </a:r>
            <a:r>
              <a:rPr lang="nl-NL" err="1"/>
              <a:t>ax</a:t>
            </a:r>
            <a:r>
              <a:rPr lang="nl-NL"/>
              <a:t> + b</a:t>
            </a:r>
          </a:p>
          <a:p>
            <a:r>
              <a:rPr lang="nl-NL"/>
              <a:t>Y is wat je wil voorspellen</a:t>
            </a:r>
          </a:p>
          <a:p>
            <a:r>
              <a:rPr lang="nl-NL"/>
              <a:t>X is wat je weet</a:t>
            </a:r>
          </a:p>
          <a:p>
            <a:r>
              <a:rPr lang="nl-NL"/>
              <a:t>B is de </a:t>
            </a:r>
            <a:r>
              <a:rPr lang="nl-NL" err="1"/>
              <a:t>intercept</a:t>
            </a:r>
            <a:r>
              <a:rPr lang="nl-NL"/>
              <a:t> (waar de y-as wordt gekruist)</a:t>
            </a:r>
          </a:p>
          <a:p>
            <a:r>
              <a:rPr lang="nl-NL"/>
              <a:t>A is hoe steil de lijn is</a:t>
            </a:r>
          </a:p>
          <a:p>
            <a:r>
              <a:rPr lang="nl-NL"/>
              <a:t>Om de beste lijn te vinden gebruik je de </a:t>
            </a:r>
            <a:r>
              <a:rPr lang="nl-NL" err="1"/>
              <a:t>method</a:t>
            </a:r>
            <a:r>
              <a:rPr lang="nl-NL"/>
              <a:t> of </a:t>
            </a:r>
            <a:r>
              <a:rPr lang="nl-NL" err="1"/>
              <a:t>least</a:t>
            </a:r>
            <a:r>
              <a:rPr lang="nl-NL"/>
              <a:t> squares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19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E30CD-553A-9AE2-DEC6-5DAAFE62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Datapunten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FA03F1-F15B-5A84-1716-1AFBA983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X = [2,3,5,7,9]</a:t>
            </a:r>
          </a:p>
          <a:p>
            <a:r>
              <a:rPr lang="nl-NL"/>
              <a:t>Y = [4,5,7,10,15]</a:t>
            </a:r>
          </a:p>
          <a:p>
            <a:r>
              <a:rPr lang="nl-NL"/>
              <a:t>N = 5</a:t>
            </a:r>
          </a:p>
          <a:p>
            <a:r>
              <a:rPr lang="nl-NL"/>
              <a:t>Formule voor berekenen:</a:t>
            </a:r>
          </a:p>
          <a:p>
            <a:endParaRPr lang="nl-NL"/>
          </a:p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868A77-702F-522F-0C1D-ADA82843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187" y="1027906"/>
            <a:ext cx="3302000" cy="28321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8B4B009-EBB1-06B5-B3EC-2F790E55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87" y="4001294"/>
            <a:ext cx="3213100" cy="18288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33F2B12-D369-1BBF-50BC-AAE3278CB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" y="3838576"/>
            <a:ext cx="4543424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8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9F99A-7DBF-01FC-DFB2-74EBC75C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Datapunten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5222E7-71C8-3C15-EA61-3BBC4352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err="1"/>
              <a:t>Least</a:t>
            </a:r>
            <a:r>
              <a:rPr lang="nl-NL"/>
              <a:t> square error omdat je de error zo klein mogelijk maakt</a:t>
            </a:r>
          </a:p>
          <a:p>
            <a:r>
              <a:rPr lang="nl-NL"/>
              <a:t>Error is afstand van lijn tot datapunt</a:t>
            </a:r>
          </a:p>
          <a:p>
            <a:r>
              <a:rPr lang="nl-NL"/>
              <a:t>Nu willen we het gaan gebruiken:</a:t>
            </a:r>
          </a:p>
          <a:p>
            <a:r>
              <a:rPr lang="nl-NL"/>
              <a:t>Hoeveel ijsjes moet ik klaarmaken als ik weet dat er 8 uur aan zonlicht zal zijn morgen</a:t>
            </a:r>
          </a:p>
          <a:p>
            <a:r>
              <a:rPr lang="nl-NL"/>
              <a:t>Heel gevoelig voor </a:t>
            </a:r>
            <a:r>
              <a:rPr lang="nl-NL" err="1"/>
              <a:t>outliers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72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D035C-448F-CE72-4092-3C8E4A52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Kwaliteit van de fit?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7342A-19AF-E9B2-9B66-F0961A0E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R </a:t>
            </a:r>
            <a:r>
              <a:rPr lang="nl-NL" err="1"/>
              <a:t>squared</a:t>
            </a:r>
            <a:endParaRPr lang="nl-NL"/>
          </a:p>
          <a:p>
            <a:r>
              <a:rPr lang="nl-NL"/>
              <a:t>Wat is het?</a:t>
            </a:r>
          </a:p>
          <a:p>
            <a:pPr lvl="1"/>
            <a:r>
              <a:rPr lang="nl-NL"/>
              <a:t>Hoeveel van de variantie in de data wordt verklaard door de onafhankelijke variabele?</a:t>
            </a:r>
          </a:p>
          <a:p>
            <a:r>
              <a:rPr lang="nl-NL"/>
              <a:t>Hoe bereken je het?</a:t>
            </a:r>
          </a:p>
          <a:p>
            <a:pPr lvl="1"/>
            <a:r>
              <a:rPr lang="nl-NL"/>
              <a:t>1-(</a:t>
            </a:r>
            <a:r>
              <a:rPr lang="nl-NL" err="1"/>
              <a:t>Sum</a:t>
            </a:r>
            <a:r>
              <a:rPr lang="nl-NL"/>
              <a:t> of </a:t>
            </a:r>
            <a:r>
              <a:rPr lang="nl-NL" err="1"/>
              <a:t>squared</a:t>
            </a:r>
            <a:r>
              <a:rPr lang="nl-NL"/>
              <a:t> </a:t>
            </a:r>
            <a:r>
              <a:rPr lang="nl-NL" err="1"/>
              <a:t>regression</a:t>
            </a:r>
            <a:r>
              <a:rPr lang="nl-NL"/>
              <a:t>/Total </a:t>
            </a:r>
            <a:r>
              <a:rPr lang="nl-NL" err="1"/>
              <a:t>sum</a:t>
            </a:r>
            <a:r>
              <a:rPr lang="nl-NL"/>
              <a:t> of squares)</a:t>
            </a:r>
          </a:p>
          <a:p>
            <a:pPr lvl="1"/>
            <a:r>
              <a:rPr lang="nl-NL" err="1"/>
              <a:t>Sum</a:t>
            </a:r>
            <a:r>
              <a:rPr lang="nl-NL"/>
              <a:t> of </a:t>
            </a:r>
            <a:r>
              <a:rPr lang="nl-NL" err="1"/>
              <a:t>squared</a:t>
            </a:r>
            <a:r>
              <a:rPr lang="nl-NL"/>
              <a:t> </a:t>
            </a:r>
            <a:r>
              <a:rPr lang="nl-NL" err="1"/>
              <a:t>regression</a:t>
            </a:r>
            <a:r>
              <a:rPr lang="nl-NL"/>
              <a:t>: </a:t>
            </a:r>
            <a:r>
              <a:rPr lang="nl-NL" err="1"/>
              <a:t>Sum</a:t>
            </a:r>
            <a:r>
              <a:rPr lang="nl-NL"/>
              <a:t>(</a:t>
            </a:r>
            <a:r>
              <a:rPr lang="nl-NL" err="1"/>
              <a:t>y_i_true-y_i_pred</a:t>
            </a:r>
            <a:r>
              <a:rPr lang="nl-NL"/>
              <a:t>)^2</a:t>
            </a:r>
          </a:p>
          <a:p>
            <a:pPr lvl="1"/>
            <a:r>
              <a:rPr lang="nl-NL" err="1"/>
              <a:t>Sum</a:t>
            </a:r>
            <a:r>
              <a:rPr lang="nl-NL"/>
              <a:t> of </a:t>
            </a:r>
            <a:r>
              <a:rPr lang="nl-NL" err="1"/>
              <a:t>squared</a:t>
            </a:r>
            <a:r>
              <a:rPr lang="nl-NL"/>
              <a:t> </a:t>
            </a:r>
            <a:r>
              <a:rPr lang="nl-NL" err="1"/>
              <a:t>total</a:t>
            </a:r>
            <a:r>
              <a:rPr lang="nl-NL"/>
              <a:t>: </a:t>
            </a:r>
            <a:r>
              <a:rPr lang="nl-NL" err="1"/>
              <a:t>Sum</a:t>
            </a:r>
            <a:r>
              <a:rPr lang="nl-NL"/>
              <a:t>(</a:t>
            </a:r>
            <a:r>
              <a:rPr lang="nl-NL" err="1"/>
              <a:t>y_i_true-y_mean</a:t>
            </a:r>
            <a:r>
              <a:rPr lang="nl-NL"/>
              <a:t>)^2</a:t>
            </a:r>
          </a:p>
          <a:p>
            <a:pPr lvl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77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BB019-9C3C-16FE-F6E5-76FFFDDC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Limitaties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82E8E9-B23E-4D5F-39C6-20A39161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Moet lineair zijn</a:t>
            </a:r>
          </a:p>
          <a:p>
            <a:r>
              <a:rPr lang="nl-NL"/>
              <a:t>Niet mogelijk als de afhankelijke variabele categorisch is</a:t>
            </a:r>
          </a:p>
          <a:p>
            <a:r>
              <a:rPr lang="nl-NL"/>
              <a:t>Gevoelig voor </a:t>
            </a:r>
            <a:r>
              <a:rPr lang="nl-NL" err="1"/>
              <a:t>outliers</a:t>
            </a:r>
            <a:endParaRPr lang="nl-NL"/>
          </a:p>
          <a:p>
            <a:r>
              <a:rPr lang="nl-NL"/>
              <a:t>Gevoelig voor </a:t>
            </a:r>
            <a:r>
              <a:rPr lang="nl-NL" err="1"/>
              <a:t>overfitting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8928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9" ma:contentTypeDescription="Create a new document." ma:contentTypeScope="" ma:versionID="ce6e9956475822f90152cf0cfe1ef559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53f9d11209abe55e0a4e27593aca3bd0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949AC8-4FBD-4AB4-BA92-E5DE84D68824}">
  <ds:schemaRefs>
    <ds:schemaRef ds:uri="1f7ab50f-86ca-4990-8cf2-d29dc34c52f9"/>
    <ds:schemaRef ds:uri="ea016a50-4395-487d-ae85-89d5607ff4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0E030DB-79BE-45DF-8F64-801AEB5D58A1}">
  <ds:schemaRefs>
    <ds:schemaRef ds:uri="1f7ab50f-86ca-4990-8cf2-d29dc34c52f9"/>
    <ds:schemaRef ds:uri="ea016a50-4395-487d-ae85-89d5607ff42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FB3C608-8EB6-4F13-93F1-A944C7127F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Kantoorthema</vt:lpstr>
      <vt:lpstr>Lineaire regressie</vt:lpstr>
      <vt:lpstr>Wat is regressie?</vt:lpstr>
      <vt:lpstr>Waarom lineair?</vt:lpstr>
      <vt:lpstr>Simple versus Multiple linear regression</vt:lpstr>
      <vt:lpstr>Voorbeeld ijsjes verkopen</vt:lpstr>
      <vt:lpstr>Datapunten</vt:lpstr>
      <vt:lpstr>Datapunten</vt:lpstr>
      <vt:lpstr>Kwaliteit van de fit?</vt:lpstr>
      <vt:lpstr>Limitaties</vt:lpstr>
      <vt:lpstr>Multiple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Lineaire regressie</dc:title>
  <dc:creator>Smitskamp, F. (Frank)</dc:creator>
  <cp:revision>1</cp:revision>
  <dcterms:created xsi:type="dcterms:W3CDTF">2023-02-19T14:17:02Z</dcterms:created>
  <dcterms:modified xsi:type="dcterms:W3CDTF">2023-02-20T09:29:47Z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  <property fmtid="{D5CDD505-2E9C-101B-9397-08002B2CF9AE}" pid="3" name="MediaServiceImageTags">
    <vt:lpwstr/>
  </property>
</Properties>
</file>