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3" r:id="rId5"/>
    <p:sldId id="257" r:id="rId6"/>
    <p:sldId id="264" r:id="rId7"/>
    <p:sldId id="272" r:id="rId8"/>
    <p:sldId id="269" r:id="rId9"/>
    <p:sldId id="270" r:id="rId10"/>
    <p:sldId id="271" r:id="rId11"/>
    <p:sldId id="265" r:id="rId12"/>
    <p:sldId id="266" r:id="rId13"/>
    <p:sldId id="267" r:id="rId14"/>
    <p:sldId id="260" r:id="rId15"/>
    <p:sldId id="282" r:id="rId16"/>
    <p:sldId id="278" r:id="rId17"/>
    <p:sldId id="279" r:id="rId18"/>
    <p:sldId id="274" r:id="rId19"/>
    <p:sldId id="275" r:id="rId20"/>
    <p:sldId id="280" r:id="rId21"/>
    <p:sldId id="281" r:id="rId22"/>
    <p:sldId id="276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CF461E-D4A1-4C70-89F2-B7BF02F75315}">
          <p14:sldIdLst>
            <p14:sldId id="256"/>
          </p14:sldIdLst>
        </p14:section>
        <p14:section name="Introduction" id="{3C2DF5B2-C978-4FCE-9BCF-65B162EFB390}">
          <p14:sldIdLst>
            <p14:sldId id="258"/>
            <p14:sldId id="259"/>
            <p14:sldId id="263"/>
            <p14:sldId id="257"/>
            <p14:sldId id="264"/>
            <p14:sldId id="272"/>
            <p14:sldId id="269"/>
            <p14:sldId id="270"/>
            <p14:sldId id="271"/>
            <p14:sldId id="265"/>
            <p14:sldId id="266"/>
            <p14:sldId id="267"/>
            <p14:sldId id="260"/>
            <p14:sldId id="282"/>
            <p14:sldId id="278"/>
            <p14:sldId id="279"/>
            <p14:sldId id="274"/>
            <p14:sldId id="275"/>
            <p14:sldId id="280"/>
            <p14:sldId id="281"/>
            <p14:sldId id="27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2F8A6-C319-4A08-BBB4-76C9009FDFCE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54CBB8-434C-4DD0-8019-8AD1595E686A}">
      <dgm:prSet phldrT="[Text]"/>
      <dgm:spPr/>
      <dgm:t>
        <a:bodyPr/>
        <a:lstStyle/>
        <a:p>
          <a:r>
            <a:rPr lang="en-US" dirty="0"/>
            <a:t>Raw</a:t>
          </a:r>
        </a:p>
      </dgm:t>
    </dgm:pt>
    <dgm:pt modelId="{9B1F8671-D447-4DE1-A1FB-8D9C41CA4AFF}" type="parTrans" cxnId="{A0417307-AD2E-4F66-AA35-17ED956E0EC4}">
      <dgm:prSet/>
      <dgm:spPr/>
      <dgm:t>
        <a:bodyPr/>
        <a:lstStyle/>
        <a:p>
          <a:endParaRPr lang="en-US"/>
        </a:p>
      </dgm:t>
    </dgm:pt>
    <dgm:pt modelId="{A850ED0B-5D83-4EDE-8F09-8460545DC3E3}" type="sibTrans" cxnId="{A0417307-AD2E-4F66-AA35-17ED956E0EC4}">
      <dgm:prSet/>
      <dgm:spPr/>
      <dgm:t>
        <a:bodyPr/>
        <a:lstStyle/>
        <a:p>
          <a:endParaRPr lang="en-US"/>
        </a:p>
      </dgm:t>
    </dgm:pt>
    <dgm:pt modelId="{745D73DB-3AA2-4D86-AA30-47443043B367}">
      <dgm:prSet phldrT="[Text]"/>
      <dgm:spPr/>
      <dgm:t>
        <a:bodyPr/>
        <a:lstStyle/>
        <a:p>
          <a:r>
            <a:rPr lang="en-US" dirty="0"/>
            <a:t>9500 project</a:t>
          </a:r>
        </a:p>
      </dgm:t>
    </dgm:pt>
    <dgm:pt modelId="{3BB51CEE-A168-4024-AEED-361C08CF1902}" type="parTrans" cxnId="{F2706680-F35A-45C6-8185-98C18106F163}">
      <dgm:prSet/>
      <dgm:spPr/>
      <dgm:t>
        <a:bodyPr/>
        <a:lstStyle/>
        <a:p>
          <a:endParaRPr lang="en-US"/>
        </a:p>
      </dgm:t>
    </dgm:pt>
    <dgm:pt modelId="{88B695DF-62CC-488D-BD58-D7E285ADA1CC}" type="sibTrans" cxnId="{F2706680-F35A-45C6-8185-98C18106F163}">
      <dgm:prSet/>
      <dgm:spPr/>
      <dgm:t>
        <a:bodyPr/>
        <a:lstStyle/>
        <a:p>
          <a:endParaRPr lang="en-US"/>
        </a:p>
      </dgm:t>
    </dgm:pt>
    <dgm:pt modelId="{3106C165-8FE7-48EC-A98B-1A9D2480AF7C}">
      <dgm:prSet phldrT="[Text]"/>
      <dgm:spPr/>
      <dgm:t>
        <a:bodyPr/>
        <a:lstStyle/>
        <a:p>
          <a:r>
            <a:rPr lang="en-US" dirty="0"/>
            <a:t>Cleaned</a:t>
          </a:r>
        </a:p>
      </dgm:t>
    </dgm:pt>
    <dgm:pt modelId="{86E7F6C0-2094-4E4D-849C-C60BB365522E}" type="parTrans" cxnId="{3695576B-84B9-4E34-A0BD-6C5064E05D15}">
      <dgm:prSet/>
      <dgm:spPr/>
      <dgm:t>
        <a:bodyPr/>
        <a:lstStyle/>
        <a:p>
          <a:endParaRPr lang="en-US"/>
        </a:p>
      </dgm:t>
    </dgm:pt>
    <dgm:pt modelId="{51FEA158-6A4E-4F96-890D-635F2B0DF959}" type="sibTrans" cxnId="{3695576B-84B9-4E34-A0BD-6C5064E05D15}">
      <dgm:prSet/>
      <dgm:spPr/>
      <dgm:t>
        <a:bodyPr/>
        <a:lstStyle/>
        <a:p>
          <a:endParaRPr lang="en-US"/>
        </a:p>
      </dgm:t>
    </dgm:pt>
    <dgm:pt modelId="{795860C0-B90C-41B1-A6A2-1E5B5E321E0A}">
      <dgm:prSet phldrT="[Text]"/>
      <dgm:spPr/>
      <dgm:t>
        <a:bodyPr/>
        <a:lstStyle/>
        <a:p>
          <a:r>
            <a:rPr lang="en-US" dirty="0"/>
            <a:t>M,A,D operations only and 97 file type</a:t>
          </a:r>
        </a:p>
      </dgm:t>
    </dgm:pt>
    <dgm:pt modelId="{F34B7B37-10D1-454D-9306-77295895E0D2}" type="parTrans" cxnId="{98A5E4BD-0413-4EF4-9A94-B9FBBA16D9B7}">
      <dgm:prSet/>
      <dgm:spPr/>
      <dgm:t>
        <a:bodyPr/>
        <a:lstStyle/>
        <a:p>
          <a:endParaRPr lang="en-US"/>
        </a:p>
      </dgm:t>
    </dgm:pt>
    <dgm:pt modelId="{71E1980A-CC3D-4194-8CC3-EFA786B58620}" type="sibTrans" cxnId="{98A5E4BD-0413-4EF4-9A94-B9FBBA16D9B7}">
      <dgm:prSet/>
      <dgm:spPr/>
      <dgm:t>
        <a:bodyPr/>
        <a:lstStyle/>
        <a:p>
          <a:endParaRPr lang="en-US"/>
        </a:p>
      </dgm:t>
    </dgm:pt>
    <dgm:pt modelId="{F1652DA4-813B-4C11-9CC0-84FD45AB9104}">
      <dgm:prSet phldrT="[Text]"/>
      <dgm:spPr/>
      <dgm:t>
        <a:bodyPr/>
        <a:lstStyle/>
        <a:p>
          <a:r>
            <a:rPr lang="en-US" dirty="0"/>
            <a:t>8800 projects</a:t>
          </a:r>
        </a:p>
      </dgm:t>
    </dgm:pt>
    <dgm:pt modelId="{1298700D-2924-44CD-AD32-BEAA5FB00E61}" type="parTrans" cxnId="{1ADE8EF9-B884-4AFA-ABEE-B36CECBA8303}">
      <dgm:prSet/>
      <dgm:spPr/>
      <dgm:t>
        <a:bodyPr/>
        <a:lstStyle/>
        <a:p>
          <a:endParaRPr lang="en-US"/>
        </a:p>
      </dgm:t>
    </dgm:pt>
    <dgm:pt modelId="{2BB0D468-7B1E-4E2E-ACD9-E9CA26A7A540}" type="sibTrans" cxnId="{1ADE8EF9-B884-4AFA-ABEE-B36CECBA8303}">
      <dgm:prSet/>
      <dgm:spPr/>
      <dgm:t>
        <a:bodyPr/>
        <a:lstStyle/>
        <a:p>
          <a:endParaRPr lang="en-US"/>
        </a:p>
      </dgm:t>
    </dgm:pt>
    <dgm:pt modelId="{0727A4BB-17C6-4070-A6B6-37F2751A0651}">
      <dgm:prSet phldrT="[Text]"/>
      <dgm:spPr/>
      <dgm:t>
        <a:bodyPr/>
        <a:lstStyle/>
        <a:p>
          <a:r>
            <a:rPr lang="en-US" dirty="0"/>
            <a:t>Filtered</a:t>
          </a:r>
        </a:p>
      </dgm:t>
    </dgm:pt>
    <dgm:pt modelId="{132A7C60-367F-40F0-B15A-86BA862D7EAA}" type="parTrans" cxnId="{4423CEE3-7C4C-4B70-9A18-5C66D340DDF9}">
      <dgm:prSet/>
      <dgm:spPr/>
      <dgm:t>
        <a:bodyPr/>
        <a:lstStyle/>
        <a:p>
          <a:endParaRPr lang="en-US"/>
        </a:p>
      </dgm:t>
    </dgm:pt>
    <dgm:pt modelId="{11113CE2-6825-46DA-BF67-55DE57D922E8}" type="sibTrans" cxnId="{4423CEE3-7C4C-4B70-9A18-5C66D340DDF9}">
      <dgm:prSet/>
      <dgm:spPr/>
      <dgm:t>
        <a:bodyPr/>
        <a:lstStyle/>
        <a:p>
          <a:endParaRPr lang="en-US"/>
        </a:p>
      </dgm:t>
    </dgm:pt>
    <dgm:pt modelId="{1F59A6A1-A779-436B-A2A5-A67272489D42}">
      <dgm:prSet phldrT="[Text]"/>
      <dgm:spPr/>
      <dgm:t>
        <a:bodyPr/>
        <a:lstStyle/>
        <a:p>
          <a:r>
            <a:rPr lang="en-US" dirty="0"/>
            <a:t>2015-2018 with at least 1 author</a:t>
          </a:r>
        </a:p>
      </dgm:t>
    </dgm:pt>
    <dgm:pt modelId="{A73A4AC9-7C78-48BF-B9C4-CE797580F78D}" type="parTrans" cxnId="{84556B54-8A26-446B-9C57-227D033915EF}">
      <dgm:prSet/>
      <dgm:spPr/>
      <dgm:t>
        <a:bodyPr/>
        <a:lstStyle/>
        <a:p>
          <a:endParaRPr lang="en-US"/>
        </a:p>
      </dgm:t>
    </dgm:pt>
    <dgm:pt modelId="{22650A51-51EF-473A-82E4-93D7B65B4F99}" type="sibTrans" cxnId="{84556B54-8A26-446B-9C57-227D033915EF}">
      <dgm:prSet/>
      <dgm:spPr/>
      <dgm:t>
        <a:bodyPr/>
        <a:lstStyle/>
        <a:p>
          <a:endParaRPr lang="en-US"/>
        </a:p>
      </dgm:t>
    </dgm:pt>
    <dgm:pt modelId="{03A14CB0-1AF5-4F73-A1CF-E033B6513D94}">
      <dgm:prSet phldrT="[Text]"/>
      <dgm:spPr/>
      <dgm:t>
        <a:bodyPr/>
        <a:lstStyle/>
        <a:p>
          <a:r>
            <a:rPr lang="en-US" dirty="0"/>
            <a:t>800 Million Commit</a:t>
          </a:r>
        </a:p>
      </dgm:t>
    </dgm:pt>
    <dgm:pt modelId="{0E2D389D-DEB1-4F52-AA07-B757E770BD4C}" type="parTrans" cxnId="{672D2A3A-79C2-4BC4-A8DC-9932D3B45A7A}">
      <dgm:prSet/>
      <dgm:spPr/>
      <dgm:t>
        <a:bodyPr/>
        <a:lstStyle/>
        <a:p>
          <a:endParaRPr lang="en-US"/>
        </a:p>
      </dgm:t>
    </dgm:pt>
    <dgm:pt modelId="{6613EA31-7B5E-47FF-8AA2-CEE4452B2DB1}" type="sibTrans" cxnId="{672D2A3A-79C2-4BC4-A8DC-9932D3B45A7A}">
      <dgm:prSet/>
      <dgm:spPr/>
      <dgm:t>
        <a:bodyPr/>
        <a:lstStyle/>
        <a:p>
          <a:endParaRPr lang="en-US"/>
        </a:p>
      </dgm:t>
    </dgm:pt>
    <dgm:pt modelId="{4CF2FBC0-0453-4FBA-8A7D-86D8FCBA2B48}">
      <dgm:prSet phldrT="[Text]"/>
      <dgm:spPr/>
      <dgm:t>
        <a:bodyPr/>
        <a:lstStyle/>
        <a:p>
          <a:r>
            <a:rPr lang="en-US" dirty="0"/>
            <a:t>780 million commit</a:t>
          </a:r>
        </a:p>
      </dgm:t>
    </dgm:pt>
    <dgm:pt modelId="{6F2B66AB-1891-447F-ADA7-78A0B893D1C6}" type="parTrans" cxnId="{5A53E5CA-95F3-4A92-8CC6-5C1107B56EF6}">
      <dgm:prSet/>
      <dgm:spPr/>
      <dgm:t>
        <a:bodyPr/>
        <a:lstStyle/>
        <a:p>
          <a:endParaRPr lang="en-US"/>
        </a:p>
      </dgm:t>
    </dgm:pt>
    <dgm:pt modelId="{30B5BD8F-451C-4C58-9186-6A31E150B400}" type="sibTrans" cxnId="{5A53E5CA-95F3-4A92-8CC6-5C1107B56EF6}">
      <dgm:prSet/>
      <dgm:spPr/>
      <dgm:t>
        <a:bodyPr/>
        <a:lstStyle/>
        <a:p>
          <a:endParaRPr lang="en-US"/>
        </a:p>
      </dgm:t>
    </dgm:pt>
    <dgm:pt modelId="{6384AF56-F628-4915-84F5-0414BB646352}">
      <dgm:prSet phldrT="[Text]"/>
      <dgm:spPr/>
      <dgm:t>
        <a:bodyPr/>
        <a:lstStyle/>
        <a:p>
          <a:r>
            <a:rPr lang="en-US" dirty="0"/>
            <a:t>250 million commits</a:t>
          </a:r>
        </a:p>
      </dgm:t>
    </dgm:pt>
    <dgm:pt modelId="{5FE7744D-43CB-4B69-8B63-213EFE0AF148}" type="parTrans" cxnId="{FC3C4229-12FF-4279-87C0-42ADA0F6D8C0}">
      <dgm:prSet/>
      <dgm:spPr/>
      <dgm:t>
        <a:bodyPr/>
        <a:lstStyle/>
        <a:p>
          <a:endParaRPr lang="en-US"/>
        </a:p>
      </dgm:t>
    </dgm:pt>
    <dgm:pt modelId="{5E9151C5-7FC6-448B-BA5F-8C41EFF063E0}" type="sibTrans" cxnId="{FC3C4229-12FF-4279-87C0-42ADA0F6D8C0}">
      <dgm:prSet/>
      <dgm:spPr/>
      <dgm:t>
        <a:bodyPr/>
        <a:lstStyle/>
        <a:p>
          <a:endParaRPr lang="en-US"/>
        </a:p>
      </dgm:t>
    </dgm:pt>
    <dgm:pt modelId="{8F419BC4-BC99-4FA3-929B-867E35B4D928}">
      <dgm:prSet phldrT="[Text]"/>
      <dgm:spPr/>
      <dgm:t>
        <a:bodyPr/>
        <a:lstStyle/>
        <a:p>
          <a:r>
            <a:rPr lang="en-US" dirty="0"/>
            <a:t>7900 projects</a:t>
          </a:r>
        </a:p>
      </dgm:t>
    </dgm:pt>
    <dgm:pt modelId="{706C670B-114A-437F-863D-52C5433CF694}" type="parTrans" cxnId="{4BB3D2D6-E96E-4EE2-AA27-F94AC02786F2}">
      <dgm:prSet/>
      <dgm:spPr/>
      <dgm:t>
        <a:bodyPr/>
        <a:lstStyle/>
        <a:p>
          <a:endParaRPr lang="en-US"/>
        </a:p>
      </dgm:t>
    </dgm:pt>
    <dgm:pt modelId="{5CD5B9FE-2ECB-4F12-8DD3-4FD56A97EF30}" type="sibTrans" cxnId="{4BB3D2D6-E96E-4EE2-AA27-F94AC02786F2}">
      <dgm:prSet/>
      <dgm:spPr/>
      <dgm:t>
        <a:bodyPr/>
        <a:lstStyle/>
        <a:p>
          <a:endParaRPr lang="en-US"/>
        </a:p>
      </dgm:t>
    </dgm:pt>
    <dgm:pt modelId="{8C4478B4-82FA-4B4D-AA92-CBC2069524CA}" type="pres">
      <dgm:prSet presAssocID="{D322F8A6-C319-4A08-BBB4-76C9009FDFCE}" presName="linearFlow" presStyleCnt="0">
        <dgm:presLayoutVars>
          <dgm:dir/>
          <dgm:animLvl val="lvl"/>
          <dgm:resizeHandles val="exact"/>
        </dgm:presLayoutVars>
      </dgm:prSet>
      <dgm:spPr/>
    </dgm:pt>
    <dgm:pt modelId="{E6777AD5-978E-46A9-ADD2-2642EBEF8FD1}" type="pres">
      <dgm:prSet presAssocID="{3E54CBB8-434C-4DD0-8019-8AD1595E686A}" presName="composite" presStyleCnt="0"/>
      <dgm:spPr/>
    </dgm:pt>
    <dgm:pt modelId="{6912BB2E-B7E1-4527-96D9-BA9B36189A89}" type="pres">
      <dgm:prSet presAssocID="{3E54CBB8-434C-4DD0-8019-8AD1595E686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5D72F2C-2164-416B-B784-7D955095F7A3}" type="pres">
      <dgm:prSet presAssocID="{3E54CBB8-434C-4DD0-8019-8AD1595E686A}" presName="descendantText" presStyleLbl="alignAcc1" presStyleIdx="0" presStyleCnt="3">
        <dgm:presLayoutVars>
          <dgm:bulletEnabled val="1"/>
        </dgm:presLayoutVars>
      </dgm:prSet>
      <dgm:spPr/>
    </dgm:pt>
    <dgm:pt modelId="{D774B249-5668-4437-A30D-53528947C2F6}" type="pres">
      <dgm:prSet presAssocID="{A850ED0B-5D83-4EDE-8F09-8460545DC3E3}" presName="sp" presStyleCnt="0"/>
      <dgm:spPr/>
    </dgm:pt>
    <dgm:pt modelId="{774DE208-BB97-45CB-9308-F1CABFA7062C}" type="pres">
      <dgm:prSet presAssocID="{3106C165-8FE7-48EC-A98B-1A9D2480AF7C}" presName="composite" presStyleCnt="0"/>
      <dgm:spPr/>
    </dgm:pt>
    <dgm:pt modelId="{D0F37C7D-5E40-4764-B163-E13C556917F0}" type="pres">
      <dgm:prSet presAssocID="{3106C165-8FE7-48EC-A98B-1A9D2480AF7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CA26BF2-5FB8-4CF4-A506-8971E91709D5}" type="pres">
      <dgm:prSet presAssocID="{3106C165-8FE7-48EC-A98B-1A9D2480AF7C}" presName="descendantText" presStyleLbl="alignAcc1" presStyleIdx="1" presStyleCnt="3">
        <dgm:presLayoutVars>
          <dgm:bulletEnabled val="1"/>
        </dgm:presLayoutVars>
      </dgm:prSet>
      <dgm:spPr/>
    </dgm:pt>
    <dgm:pt modelId="{F3D29160-99DD-4A13-A272-D9D9BCFD0A80}" type="pres">
      <dgm:prSet presAssocID="{51FEA158-6A4E-4F96-890D-635F2B0DF959}" presName="sp" presStyleCnt="0"/>
      <dgm:spPr/>
    </dgm:pt>
    <dgm:pt modelId="{6BF010A3-E740-4E14-87EC-42129069025E}" type="pres">
      <dgm:prSet presAssocID="{0727A4BB-17C6-4070-A6B6-37F2751A0651}" presName="composite" presStyleCnt="0"/>
      <dgm:spPr/>
    </dgm:pt>
    <dgm:pt modelId="{98647752-110E-43A0-83F9-2F557DACF6FD}" type="pres">
      <dgm:prSet presAssocID="{0727A4BB-17C6-4070-A6B6-37F2751A065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854488B-71BC-4E1D-9FAB-D788AC175643}" type="pres">
      <dgm:prSet presAssocID="{0727A4BB-17C6-4070-A6B6-37F2751A065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DB58E05-39FF-4E40-B597-C3A6CD6DA4A6}" type="presOf" srcId="{6384AF56-F628-4915-84F5-0414BB646352}" destId="{8854488B-71BC-4E1D-9FAB-D788AC175643}" srcOrd="0" destOrd="1" presId="urn:microsoft.com/office/officeart/2005/8/layout/chevron2"/>
    <dgm:cxn modelId="{A0417307-AD2E-4F66-AA35-17ED956E0EC4}" srcId="{D322F8A6-C319-4A08-BBB4-76C9009FDFCE}" destId="{3E54CBB8-434C-4DD0-8019-8AD1595E686A}" srcOrd="0" destOrd="0" parTransId="{9B1F8671-D447-4DE1-A1FB-8D9C41CA4AFF}" sibTransId="{A850ED0B-5D83-4EDE-8F09-8460545DC3E3}"/>
    <dgm:cxn modelId="{BFE67308-E3D2-46D5-ABD7-D6208A58BEFA}" type="presOf" srcId="{1F59A6A1-A779-436B-A2A5-A67272489D42}" destId="{8854488B-71BC-4E1D-9FAB-D788AC175643}" srcOrd="0" destOrd="0" presId="urn:microsoft.com/office/officeart/2005/8/layout/chevron2"/>
    <dgm:cxn modelId="{FC3C4229-12FF-4279-87C0-42ADA0F6D8C0}" srcId="{0727A4BB-17C6-4070-A6B6-37F2751A0651}" destId="{6384AF56-F628-4915-84F5-0414BB646352}" srcOrd="1" destOrd="0" parTransId="{5FE7744D-43CB-4B69-8B63-213EFE0AF148}" sibTransId="{5E9151C5-7FC6-448B-BA5F-8C41EFF063E0}"/>
    <dgm:cxn modelId="{276EFA2A-357F-4FF9-838A-E1A5C478C9B3}" type="presOf" srcId="{8F419BC4-BC99-4FA3-929B-867E35B4D928}" destId="{8854488B-71BC-4E1D-9FAB-D788AC175643}" srcOrd="0" destOrd="2" presId="urn:microsoft.com/office/officeart/2005/8/layout/chevron2"/>
    <dgm:cxn modelId="{48E28937-F0D1-48A7-8080-343290B64618}" type="presOf" srcId="{F1652DA4-813B-4C11-9CC0-84FD45AB9104}" destId="{9CA26BF2-5FB8-4CF4-A506-8971E91709D5}" srcOrd="0" destOrd="2" presId="urn:microsoft.com/office/officeart/2005/8/layout/chevron2"/>
    <dgm:cxn modelId="{947A9E39-6E50-4810-A8D7-672FFB151A08}" type="presOf" srcId="{03A14CB0-1AF5-4F73-A1CF-E033B6513D94}" destId="{F5D72F2C-2164-416B-B784-7D955095F7A3}" srcOrd="0" destOrd="0" presId="urn:microsoft.com/office/officeart/2005/8/layout/chevron2"/>
    <dgm:cxn modelId="{672D2A3A-79C2-4BC4-A8DC-9932D3B45A7A}" srcId="{3E54CBB8-434C-4DD0-8019-8AD1595E686A}" destId="{03A14CB0-1AF5-4F73-A1CF-E033B6513D94}" srcOrd="0" destOrd="0" parTransId="{0E2D389D-DEB1-4F52-AA07-B757E770BD4C}" sibTransId="{6613EA31-7B5E-47FF-8AA2-CEE4452B2DB1}"/>
    <dgm:cxn modelId="{31FCCC66-D023-4A2B-98B2-85401D5D72A1}" type="presOf" srcId="{795860C0-B90C-41B1-A6A2-1E5B5E321E0A}" destId="{9CA26BF2-5FB8-4CF4-A506-8971E91709D5}" srcOrd="0" destOrd="0" presId="urn:microsoft.com/office/officeart/2005/8/layout/chevron2"/>
    <dgm:cxn modelId="{3695576B-84B9-4E34-A0BD-6C5064E05D15}" srcId="{D322F8A6-C319-4A08-BBB4-76C9009FDFCE}" destId="{3106C165-8FE7-48EC-A98B-1A9D2480AF7C}" srcOrd="1" destOrd="0" parTransId="{86E7F6C0-2094-4E4D-849C-C60BB365522E}" sibTransId="{51FEA158-6A4E-4F96-890D-635F2B0DF959}"/>
    <dgm:cxn modelId="{84556B54-8A26-446B-9C57-227D033915EF}" srcId="{0727A4BB-17C6-4070-A6B6-37F2751A0651}" destId="{1F59A6A1-A779-436B-A2A5-A67272489D42}" srcOrd="0" destOrd="0" parTransId="{A73A4AC9-7C78-48BF-B9C4-CE797580F78D}" sibTransId="{22650A51-51EF-473A-82E4-93D7B65B4F99}"/>
    <dgm:cxn modelId="{F2706680-F35A-45C6-8185-98C18106F163}" srcId="{3E54CBB8-434C-4DD0-8019-8AD1595E686A}" destId="{745D73DB-3AA2-4D86-AA30-47443043B367}" srcOrd="1" destOrd="0" parTransId="{3BB51CEE-A168-4024-AEED-361C08CF1902}" sibTransId="{88B695DF-62CC-488D-BD58-D7E285ADA1CC}"/>
    <dgm:cxn modelId="{572DF788-9C60-4899-8373-2D3ADF28E9C5}" type="presOf" srcId="{0727A4BB-17C6-4070-A6B6-37F2751A0651}" destId="{98647752-110E-43A0-83F9-2F557DACF6FD}" srcOrd="0" destOrd="0" presId="urn:microsoft.com/office/officeart/2005/8/layout/chevron2"/>
    <dgm:cxn modelId="{D504FA90-7951-4C43-A101-F788DD05F582}" type="presOf" srcId="{745D73DB-3AA2-4D86-AA30-47443043B367}" destId="{F5D72F2C-2164-416B-B784-7D955095F7A3}" srcOrd="0" destOrd="1" presId="urn:microsoft.com/office/officeart/2005/8/layout/chevron2"/>
    <dgm:cxn modelId="{5BCE97B0-DB8D-47F2-A1C0-F6B17CB52CF7}" type="presOf" srcId="{4CF2FBC0-0453-4FBA-8A7D-86D8FCBA2B48}" destId="{9CA26BF2-5FB8-4CF4-A506-8971E91709D5}" srcOrd="0" destOrd="1" presId="urn:microsoft.com/office/officeart/2005/8/layout/chevron2"/>
    <dgm:cxn modelId="{98A5E4BD-0413-4EF4-9A94-B9FBBA16D9B7}" srcId="{3106C165-8FE7-48EC-A98B-1A9D2480AF7C}" destId="{795860C0-B90C-41B1-A6A2-1E5B5E321E0A}" srcOrd="0" destOrd="0" parTransId="{F34B7B37-10D1-454D-9306-77295895E0D2}" sibTransId="{71E1980A-CC3D-4194-8CC3-EFA786B58620}"/>
    <dgm:cxn modelId="{054911C8-376F-41CF-BA3D-7EE52E3D4703}" type="presOf" srcId="{3E54CBB8-434C-4DD0-8019-8AD1595E686A}" destId="{6912BB2E-B7E1-4527-96D9-BA9B36189A89}" srcOrd="0" destOrd="0" presId="urn:microsoft.com/office/officeart/2005/8/layout/chevron2"/>
    <dgm:cxn modelId="{5A53E5CA-95F3-4A92-8CC6-5C1107B56EF6}" srcId="{3106C165-8FE7-48EC-A98B-1A9D2480AF7C}" destId="{4CF2FBC0-0453-4FBA-8A7D-86D8FCBA2B48}" srcOrd="1" destOrd="0" parTransId="{6F2B66AB-1891-447F-ADA7-78A0B893D1C6}" sibTransId="{30B5BD8F-451C-4C58-9186-6A31E150B400}"/>
    <dgm:cxn modelId="{DD90C4D2-1041-48C7-8DD4-97B84868A92C}" type="presOf" srcId="{3106C165-8FE7-48EC-A98B-1A9D2480AF7C}" destId="{D0F37C7D-5E40-4764-B163-E13C556917F0}" srcOrd="0" destOrd="0" presId="urn:microsoft.com/office/officeart/2005/8/layout/chevron2"/>
    <dgm:cxn modelId="{4BB3D2D6-E96E-4EE2-AA27-F94AC02786F2}" srcId="{0727A4BB-17C6-4070-A6B6-37F2751A0651}" destId="{8F419BC4-BC99-4FA3-929B-867E35B4D928}" srcOrd="2" destOrd="0" parTransId="{706C670B-114A-437F-863D-52C5433CF694}" sibTransId="{5CD5B9FE-2ECB-4F12-8DD3-4FD56A97EF30}"/>
    <dgm:cxn modelId="{F1E002E1-9BB2-401D-80CB-725A399C3F2E}" type="presOf" srcId="{D322F8A6-C319-4A08-BBB4-76C9009FDFCE}" destId="{8C4478B4-82FA-4B4D-AA92-CBC2069524CA}" srcOrd="0" destOrd="0" presId="urn:microsoft.com/office/officeart/2005/8/layout/chevron2"/>
    <dgm:cxn modelId="{4423CEE3-7C4C-4B70-9A18-5C66D340DDF9}" srcId="{D322F8A6-C319-4A08-BBB4-76C9009FDFCE}" destId="{0727A4BB-17C6-4070-A6B6-37F2751A0651}" srcOrd="2" destOrd="0" parTransId="{132A7C60-367F-40F0-B15A-86BA862D7EAA}" sibTransId="{11113CE2-6825-46DA-BF67-55DE57D922E8}"/>
    <dgm:cxn modelId="{1ADE8EF9-B884-4AFA-ABEE-B36CECBA8303}" srcId="{3106C165-8FE7-48EC-A98B-1A9D2480AF7C}" destId="{F1652DA4-813B-4C11-9CC0-84FD45AB9104}" srcOrd="2" destOrd="0" parTransId="{1298700D-2924-44CD-AD32-BEAA5FB00E61}" sibTransId="{2BB0D468-7B1E-4E2E-ACD9-E9CA26A7A540}"/>
    <dgm:cxn modelId="{768FB883-51FD-4120-B802-FC2C291D32B6}" type="presParOf" srcId="{8C4478B4-82FA-4B4D-AA92-CBC2069524CA}" destId="{E6777AD5-978E-46A9-ADD2-2642EBEF8FD1}" srcOrd="0" destOrd="0" presId="urn:microsoft.com/office/officeart/2005/8/layout/chevron2"/>
    <dgm:cxn modelId="{204DE596-F0D3-466A-B04F-BB6235E8C4D3}" type="presParOf" srcId="{E6777AD5-978E-46A9-ADD2-2642EBEF8FD1}" destId="{6912BB2E-B7E1-4527-96D9-BA9B36189A89}" srcOrd="0" destOrd="0" presId="urn:microsoft.com/office/officeart/2005/8/layout/chevron2"/>
    <dgm:cxn modelId="{B2BC899E-5370-42C1-A041-31E050F13159}" type="presParOf" srcId="{E6777AD5-978E-46A9-ADD2-2642EBEF8FD1}" destId="{F5D72F2C-2164-416B-B784-7D955095F7A3}" srcOrd="1" destOrd="0" presId="urn:microsoft.com/office/officeart/2005/8/layout/chevron2"/>
    <dgm:cxn modelId="{420677E3-5300-49C6-8743-5F5352B38F48}" type="presParOf" srcId="{8C4478B4-82FA-4B4D-AA92-CBC2069524CA}" destId="{D774B249-5668-4437-A30D-53528947C2F6}" srcOrd="1" destOrd="0" presId="urn:microsoft.com/office/officeart/2005/8/layout/chevron2"/>
    <dgm:cxn modelId="{31EFEF93-E47E-45F3-AC09-83A987F69BFF}" type="presParOf" srcId="{8C4478B4-82FA-4B4D-AA92-CBC2069524CA}" destId="{774DE208-BB97-45CB-9308-F1CABFA7062C}" srcOrd="2" destOrd="0" presId="urn:microsoft.com/office/officeart/2005/8/layout/chevron2"/>
    <dgm:cxn modelId="{2C69DF96-D0AE-482D-AE42-6062612050C4}" type="presParOf" srcId="{774DE208-BB97-45CB-9308-F1CABFA7062C}" destId="{D0F37C7D-5E40-4764-B163-E13C556917F0}" srcOrd="0" destOrd="0" presId="urn:microsoft.com/office/officeart/2005/8/layout/chevron2"/>
    <dgm:cxn modelId="{72D1A48F-7CC5-41C0-9FA4-C172C23EBDA0}" type="presParOf" srcId="{774DE208-BB97-45CB-9308-F1CABFA7062C}" destId="{9CA26BF2-5FB8-4CF4-A506-8971E91709D5}" srcOrd="1" destOrd="0" presId="urn:microsoft.com/office/officeart/2005/8/layout/chevron2"/>
    <dgm:cxn modelId="{80923CAA-451E-4EE9-9D6C-AA13366DAE13}" type="presParOf" srcId="{8C4478B4-82FA-4B4D-AA92-CBC2069524CA}" destId="{F3D29160-99DD-4A13-A272-D9D9BCFD0A80}" srcOrd="3" destOrd="0" presId="urn:microsoft.com/office/officeart/2005/8/layout/chevron2"/>
    <dgm:cxn modelId="{2C0CFBC1-595F-4FB2-B602-BAAEC611A1D5}" type="presParOf" srcId="{8C4478B4-82FA-4B4D-AA92-CBC2069524CA}" destId="{6BF010A3-E740-4E14-87EC-42129069025E}" srcOrd="4" destOrd="0" presId="urn:microsoft.com/office/officeart/2005/8/layout/chevron2"/>
    <dgm:cxn modelId="{2C229D7E-00A6-415B-839A-616D9D144522}" type="presParOf" srcId="{6BF010A3-E740-4E14-87EC-42129069025E}" destId="{98647752-110E-43A0-83F9-2F557DACF6FD}" srcOrd="0" destOrd="0" presId="urn:microsoft.com/office/officeart/2005/8/layout/chevron2"/>
    <dgm:cxn modelId="{4ACE19F2-4384-42DC-B977-DFA229A5A237}" type="presParOf" srcId="{6BF010A3-E740-4E14-87EC-42129069025E}" destId="{8854488B-71BC-4E1D-9FAB-D788AC1756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2BB2E-B7E1-4527-96D9-BA9B36189A89}">
      <dsp:nvSpPr>
        <dsp:cNvPr id="0" name=""/>
        <dsp:cNvSpPr/>
      </dsp:nvSpPr>
      <dsp:spPr>
        <a:xfrm rot="5400000">
          <a:off x="-281699" y="283311"/>
          <a:ext cx="1877995" cy="13145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Raw</a:t>
          </a:r>
        </a:p>
      </dsp:txBody>
      <dsp:txXfrm rot="-5400000">
        <a:off x="1" y="658909"/>
        <a:ext cx="1314596" cy="563399"/>
      </dsp:txXfrm>
    </dsp:sp>
    <dsp:sp modelId="{F5D72F2C-2164-416B-B784-7D955095F7A3}">
      <dsp:nvSpPr>
        <dsp:cNvPr id="0" name=""/>
        <dsp:cNvSpPr/>
      </dsp:nvSpPr>
      <dsp:spPr>
        <a:xfrm rot="5400000">
          <a:off x="2839386" y="-1523178"/>
          <a:ext cx="1220697" cy="42702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800 Million Commit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9500 project</a:t>
          </a:r>
        </a:p>
      </dsp:txBody>
      <dsp:txXfrm rot="-5400000">
        <a:off x="1314596" y="61202"/>
        <a:ext cx="4210687" cy="1101517"/>
      </dsp:txXfrm>
    </dsp:sp>
    <dsp:sp modelId="{D0F37C7D-5E40-4764-B163-E13C556917F0}">
      <dsp:nvSpPr>
        <dsp:cNvPr id="0" name=""/>
        <dsp:cNvSpPr/>
      </dsp:nvSpPr>
      <dsp:spPr>
        <a:xfrm rot="5400000">
          <a:off x="-281699" y="1969843"/>
          <a:ext cx="1877995" cy="1314596"/>
        </a:xfrm>
        <a:prstGeom prst="chevron">
          <a:avLst/>
        </a:prstGeom>
        <a:solidFill>
          <a:schemeClr val="accent3">
            <a:hueOff val="3647009"/>
            <a:satOff val="-11340"/>
            <a:lumOff val="2646"/>
            <a:alphaOff val="0"/>
          </a:schemeClr>
        </a:solidFill>
        <a:ln w="34925" cap="flat" cmpd="sng" algn="in">
          <a:solidFill>
            <a:schemeClr val="accent3">
              <a:hueOff val="3647009"/>
              <a:satOff val="-11340"/>
              <a:lumOff val="2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Cleaned</a:t>
          </a:r>
        </a:p>
      </dsp:txBody>
      <dsp:txXfrm rot="-5400000">
        <a:off x="1" y="2345441"/>
        <a:ext cx="1314596" cy="563399"/>
      </dsp:txXfrm>
    </dsp:sp>
    <dsp:sp modelId="{9CA26BF2-5FB8-4CF4-A506-8971E91709D5}">
      <dsp:nvSpPr>
        <dsp:cNvPr id="0" name=""/>
        <dsp:cNvSpPr/>
      </dsp:nvSpPr>
      <dsp:spPr>
        <a:xfrm rot="5400000">
          <a:off x="2839386" y="163353"/>
          <a:ext cx="1220697" cy="42702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3647009"/>
              <a:satOff val="-11340"/>
              <a:lumOff val="2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M,A,D operations only and 97 file type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780 million commit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8800 projects</a:t>
          </a:r>
        </a:p>
      </dsp:txBody>
      <dsp:txXfrm rot="-5400000">
        <a:off x="1314596" y="1747733"/>
        <a:ext cx="4210687" cy="1101517"/>
      </dsp:txXfrm>
    </dsp:sp>
    <dsp:sp modelId="{98647752-110E-43A0-83F9-2F557DACF6FD}">
      <dsp:nvSpPr>
        <dsp:cNvPr id="0" name=""/>
        <dsp:cNvSpPr/>
      </dsp:nvSpPr>
      <dsp:spPr>
        <a:xfrm rot="5400000">
          <a:off x="-281699" y="3656374"/>
          <a:ext cx="1877995" cy="1314596"/>
        </a:xfrm>
        <a:prstGeom prst="chevron">
          <a:avLst/>
        </a:prstGeom>
        <a:solidFill>
          <a:schemeClr val="accent3">
            <a:hueOff val="7294017"/>
            <a:satOff val="-22680"/>
            <a:lumOff val="5293"/>
            <a:alphaOff val="0"/>
          </a:schemeClr>
        </a:solidFill>
        <a:ln w="34925" cap="flat" cmpd="sng" algn="in">
          <a:solidFill>
            <a:schemeClr val="accent3">
              <a:hueOff val="7294017"/>
              <a:satOff val="-22680"/>
              <a:lumOff val="5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Filtered</a:t>
          </a:r>
        </a:p>
      </dsp:txBody>
      <dsp:txXfrm rot="-5400000">
        <a:off x="1" y="4031972"/>
        <a:ext cx="1314596" cy="563399"/>
      </dsp:txXfrm>
    </dsp:sp>
    <dsp:sp modelId="{8854488B-71BC-4E1D-9FAB-D788AC175643}">
      <dsp:nvSpPr>
        <dsp:cNvPr id="0" name=""/>
        <dsp:cNvSpPr/>
      </dsp:nvSpPr>
      <dsp:spPr>
        <a:xfrm rot="5400000">
          <a:off x="2839386" y="1849885"/>
          <a:ext cx="1220697" cy="42702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7294017"/>
              <a:satOff val="-22680"/>
              <a:lumOff val="5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2015-2018 with at least 1 author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250 million commits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7900 projects</a:t>
          </a:r>
        </a:p>
      </dsp:txBody>
      <dsp:txXfrm rot="-5400000">
        <a:off x="1314596" y="3434265"/>
        <a:ext cx="4210687" cy="1101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34167-AB04-409D-B03F-8D22CFA0EA8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F1C34-0FA6-43CB-A685-021B4F3A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2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online startup can’t retrieve about C$190 million ($145 million) in Bitcoin, Litecoin, Ether and other digital tokens held for its customers, according to court documents filed Jan. 31 in Halifax, Nova Scotia. Nor can Vancouver-based Quadriga CX pay the C$70 million in cash they’re owed.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F1C34-0FA6-43CB-A685-021B4F3A3E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004A-B9A3-48DC-BDB9-B2A8137AE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0C21A-7BC7-476B-994A-57F96FDB9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/>
          <a:lstStyle/>
          <a:p>
            <a:r>
              <a:rPr lang="en-US" dirty="0"/>
              <a:t>Analyze the risk in relation to bus factor of a GitHub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AF1487-875B-401E-BFBD-76C51686D701}"/>
              </a:ext>
            </a:extLst>
          </p:cNvPr>
          <p:cNvSpPr txBox="1">
            <a:spLocks/>
          </p:cNvSpPr>
          <p:nvPr/>
        </p:nvSpPr>
        <p:spPr>
          <a:xfrm>
            <a:off x="9045526" y="5146533"/>
            <a:ext cx="1814732" cy="626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Noul Singla</a:t>
            </a:r>
          </a:p>
        </p:txBody>
      </p:sp>
    </p:spTree>
    <p:extLst>
      <p:ext uri="{BB962C8B-B14F-4D97-AF65-F5344CB8AC3E}">
        <p14:creationId xmlns:p14="http://schemas.microsoft.com/office/powerpoint/2010/main" val="139289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9901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6CA743-00D7-4A44-ACC0-EDB9FC399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694542"/>
              </p:ext>
            </p:extLst>
          </p:nvPr>
        </p:nvGraphicFramePr>
        <p:xfrm>
          <a:off x="6428935" y="1426699"/>
          <a:ext cx="5584874" cy="5254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5AF0A6-9EB0-4522-A5AB-9CB4DD458229}"/>
              </a:ext>
            </a:extLst>
          </p:cNvPr>
          <p:cNvSpPr txBox="1"/>
          <p:nvPr/>
        </p:nvSpPr>
        <p:spPr>
          <a:xfrm>
            <a:off x="1125415" y="2171700"/>
            <a:ext cx="53111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Commits have comma separated author - skipped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author name have comma - cleaned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Operations M,A,D considered – Rest cleaned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projects have authors – skipped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for 10+ years, considered 4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30k+ file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type &gt;0.8% considered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109 file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97 considered after filtering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4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9852"/>
            <a:ext cx="9601200" cy="3581400"/>
          </a:xfrm>
        </p:spPr>
        <p:txBody>
          <a:bodyPr/>
          <a:lstStyle/>
          <a:p>
            <a:pPr marL="530352" lvl="1" indent="0">
              <a:buNone/>
            </a:pPr>
            <a:r>
              <a:rPr lang="en-US" dirty="0"/>
              <a:t>Does low bus factor often lead in closure. </a:t>
            </a:r>
            <a:r>
              <a:rPr lang="en-US" b="1" dirty="0"/>
              <a:t>NO</a:t>
            </a:r>
          </a:p>
        </p:txBody>
      </p:sp>
      <p:pic>
        <p:nvPicPr>
          <p:cNvPr id="4" name="Content Placeholder 4" descr="A close up of a white wall&#10;&#10;Description automatically generated">
            <a:extLst>
              <a:ext uri="{FF2B5EF4-FFF2-40B4-BE49-F238E27FC236}">
                <a16:creationId xmlns:a16="http://schemas.microsoft.com/office/drawing/2014/main" id="{4FDB836B-8D42-4BC2-9938-0568281ED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57"/>
          <a:stretch/>
        </p:blipFill>
        <p:spPr>
          <a:xfrm>
            <a:off x="1540412" y="1921998"/>
            <a:ext cx="3805311" cy="4250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E286D-3E20-40CE-9927-8CF1BD3CB4AF}"/>
              </a:ext>
            </a:extLst>
          </p:cNvPr>
          <p:cNvSpPr txBox="1"/>
          <p:nvPr/>
        </p:nvSpPr>
        <p:spPr>
          <a:xfrm>
            <a:off x="1828799" y="6459680"/>
            <a:ext cx="319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Factor distribution in 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8C334-5ECE-42AA-9611-DC3475E5FD13}"/>
              </a:ext>
            </a:extLst>
          </p:cNvPr>
          <p:cNvSpPr txBox="1"/>
          <p:nvPr/>
        </p:nvSpPr>
        <p:spPr>
          <a:xfrm>
            <a:off x="7340990" y="6459680"/>
            <a:ext cx="346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active distribution in 2018</a:t>
            </a:r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47D2E8F-067B-4D5F-ABB2-F5BF7D01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279" y="1921998"/>
            <a:ext cx="4418547" cy="42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2C35EA-DD6B-4002-9BBA-E2D26D7EE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6291306" cy="3581400"/>
          </a:xfrm>
        </p:spPr>
        <p:txBody>
          <a:bodyPr>
            <a:normAutofit/>
          </a:bodyPr>
          <a:lstStyle/>
          <a:p>
            <a:r>
              <a:rPr lang="en-US" dirty="0"/>
              <a:t>Does it change (increase, decrease) with time. </a:t>
            </a:r>
            <a:r>
              <a:rPr lang="en-US" b="1" dirty="0"/>
              <a:t>YES</a:t>
            </a:r>
          </a:p>
          <a:p>
            <a:pPr lvl="1"/>
            <a:r>
              <a:rPr lang="en-US" dirty="0"/>
              <a:t>Majority cases have change over time</a:t>
            </a:r>
          </a:p>
          <a:p>
            <a:pPr lvl="1"/>
            <a:r>
              <a:rPr lang="en-US" dirty="0"/>
              <a:t>There is no strict increase or decrease pattern but a handful of cases.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D7A4D-0B68-47B2-A27E-7CBA1630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F39128-B2EB-456A-91DE-2BE99798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897" y="1342103"/>
            <a:ext cx="4203289" cy="42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7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F940D54-5352-4649-AC66-99100C18E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1500" dirty="0"/>
              <a:t>Does the non – major contributor cover up if needed. </a:t>
            </a:r>
            <a:r>
              <a:rPr lang="en-US" sz="1500" b="1" dirty="0"/>
              <a:t>SOMETIMES</a:t>
            </a:r>
          </a:p>
          <a:p>
            <a:r>
              <a:rPr lang="en-US" sz="1500" dirty="0"/>
              <a:t>Does the major contributor change over time. </a:t>
            </a:r>
            <a:r>
              <a:rPr lang="en-US" sz="1500" b="1" dirty="0"/>
              <a:t>YES</a:t>
            </a:r>
          </a:p>
          <a:p>
            <a:endParaRPr lang="en-US" sz="1500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D37F685-485A-49B6-9457-6700D3E63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A823C705-B3AF-449D-B0BF-018794B2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663" y="182880"/>
            <a:ext cx="5705454" cy="3170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C4037-DF30-4D86-9153-C3C9F206B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1" y="3513767"/>
            <a:ext cx="5718516" cy="31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1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27C9-F026-4EBD-B1E2-0145A1B7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for Feature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E45C-DCB1-4FEB-99D9-3F27B2FA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Calculate bus factor on yearly basis. ( considering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dirty="0"/>
              <a:t> years for now)</a:t>
            </a:r>
          </a:p>
          <a:p>
            <a:pPr marL="0" indent="0">
              <a:buNone/>
            </a:pPr>
            <a:r>
              <a:rPr lang="en-US" dirty="0"/>
              <a:t>2. Generate new features to analyze the risk:-</a:t>
            </a:r>
          </a:p>
          <a:p>
            <a:pPr lvl="1"/>
            <a:r>
              <a:rPr lang="en-US" dirty="0"/>
              <a:t>Relative Change in bus factor year2 – year1</a:t>
            </a:r>
          </a:p>
          <a:p>
            <a:pPr lvl="1"/>
            <a:r>
              <a:rPr lang="en-US" dirty="0"/>
              <a:t>Relative Change in bus factor year3 – year1</a:t>
            </a:r>
          </a:p>
          <a:p>
            <a:pPr lvl="1"/>
            <a:r>
              <a:rPr lang="en-US" dirty="0"/>
              <a:t>Relative Change in bus factor year3 – year2</a:t>
            </a:r>
          </a:p>
          <a:p>
            <a:pPr lvl="1"/>
            <a:r>
              <a:rPr lang="en-US" dirty="0"/>
              <a:t>Change in user contributor to bus factor year2 – year1 </a:t>
            </a:r>
            <a:r>
              <a:rPr lang="en-US" dirty="0">
                <a:solidFill>
                  <a:srgbClr val="0070C0"/>
                </a:solidFill>
              </a:rPr>
              <a:t>: absolute change in authors</a:t>
            </a:r>
          </a:p>
          <a:p>
            <a:pPr lvl="1"/>
            <a:r>
              <a:rPr lang="en-US" dirty="0"/>
              <a:t>Change in user contributor to bus factor year3 – year1 </a:t>
            </a:r>
            <a:r>
              <a:rPr lang="en-US" dirty="0">
                <a:solidFill>
                  <a:srgbClr val="0070C0"/>
                </a:solidFill>
              </a:rPr>
              <a:t>: absolute change in authors</a:t>
            </a:r>
          </a:p>
          <a:p>
            <a:pPr lvl="1"/>
            <a:r>
              <a:rPr lang="en-US" dirty="0"/>
              <a:t>Change in user contributor to bus factor year3 – year2 </a:t>
            </a:r>
            <a:r>
              <a:rPr lang="en-US" dirty="0">
                <a:solidFill>
                  <a:srgbClr val="0070C0"/>
                </a:solidFill>
              </a:rPr>
              <a:t>: absolute change in authors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Is the project starter still part of the project.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If project was active in 2015 : binary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If project was active in 2016 but not in 2015 : binary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If a project Bus factor changed over the year or not : Change if it changed, same if it remain same.</a:t>
            </a:r>
          </a:p>
          <a:p>
            <a:pPr marL="0" indent="0">
              <a:buNone/>
            </a:pPr>
            <a:r>
              <a:rPr lang="en-US" dirty="0"/>
              <a:t>3. Observe changes to these factors to see if lower bus factor remain a high risk.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27C9-F026-4EBD-B1E2-0145A1B7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Bus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E45C-DCB1-4FEB-99D9-3F27B2FA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analysis, DOA calculation was modified in the following ways: -</a:t>
            </a:r>
          </a:p>
          <a:p>
            <a:pPr lvl="0"/>
            <a:r>
              <a:rPr lang="en-US" dirty="0"/>
              <a:t>FA or First authorship was </a:t>
            </a:r>
            <a:r>
              <a:rPr lang="en-US"/>
              <a:t>defined as the </a:t>
            </a:r>
            <a:r>
              <a:rPr lang="en-US" dirty="0"/>
              <a:t>author info in the first commit starting from 1-1-2015. Any ownership changes before 2015 were ignored.</a:t>
            </a:r>
          </a:p>
          <a:p>
            <a:pPr lvl="0"/>
            <a:r>
              <a:rPr lang="en-US" dirty="0"/>
              <a:t>DOA was changed to DOA/Year and the factors DL and AC were now year dependent.</a:t>
            </a:r>
          </a:p>
          <a:p>
            <a:pPr lvl="0"/>
            <a:r>
              <a:rPr lang="en-US" dirty="0"/>
              <a:t>DL was now number of changes made by a user in a particular year and AC was modified to include all the commits made in a particular year.</a:t>
            </a:r>
          </a:p>
          <a:p>
            <a:pPr lvl="0"/>
            <a:r>
              <a:rPr lang="en-US" dirty="0"/>
              <a:t>The weights were kept the same on the assumption that this is what DOA will be if project started and ended in same year.</a:t>
            </a:r>
          </a:p>
          <a:p>
            <a:pPr lvl="0"/>
            <a:r>
              <a:rPr lang="en-US" dirty="0"/>
              <a:t>Normalizing the DOA and cutoff for DOA was kept the same.</a:t>
            </a:r>
          </a:p>
          <a:p>
            <a:pPr marL="0" indent="0">
              <a:buNone/>
            </a:pPr>
            <a:r>
              <a:rPr lang="en-US" dirty="0"/>
              <a:t>DOA/year = 3.293 + 1.098 ∗ FA + 0.164 ∗ DL/Year − 0.321 ∗ ln(1 + AC*/Year )</a:t>
            </a:r>
          </a:p>
        </p:txBody>
      </p:sp>
    </p:spTree>
    <p:extLst>
      <p:ext uri="{BB962C8B-B14F-4D97-AF65-F5344CB8AC3E}">
        <p14:creationId xmlns:p14="http://schemas.microsoft.com/office/powerpoint/2010/main" val="233355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A830-34F7-432B-9B33-34097299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3E5BD-09AC-4C58-BDB6-87A64843B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31" y="2032844"/>
            <a:ext cx="4421732" cy="4139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47EDE6-53CB-442E-85FE-F56B3F76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787" y="2032845"/>
            <a:ext cx="5237871" cy="413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6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A830-34F7-432B-9B33-34097299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features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9EEE13-E5B1-4F93-B6DC-F633621F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32" y="1849901"/>
            <a:ext cx="4946100" cy="449111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CC9826-5200-4E74-80A6-03EB7623D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079" y="1849901"/>
            <a:ext cx="4946100" cy="44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1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Instead of new statistical metric as earlier planned, a response was generated if project is active or dead in 2018 and supervised machine Learning Models were implemented.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Adaptive Boosting</a:t>
            </a:r>
          </a:p>
        </p:txBody>
      </p:sp>
    </p:spTree>
    <p:extLst>
      <p:ext uri="{BB962C8B-B14F-4D97-AF65-F5344CB8AC3E}">
        <p14:creationId xmlns:p14="http://schemas.microsoft.com/office/powerpoint/2010/main" val="308888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Output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2E6A24-4E01-4E8D-AE6C-1EBE286F3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325320"/>
              </p:ext>
            </p:extLst>
          </p:nvPr>
        </p:nvGraphicFramePr>
        <p:xfrm>
          <a:off x="3342248" y="1922509"/>
          <a:ext cx="5507503" cy="276379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28034">
                  <a:extLst>
                    <a:ext uri="{9D8B030D-6E8A-4147-A177-3AD203B41FA5}">
                      <a16:colId xmlns:a16="http://schemas.microsoft.com/office/drawing/2014/main" val="3790170431"/>
                    </a:ext>
                  </a:extLst>
                </a:gridCol>
                <a:gridCol w="1625165">
                  <a:extLst>
                    <a:ext uri="{9D8B030D-6E8A-4147-A177-3AD203B41FA5}">
                      <a16:colId xmlns:a16="http://schemas.microsoft.com/office/drawing/2014/main" val="1934169284"/>
                    </a:ext>
                  </a:extLst>
                </a:gridCol>
                <a:gridCol w="1354304">
                  <a:extLst>
                    <a:ext uri="{9D8B030D-6E8A-4147-A177-3AD203B41FA5}">
                      <a16:colId xmlns:a16="http://schemas.microsoft.com/office/drawing/2014/main" val="993068298"/>
                    </a:ext>
                  </a:extLst>
                </a:gridCol>
              </a:tblGrid>
              <a:tr h="460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>
                          <a:effectLst/>
                        </a:rPr>
                        <a:t>ACCURACY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>
                          <a:effectLst/>
                        </a:rPr>
                        <a:t>Train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>
                          <a:effectLst/>
                        </a:rPr>
                        <a:t>Test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602327"/>
                  </a:ext>
                </a:extLst>
              </a:tr>
              <a:tr h="460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 dirty="0">
                          <a:effectLst/>
                        </a:rPr>
                        <a:t>Regression{1}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81.11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81.65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60500"/>
                  </a:ext>
                </a:extLst>
              </a:tr>
              <a:tr h="460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>
                          <a:effectLst/>
                        </a:rPr>
                        <a:t>Random Forest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82.21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82.04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819190"/>
                  </a:ext>
                </a:extLst>
              </a:tr>
              <a:tr h="460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>
                          <a:effectLst/>
                        </a:rPr>
                        <a:t>Adaptive Boosting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82.6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82.45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8376586"/>
                  </a:ext>
                </a:extLst>
              </a:tr>
              <a:tr h="460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>
                          <a:effectLst/>
                        </a:rPr>
                        <a:t>Decision Tree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82.4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82.11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1889427"/>
                  </a:ext>
                </a:extLst>
              </a:tr>
              <a:tr h="460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>
                          <a:effectLst/>
                        </a:rPr>
                        <a:t>Regression{2}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>
                          <a:effectLst/>
                        </a:rPr>
                        <a:t>80.6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u="none" strike="noStrike" dirty="0">
                          <a:effectLst/>
                        </a:rPr>
                        <a:t>81.25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62919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138651-9A35-49B4-B01B-91BEA83B108D}"/>
              </a:ext>
            </a:extLst>
          </p:cNvPr>
          <p:cNvSpPr txBox="1"/>
          <p:nvPr/>
        </p:nvSpPr>
        <p:spPr>
          <a:xfrm>
            <a:off x="1545247" y="5120586"/>
            <a:ext cx="819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1 is with all parameters and Regression 2 is with only the 3 bus factors.</a:t>
            </a:r>
          </a:p>
        </p:txBody>
      </p:sp>
    </p:spTree>
    <p:extLst>
      <p:ext uri="{BB962C8B-B14F-4D97-AF65-F5344CB8AC3E}">
        <p14:creationId xmlns:p14="http://schemas.microsoft.com/office/powerpoint/2010/main" val="271496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88A0-7838-4EF9-82A1-2375C30F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54D7-4CF2-45DE-91BC-0614F150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Minimum number of people who are needed to keep a project running.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9562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Output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C1DD8D-E802-4272-89F3-D51C3B15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237" y="1439300"/>
            <a:ext cx="5044971" cy="4900498"/>
          </a:xfrm>
          <a:prstGeom prst="rect">
            <a:avLst/>
          </a:prstGeom>
        </p:spPr>
      </p:pic>
      <p:pic>
        <p:nvPicPr>
          <p:cNvPr id="12" name="Picture 11" descr="A screenshot of text&#10;&#10;Description automatically generated">
            <a:extLst>
              <a:ext uri="{FF2B5EF4-FFF2-40B4-BE49-F238E27FC236}">
                <a16:creationId xmlns:a16="http://schemas.microsoft.com/office/drawing/2014/main" id="{2934136A-7AE5-4222-9965-C7E260D4C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1439300"/>
            <a:ext cx="5397947" cy="49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94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Result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F61A2-0DF3-4E8F-9932-301F76F3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18482"/>
            <a:ext cx="10287117" cy="44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46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Factor are good measure of risk.</a:t>
            </a:r>
          </a:p>
          <a:p>
            <a:r>
              <a:rPr lang="en-US" dirty="0"/>
              <a:t>The modified Bus factor/year is a better factor to consider.</a:t>
            </a:r>
          </a:p>
          <a:p>
            <a:r>
              <a:rPr lang="en-US" dirty="0"/>
              <a:t>Total commits play an important role in predicting a closure.</a:t>
            </a:r>
          </a:p>
          <a:p>
            <a:r>
              <a:rPr lang="en-US" dirty="0"/>
              <a:t>Change in author or change in bus factor do not have enough variance to help increase the prediction accuracy.</a:t>
            </a:r>
          </a:p>
          <a:p>
            <a:r>
              <a:rPr lang="en-US" dirty="0"/>
              <a:t>Models did similar on train and test and have significant improvement from 62% naïve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1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0F97-F2F4-4FBE-ABCE-3C5A18C8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239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721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0B1B-E239-4C01-88F6-CAA43D25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6C96-5EF7-489D-B30A-0AC7EEA78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Low bus factor means :-</a:t>
            </a:r>
          </a:p>
          <a:p>
            <a:r>
              <a:rPr lang="en-US" dirty="0"/>
              <a:t>Higher dependency</a:t>
            </a:r>
          </a:p>
          <a:p>
            <a:r>
              <a:rPr lang="en-US" dirty="0"/>
              <a:t>Higher risk associated with each member of project</a:t>
            </a:r>
          </a:p>
          <a:p>
            <a:r>
              <a:rPr lang="en-US" dirty="0"/>
              <a:t>Higher Constraint on progress and development</a:t>
            </a:r>
          </a:p>
          <a:p>
            <a:r>
              <a:rPr lang="en-US" dirty="0"/>
              <a:t>Limited resources available</a:t>
            </a:r>
          </a:p>
          <a:p>
            <a:r>
              <a:rPr lang="en-US" dirty="0"/>
              <a:t>Limited Scope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not specific to just GitHub project but even for organizations. Ex. Quadriga CX</a:t>
            </a:r>
          </a:p>
        </p:txBody>
      </p:sp>
    </p:spTree>
    <p:extLst>
      <p:ext uri="{BB962C8B-B14F-4D97-AF65-F5344CB8AC3E}">
        <p14:creationId xmlns:p14="http://schemas.microsoft.com/office/powerpoint/2010/main" val="128651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Low bus factor is surely a considerable factor of risk, but is it enough?</a:t>
            </a:r>
          </a:p>
        </p:txBody>
      </p:sp>
    </p:spTree>
    <p:extLst>
      <p:ext uri="{BB962C8B-B14F-4D97-AF65-F5344CB8AC3E}">
        <p14:creationId xmlns:p14="http://schemas.microsoft.com/office/powerpoint/2010/main" val="64158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bus factor is surely a considerable factor of risk, but is it enough?</a:t>
            </a:r>
          </a:p>
          <a:p>
            <a:pPr marL="0" indent="0">
              <a:buNone/>
            </a:pPr>
            <a:r>
              <a:rPr lang="en-US" dirty="0"/>
              <a:t>This project aims to analyze and provide answer to the following:-</a:t>
            </a:r>
          </a:p>
          <a:p>
            <a:r>
              <a:rPr lang="en-US" dirty="0"/>
              <a:t>Is bus factor enough to define the quantitative risk?</a:t>
            </a:r>
          </a:p>
          <a:p>
            <a:r>
              <a:rPr lang="en-US" dirty="0"/>
              <a:t>How much of it is a risk on GitHub projects?</a:t>
            </a:r>
          </a:p>
          <a:p>
            <a:pPr lvl="1"/>
            <a:r>
              <a:rPr lang="en-US" dirty="0"/>
              <a:t>Does low bus factor often lead in closure.</a:t>
            </a:r>
          </a:p>
          <a:p>
            <a:pPr lvl="1"/>
            <a:r>
              <a:rPr lang="en-US" dirty="0"/>
              <a:t>Does it change (increase, decrease) with time.</a:t>
            </a:r>
          </a:p>
          <a:p>
            <a:pPr lvl="1"/>
            <a:r>
              <a:rPr lang="en-US" dirty="0"/>
              <a:t>Does the non – major contributor cover up if needed.</a:t>
            </a:r>
          </a:p>
          <a:p>
            <a:pPr lvl="1"/>
            <a:r>
              <a:rPr lang="en-US" dirty="0"/>
              <a:t>Does the major contributor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208484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EFDB-20C0-45A8-8330-1EF6D755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BA73C925-1C1C-4C76-98A0-D5E0B4B9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787" y="2435175"/>
            <a:ext cx="1754999" cy="1827572"/>
          </a:xfrm>
          <a:prstGeom prst="rect">
            <a:avLst/>
          </a:prstGeom>
        </p:spPr>
      </p:pic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42ADCB91-EF58-4B80-8F68-FC74846E9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9868" y="2737288"/>
            <a:ext cx="1334170" cy="1334170"/>
          </a:xfrm>
          <a:prstGeom prst="rect">
            <a:avLst/>
          </a:prstGeom>
        </p:spPr>
      </p:pic>
      <p:pic>
        <p:nvPicPr>
          <p:cNvPr id="14" name="Graphic 13" descr="Bar chart">
            <a:extLst>
              <a:ext uri="{FF2B5EF4-FFF2-40B4-BE49-F238E27FC236}">
                <a16:creationId xmlns:a16="http://schemas.microsoft.com/office/drawing/2014/main" id="{48A5DAA5-E056-4459-8AC4-89C9BE33A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20277" y="4941081"/>
            <a:ext cx="914400" cy="914400"/>
          </a:xfrm>
          <a:prstGeom prst="rect">
            <a:avLst/>
          </a:prstGeom>
        </p:spPr>
      </p:pic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FD1D67CC-7649-423E-91BE-462EA3CBA5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7877" y="2947173"/>
            <a:ext cx="914400" cy="914400"/>
          </a:xfrm>
          <a:prstGeom prst="rect">
            <a:avLst/>
          </a:prstGeom>
        </p:spPr>
      </p:pic>
      <p:pic>
        <p:nvPicPr>
          <p:cNvPr id="18" name="Graphic 17" descr="Download">
            <a:extLst>
              <a:ext uri="{FF2B5EF4-FFF2-40B4-BE49-F238E27FC236}">
                <a16:creationId xmlns:a16="http://schemas.microsoft.com/office/drawing/2014/main" id="{1C05D72B-CB4A-431C-9DEC-2953A42A07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3392" y="2842353"/>
            <a:ext cx="718408" cy="718408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5740FC1-708F-4568-9D0A-28207CCD12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6826" y="2947173"/>
            <a:ext cx="963653" cy="963653"/>
          </a:xfrm>
          <a:prstGeom prst="rect">
            <a:avLst/>
          </a:prstGeom>
        </p:spPr>
      </p:pic>
      <p:pic>
        <p:nvPicPr>
          <p:cNvPr id="23" name="Graphic 22" descr="Line Arrow: Straight">
            <a:extLst>
              <a:ext uri="{FF2B5EF4-FFF2-40B4-BE49-F238E27FC236}">
                <a16:creationId xmlns:a16="http://schemas.microsoft.com/office/drawing/2014/main" id="{DC088588-D0F1-4A84-8C15-E2D108214B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497169" y="3006675"/>
            <a:ext cx="1372192" cy="914400"/>
          </a:xfrm>
          <a:prstGeom prst="rect">
            <a:avLst/>
          </a:prstGeom>
        </p:spPr>
      </p:pic>
      <p:pic>
        <p:nvPicPr>
          <p:cNvPr id="24" name="Graphic 23" descr="Line Arrow: Straight">
            <a:extLst>
              <a:ext uri="{FF2B5EF4-FFF2-40B4-BE49-F238E27FC236}">
                <a16:creationId xmlns:a16="http://schemas.microsoft.com/office/drawing/2014/main" id="{293A59B8-5122-4B16-B9FA-4A3B6E9B7F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2384367" y="3077439"/>
            <a:ext cx="1397929" cy="914400"/>
          </a:xfrm>
          <a:prstGeom prst="rect">
            <a:avLst/>
          </a:prstGeom>
        </p:spPr>
      </p:pic>
      <p:pic>
        <p:nvPicPr>
          <p:cNvPr id="25" name="Graphic 24" descr="Line Arrow: Straight">
            <a:extLst>
              <a:ext uri="{FF2B5EF4-FFF2-40B4-BE49-F238E27FC236}">
                <a16:creationId xmlns:a16="http://schemas.microsoft.com/office/drawing/2014/main" id="{7F710292-4E7F-4E66-B2D6-6569E4333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2347793" y="2628151"/>
            <a:ext cx="1397929" cy="914400"/>
          </a:xfrm>
          <a:prstGeom prst="rect">
            <a:avLst/>
          </a:prstGeom>
        </p:spPr>
      </p:pic>
      <p:pic>
        <p:nvPicPr>
          <p:cNvPr id="26" name="Graphic 25" descr="Line Arrow: Straight">
            <a:extLst>
              <a:ext uri="{FF2B5EF4-FFF2-40B4-BE49-F238E27FC236}">
                <a16:creationId xmlns:a16="http://schemas.microsoft.com/office/drawing/2014/main" id="{5712AB2C-5D48-4CFF-B3CB-6A049A25E7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9298905" y="2971799"/>
            <a:ext cx="1128794" cy="914400"/>
          </a:xfrm>
          <a:prstGeom prst="rect">
            <a:avLst/>
          </a:prstGeom>
        </p:spPr>
      </p:pic>
      <p:pic>
        <p:nvPicPr>
          <p:cNvPr id="27" name="Graphic 26" descr="Line Arrow: Straight">
            <a:extLst>
              <a:ext uri="{FF2B5EF4-FFF2-40B4-BE49-F238E27FC236}">
                <a16:creationId xmlns:a16="http://schemas.microsoft.com/office/drawing/2014/main" id="{B0DAAC2D-80E2-4A26-A59A-21578810FD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492167" y="2971799"/>
            <a:ext cx="1047949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721D78E-D3E9-4CD1-A9D5-31596F4835D0}"/>
              </a:ext>
            </a:extLst>
          </p:cNvPr>
          <p:cNvSpPr txBox="1"/>
          <p:nvPr/>
        </p:nvSpPr>
        <p:spPr>
          <a:xfrm>
            <a:off x="2676992" y="264752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287C40-DC9D-4141-89CE-40B2219DC8CC}"/>
              </a:ext>
            </a:extLst>
          </p:cNvPr>
          <p:cNvSpPr txBox="1"/>
          <p:nvPr/>
        </p:nvSpPr>
        <p:spPr>
          <a:xfrm>
            <a:off x="2554348" y="357805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90157B-EC10-4098-B9E5-B66739662A4F}"/>
              </a:ext>
            </a:extLst>
          </p:cNvPr>
          <p:cNvSpPr txBox="1"/>
          <p:nvPr/>
        </p:nvSpPr>
        <p:spPr>
          <a:xfrm>
            <a:off x="5565004" y="2969480"/>
            <a:ext cx="129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log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920A02-57A8-4825-8683-E46AA5820967}"/>
              </a:ext>
            </a:extLst>
          </p:cNvPr>
          <p:cNvSpPr txBox="1"/>
          <p:nvPr/>
        </p:nvSpPr>
        <p:spPr>
          <a:xfrm>
            <a:off x="7618232" y="2860750"/>
            <a:ext cx="5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15B880-BB2F-4D1D-8125-1F67EA024A4D}"/>
              </a:ext>
            </a:extLst>
          </p:cNvPr>
          <p:cNvSpPr txBox="1"/>
          <p:nvPr/>
        </p:nvSpPr>
        <p:spPr>
          <a:xfrm>
            <a:off x="9322094" y="2693690"/>
            <a:ext cx="98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RDBMS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7977C1-047C-49C4-97AE-17685D711C60}"/>
              </a:ext>
            </a:extLst>
          </p:cNvPr>
          <p:cNvSpPr txBox="1"/>
          <p:nvPr/>
        </p:nvSpPr>
        <p:spPr>
          <a:xfrm>
            <a:off x="10598326" y="5877323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 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Visualization</a:t>
            </a:r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D41291F8-F645-4FAB-BE32-E4C41DC8CC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3393" y="2769344"/>
            <a:ext cx="914400" cy="1113338"/>
          </a:xfrm>
          <a:prstGeom prst="rect">
            <a:avLst/>
          </a:prstGeom>
        </p:spPr>
      </p:pic>
      <p:pic>
        <p:nvPicPr>
          <p:cNvPr id="29" name="Graphic 28" descr="Line Arrow: Straight">
            <a:extLst>
              <a:ext uri="{FF2B5EF4-FFF2-40B4-BE49-F238E27FC236}">
                <a16:creationId xmlns:a16="http://schemas.microsoft.com/office/drawing/2014/main" id="{5519CF41-A34D-4A85-81A0-9AAC203CF3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 flipH="1">
            <a:off x="10593988" y="4000500"/>
            <a:ext cx="92307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Script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MS SQL Server</a:t>
            </a:r>
          </a:p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58400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Downloading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 </a:t>
            </a:r>
          </a:p>
          <a:p>
            <a:pPr lvl="1"/>
            <a:r>
              <a:rPr lang="en-US" dirty="0"/>
              <a:t>Get the names of highest starred projects</a:t>
            </a:r>
          </a:p>
          <a:p>
            <a:pPr lvl="1"/>
            <a:r>
              <a:rPr lang="en-US" dirty="0"/>
              <a:t>Skip the first few hundreds</a:t>
            </a:r>
          </a:p>
          <a:p>
            <a:r>
              <a:rPr lang="en-US" dirty="0"/>
              <a:t>Clone</a:t>
            </a:r>
          </a:p>
          <a:p>
            <a:pPr lvl="1"/>
            <a:r>
              <a:rPr lang="en-US" dirty="0"/>
              <a:t>Space constraint could only clone ~9500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0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068-4A10-45C7-8EBF-C0A238F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944-ECA8-4DE2-8CB9-46DA7FA0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logs</a:t>
            </a:r>
          </a:p>
          <a:p>
            <a:pPr lvl="1"/>
            <a:r>
              <a:rPr lang="en-US" dirty="0"/>
              <a:t>Used a batch file to generate commits</a:t>
            </a:r>
          </a:p>
          <a:p>
            <a:r>
              <a:rPr lang="en-US" dirty="0"/>
              <a:t>Reformat data</a:t>
            </a:r>
          </a:p>
          <a:p>
            <a:pPr lvl="1"/>
            <a:r>
              <a:rPr lang="en-US" dirty="0"/>
              <a:t>Each commit has multiple files and some unwanted merge commit.</a:t>
            </a:r>
          </a:p>
          <a:p>
            <a:pPr lvl="1"/>
            <a:r>
              <a:rPr lang="en-US" dirty="0"/>
              <a:t>Used a java program to make it a table loadable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067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4775</TotalTime>
  <Words>988</Words>
  <Application>Microsoft Office PowerPoint</Application>
  <PresentationFormat>Widescreen</PresentationFormat>
  <Paragraphs>154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Franklin Gothic Book</vt:lpstr>
      <vt:lpstr>Lucida Console</vt:lpstr>
      <vt:lpstr>Crop</vt:lpstr>
      <vt:lpstr>Risk Analysis</vt:lpstr>
      <vt:lpstr>Bus Factor</vt:lpstr>
      <vt:lpstr>Importance</vt:lpstr>
      <vt:lpstr>Risk Analysis</vt:lpstr>
      <vt:lpstr>Risk Analysis</vt:lpstr>
      <vt:lpstr>Data Pipeline</vt:lpstr>
      <vt:lpstr>Technology Stack</vt:lpstr>
      <vt:lpstr>Data Downloading</vt:lpstr>
      <vt:lpstr>Generating Logs</vt:lpstr>
      <vt:lpstr>Cleaning Data</vt:lpstr>
      <vt:lpstr>Risk Analysis</vt:lpstr>
      <vt:lpstr>Risk Analysis</vt:lpstr>
      <vt:lpstr>Risk Analysis</vt:lpstr>
      <vt:lpstr>Methodology for Feature Generation</vt:lpstr>
      <vt:lpstr>Modified Bus Factor</vt:lpstr>
      <vt:lpstr>Exploration of features</vt:lpstr>
      <vt:lpstr>Exploration of features</vt:lpstr>
      <vt:lpstr>Approach</vt:lpstr>
      <vt:lpstr>Analyzing Output</vt:lpstr>
      <vt:lpstr>Analyzing Output</vt:lpstr>
      <vt:lpstr>Verifying Result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Analysis</dc:title>
  <dc:creator>Noul</dc:creator>
  <cp:lastModifiedBy>Noul</cp:lastModifiedBy>
  <cp:revision>39</cp:revision>
  <dcterms:created xsi:type="dcterms:W3CDTF">2019-03-14T16:43:08Z</dcterms:created>
  <dcterms:modified xsi:type="dcterms:W3CDTF">2019-04-25T22:54:06Z</dcterms:modified>
</cp:coreProperties>
</file>