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8" r:id="rId4"/>
    <p:sldId id="259" r:id="rId5"/>
    <p:sldId id="260" r:id="rId6"/>
    <p:sldId id="273" r:id="rId7"/>
    <p:sldId id="262" r:id="rId8"/>
    <p:sldId id="263" r:id="rId9"/>
    <p:sldId id="264" r:id="rId10"/>
    <p:sldId id="265" r:id="rId11"/>
    <p:sldId id="266" r:id="rId12"/>
    <p:sldId id="271" r:id="rId13"/>
    <p:sldId id="267" r:id="rId14"/>
    <p:sldId id="268" r:id="rId15"/>
    <p:sldId id="269" r:id="rId16"/>
    <p:sldId id="270" r:id="rId17"/>
    <p:sldId id="272" r:id="rId18"/>
    <p:sldId id="275" r:id="rId19"/>
    <p:sldId id="276"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400" dirty="0" smtClean="0"/>
              <a:t>Presentation on :</a:t>
            </a:r>
            <a:endParaRPr lang="en-GB" sz="4400" dirty="0"/>
          </a:p>
        </p:txBody>
      </p:sp>
      <p:sp>
        <p:nvSpPr>
          <p:cNvPr id="3" name="Subtitle 2"/>
          <p:cNvSpPr>
            <a:spLocks noGrp="1"/>
          </p:cNvSpPr>
          <p:nvPr>
            <p:ph type="subTitle" idx="1"/>
          </p:nvPr>
        </p:nvSpPr>
        <p:spPr/>
        <p:txBody>
          <a:bodyPr>
            <a:normAutofit/>
          </a:bodyPr>
          <a:lstStyle/>
          <a:p>
            <a:r>
              <a:rPr lang="en-GB" sz="4400" dirty="0"/>
              <a:t>Twitter </a:t>
            </a:r>
            <a:r>
              <a:rPr lang="en-US" sz="4400" b="1" dirty="0"/>
              <a:t> Sentiment </a:t>
            </a:r>
            <a:r>
              <a:rPr lang="en-GB" sz="4400" dirty="0"/>
              <a:t> Analysis</a:t>
            </a:r>
          </a:p>
        </p:txBody>
      </p:sp>
    </p:spTree>
    <p:extLst>
      <p:ext uri="{BB962C8B-B14F-4D97-AF65-F5344CB8AC3E}">
        <p14:creationId xmlns:p14="http://schemas.microsoft.com/office/powerpoint/2010/main" val="3233627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891" y="640080"/>
            <a:ext cx="10711543" cy="2123658"/>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Class </a:t>
            </a:r>
            <a:r>
              <a:rPr lang="en-US" sz="4400" b="1" dirty="0" smtClean="0">
                <a:latin typeface="Calibri" panose="020F0502020204030204" pitchFamily="34" charset="0"/>
                <a:cs typeface="Calibri" panose="020F0502020204030204" pitchFamily="34" charset="0"/>
              </a:rPr>
              <a:t>Diagram</a:t>
            </a:r>
          </a:p>
          <a:p>
            <a:endParaRPr lang="en-US" sz="4400" b="1" dirty="0">
              <a:latin typeface="Calibri" panose="020F0502020204030204" pitchFamily="34" charset="0"/>
              <a:cs typeface="Calibri" panose="020F0502020204030204" pitchFamily="34" charset="0"/>
            </a:endParaRPr>
          </a:p>
          <a:p>
            <a:endParaRPr lang="en-GB" sz="4400" dirty="0">
              <a:latin typeface="Calibri" panose="020F0502020204030204" pitchFamily="34" charset="0"/>
              <a:cs typeface="Calibri" panose="020F0502020204030204" pitchFamily="34"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25904" y="1904050"/>
            <a:ext cx="8345510" cy="4031087"/>
          </a:xfrm>
          <a:prstGeom prst="rect">
            <a:avLst/>
          </a:prstGeom>
          <a:noFill/>
          <a:ln>
            <a:noFill/>
          </a:ln>
        </p:spPr>
      </p:pic>
    </p:spTree>
    <p:extLst>
      <p:ext uri="{BB962C8B-B14F-4D97-AF65-F5344CB8AC3E}">
        <p14:creationId xmlns:p14="http://schemas.microsoft.com/office/powerpoint/2010/main" val="36558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5657" y="1031966"/>
            <a:ext cx="9300754" cy="2123658"/>
          </a:xfrm>
          <a:prstGeom prst="rect">
            <a:avLst/>
          </a:prstGeom>
          <a:noFill/>
        </p:spPr>
        <p:txBody>
          <a:bodyPr wrap="square" rtlCol="0">
            <a:spAutoFit/>
          </a:bodyPr>
          <a:lstStyle/>
          <a:p>
            <a:r>
              <a:rPr lang="en-US" sz="4400" b="1" dirty="0" smtClean="0">
                <a:latin typeface="Calibri" panose="020F0502020204030204" pitchFamily="34" charset="0"/>
                <a:cs typeface="Calibri" panose="020F0502020204030204" pitchFamily="34" charset="0"/>
              </a:rPr>
              <a:t>ERD</a:t>
            </a:r>
          </a:p>
          <a:p>
            <a:endParaRPr lang="en-US" sz="4400" b="1" dirty="0">
              <a:latin typeface="Calibri" panose="020F0502020204030204" pitchFamily="34" charset="0"/>
              <a:cs typeface="Calibri" panose="020F0502020204030204" pitchFamily="34" charset="0"/>
            </a:endParaRPr>
          </a:p>
          <a:p>
            <a:endParaRPr lang="en-GB" sz="4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1858541"/>
            <a:ext cx="7802064" cy="4734586"/>
          </a:xfrm>
          <a:prstGeom prst="rect">
            <a:avLst/>
          </a:prstGeom>
        </p:spPr>
      </p:pic>
    </p:spTree>
    <p:extLst>
      <p:ext uri="{BB962C8B-B14F-4D97-AF65-F5344CB8AC3E}">
        <p14:creationId xmlns:p14="http://schemas.microsoft.com/office/powerpoint/2010/main" val="236116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892" y="1476104"/>
            <a:ext cx="9496697" cy="2431435"/>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Software snapshot demo</a:t>
            </a:r>
          </a:p>
          <a:p>
            <a:endParaRPr lang="en-GB" dirty="0">
              <a:latin typeface="Calibri" panose="020F0502020204030204" pitchFamily="34" charset="0"/>
              <a:cs typeface="Calibri" panose="020F0502020204030204" pitchFamily="34" charset="0"/>
            </a:endParaRPr>
          </a:p>
          <a:p>
            <a:pPr algn="just">
              <a:lnSpc>
                <a:spcPct val="150000"/>
              </a:lnSpc>
            </a:pPr>
            <a:r>
              <a:rPr lang="en-GB" sz="2000" dirty="0" smtClean="0">
                <a:latin typeface="Calibri" panose="020F0502020204030204" pitchFamily="34" charset="0"/>
                <a:cs typeface="Calibri" panose="020F0502020204030204" pitchFamily="34" charset="0"/>
              </a:rPr>
              <a:t>This chapter highlights the result of the project and the snapshots for each of the activities are shown along with the discussion of each activity describing its working. Each</a:t>
            </a:r>
          </a:p>
          <a:p>
            <a:pPr algn="just">
              <a:lnSpc>
                <a:spcPct val="150000"/>
              </a:lnSpc>
            </a:pPr>
            <a:r>
              <a:rPr lang="en-GB" sz="2000" dirty="0" smtClean="0">
                <a:latin typeface="Calibri" panose="020F0502020204030204" pitchFamily="34" charset="0"/>
                <a:cs typeface="Calibri" panose="020F0502020204030204" pitchFamily="34" charset="0"/>
              </a:rPr>
              <a:t>Snapshot describe every single step of the application </a:t>
            </a:r>
          </a:p>
        </p:txBody>
      </p:sp>
    </p:spTree>
    <p:extLst>
      <p:ext uri="{BB962C8B-B14F-4D97-AF65-F5344CB8AC3E}">
        <p14:creationId xmlns:p14="http://schemas.microsoft.com/office/powerpoint/2010/main" val="330989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891" y="1149531"/>
            <a:ext cx="11364686" cy="3477875"/>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Snapshot</a:t>
            </a:r>
          </a:p>
          <a:p>
            <a:endParaRPr lang="en-GB" sz="4400" dirty="0">
              <a:latin typeface="Calibri" panose="020F0502020204030204" pitchFamily="34" charset="0"/>
              <a:cs typeface="Calibri" panose="020F0502020204030204" pitchFamily="34" charset="0"/>
            </a:endParaRPr>
          </a:p>
          <a:p>
            <a:endParaRPr lang="en-GB" sz="4400" dirty="0" smtClean="0">
              <a:latin typeface="Calibri" panose="020F0502020204030204" pitchFamily="34" charset="0"/>
              <a:cs typeface="Calibri" panose="020F0502020204030204" pitchFamily="34" charset="0"/>
            </a:endParaRPr>
          </a:p>
          <a:p>
            <a:endParaRPr lang="en-GB" sz="4400" dirty="0">
              <a:latin typeface="Calibri" panose="020F0502020204030204" pitchFamily="34" charset="0"/>
              <a:cs typeface="Calibri" panose="020F0502020204030204" pitchFamily="34" charset="0"/>
            </a:endParaRPr>
          </a:p>
          <a:p>
            <a:endParaRPr lang="en-GB" sz="4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639" y="2063931"/>
            <a:ext cx="6773145" cy="3768220"/>
          </a:xfrm>
          <a:prstGeom prst="rect">
            <a:avLst/>
          </a:prstGeom>
        </p:spPr>
      </p:pic>
    </p:spTree>
    <p:extLst>
      <p:ext uri="{BB962C8B-B14F-4D97-AF65-F5344CB8AC3E}">
        <p14:creationId xmlns:p14="http://schemas.microsoft.com/office/powerpoint/2010/main" val="147275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634" y="796834"/>
            <a:ext cx="10254343" cy="2800767"/>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Snapshot(Continued)</a:t>
            </a:r>
          </a:p>
          <a:p>
            <a:endParaRPr lang="en-GB" sz="4400" dirty="0">
              <a:latin typeface="Calibri" panose="020F0502020204030204" pitchFamily="34" charset="0"/>
              <a:cs typeface="Calibri" panose="020F0502020204030204" pitchFamily="34" charset="0"/>
            </a:endParaRPr>
          </a:p>
          <a:p>
            <a:endParaRPr lang="en-GB" sz="4400" dirty="0" smtClean="0">
              <a:latin typeface="Calibri" panose="020F0502020204030204" pitchFamily="34" charset="0"/>
              <a:cs typeface="Calibri" panose="020F0502020204030204" pitchFamily="34" charset="0"/>
            </a:endParaRPr>
          </a:p>
          <a:p>
            <a:endParaRPr lang="en-GB" sz="4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126" y="1985553"/>
            <a:ext cx="5962531" cy="3663081"/>
          </a:xfrm>
          <a:prstGeom prst="rect">
            <a:avLst/>
          </a:prstGeom>
        </p:spPr>
      </p:pic>
    </p:spTree>
    <p:extLst>
      <p:ext uri="{BB962C8B-B14F-4D97-AF65-F5344CB8AC3E}">
        <p14:creationId xmlns:p14="http://schemas.microsoft.com/office/powerpoint/2010/main" val="181595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1520" y="1214846"/>
            <a:ext cx="9261566" cy="1446550"/>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Snapshot(Continued)</a:t>
            </a:r>
          </a:p>
          <a:p>
            <a:endParaRPr lang="en-GB" sz="4400" dirty="0">
              <a:latin typeface="Calibri" panose="020F0502020204030204" pitchFamily="34" charset="0"/>
              <a:cs typeface="Calibri" panose="020F0502020204030204" pitchFamily="34" charset="0"/>
            </a:endParaRPr>
          </a:p>
        </p:txBody>
      </p:sp>
      <p:pic>
        <p:nvPicPr>
          <p:cNvPr id="4" name="Picture 3" descr="C:\Users\imran\Desktop\imran\project report\user panel.PNG"/>
          <p:cNvPicPr/>
          <p:nvPr/>
        </p:nvPicPr>
        <p:blipFill>
          <a:blip r:embed="rId2">
            <a:extLst>
              <a:ext uri="{28A0092B-C50C-407E-A947-70E740481C1C}">
                <a14:useLocalDpi xmlns:a14="http://schemas.microsoft.com/office/drawing/2010/main" val="0"/>
              </a:ext>
            </a:extLst>
          </a:blip>
          <a:srcRect/>
          <a:stretch>
            <a:fillRect/>
          </a:stretch>
        </p:blipFill>
        <p:spPr bwMode="auto">
          <a:xfrm>
            <a:off x="2299062" y="2661396"/>
            <a:ext cx="4402183" cy="3334455"/>
          </a:xfrm>
          <a:prstGeom prst="rect">
            <a:avLst/>
          </a:prstGeom>
          <a:noFill/>
          <a:ln>
            <a:noFill/>
          </a:ln>
        </p:spPr>
      </p:pic>
    </p:spTree>
    <p:extLst>
      <p:ext uri="{BB962C8B-B14F-4D97-AF65-F5344CB8AC3E}">
        <p14:creationId xmlns:p14="http://schemas.microsoft.com/office/powerpoint/2010/main" val="2691716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154" y="1084217"/>
            <a:ext cx="9457509" cy="2800767"/>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Evaluation</a:t>
            </a:r>
          </a:p>
          <a:p>
            <a:endParaRPr lang="en-GB" sz="4400" dirty="0" smtClean="0">
              <a:latin typeface="Calibri" panose="020F0502020204030204" pitchFamily="34" charset="0"/>
              <a:cs typeface="Calibri" panose="020F0502020204030204" pitchFamily="34" charset="0"/>
            </a:endParaRPr>
          </a:p>
          <a:p>
            <a:endParaRPr lang="en-GB" sz="4400" dirty="0">
              <a:latin typeface="Calibri" panose="020F0502020204030204" pitchFamily="34" charset="0"/>
              <a:cs typeface="Calibri" panose="020F0502020204030204" pitchFamily="34" charset="0"/>
            </a:endParaRPr>
          </a:p>
          <a:p>
            <a:endParaRPr lang="en-GB" sz="4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292" y="1953947"/>
            <a:ext cx="8049748" cy="4439270"/>
          </a:xfrm>
          <a:prstGeom prst="rect">
            <a:avLst/>
          </a:prstGeom>
        </p:spPr>
      </p:pic>
    </p:spTree>
    <p:extLst>
      <p:ext uri="{BB962C8B-B14F-4D97-AF65-F5344CB8AC3E}">
        <p14:creationId xmlns:p14="http://schemas.microsoft.com/office/powerpoint/2010/main" val="76209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86" y="1371600"/>
            <a:ext cx="9444445" cy="2800767"/>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Evaluation(Continued)</a:t>
            </a:r>
          </a:p>
          <a:p>
            <a:endParaRPr lang="en-GB" sz="4400" dirty="0">
              <a:latin typeface="Calibri" panose="020F0502020204030204" pitchFamily="34" charset="0"/>
              <a:cs typeface="Calibri" panose="020F0502020204030204" pitchFamily="34" charset="0"/>
            </a:endParaRPr>
          </a:p>
          <a:p>
            <a:endParaRPr lang="en-GB" sz="4400" dirty="0" smtClean="0">
              <a:latin typeface="Calibri" panose="020F0502020204030204" pitchFamily="34" charset="0"/>
              <a:cs typeface="Calibri" panose="020F0502020204030204" pitchFamily="34" charset="0"/>
            </a:endParaRPr>
          </a:p>
          <a:p>
            <a:endParaRPr lang="en-GB" sz="4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034" y="2442754"/>
            <a:ext cx="6583680" cy="2670139"/>
          </a:xfrm>
          <a:prstGeom prst="rect">
            <a:avLst/>
          </a:prstGeom>
        </p:spPr>
      </p:pic>
    </p:spTree>
    <p:extLst>
      <p:ext uri="{BB962C8B-B14F-4D97-AF65-F5344CB8AC3E}">
        <p14:creationId xmlns:p14="http://schemas.microsoft.com/office/powerpoint/2010/main" val="3649795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8903" y="1188720"/>
            <a:ext cx="9771017" cy="1446550"/>
          </a:xfrm>
          <a:prstGeom prst="rect">
            <a:avLst/>
          </a:prstGeom>
          <a:noFill/>
        </p:spPr>
        <p:txBody>
          <a:bodyPr wrap="square" rtlCol="0">
            <a:spAutoFit/>
          </a:bodyPr>
          <a:lstStyle/>
          <a:p>
            <a:r>
              <a:rPr lang="en-GB" sz="4400" dirty="0">
                <a:latin typeface="Calibri" panose="020F0502020204030204" pitchFamily="34" charset="0"/>
                <a:cs typeface="Calibri" panose="020F0502020204030204" pitchFamily="34" charset="0"/>
              </a:rPr>
              <a:t>Evaluation(Continued</a:t>
            </a:r>
            <a:r>
              <a:rPr lang="en-GB" sz="4400" dirty="0" smtClean="0">
                <a:latin typeface="Calibri" panose="020F0502020204030204" pitchFamily="34" charset="0"/>
                <a:cs typeface="Calibri" panose="020F0502020204030204" pitchFamily="34" charset="0"/>
              </a:rPr>
              <a:t>)</a:t>
            </a:r>
          </a:p>
          <a:p>
            <a:endParaRPr lang="en-GB" sz="4400" dirty="0"/>
          </a:p>
        </p:txBody>
      </p:sp>
      <p:pic>
        <p:nvPicPr>
          <p:cNvPr id="3" name="Picture 2" descr="C:\Users\imran\Desktop\imran\project report\enter value.PNG"/>
          <p:cNvPicPr/>
          <p:nvPr/>
        </p:nvPicPr>
        <p:blipFill>
          <a:blip r:embed="rId2">
            <a:extLst>
              <a:ext uri="{28A0092B-C50C-407E-A947-70E740481C1C}">
                <a14:useLocalDpi xmlns:a14="http://schemas.microsoft.com/office/drawing/2010/main" val="0"/>
              </a:ext>
            </a:extLst>
          </a:blip>
          <a:srcRect/>
          <a:stretch>
            <a:fillRect/>
          </a:stretch>
        </p:blipFill>
        <p:spPr bwMode="auto">
          <a:xfrm>
            <a:off x="4329793" y="2770913"/>
            <a:ext cx="2644140" cy="3562985"/>
          </a:xfrm>
          <a:prstGeom prst="rect">
            <a:avLst/>
          </a:prstGeom>
          <a:noFill/>
          <a:ln>
            <a:noFill/>
          </a:ln>
        </p:spPr>
      </p:pic>
    </p:spTree>
    <p:extLst>
      <p:ext uri="{BB962C8B-B14F-4D97-AF65-F5344CB8AC3E}">
        <p14:creationId xmlns:p14="http://schemas.microsoft.com/office/powerpoint/2010/main" val="131748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577" y="849086"/>
            <a:ext cx="10371909" cy="4950823"/>
          </a:xfrm>
          <a:prstGeom prst="rect">
            <a:avLst/>
          </a:prstGeom>
          <a:noFill/>
        </p:spPr>
        <p:txBody>
          <a:bodyPr wrap="square" rtlCol="0">
            <a:spAutoFit/>
          </a:bodyPr>
          <a:lstStyle/>
          <a:p>
            <a:endParaRPr lang="en-GB" dirty="0"/>
          </a:p>
        </p:txBody>
      </p:sp>
      <p:pic>
        <p:nvPicPr>
          <p:cNvPr id="3" name="Picture 2" descr="C:\Users\imran\Desktop\imran\project report\view result.PNG"/>
          <p:cNvPicPr/>
          <p:nvPr/>
        </p:nvPicPr>
        <p:blipFill>
          <a:blip r:embed="rId2">
            <a:extLst>
              <a:ext uri="{28A0092B-C50C-407E-A947-70E740481C1C}">
                <a14:useLocalDpi xmlns:a14="http://schemas.microsoft.com/office/drawing/2010/main" val="0"/>
              </a:ext>
            </a:extLst>
          </a:blip>
          <a:srcRect/>
          <a:stretch>
            <a:fillRect/>
          </a:stretch>
        </p:blipFill>
        <p:spPr bwMode="auto">
          <a:xfrm>
            <a:off x="2392680" y="1237887"/>
            <a:ext cx="5943600" cy="5087620"/>
          </a:xfrm>
          <a:prstGeom prst="rect">
            <a:avLst/>
          </a:prstGeom>
          <a:noFill/>
          <a:ln>
            <a:noFill/>
          </a:ln>
        </p:spPr>
      </p:pic>
    </p:spTree>
    <p:extLst>
      <p:ext uri="{BB962C8B-B14F-4D97-AF65-F5344CB8AC3E}">
        <p14:creationId xmlns:p14="http://schemas.microsoft.com/office/powerpoint/2010/main" val="215983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Presented by:</a:t>
            </a:r>
            <a:endParaRPr lang="en-GB" dirty="0"/>
          </a:p>
        </p:txBody>
      </p:sp>
      <p:sp>
        <p:nvSpPr>
          <p:cNvPr id="3" name="Content Placeholder 2"/>
          <p:cNvSpPr>
            <a:spLocks noGrp="1"/>
          </p:cNvSpPr>
          <p:nvPr>
            <p:ph idx="1"/>
          </p:nvPr>
        </p:nvSpPr>
        <p:spPr/>
        <p:txBody>
          <a:bodyPr/>
          <a:lstStyle/>
          <a:p>
            <a:r>
              <a:rPr lang="en-GB" dirty="0" err="1" smtClean="0"/>
              <a:t>Nouman</a:t>
            </a:r>
            <a:r>
              <a:rPr lang="en-GB" dirty="0" smtClean="0"/>
              <a:t> </a:t>
            </a:r>
            <a:r>
              <a:rPr lang="en-GB" dirty="0" err="1" smtClean="0"/>
              <a:t>Rasool</a:t>
            </a:r>
            <a:endParaRPr lang="en-GB" dirty="0" smtClean="0"/>
          </a:p>
          <a:p>
            <a:r>
              <a:rPr lang="en-GB" dirty="0" smtClean="0"/>
              <a:t>BSIT</a:t>
            </a:r>
          </a:p>
          <a:p>
            <a:r>
              <a:rPr lang="en-GB" dirty="0" smtClean="0"/>
              <a:t>023R15-25</a:t>
            </a:r>
            <a:endParaRPr lang="en-GB" dirty="0"/>
          </a:p>
        </p:txBody>
      </p:sp>
    </p:spTree>
    <p:extLst>
      <p:ext uri="{BB962C8B-B14F-4D97-AF65-F5344CB8AC3E}">
        <p14:creationId xmlns:p14="http://schemas.microsoft.com/office/powerpoint/2010/main" val="3867533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4583" y="849086"/>
            <a:ext cx="10136777" cy="5416868"/>
          </a:xfrm>
          <a:prstGeom prst="rect">
            <a:avLst/>
          </a:prstGeom>
          <a:noFill/>
        </p:spPr>
        <p:txBody>
          <a:bodyPr wrap="square" rtlCol="0">
            <a:spAutoFit/>
          </a:bodyPr>
          <a:lstStyle/>
          <a:p>
            <a:pPr>
              <a:lnSpc>
                <a:spcPct val="150000"/>
              </a:lnSpc>
            </a:pPr>
            <a:r>
              <a:rPr lang="en-GB" sz="4400" dirty="0" smtClean="0">
                <a:latin typeface="Calibri" panose="020F0502020204030204" pitchFamily="34" charset="0"/>
                <a:cs typeface="Calibri" panose="020F0502020204030204" pitchFamily="34" charset="0"/>
              </a:rPr>
              <a:t>Conclusion</a:t>
            </a:r>
          </a:p>
          <a:p>
            <a:pPr marL="285750" indent="-285750">
              <a:buFont typeface="Arial" panose="020B0604020202020204" pitchFamily="34" charset="0"/>
              <a:buChar char="•"/>
            </a:pPr>
            <a:r>
              <a:rPr lang="en-US" sz="2000" dirty="0"/>
              <a:t>I have completed my project by using python language. </a:t>
            </a:r>
          </a:p>
          <a:p>
            <a:pPr marL="285750" indent="-285750">
              <a:buFont typeface="Arial" panose="020B0604020202020204" pitchFamily="34" charset="0"/>
              <a:buChar char="•"/>
            </a:pPr>
            <a:r>
              <a:rPr lang="en-US" sz="2000" dirty="0"/>
              <a:t>Thus the basic knowledge required to do sentiment analysis of Twitter is well stated in this review paper. </a:t>
            </a:r>
          </a:p>
          <a:p>
            <a:pPr marL="285750" indent="-285750">
              <a:buFont typeface="Arial" panose="020B0604020202020204" pitchFamily="34" charset="0"/>
              <a:buChar char="•"/>
            </a:pPr>
            <a:r>
              <a:rPr lang="en-US" sz="2000" dirty="0"/>
              <a:t>What is Sentiment Analysis with respect to levels of sentiment analysis, what are the approaches to do sentiment analysis, methodologies for sentiment analysis, features to be extracted from text and the applications where it can be utilized is mentioned hierarchically.</a:t>
            </a:r>
          </a:p>
          <a:p>
            <a:pPr marL="285750" indent="-285750">
              <a:buFont typeface="Arial" panose="020B0604020202020204" pitchFamily="34" charset="0"/>
              <a:buChar char="•"/>
            </a:pPr>
            <a:r>
              <a:rPr lang="en-US" sz="2000" dirty="0"/>
              <a:t> If we want to do Twitter’s sentiment analysis we need to know about the twitter, about extracting the tweets, its structure, their meaning. This paper gives brief notion of tweets. </a:t>
            </a:r>
          </a:p>
          <a:p>
            <a:pPr marL="285750" indent="-285750">
              <a:buFont typeface="Arial" panose="020B0604020202020204" pitchFamily="34" charset="0"/>
              <a:buChar char="•"/>
            </a:pPr>
            <a:r>
              <a:rPr lang="en-US" sz="2000" dirty="0"/>
              <a:t>When one wants to do sentiment analysis of tweets, he has to do it in a specialized aspect of sentiment analysis. </a:t>
            </a:r>
          </a:p>
          <a:p>
            <a:pPr marL="285750" indent="-285750">
              <a:buFont typeface="Arial" panose="020B0604020202020204" pitchFamily="34" charset="0"/>
              <a:buChar char="•"/>
            </a:pPr>
            <a:r>
              <a:rPr lang="en-US" sz="2000" dirty="0"/>
              <a:t>So the brief knowledge about Twitter Sentiment Analysis is given in this paper</a:t>
            </a:r>
          </a:p>
          <a:p>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842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2777" y="1005840"/>
            <a:ext cx="9993086" cy="2800767"/>
          </a:xfrm>
          <a:prstGeom prst="rect">
            <a:avLst/>
          </a:prstGeom>
          <a:noFill/>
        </p:spPr>
        <p:txBody>
          <a:bodyPr wrap="square" rtlCol="0">
            <a:spAutoFit/>
          </a:bodyPr>
          <a:lstStyle/>
          <a:p>
            <a:r>
              <a:rPr lang="en-GB" sz="3600" b="1" dirty="0" smtClean="0"/>
              <a:t>Presentation Outline</a:t>
            </a:r>
            <a:endParaRPr lang="en-GB" sz="2000" b="1" dirty="0" smtClean="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GB" sz="2000" b="1" dirty="0" smtClean="0">
                <a:latin typeface="Calibri" panose="020F0502020204030204" pitchFamily="34" charset="0"/>
                <a:cs typeface="Calibri" panose="020F0502020204030204" pitchFamily="34" charset="0"/>
              </a:rPr>
              <a:t>Introduction</a:t>
            </a:r>
          </a:p>
          <a:p>
            <a:pPr marL="571500" indent="-571500">
              <a:buFont typeface="Arial" panose="020B0604020202020204" pitchFamily="34" charset="0"/>
              <a:buChar char="•"/>
            </a:pPr>
            <a:r>
              <a:rPr lang="en-GB" sz="2000" b="1" dirty="0" smtClean="0">
                <a:latin typeface="Calibri" panose="020F0502020204030204" pitchFamily="34" charset="0"/>
                <a:cs typeface="Calibri" panose="020F0502020204030204" pitchFamily="34" charset="0"/>
              </a:rPr>
              <a:t>Objectives</a:t>
            </a:r>
          </a:p>
          <a:p>
            <a:pPr marL="571500" indent="-571500">
              <a:buFont typeface="Arial" panose="020B0604020202020204" pitchFamily="34" charset="0"/>
              <a:buChar char="•"/>
            </a:pPr>
            <a:r>
              <a:rPr lang="en-GB" sz="2000" b="1" dirty="0" smtClean="0">
                <a:latin typeface="Calibri" panose="020F0502020204030204" pitchFamily="34" charset="0"/>
                <a:cs typeface="Calibri" panose="020F0502020204030204" pitchFamily="34" charset="0"/>
              </a:rPr>
              <a:t>Technology Platform Overview</a:t>
            </a:r>
          </a:p>
          <a:p>
            <a:pPr marL="571500" indent="-571500">
              <a:buFont typeface="Arial" panose="020B0604020202020204" pitchFamily="34" charset="0"/>
              <a:buChar char="•"/>
            </a:pPr>
            <a:r>
              <a:rPr lang="en-GB" sz="2000" b="1" dirty="0" smtClean="0">
                <a:latin typeface="Calibri" panose="020F0502020204030204" pitchFamily="34" charset="0"/>
                <a:cs typeface="Calibri" panose="020F0502020204030204" pitchFamily="34" charset="0"/>
              </a:rPr>
              <a:t>Implementation</a:t>
            </a:r>
          </a:p>
          <a:p>
            <a:pPr marL="571500" indent="-571500">
              <a:buFont typeface="Arial" panose="020B0604020202020204" pitchFamily="34" charset="0"/>
              <a:buChar char="•"/>
            </a:pPr>
            <a:r>
              <a:rPr lang="en-GB" sz="2000" b="1" dirty="0" smtClean="0">
                <a:latin typeface="Calibri" panose="020F0502020204030204" pitchFamily="34" charset="0"/>
                <a:cs typeface="Calibri" panose="020F0502020204030204" pitchFamily="34" charset="0"/>
              </a:rPr>
              <a:t>Screenshot</a:t>
            </a:r>
          </a:p>
          <a:p>
            <a:pPr marL="571500" indent="-571500">
              <a:buFont typeface="Arial" panose="020B0604020202020204" pitchFamily="34" charset="0"/>
              <a:buChar char="•"/>
            </a:pPr>
            <a:r>
              <a:rPr lang="en-GB" sz="2000" b="1" dirty="0" smtClean="0">
                <a:latin typeface="Calibri" panose="020F0502020204030204" pitchFamily="34" charset="0"/>
                <a:cs typeface="Calibri" panose="020F0502020204030204" pitchFamily="34" charset="0"/>
              </a:rPr>
              <a:t>Evaluation</a:t>
            </a:r>
          </a:p>
          <a:p>
            <a:pPr marL="571500" indent="-571500">
              <a:buFont typeface="Arial" panose="020B0604020202020204" pitchFamily="34" charset="0"/>
              <a:buChar char="•"/>
            </a:pPr>
            <a:r>
              <a:rPr lang="en-GB" sz="2000" b="1" dirty="0" smtClean="0">
                <a:latin typeface="Calibri" panose="020F0502020204030204" pitchFamily="34" charset="0"/>
                <a:cs typeface="Calibri" panose="020F0502020204030204" pitchFamily="34" charset="0"/>
              </a:rPr>
              <a:t>Conclusion</a:t>
            </a:r>
            <a:endParaRPr lang="en-GB" sz="3600" b="1" dirty="0" smtClean="0"/>
          </a:p>
        </p:txBody>
      </p:sp>
    </p:spTree>
    <p:extLst>
      <p:ext uri="{BB962C8B-B14F-4D97-AF65-F5344CB8AC3E}">
        <p14:creationId xmlns:p14="http://schemas.microsoft.com/office/powerpoint/2010/main" val="108540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4583" y="718457"/>
            <a:ext cx="9261566" cy="4093428"/>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Introduction</a:t>
            </a:r>
          </a:p>
          <a:p>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Sentiment </a:t>
            </a:r>
            <a:r>
              <a:rPr lang="en-US" sz="2000" dirty="0">
                <a:latin typeface="Calibri" panose="020F0502020204030204" pitchFamily="34" charset="0"/>
                <a:cs typeface="Calibri" panose="020F0502020204030204" pitchFamily="34" charset="0"/>
              </a:rPr>
              <a:t>Analysis </a:t>
            </a:r>
          </a:p>
          <a:p>
            <a:r>
              <a:rPr lang="en-US" sz="2000" dirty="0" smtClean="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Application </a:t>
            </a:r>
            <a:r>
              <a:rPr lang="en-US" sz="2000" dirty="0" smtClean="0">
                <a:latin typeface="Calibri" panose="020F0502020204030204" pitchFamily="34" charset="0"/>
                <a:cs typeface="Calibri" panose="020F0502020204030204" pitchFamily="34" charset="0"/>
              </a:rPr>
              <a:t>perform</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Collect </a:t>
            </a:r>
            <a:r>
              <a:rPr lang="en-US" sz="2000" dirty="0" smtClean="0">
                <a:latin typeface="Calibri" panose="020F0502020204030204" pitchFamily="34" charset="0"/>
                <a:cs typeface="Calibri" panose="020F0502020204030204" pitchFamily="34" charset="0"/>
              </a:rPr>
              <a:t>Tweets</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Analyze </a:t>
            </a:r>
            <a:r>
              <a:rPr lang="en-US" sz="2000" dirty="0" smtClean="0">
                <a:latin typeface="Calibri" panose="020F0502020204030204" pitchFamily="34" charset="0"/>
                <a:cs typeface="Calibri" panose="020F0502020204030204" pitchFamily="34" charset="0"/>
              </a:rPr>
              <a:t>tweet</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Stats </a:t>
            </a:r>
            <a:r>
              <a:rPr lang="en-US" sz="2000" dirty="0" smtClean="0">
                <a:latin typeface="Calibri" panose="020F0502020204030204" pitchFamily="34" charset="0"/>
                <a:cs typeface="Calibri" panose="020F0502020204030204" pitchFamily="34" charset="0"/>
              </a:rPr>
              <a:t>Results</a:t>
            </a:r>
            <a:endParaRPr lang="en-GB" sz="2000" dirty="0">
              <a:latin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226285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211" y="966651"/>
            <a:ext cx="10110652" cy="5324535"/>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Objective</a:t>
            </a:r>
          </a:p>
          <a:p>
            <a:r>
              <a:rPr lang="en-US" sz="2000" dirty="0">
                <a:latin typeface="Calibri" panose="020F0502020204030204" pitchFamily="34" charset="0"/>
                <a:cs typeface="Calibri" panose="020F0502020204030204" pitchFamily="34" charset="0"/>
              </a:rPr>
              <a:t>The objective of my system is :</a:t>
            </a:r>
          </a:p>
          <a:p>
            <a:pPr marL="342900" indent="-34290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Compare </a:t>
            </a:r>
            <a:r>
              <a:rPr lang="en-US" sz="2000" dirty="0">
                <a:latin typeface="Calibri" panose="020F0502020204030204" pitchFamily="34" charset="0"/>
                <a:cs typeface="Calibri" panose="020F0502020204030204" pitchFamily="34" charset="0"/>
              </a:rPr>
              <a:t>tweets in efficient and compact manner</a:t>
            </a:r>
          </a:p>
          <a:p>
            <a:pPr marL="342900" indent="-34290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Fast </a:t>
            </a:r>
            <a:r>
              <a:rPr lang="en-US" sz="2000" dirty="0">
                <a:latin typeface="Calibri" panose="020F0502020204030204" pitchFamily="34" charset="0"/>
                <a:cs typeface="Calibri" panose="020F0502020204030204" pitchFamily="34" charset="0"/>
              </a:rPr>
              <a:t>response of every activity </a:t>
            </a:r>
          </a:p>
          <a:p>
            <a:pPr marL="342900" indent="-34290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Facilitate </a:t>
            </a:r>
            <a:r>
              <a:rPr lang="en-US" sz="2000" dirty="0">
                <a:latin typeface="Calibri" panose="020F0502020204030204" pitchFamily="34" charset="0"/>
                <a:cs typeface="Calibri" panose="020F0502020204030204" pitchFamily="34" charset="0"/>
              </a:rPr>
              <a:t>easy data </a:t>
            </a:r>
            <a:r>
              <a:rPr lang="en-US" sz="2000" dirty="0" smtClean="0">
                <a:latin typeface="Calibri" panose="020F0502020204030204" pitchFamily="34" charset="0"/>
                <a:cs typeface="Calibri" panose="020F0502020204030204" pitchFamily="34" charset="0"/>
              </a:rPr>
              <a:t>entry</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To implement an algorithm for automatic classification of negative </a:t>
            </a:r>
            <a:r>
              <a:rPr lang="en-US" sz="2000" dirty="0" smtClean="0">
                <a:latin typeface="Calibri" panose="020F0502020204030204" pitchFamily="34" charset="0"/>
                <a:cs typeface="Calibri" panose="020F0502020204030204" pitchFamily="34" charset="0"/>
              </a:rPr>
              <a:t>and positive tweets.</a:t>
            </a:r>
          </a:p>
          <a:p>
            <a:pPr algn="just"/>
            <a:endParaRPr lang="en-US" sz="20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Analyze the public sentiment with respect to </a:t>
            </a:r>
            <a:r>
              <a:rPr lang="en-US" sz="2000" dirty="0" smtClean="0">
                <a:latin typeface="Calibri" panose="020F0502020204030204" pitchFamily="34" charset="0"/>
                <a:cs typeface="Calibri" panose="020F0502020204030204" pitchFamily="34" charset="0"/>
              </a:rPr>
              <a:t>time</a:t>
            </a:r>
          </a:p>
          <a:p>
            <a:pPr algn="just"/>
            <a:endParaRPr lang="en-US" sz="20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To develop functional classifier for accurate and automatic sentiment classification of tweets like </a:t>
            </a:r>
            <a:r>
              <a:rPr lang="en-US" sz="2000" dirty="0" smtClean="0">
                <a:latin typeface="Calibri" panose="020F0502020204030204" pitchFamily="34" charset="0"/>
                <a:cs typeface="Calibri" panose="020F0502020204030204" pitchFamily="34" charset="0"/>
              </a:rPr>
              <a:t>negative, positive.</a:t>
            </a:r>
            <a:endParaRPr lang="en-US" sz="2000" dirty="0">
              <a:latin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231739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154" y="940526"/>
            <a:ext cx="8987246" cy="4524315"/>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Technology Platform overview</a:t>
            </a:r>
          </a:p>
          <a:p>
            <a:endParaRPr lang="en-US" sz="2000" dirty="0" smtClean="0">
              <a:latin typeface="Calibri" panose="020F0502020204030204" pitchFamily="34" charset="0"/>
              <a:cs typeface="Calibri" panose="020F0502020204030204" pitchFamily="34" charset="0"/>
            </a:endParaRPr>
          </a:p>
          <a:p>
            <a:pPr marL="514350" indent="-514350">
              <a:buFont typeface="+mj-lt"/>
              <a:buAutoNum type="arabicPeriod"/>
            </a:pPr>
            <a:r>
              <a:rPr lang="en-US" sz="2000" dirty="0" smtClean="0">
                <a:latin typeface="Calibri" panose="020F0502020204030204" pitchFamily="34" charset="0"/>
                <a:cs typeface="Calibri" panose="020F0502020204030204" pitchFamily="34" charset="0"/>
              </a:rPr>
              <a:t>Windows</a:t>
            </a:r>
          </a:p>
          <a:p>
            <a:pPr marL="514350" indent="-514350">
              <a:buFont typeface="+mj-lt"/>
              <a:buAutoNum type="arabicPeriod"/>
            </a:pPr>
            <a:endParaRPr lang="en-US" sz="2000" dirty="0" smtClean="0">
              <a:latin typeface="Calibri" panose="020F0502020204030204" pitchFamily="34" charset="0"/>
              <a:cs typeface="Calibri" panose="020F0502020204030204" pitchFamily="34" charset="0"/>
            </a:endParaRPr>
          </a:p>
          <a:p>
            <a:pPr marL="514350" indent="-514350">
              <a:buFont typeface="+mj-lt"/>
              <a:buAutoNum type="arabicPeriod"/>
            </a:pPr>
            <a:r>
              <a:rPr lang="en-US" sz="2000" dirty="0" smtClean="0">
                <a:latin typeface="Calibri" panose="020F0502020204030204" pitchFamily="34" charset="0"/>
                <a:cs typeface="Calibri" panose="020F0502020204030204" pitchFamily="34" charset="0"/>
              </a:rPr>
              <a:t>Python </a:t>
            </a:r>
            <a:r>
              <a:rPr lang="en-US" sz="2000" dirty="0">
                <a:latin typeface="Calibri" panose="020F0502020204030204" pitchFamily="34" charset="0"/>
                <a:cs typeface="Calibri" panose="020F0502020204030204" pitchFamily="34" charset="0"/>
              </a:rPr>
              <a:t>platform</a:t>
            </a:r>
          </a:p>
          <a:p>
            <a:pPr marL="514350" indent="-514350">
              <a:buFont typeface="+mj-lt"/>
              <a:buAutoNum type="arabicPeriod"/>
            </a:pPr>
            <a:endParaRPr lang="en-US" sz="2000" dirty="0" smtClean="0">
              <a:latin typeface="Calibri" panose="020F0502020204030204" pitchFamily="34" charset="0"/>
              <a:cs typeface="Calibri" panose="020F0502020204030204" pitchFamily="34" charset="0"/>
            </a:endParaRPr>
          </a:p>
          <a:p>
            <a:pPr marL="514350" indent="-514350">
              <a:buFont typeface="+mj-lt"/>
              <a:buAutoNum type="arabicPeriod"/>
            </a:pPr>
            <a:r>
              <a:rPr lang="en-US" sz="2000" dirty="0" smtClean="0">
                <a:latin typeface="Calibri" panose="020F0502020204030204" pitchFamily="34" charset="0"/>
                <a:cs typeface="Calibri" panose="020F0502020204030204" pitchFamily="34" charset="0"/>
              </a:rPr>
              <a:t>Twitter </a:t>
            </a:r>
            <a:r>
              <a:rPr lang="en-US" sz="2000" dirty="0">
                <a:latin typeface="Calibri" panose="020F0502020204030204" pitchFamily="34" charset="0"/>
                <a:cs typeface="Calibri" panose="020F0502020204030204" pitchFamily="34" charset="0"/>
              </a:rPr>
              <a:t>API</a:t>
            </a:r>
          </a:p>
          <a:p>
            <a:pPr marL="514350" indent="-514350">
              <a:buFont typeface="+mj-lt"/>
              <a:buAutoNum type="arabicPeriod"/>
            </a:pPr>
            <a:endParaRPr lang="en-US" sz="2000" dirty="0" smtClean="0">
              <a:latin typeface="Calibri" panose="020F0502020204030204" pitchFamily="34" charset="0"/>
              <a:cs typeface="Calibri" panose="020F0502020204030204" pitchFamily="34" charset="0"/>
            </a:endParaRPr>
          </a:p>
          <a:p>
            <a:pPr marL="514350" indent="-514350">
              <a:buFont typeface="+mj-lt"/>
              <a:buAutoNum type="arabicPeriod"/>
            </a:pPr>
            <a:r>
              <a:rPr lang="en-US" sz="2000" dirty="0" smtClean="0">
                <a:latin typeface="Calibri" panose="020F0502020204030204" pitchFamily="34" charset="0"/>
                <a:cs typeface="Calibri" panose="020F0502020204030204" pitchFamily="34" charset="0"/>
              </a:rPr>
              <a:t>Sublime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Vscode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jupyter</a:t>
            </a:r>
            <a:endParaRPr lang="en-US" sz="2000" dirty="0">
              <a:latin typeface="Calibri" panose="020F0502020204030204" pitchFamily="34" charset="0"/>
              <a:cs typeface="Calibri" panose="020F0502020204030204" pitchFamily="34" charset="0"/>
            </a:endParaRPr>
          </a:p>
          <a:p>
            <a:pPr marL="514350" indent="-514350">
              <a:buFont typeface="+mj-lt"/>
              <a:buAutoNum type="arabicPeriod"/>
            </a:pPr>
            <a:endParaRPr lang="en-US" sz="2000" dirty="0" smtClean="0">
              <a:latin typeface="Calibri" panose="020F0502020204030204" pitchFamily="34" charset="0"/>
              <a:cs typeface="Calibri" panose="020F0502020204030204" pitchFamily="34" charset="0"/>
            </a:endParaRPr>
          </a:p>
          <a:p>
            <a:pPr marL="514350" indent="-514350">
              <a:buFont typeface="+mj-lt"/>
              <a:buAutoNum type="arabicPeriod"/>
            </a:pPr>
            <a:r>
              <a:rPr lang="en-US" sz="2000" dirty="0" smtClean="0">
                <a:latin typeface="Calibri" panose="020F0502020204030204" pitchFamily="34" charset="0"/>
                <a:cs typeface="Calibri" panose="020F0502020204030204" pitchFamily="34" charset="0"/>
              </a:rPr>
              <a:t>SQLITE3</a:t>
            </a:r>
            <a:endParaRPr lang="en-US" sz="2000" dirty="0">
              <a:latin typeface="Calibri" panose="020F0502020204030204" pitchFamily="34" charset="0"/>
              <a:cs typeface="Calibri" panose="020F0502020204030204" pitchFamily="34" charset="0"/>
            </a:endParaRPr>
          </a:p>
          <a:p>
            <a:endParaRPr lang="en-GB"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521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388" y="326571"/>
            <a:ext cx="10554789" cy="6001643"/>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Implementation</a:t>
            </a:r>
          </a:p>
          <a:p>
            <a:endParaRPr lang="en-GB" sz="2000" dirty="0">
              <a:latin typeface="Calibri" panose="020F0502020204030204" pitchFamily="34" charset="0"/>
              <a:cs typeface="Calibri" panose="020F0502020204030204" pitchFamily="34" charset="0"/>
            </a:endParaRPr>
          </a:p>
          <a:p>
            <a:r>
              <a:rPr lang="en-US" sz="2000" dirty="0"/>
              <a:t>Twitter API used for getting tweets from twitter</a:t>
            </a:r>
          </a:p>
          <a:p>
            <a:r>
              <a:rPr lang="en-US" sz="2000" dirty="0"/>
              <a:t>The project working by using NAÏVE BAYES algorithm for classification of tweets and Twitter API used for collect the tweets </a:t>
            </a:r>
          </a:p>
          <a:p>
            <a:endParaRPr lang="en-US" sz="2000" dirty="0"/>
          </a:p>
          <a:p>
            <a:r>
              <a:rPr lang="en-US" sz="2000" b="1" dirty="0"/>
              <a:t>Libraries</a:t>
            </a:r>
            <a:r>
              <a:rPr lang="en-US" sz="2000" b="1" dirty="0" smtClean="0"/>
              <a:t>:</a:t>
            </a:r>
          </a:p>
          <a:p>
            <a:endParaRPr lang="en-US" sz="2000" b="1" dirty="0"/>
          </a:p>
          <a:p>
            <a:r>
              <a:rPr lang="en-US" sz="2000" b="1" dirty="0" err="1"/>
              <a:t>Tweepy</a:t>
            </a:r>
            <a:r>
              <a:rPr lang="en-US" sz="2000" b="1" dirty="0"/>
              <a:t> for</a:t>
            </a:r>
            <a:r>
              <a:rPr lang="en-US" sz="2000" dirty="0"/>
              <a:t> getting tweets</a:t>
            </a:r>
          </a:p>
          <a:p>
            <a:endParaRPr lang="en-US" sz="2000" b="1" dirty="0" smtClean="0"/>
          </a:p>
          <a:p>
            <a:r>
              <a:rPr lang="en-US" sz="2000" b="1" dirty="0" err="1" smtClean="0"/>
              <a:t>Tkinter</a:t>
            </a:r>
            <a:r>
              <a:rPr lang="en-US" sz="2000" b="1" dirty="0" smtClean="0"/>
              <a:t> </a:t>
            </a:r>
            <a:r>
              <a:rPr lang="en-US" sz="2000" dirty="0"/>
              <a:t>for GUI</a:t>
            </a:r>
          </a:p>
          <a:p>
            <a:endParaRPr lang="en-US" sz="2000" b="1" dirty="0" smtClean="0"/>
          </a:p>
          <a:p>
            <a:r>
              <a:rPr lang="en-US" sz="2000" b="1" dirty="0" err="1" smtClean="0"/>
              <a:t>Textblob</a:t>
            </a:r>
            <a:r>
              <a:rPr lang="en-US" sz="2000" dirty="0" smtClean="0"/>
              <a:t>  </a:t>
            </a:r>
            <a:r>
              <a:rPr lang="en-US" sz="2000" dirty="0"/>
              <a:t>for processing textual data</a:t>
            </a:r>
          </a:p>
          <a:p>
            <a:endParaRPr lang="en-US" sz="2000" b="1" dirty="0" smtClean="0"/>
          </a:p>
          <a:p>
            <a:r>
              <a:rPr lang="en-US" sz="2000" b="1" dirty="0" err="1" smtClean="0"/>
              <a:t>Matplotlib</a:t>
            </a:r>
            <a:r>
              <a:rPr lang="en-US" sz="2000" b="1" dirty="0" smtClean="0"/>
              <a:t> </a:t>
            </a:r>
            <a:r>
              <a:rPr lang="en-US" sz="2000" dirty="0"/>
              <a:t>for plotting graph</a:t>
            </a:r>
          </a:p>
          <a:p>
            <a:endParaRPr lang="en-US" sz="2000" b="1" dirty="0" smtClean="0"/>
          </a:p>
          <a:p>
            <a:r>
              <a:rPr lang="en-US" sz="2000" b="1" dirty="0" smtClean="0"/>
              <a:t>SQLITE </a:t>
            </a:r>
            <a:r>
              <a:rPr lang="en-US" sz="2000" dirty="0"/>
              <a:t>for DB</a:t>
            </a:r>
          </a:p>
          <a:p>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151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4766" y="679269"/>
            <a:ext cx="10215154" cy="4093428"/>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Methodology</a:t>
            </a:r>
          </a:p>
          <a:p>
            <a:endParaRPr lang="en-GB"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NAIVE BAYES algorithm used in this project</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classification technique based on Bayes’ Theorem</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Naive Bayes classifier assumes that the presence of a particular feature in a class is unrelated to the presence of any other feature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My system is based on </a:t>
            </a:r>
            <a:r>
              <a:rPr lang="en-US" sz="2000" b="1" dirty="0">
                <a:latin typeface="Calibri" panose="020F0502020204030204" pitchFamily="34" charset="0"/>
                <a:cs typeface="Calibri" panose="020F0502020204030204" pitchFamily="34" charset="0"/>
              </a:rPr>
              <a:t>Rapid application development (RAD) model</a:t>
            </a:r>
            <a:r>
              <a:rPr lang="en-US" sz="2000" dirty="0">
                <a:latin typeface="Calibri" panose="020F0502020204030204" pitchFamily="34" charset="0"/>
                <a:cs typeface="Calibri" panose="020F0502020204030204" pitchFamily="34" charset="0"/>
              </a:rPr>
              <a:t> because I have all information about my project and no need of going backward during Process</a:t>
            </a:r>
          </a:p>
          <a:p>
            <a:endParaRPr lang="en-GB" dirty="0"/>
          </a:p>
        </p:txBody>
      </p:sp>
    </p:spTree>
    <p:extLst>
      <p:ext uri="{BB962C8B-B14F-4D97-AF65-F5344CB8AC3E}">
        <p14:creationId xmlns:p14="http://schemas.microsoft.com/office/powerpoint/2010/main" val="335968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274" y="1018903"/>
            <a:ext cx="9679577" cy="2800767"/>
          </a:xfrm>
          <a:prstGeom prst="rect">
            <a:avLst/>
          </a:prstGeom>
          <a:noFill/>
        </p:spPr>
        <p:txBody>
          <a:bodyPr wrap="square" rtlCol="0">
            <a:spAutoFit/>
          </a:bodyPr>
          <a:lstStyle/>
          <a:p>
            <a:r>
              <a:rPr lang="en-GB" sz="4400" dirty="0" smtClean="0">
                <a:latin typeface="Calibri" panose="020F0502020204030204" pitchFamily="34" charset="0"/>
                <a:cs typeface="Calibri" panose="020F0502020204030204" pitchFamily="34" charset="0"/>
              </a:rPr>
              <a:t>DFD</a:t>
            </a:r>
          </a:p>
          <a:p>
            <a:endParaRPr lang="en-GB" sz="4400" dirty="0">
              <a:latin typeface="Calibri" panose="020F0502020204030204" pitchFamily="34" charset="0"/>
              <a:cs typeface="Calibri" panose="020F0502020204030204" pitchFamily="34" charset="0"/>
            </a:endParaRPr>
          </a:p>
          <a:p>
            <a:endParaRPr lang="en-GB" sz="4400" dirty="0" smtClean="0">
              <a:latin typeface="Calibri" panose="020F0502020204030204" pitchFamily="34" charset="0"/>
              <a:cs typeface="Calibri" panose="020F0502020204030204" pitchFamily="34" charset="0"/>
            </a:endParaRPr>
          </a:p>
          <a:p>
            <a:endParaRPr lang="en-GB" sz="4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185" y="1760458"/>
            <a:ext cx="7802064" cy="4382112"/>
          </a:xfrm>
          <a:prstGeom prst="rect">
            <a:avLst/>
          </a:prstGeom>
        </p:spPr>
      </p:pic>
    </p:spTree>
    <p:extLst>
      <p:ext uri="{BB962C8B-B14F-4D97-AF65-F5344CB8AC3E}">
        <p14:creationId xmlns:p14="http://schemas.microsoft.com/office/powerpoint/2010/main" val="21699057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1906</TotalTime>
  <Words>378</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Presentation on :</vt:lpstr>
      <vt:lpstr>Presented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Moorche</dc:creator>
  <cp:lastModifiedBy>Moorche</cp:lastModifiedBy>
  <cp:revision>22</cp:revision>
  <dcterms:created xsi:type="dcterms:W3CDTF">2020-05-09T11:23:14Z</dcterms:created>
  <dcterms:modified xsi:type="dcterms:W3CDTF">2020-05-10T19:15:47Z</dcterms:modified>
</cp:coreProperties>
</file>