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7"/>
  </p:handoutMasterIdLst>
  <p:sldIdLst>
    <p:sldId id="256" r:id="rId2"/>
    <p:sldId id="310" r:id="rId3"/>
    <p:sldId id="313" r:id="rId4"/>
    <p:sldId id="311" r:id="rId5"/>
    <p:sldId id="365" r:id="rId6"/>
    <p:sldId id="366" r:id="rId7"/>
    <p:sldId id="314" r:id="rId8"/>
    <p:sldId id="364" r:id="rId9"/>
    <p:sldId id="355" r:id="rId10"/>
    <p:sldId id="363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37" r:id="rId19"/>
    <p:sldId id="317" r:id="rId20"/>
    <p:sldId id="318" r:id="rId21"/>
    <p:sldId id="351" r:id="rId22"/>
    <p:sldId id="320" r:id="rId23"/>
    <p:sldId id="321" r:id="rId24"/>
    <p:sldId id="322" r:id="rId25"/>
    <p:sldId id="339" r:id="rId26"/>
    <p:sldId id="323" r:id="rId27"/>
    <p:sldId id="324" r:id="rId28"/>
    <p:sldId id="340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4" r:id="rId37"/>
    <p:sldId id="335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4E67FC-9AB6-4787-8ECC-F7D97F43248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Garamond" pitchFamily="18" charset="0"/>
              </a:defRPr>
            </a:lvl1pPr>
          </a:lstStyle>
          <a:p>
            <a:r>
              <a:rPr lang="en-US" altLang="zh-TW"/>
              <a:t>Course Title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75575" cy="1752600"/>
          </a:xfrm>
        </p:spPr>
        <p:txBody>
          <a:bodyPr/>
          <a:lstStyle>
            <a:lvl1pPr marL="0" indent="0">
              <a:buFontTx/>
              <a:buNone/>
              <a:defRPr>
                <a:latin typeface="Garamond" pitchFamily="18" charset="0"/>
              </a:defRPr>
            </a:lvl1pPr>
          </a:lstStyle>
          <a:p>
            <a:r>
              <a:rPr lang="en-US" altLang="zh-TW"/>
              <a:t>Who teach this course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5113" y="260350"/>
            <a:ext cx="8270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Level 1</a:t>
            </a:r>
          </a:p>
          <a:p>
            <a:pPr lvl="1"/>
            <a:r>
              <a:rPr lang="en-US" altLang="zh-TW" smtClean="0"/>
              <a:t>Level 2</a:t>
            </a:r>
          </a:p>
          <a:p>
            <a:pPr lvl="2"/>
            <a:r>
              <a:rPr lang="en-US" altLang="zh-TW" smtClean="0"/>
              <a:t>Level 3</a:t>
            </a:r>
          </a:p>
          <a:p>
            <a:pPr lvl="3"/>
            <a:r>
              <a:rPr lang="en-US" altLang="zh-TW" smtClean="0"/>
              <a:t>Level4 </a:t>
            </a:r>
          </a:p>
          <a:p>
            <a:pPr lvl="4"/>
            <a:r>
              <a:rPr lang="en-US" altLang="zh-TW" smtClean="0"/>
              <a:t>level5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8207375" cy="0"/>
          </a:xfrm>
          <a:prstGeom prst="line">
            <a:avLst/>
          </a:prstGeom>
          <a:noFill/>
          <a:ln w="38100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dirty="0" smtClean="0">
                <a:latin typeface="新細明體" pitchFamily="18" charset="-120"/>
              </a:rPr>
              <a:t> </a:t>
            </a:r>
            <a:endParaRPr lang="en-US" altLang="zh-TW" b="0" dirty="0">
              <a:latin typeface="新細明體" pitchFamily="18" charset="-12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i="1" dirty="0">
                <a:latin typeface="Arial Black" pitchFamily="34" charset="0"/>
              </a:rPr>
              <a:t>Computer Organization and Assembly Languages</a:t>
            </a:r>
            <a:r>
              <a:rPr lang="en-US" altLang="zh-TW" i="1" dirty="0"/>
              <a:t> </a:t>
            </a:r>
          </a:p>
          <a:p>
            <a:endParaRPr lang="en-US" altLang="zh-TW" i="1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6021388"/>
            <a:ext cx="77724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Garamond" pitchFamily="18" charset="0"/>
              </a:rPr>
              <a:t>with slides by Kip Irvine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Assembly programming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563938" y="1270000"/>
            <a:ext cx="1800225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800">
                <a:latin typeface="Trebuchet MS" pitchFamily="34" charset="0"/>
              </a:rPr>
              <a:t>editor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3563938" y="3286125"/>
            <a:ext cx="1800225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800">
                <a:latin typeface="Trebuchet MS" pitchFamily="34" charset="0"/>
              </a:rPr>
              <a:t>assembler</a:t>
            </a: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3563938" y="5300663"/>
            <a:ext cx="1800225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800">
                <a:latin typeface="Trebuchet MS" pitchFamily="34" charset="0"/>
              </a:rPr>
              <a:t>linker</a:t>
            </a:r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6588125" y="5300663"/>
            <a:ext cx="1800225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800">
                <a:latin typeface="Trebuchet MS" pitchFamily="34" charset="0"/>
              </a:rPr>
              <a:t>loader</a:t>
            </a:r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6588125" y="3286125"/>
            <a:ext cx="1800225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800">
                <a:latin typeface="Trebuchet MS" pitchFamily="34" charset="0"/>
              </a:rPr>
              <a:t>debugger</a:t>
            </a:r>
          </a:p>
        </p:txBody>
      </p:sp>
      <p:sp>
        <p:nvSpPr>
          <p:cNvPr id="133131" name="Line 11"/>
          <p:cNvSpPr>
            <a:spLocks noChangeShapeType="1"/>
          </p:cNvSpPr>
          <p:nvPr/>
        </p:nvSpPr>
        <p:spPr bwMode="auto">
          <a:xfrm>
            <a:off x="4427538" y="2420938"/>
            <a:ext cx="0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>
            <a:off x="4427538" y="4437063"/>
            <a:ext cx="0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3" name="Line 13"/>
          <p:cNvSpPr>
            <a:spLocks noChangeShapeType="1"/>
          </p:cNvSpPr>
          <p:nvPr/>
        </p:nvSpPr>
        <p:spPr bwMode="auto">
          <a:xfrm>
            <a:off x="5364163" y="5878513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4" name="Line 14"/>
          <p:cNvSpPr>
            <a:spLocks noChangeShapeType="1"/>
          </p:cNvSpPr>
          <p:nvPr/>
        </p:nvSpPr>
        <p:spPr bwMode="auto">
          <a:xfrm flipV="1">
            <a:off x="5364163" y="3860800"/>
            <a:ext cx="1223962" cy="201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4479925" y="2584450"/>
            <a:ext cx="83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.asm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4457700" y="4629150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.obj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5651500" y="5302250"/>
            <a:ext cx="782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.exe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971550" y="1196975"/>
            <a:ext cx="20097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Courier New" pitchFamily="49" charset="0"/>
              </a:rPr>
              <a:t>mov eax, Y</a:t>
            </a:r>
          </a:p>
          <a:p>
            <a:r>
              <a:rPr lang="en-US" altLang="zh-TW" sz="2400">
                <a:latin typeface="Courier New" pitchFamily="49" charset="0"/>
              </a:rPr>
              <a:t>add eax, 4</a:t>
            </a:r>
          </a:p>
          <a:p>
            <a:r>
              <a:rPr lang="en-US" altLang="zh-TW" sz="2400">
                <a:latin typeface="Courier New" pitchFamily="49" charset="0"/>
              </a:rPr>
              <a:t>mov ebx, 3</a:t>
            </a:r>
          </a:p>
          <a:p>
            <a:r>
              <a:rPr lang="en-US" altLang="zh-TW" sz="2400">
                <a:latin typeface="Courier New" pitchFamily="49" charset="0"/>
              </a:rPr>
              <a:t>imul ebx</a:t>
            </a:r>
          </a:p>
          <a:p>
            <a:r>
              <a:rPr lang="en-US" altLang="zh-TW" sz="2400">
                <a:latin typeface="Courier New" pitchFamily="49" charset="0"/>
              </a:rPr>
              <a:t>mov X, eax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Virtual machines</a:t>
            </a:r>
            <a:endParaRPr lang="en-US" altLang="zh-TW" sz="2400" i="1"/>
          </a:p>
        </p:txBody>
      </p:sp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2484438" y="1557338"/>
          <a:ext cx="4124325" cy="4824412"/>
        </p:xfrm>
        <a:graphic>
          <a:graphicData uri="http://schemas.openxmlformats.org/presentationml/2006/ole">
            <p:oleObj spid="_x0000_s125955" name="VISIO" r:id="rId3" imgW="2441160" imgH="2862360" progId="">
              <p:embed/>
            </p:oleObj>
          </a:graphicData>
        </a:graphic>
      </p:graphicFrame>
      <p:sp>
        <p:nvSpPr>
          <p:cNvPr id="1259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4773612" cy="5048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Abstractions for computers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High-Level Language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6858000" cy="2317750"/>
          </a:xfrm>
        </p:spPr>
        <p:txBody>
          <a:bodyPr/>
          <a:lstStyle/>
          <a:p>
            <a:r>
              <a:rPr lang="en-US" altLang="zh-TW"/>
              <a:t>Level 5</a:t>
            </a:r>
          </a:p>
          <a:p>
            <a:r>
              <a:rPr lang="en-US" altLang="zh-TW"/>
              <a:t>Application-oriented languages</a:t>
            </a:r>
          </a:p>
          <a:p>
            <a:r>
              <a:rPr lang="en-US" altLang="zh-TW"/>
              <a:t>Programs compile into assembly language (Level 4)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643438" y="4437063"/>
            <a:ext cx="200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Courier New" pitchFamily="49" charset="0"/>
              </a:rPr>
              <a:t>X:=(Y+4)*3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Assembly Language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7993062" cy="3430587"/>
          </a:xfrm>
        </p:spPr>
        <p:txBody>
          <a:bodyPr/>
          <a:lstStyle/>
          <a:p>
            <a:r>
              <a:rPr lang="en-US" altLang="zh-TW"/>
              <a:t>Level 4</a:t>
            </a:r>
          </a:p>
          <a:p>
            <a:r>
              <a:rPr lang="en-US" altLang="zh-TW"/>
              <a:t>Instruction mnemonics that have a one-to-one correspondence to machine language</a:t>
            </a:r>
          </a:p>
          <a:p>
            <a:r>
              <a:rPr lang="en-US" altLang="zh-TW"/>
              <a:t>Calls functions written at the operating system level (Level 3)</a:t>
            </a:r>
          </a:p>
          <a:p>
            <a:r>
              <a:rPr lang="en-US" altLang="zh-TW"/>
              <a:t>Programs are translated into machine language (Level 2)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356100" y="4292600"/>
            <a:ext cx="20097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Courier New" pitchFamily="49" charset="0"/>
              </a:rPr>
              <a:t>mov eax, Y</a:t>
            </a:r>
          </a:p>
          <a:p>
            <a:r>
              <a:rPr lang="en-US" altLang="zh-TW" sz="2400">
                <a:latin typeface="Courier New" pitchFamily="49" charset="0"/>
              </a:rPr>
              <a:t>add eax, 4</a:t>
            </a:r>
          </a:p>
          <a:p>
            <a:r>
              <a:rPr lang="en-US" altLang="zh-TW" sz="2400">
                <a:latin typeface="Courier New" pitchFamily="49" charset="0"/>
              </a:rPr>
              <a:t>mov ebx, 3</a:t>
            </a:r>
          </a:p>
          <a:p>
            <a:r>
              <a:rPr lang="en-US" altLang="zh-TW" sz="2400">
                <a:latin typeface="Courier New" pitchFamily="49" charset="0"/>
              </a:rPr>
              <a:t>imul ebx</a:t>
            </a:r>
          </a:p>
          <a:p>
            <a:r>
              <a:rPr lang="en-US" altLang="zh-TW" sz="2400">
                <a:latin typeface="Courier New" pitchFamily="49" charset="0"/>
              </a:rPr>
              <a:t>mov X, eax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Operating System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7993062" cy="2874962"/>
          </a:xfrm>
        </p:spPr>
        <p:txBody>
          <a:bodyPr/>
          <a:lstStyle/>
          <a:p>
            <a:r>
              <a:rPr lang="en-US" altLang="zh-TW"/>
              <a:t>Level 3</a:t>
            </a:r>
          </a:p>
          <a:p>
            <a:r>
              <a:rPr lang="en-US" altLang="zh-TW"/>
              <a:t>Provides services</a:t>
            </a:r>
          </a:p>
          <a:p>
            <a:r>
              <a:rPr lang="en-US" altLang="zh-TW"/>
              <a:t>Programs translated and run at the instruction set architecture level (Level 2)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Instruction Set Architecture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135937" cy="3244850"/>
          </a:xfrm>
        </p:spPr>
        <p:txBody>
          <a:bodyPr/>
          <a:lstStyle/>
          <a:p>
            <a:r>
              <a:rPr lang="en-US" altLang="zh-TW"/>
              <a:t>Level 2</a:t>
            </a:r>
          </a:p>
          <a:p>
            <a:r>
              <a:rPr lang="en-US" altLang="zh-TW"/>
              <a:t>Also known as </a:t>
            </a:r>
            <a:r>
              <a:rPr lang="en-US" altLang="zh-TW">
                <a:solidFill>
                  <a:schemeClr val="tx2"/>
                </a:solidFill>
              </a:rPr>
              <a:t>conventional machine language</a:t>
            </a:r>
          </a:p>
          <a:p>
            <a:r>
              <a:rPr lang="en-US" altLang="zh-TW"/>
              <a:t>Executed by Level 1 program (microarchitecture, Level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Microarchitecture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07375" cy="3244850"/>
          </a:xfrm>
        </p:spPr>
        <p:txBody>
          <a:bodyPr/>
          <a:lstStyle/>
          <a:p>
            <a:r>
              <a:rPr lang="en-US" altLang="zh-TW"/>
              <a:t>Level 1</a:t>
            </a:r>
          </a:p>
          <a:p>
            <a:r>
              <a:rPr lang="en-US" altLang="zh-TW"/>
              <a:t>Interprets conventional machine instructions (Level 2)</a:t>
            </a:r>
          </a:p>
          <a:p>
            <a:r>
              <a:rPr lang="en-US" altLang="zh-TW"/>
              <a:t>Executed by digital hardware (Level 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Digital Logic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135937" cy="3244850"/>
          </a:xfrm>
        </p:spPr>
        <p:txBody>
          <a:bodyPr/>
          <a:lstStyle/>
          <a:p>
            <a:r>
              <a:rPr lang="en-US" altLang="zh-TW"/>
              <a:t>Level 0</a:t>
            </a:r>
          </a:p>
          <a:p>
            <a:r>
              <a:rPr lang="en-US" altLang="zh-TW"/>
              <a:t>CPU, constructed from digital logic gates</a:t>
            </a:r>
          </a:p>
          <a:p>
            <a:r>
              <a:rPr lang="en-US" altLang="zh-TW"/>
              <a:t>System bus</a:t>
            </a:r>
          </a:p>
          <a:p>
            <a:r>
              <a:rPr lang="en-US" altLang="zh-TW"/>
              <a:t>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representation</a:t>
            </a:r>
            <a:r>
              <a:rPr lang="en-US" altLang="zh-TW">
                <a:latin typeface="新細明體" pitchFamily="18" charset="-120"/>
              </a:rPr>
              <a:t>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Computer is a construction of digital circuits with two states: </a:t>
            </a:r>
            <a:r>
              <a:rPr lang="en-US" altLang="zh-TW" i="1"/>
              <a:t>on</a:t>
            </a:r>
            <a:r>
              <a:rPr lang="en-US" altLang="zh-TW"/>
              <a:t> and </a:t>
            </a:r>
            <a:r>
              <a:rPr lang="en-US" altLang="zh-TW" i="1"/>
              <a:t>off</a:t>
            </a:r>
            <a:r>
              <a:rPr lang="en-US" altLang="zh-TW"/>
              <a:t> </a:t>
            </a:r>
          </a:p>
          <a:p>
            <a:r>
              <a:rPr lang="en-US" altLang="zh-TW"/>
              <a:t>You need to have the ability to translate between different representations to examine the content of the machine </a:t>
            </a:r>
          </a:p>
          <a:p>
            <a:r>
              <a:rPr lang="en-US" altLang="zh-TW"/>
              <a:t>Common number systems: binary, octal, decimal and hexadecimal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numbers</a:t>
            </a:r>
            <a:r>
              <a:rPr lang="en-US" altLang="zh-TW">
                <a:latin typeface="新細明體" pitchFamily="18" charset="-120"/>
              </a:rPr>
              <a:t>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604250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Digits are 1 and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   (a binary digit is called a bit)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   1 = true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   0 = false </a:t>
            </a:r>
          </a:p>
          <a:p>
            <a:pPr>
              <a:lnSpc>
                <a:spcPct val="90000"/>
              </a:lnSpc>
            </a:pPr>
            <a:r>
              <a:rPr lang="en-US" altLang="zh-TW"/>
              <a:t>MSB –most significant bit </a:t>
            </a:r>
          </a:p>
          <a:p>
            <a:pPr>
              <a:lnSpc>
                <a:spcPct val="90000"/>
              </a:lnSpc>
            </a:pPr>
            <a:r>
              <a:rPr lang="en-US" altLang="zh-TW"/>
              <a:t>LSB –least significant bit 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Bit numbering: 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A bit string could have different interpretations </a:t>
            </a: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3708400" y="4149725"/>
          <a:ext cx="4800600" cy="1385888"/>
        </p:xfrm>
        <a:graphic>
          <a:graphicData uri="http://schemas.openxmlformats.org/presentationml/2006/ole">
            <p:oleObj spid="_x0000_s82948" name="VISIO" r:id="rId3" imgW="1928160" imgH="556920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Prerequisites</a:t>
            </a:r>
            <a:r>
              <a:rPr lang="en-US" altLang="zh-TW">
                <a:latin typeface="新細明體" pitchFamily="18" charset="-120"/>
              </a:rPr>
              <a:t>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Programming experience with some high-level language such C, C ++,Java …</a:t>
            </a:r>
          </a:p>
          <a:p>
            <a:endParaRPr lang="en-US" altLang="zh-TW">
              <a:latin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Unsigned binary integers</a:t>
            </a:r>
            <a:r>
              <a:rPr lang="en-US" altLang="zh-TW">
                <a:latin typeface="新細明體" pitchFamily="18" charset="-120"/>
              </a:rPr>
              <a:t>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196975"/>
            <a:ext cx="5567362" cy="1020763"/>
          </a:xfrm>
        </p:spPr>
        <p:txBody>
          <a:bodyPr/>
          <a:lstStyle/>
          <a:p>
            <a:r>
              <a:rPr lang="en-US" altLang="zh-TW" sz="2400"/>
              <a:t>Each digit (bit) is either 1 or 0 </a:t>
            </a:r>
          </a:p>
          <a:p>
            <a:r>
              <a:rPr lang="en-US" altLang="zh-TW" sz="2400"/>
              <a:t>Each bit represents a power of 2:</a:t>
            </a:r>
            <a:r>
              <a:rPr lang="en-US" altLang="zh-TW" sz="2400">
                <a:latin typeface="新細明體" pitchFamily="18" charset="-120"/>
              </a:rPr>
              <a:t> 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5508625" y="1628775"/>
          <a:ext cx="2895600" cy="766763"/>
        </p:xfrm>
        <a:graphic>
          <a:graphicData uri="http://schemas.openxmlformats.org/presentationml/2006/ole">
            <p:oleObj spid="_x0000_s83972" name="VISIO" r:id="rId3" imgW="1791000" imgH="450360" progId="">
              <p:embed/>
            </p:oleObj>
          </a:graphicData>
        </a:graphic>
      </p:graphicFrame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6775" y="2357438"/>
            <a:ext cx="69723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468313" y="3429000"/>
            <a:ext cx="2133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Every binary number is a sum of powers of 2</a:t>
            </a:r>
            <a:r>
              <a:rPr kumimoji="0" lang="en-US" altLang="zh-TW" sz="2100">
                <a:latin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Translating Binary to Decimal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114800"/>
          </a:xfrm>
        </p:spPr>
        <p:txBody>
          <a:bodyPr/>
          <a:lstStyle/>
          <a:p>
            <a:pPr marL="114300" indent="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TW"/>
              <a:t>Weighted positional notation shows how to calculate the decimal value of each binary bit:</a:t>
            </a:r>
            <a:endParaRPr lang="en-US" altLang="zh-TW" i="1"/>
          </a:p>
          <a:p>
            <a:pPr marL="114300" indent="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TW" b="1" i="1">
                <a:solidFill>
                  <a:schemeClr val="tx2"/>
                </a:solidFill>
                <a:latin typeface="Times New Roman" pitchFamily="18" charset="0"/>
              </a:rPr>
              <a:t>dec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 = (</a:t>
            </a:r>
            <a:r>
              <a:rPr lang="en-US" altLang="zh-TW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altLang="zh-TW" b="1" i="1" baseline="-25000">
                <a:solidFill>
                  <a:schemeClr val="tx2"/>
                </a:solidFill>
                <a:latin typeface="Times New Roman" pitchFamily="18" charset="0"/>
              </a:rPr>
              <a:t>n-1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TW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zh-TW" b="1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TW" b="1" i="1" baseline="3000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TW" b="1" baseline="300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altLang="zh-TW" b="1">
                <a:solidFill>
                  <a:schemeClr val="tx2"/>
                </a:solidFill>
                <a:latin typeface="Symbol" pitchFamily="18" charset="2"/>
              </a:rPr>
              <a:t>+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US" altLang="zh-TW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altLang="zh-TW" b="1" i="1" baseline="-25000">
                <a:solidFill>
                  <a:schemeClr val="tx2"/>
                </a:solidFill>
                <a:latin typeface="Times New Roman" pitchFamily="18" charset="0"/>
              </a:rPr>
              <a:t>n-2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TW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 2</a:t>
            </a:r>
            <a:r>
              <a:rPr lang="en-US" altLang="zh-TW" b="1" i="1" baseline="3000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TW" b="1" baseline="30000">
                <a:solidFill>
                  <a:schemeClr val="tx2"/>
                </a:solidFill>
                <a:latin typeface="Times New Roman" pitchFamily="18" charset="0"/>
              </a:rPr>
              <a:t>-2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altLang="zh-TW" b="1">
                <a:solidFill>
                  <a:schemeClr val="tx2"/>
                </a:solidFill>
                <a:latin typeface="Symbol" pitchFamily="18" charset="2"/>
              </a:rPr>
              <a:t>+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 ... </a:t>
            </a:r>
            <a:r>
              <a:rPr lang="en-US" altLang="zh-TW" b="1">
                <a:solidFill>
                  <a:schemeClr val="tx2"/>
                </a:solidFill>
                <a:latin typeface="Symbol" pitchFamily="18" charset="2"/>
              </a:rPr>
              <a:t>+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US" altLang="zh-TW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altLang="zh-TW" b="1" i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 2</a:t>
            </a:r>
            <a:r>
              <a:rPr lang="en-US" altLang="zh-TW" b="1" baseline="30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altLang="zh-TW" b="1">
                <a:solidFill>
                  <a:schemeClr val="tx2"/>
                </a:solidFill>
                <a:latin typeface="Symbol" pitchFamily="18" charset="2"/>
              </a:rPr>
              <a:t>+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US" altLang="zh-TW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altLang="zh-TW" b="1" i="1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 2</a:t>
            </a:r>
            <a:r>
              <a:rPr lang="en-US" altLang="zh-TW" b="1" baseline="30000">
                <a:solidFill>
                  <a:schemeClr val="tx2"/>
                </a:solidFill>
                <a:latin typeface="Times New Roman" pitchFamily="18" charset="0"/>
              </a:rPr>
              <a:t>0</a:t>
            </a:r>
            <a:r>
              <a:rPr lang="en-US" altLang="zh-TW" b="1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TW" sz="2000"/>
              <a:t>D = binary digit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zh-TW"/>
          </a:p>
          <a:p>
            <a:pPr marL="114300" indent="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TW"/>
              <a:t>binary 00001001 = decimal 9: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TW">
                <a:latin typeface="Times New Roman" pitchFamily="18" charset="0"/>
              </a:rPr>
              <a:t>	</a:t>
            </a:r>
            <a:r>
              <a:rPr lang="en-US" altLang="zh-TW"/>
              <a:t>(1 </a:t>
            </a:r>
            <a:r>
              <a:rPr lang="en-US" altLang="zh-TW">
                <a:sym typeface="Symbol" pitchFamily="18" charset="2"/>
              </a:rPr>
              <a:t></a:t>
            </a:r>
            <a:r>
              <a:rPr lang="en-US" altLang="zh-TW"/>
              <a:t> 2</a:t>
            </a:r>
            <a:r>
              <a:rPr lang="en-US" altLang="zh-TW" baseline="30000"/>
              <a:t>3</a:t>
            </a:r>
            <a:r>
              <a:rPr lang="en-US" altLang="zh-TW"/>
              <a:t>) + (1 </a:t>
            </a:r>
            <a:r>
              <a:rPr lang="en-US" altLang="zh-TW">
                <a:sym typeface="Symbol" pitchFamily="18" charset="2"/>
              </a:rPr>
              <a:t></a:t>
            </a:r>
            <a:r>
              <a:rPr lang="en-US" altLang="zh-TW"/>
              <a:t> 2</a:t>
            </a:r>
            <a:r>
              <a:rPr lang="en-US" altLang="zh-TW" baseline="30000"/>
              <a:t>0</a:t>
            </a:r>
            <a:r>
              <a:rPr lang="en-US" altLang="zh-TW"/>
              <a:t>) = 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Translating Unsigned Decimal to Binary</a:t>
            </a:r>
            <a:r>
              <a:rPr lang="en-US" altLang="zh-TW">
                <a:latin typeface="新細明體" pitchFamily="18" charset="-120"/>
              </a:rPr>
              <a:t>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206500"/>
          </a:xfrm>
        </p:spPr>
        <p:txBody>
          <a:bodyPr/>
          <a:lstStyle/>
          <a:p>
            <a:r>
              <a:rPr lang="en-US" altLang="zh-TW" sz="2400"/>
              <a:t>Repeatedly divide the decimal integer by 2. Each remainder is a binary digit in the translated value: </a:t>
            </a:r>
          </a:p>
        </p:txBody>
      </p:sp>
      <p:grpSp>
        <p:nvGrpSpPr>
          <p:cNvPr id="86024" name="Group 8"/>
          <p:cNvGrpSpPr>
            <a:grpSpLocks/>
          </p:cNvGrpSpPr>
          <p:nvPr/>
        </p:nvGrpSpPr>
        <p:grpSpPr bwMode="auto">
          <a:xfrm>
            <a:off x="395288" y="2636838"/>
            <a:ext cx="5589587" cy="3513137"/>
            <a:chOff x="249" y="1525"/>
            <a:chExt cx="3521" cy="2213"/>
          </a:xfrm>
        </p:grpSpPr>
        <p:pic>
          <p:nvPicPr>
            <p:cNvPr id="860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" y="2478"/>
              <a:ext cx="3514" cy="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02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" y="1525"/>
              <a:ext cx="3521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5940425" y="3068638"/>
            <a:ext cx="22098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800">
                <a:latin typeface="Times New Roman" pitchFamily="18" charset="0"/>
              </a:rPr>
              <a:t>37 = 100101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addition</a:t>
            </a:r>
            <a:r>
              <a:rPr lang="en-US" altLang="zh-TW">
                <a:latin typeface="新細明體" pitchFamily="18" charset="-120"/>
              </a:rPr>
              <a:t>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020762"/>
          </a:xfrm>
        </p:spPr>
        <p:txBody>
          <a:bodyPr/>
          <a:lstStyle/>
          <a:p>
            <a:r>
              <a:rPr lang="en-US" altLang="zh-TW"/>
              <a:t>Starting with the LSB, add each pair of digits, include the carry if present. </a:t>
            </a: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539750" y="2133600"/>
          <a:ext cx="8135938" cy="4198938"/>
        </p:xfrm>
        <a:graphic>
          <a:graphicData uri="http://schemas.openxmlformats.org/presentationml/2006/ole">
            <p:oleObj spid="_x0000_s87044" name="VISIO" r:id="rId3" imgW="3332880" imgH="1589760" progId="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Integer storage sizes</a:t>
            </a:r>
            <a:r>
              <a:rPr lang="en-US" altLang="zh-TW">
                <a:latin typeface="新細明體" pitchFamily="18" charset="-120"/>
              </a:rPr>
              <a:t> </a:t>
            </a: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3419475" y="1066800"/>
          <a:ext cx="4752975" cy="1855788"/>
        </p:xfrm>
        <a:graphic>
          <a:graphicData uri="http://schemas.openxmlformats.org/presentationml/2006/ole">
            <p:oleObj spid="_x0000_s88067" name="VISIO" r:id="rId3" imgW="2926800" imgH="892080" progId="">
              <p:embed/>
            </p:oleObj>
          </a:graphicData>
        </a:graphic>
      </p:graphicFrame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2965450"/>
            <a:ext cx="84963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52488" y="5734050"/>
            <a:ext cx="7505726" cy="800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700" dirty="0">
                <a:latin typeface="新細明體" pitchFamily="18" charset="-120"/>
              </a:rPr>
              <a:t>Practice: What is the largest unsigned integer that may be stored in 20 bits? 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539750" y="1360488"/>
            <a:ext cx="3179763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800">
                <a:latin typeface="Trebuchet MS" pitchFamily="34" charset="0"/>
              </a:rPr>
              <a:t>Standard sizes:</a:t>
            </a:r>
            <a:r>
              <a:rPr kumimoji="0" lang="en-US" altLang="zh-TW" sz="2800">
                <a:latin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Large measurements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Kilobyte (KB),</a:t>
            </a:r>
            <a:r>
              <a:rPr lang="en-US" altLang="zh-TW">
                <a:latin typeface="Times New Roman" pitchFamily="18" charset="0"/>
              </a:rPr>
              <a:t> 2</a:t>
            </a:r>
            <a:r>
              <a:rPr lang="en-US" altLang="zh-TW" baseline="30000">
                <a:latin typeface="Times New Roman" pitchFamily="18" charset="0"/>
              </a:rPr>
              <a:t>10</a:t>
            </a:r>
            <a:r>
              <a:rPr lang="en-US" altLang="zh-TW"/>
              <a:t> bytes</a:t>
            </a:r>
          </a:p>
          <a:p>
            <a:r>
              <a:rPr lang="en-US" altLang="zh-TW"/>
              <a:t>Megabyte (MB), </a:t>
            </a:r>
            <a:r>
              <a:rPr lang="en-US" altLang="zh-TW">
                <a:latin typeface="Times New Roman" pitchFamily="18" charset="0"/>
              </a:rPr>
              <a:t>2</a:t>
            </a:r>
            <a:r>
              <a:rPr lang="en-US" altLang="zh-TW" baseline="30000">
                <a:latin typeface="Times New Roman" pitchFamily="18" charset="0"/>
              </a:rPr>
              <a:t>20</a:t>
            </a:r>
            <a:r>
              <a:rPr lang="en-US" altLang="zh-TW"/>
              <a:t> bytes</a:t>
            </a:r>
          </a:p>
          <a:p>
            <a:r>
              <a:rPr lang="en-US" altLang="zh-TW"/>
              <a:t>Gigabyte (GB), </a:t>
            </a:r>
            <a:r>
              <a:rPr lang="en-US" altLang="zh-TW">
                <a:latin typeface="Times New Roman" pitchFamily="18" charset="0"/>
              </a:rPr>
              <a:t>2</a:t>
            </a:r>
            <a:r>
              <a:rPr lang="en-US" altLang="zh-TW" baseline="30000">
                <a:latin typeface="Times New Roman" pitchFamily="18" charset="0"/>
              </a:rPr>
              <a:t>30</a:t>
            </a:r>
            <a:r>
              <a:rPr lang="en-US" altLang="zh-TW"/>
              <a:t> bytes</a:t>
            </a:r>
          </a:p>
          <a:p>
            <a:r>
              <a:rPr lang="en-US" altLang="zh-TW"/>
              <a:t>Terabyte (TB), </a:t>
            </a:r>
            <a:r>
              <a:rPr lang="en-US" altLang="zh-TW">
                <a:latin typeface="Times New Roman" pitchFamily="18" charset="0"/>
              </a:rPr>
              <a:t>2</a:t>
            </a:r>
            <a:r>
              <a:rPr lang="en-US" altLang="zh-TW" baseline="30000">
                <a:latin typeface="Times New Roman" pitchFamily="18" charset="0"/>
              </a:rPr>
              <a:t>40</a:t>
            </a:r>
            <a:r>
              <a:rPr lang="en-US" altLang="zh-TW"/>
              <a:t> bytes</a:t>
            </a:r>
          </a:p>
          <a:p>
            <a:r>
              <a:rPr lang="en-US" altLang="zh-TW"/>
              <a:t>Petabyte</a:t>
            </a:r>
          </a:p>
          <a:p>
            <a:r>
              <a:rPr lang="en-US" altLang="zh-TW"/>
              <a:t>Exabyte</a:t>
            </a:r>
          </a:p>
          <a:p>
            <a:r>
              <a:rPr lang="en-US" altLang="zh-TW"/>
              <a:t>Zettabyte</a:t>
            </a:r>
          </a:p>
          <a:p>
            <a:r>
              <a:rPr lang="en-US" altLang="zh-TW"/>
              <a:t>Yottabyte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Hexadecimal integers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338388"/>
            <a:ext cx="73453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611188" y="1052513"/>
            <a:ext cx="79930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All values in memory are stored in binary. Because long binary numbers are hard to read, we use hexadecimal representation.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Translating binary to hexadecimal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8135938" cy="219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800"/>
              <a:t>Each hexadecimal digit corresponds to 4 binary bits.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800"/>
              <a:t>Example: Translate the binary integer 000101101010011110010100 to hexadecimal: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527425"/>
            <a:ext cx="8569325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Converting hexadecimal to decimal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/>
              <a:t>Multiply each digit by its corresponding power of 16:</a:t>
            </a:r>
            <a:endParaRPr lang="en-US" altLang="zh-TW" sz="3000">
              <a:latin typeface="Times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TW" sz="2600">
                <a:latin typeface="Times New Roman" pitchFamily="18" charset="0"/>
              </a:rPr>
              <a:t>dec = (D</a:t>
            </a:r>
            <a:r>
              <a:rPr lang="en-US" altLang="zh-TW" sz="2600" baseline="-25000">
                <a:latin typeface="Times New Roman" pitchFamily="18" charset="0"/>
              </a:rPr>
              <a:t>3</a:t>
            </a:r>
            <a:r>
              <a:rPr lang="en-US" altLang="zh-TW" sz="2600">
                <a:latin typeface="Times New Roman" pitchFamily="18" charset="0"/>
              </a:rPr>
              <a:t> </a:t>
            </a:r>
            <a:r>
              <a:rPr lang="en-US" altLang="zh-TW" sz="26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sz="2600">
                <a:latin typeface="Times New Roman" pitchFamily="18" charset="0"/>
              </a:rPr>
              <a:t> 16</a:t>
            </a:r>
            <a:r>
              <a:rPr lang="en-US" altLang="zh-TW" sz="2600" baseline="30000">
                <a:latin typeface="Times New Roman" pitchFamily="18" charset="0"/>
              </a:rPr>
              <a:t>3</a:t>
            </a:r>
            <a:r>
              <a:rPr lang="en-US" altLang="zh-TW" sz="2600">
                <a:latin typeface="Times New Roman" pitchFamily="18" charset="0"/>
              </a:rPr>
              <a:t>) + (D</a:t>
            </a:r>
            <a:r>
              <a:rPr lang="en-US" altLang="zh-TW" sz="2600" baseline="-25000">
                <a:latin typeface="Times New Roman" pitchFamily="18" charset="0"/>
              </a:rPr>
              <a:t>2</a:t>
            </a:r>
            <a:r>
              <a:rPr lang="en-US" altLang="zh-TW" sz="2600">
                <a:latin typeface="Times New Roman" pitchFamily="18" charset="0"/>
              </a:rPr>
              <a:t> </a:t>
            </a:r>
            <a:r>
              <a:rPr lang="en-US" altLang="zh-TW" sz="26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sz="2600">
                <a:latin typeface="Times New Roman" pitchFamily="18" charset="0"/>
              </a:rPr>
              <a:t> 16</a:t>
            </a:r>
            <a:r>
              <a:rPr lang="en-US" altLang="zh-TW" sz="2600" baseline="30000">
                <a:latin typeface="Times New Roman" pitchFamily="18" charset="0"/>
              </a:rPr>
              <a:t>2</a:t>
            </a:r>
            <a:r>
              <a:rPr lang="en-US" altLang="zh-TW" sz="2600">
                <a:latin typeface="Times New Roman" pitchFamily="18" charset="0"/>
              </a:rPr>
              <a:t>) + (D</a:t>
            </a:r>
            <a:r>
              <a:rPr lang="en-US" altLang="zh-TW" sz="2600" baseline="-25000">
                <a:latin typeface="Times New Roman" pitchFamily="18" charset="0"/>
              </a:rPr>
              <a:t>1</a:t>
            </a:r>
            <a:r>
              <a:rPr lang="en-US" altLang="zh-TW" sz="2600">
                <a:latin typeface="Times New Roman" pitchFamily="18" charset="0"/>
              </a:rPr>
              <a:t> </a:t>
            </a:r>
            <a:r>
              <a:rPr lang="en-US" altLang="zh-TW" sz="26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sz="2600">
                <a:latin typeface="Times New Roman" pitchFamily="18" charset="0"/>
              </a:rPr>
              <a:t> 16</a:t>
            </a:r>
            <a:r>
              <a:rPr lang="en-US" altLang="zh-TW" sz="2600" baseline="30000">
                <a:latin typeface="Times New Roman" pitchFamily="18" charset="0"/>
              </a:rPr>
              <a:t>1</a:t>
            </a:r>
            <a:r>
              <a:rPr lang="en-US" altLang="zh-TW" sz="2600">
                <a:latin typeface="Times New Roman" pitchFamily="18" charset="0"/>
              </a:rPr>
              <a:t>) + (D</a:t>
            </a:r>
            <a:r>
              <a:rPr lang="en-US" altLang="zh-TW" sz="2600" baseline="-25000">
                <a:latin typeface="Times New Roman" pitchFamily="18" charset="0"/>
              </a:rPr>
              <a:t>0</a:t>
            </a:r>
            <a:r>
              <a:rPr lang="en-US" altLang="zh-TW" sz="2600">
                <a:latin typeface="Times New Roman" pitchFamily="18" charset="0"/>
              </a:rPr>
              <a:t> </a:t>
            </a:r>
            <a:r>
              <a:rPr lang="en-US" altLang="zh-TW" sz="26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sz="2600">
                <a:latin typeface="Times New Roman" pitchFamily="18" charset="0"/>
              </a:rPr>
              <a:t> 16</a:t>
            </a:r>
            <a:r>
              <a:rPr lang="en-US" altLang="zh-TW" sz="2600" baseline="30000">
                <a:latin typeface="Times New Roman" pitchFamily="18" charset="0"/>
              </a:rPr>
              <a:t>0</a:t>
            </a:r>
            <a:r>
              <a:rPr lang="en-US" altLang="zh-TW" sz="2600">
                <a:latin typeface="Times New Roman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zh-TW">
              <a:latin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>
                <a:latin typeface="Times New Roman" pitchFamily="18" charset="0"/>
              </a:rPr>
              <a:t>Hex 1234 equals (1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>
                <a:latin typeface="Times New Roman" pitchFamily="18" charset="0"/>
              </a:rPr>
              <a:t> 16</a:t>
            </a:r>
            <a:r>
              <a:rPr lang="en-US" altLang="zh-TW" baseline="30000">
                <a:latin typeface="Times New Roman" pitchFamily="18" charset="0"/>
              </a:rPr>
              <a:t>3</a:t>
            </a:r>
            <a:r>
              <a:rPr lang="en-US" altLang="zh-TW">
                <a:latin typeface="Times New Roman" pitchFamily="18" charset="0"/>
              </a:rPr>
              <a:t>) + (2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>
                <a:latin typeface="Times New Roman" pitchFamily="18" charset="0"/>
              </a:rPr>
              <a:t> 16</a:t>
            </a:r>
            <a:r>
              <a:rPr lang="en-US" altLang="zh-TW" baseline="30000">
                <a:latin typeface="Times New Roman" pitchFamily="18" charset="0"/>
              </a:rPr>
              <a:t>2</a:t>
            </a:r>
            <a:r>
              <a:rPr lang="en-US" altLang="zh-TW">
                <a:latin typeface="Times New Roman" pitchFamily="18" charset="0"/>
              </a:rPr>
              <a:t>) + (3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>
                <a:latin typeface="Times New Roman" pitchFamily="18" charset="0"/>
              </a:rPr>
              <a:t> 16</a:t>
            </a:r>
            <a:r>
              <a:rPr lang="en-US" altLang="zh-TW" baseline="30000">
                <a:latin typeface="Times New Roman" pitchFamily="18" charset="0"/>
              </a:rPr>
              <a:t>1</a:t>
            </a:r>
            <a:r>
              <a:rPr lang="en-US" altLang="zh-TW">
                <a:latin typeface="Times New Roman" pitchFamily="18" charset="0"/>
              </a:rPr>
              <a:t>) + (4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>
                <a:latin typeface="Times New Roman" pitchFamily="18" charset="0"/>
              </a:rPr>
              <a:t> 16</a:t>
            </a:r>
            <a:r>
              <a:rPr lang="en-US" altLang="zh-TW" baseline="30000">
                <a:latin typeface="Times New Roman" pitchFamily="18" charset="0"/>
              </a:rPr>
              <a:t>0</a:t>
            </a:r>
            <a:r>
              <a:rPr lang="en-US" altLang="zh-TW">
                <a:latin typeface="Times New Roman" pitchFamily="18" charset="0"/>
              </a:rPr>
              <a:t>), or decimal 4,660.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>
              <a:latin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>
                <a:latin typeface="Times New Roman" pitchFamily="18" charset="0"/>
              </a:rPr>
              <a:t>Hex 3BA4 equals (3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>
                <a:latin typeface="Times New Roman" pitchFamily="18" charset="0"/>
              </a:rPr>
              <a:t> 16</a:t>
            </a:r>
            <a:r>
              <a:rPr lang="en-US" altLang="zh-TW" baseline="30000">
                <a:latin typeface="Times New Roman" pitchFamily="18" charset="0"/>
              </a:rPr>
              <a:t>3</a:t>
            </a:r>
            <a:r>
              <a:rPr lang="en-US" altLang="zh-TW">
                <a:latin typeface="Times New Roman" pitchFamily="18" charset="0"/>
              </a:rPr>
              <a:t>) + (11 * 16</a:t>
            </a:r>
            <a:r>
              <a:rPr lang="en-US" altLang="zh-TW" baseline="30000">
                <a:latin typeface="Times New Roman" pitchFamily="18" charset="0"/>
              </a:rPr>
              <a:t>2</a:t>
            </a:r>
            <a:r>
              <a:rPr lang="en-US" altLang="zh-TW">
                <a:latin typeface="Times New Roman" pitchFamily="18" charset="0"/>
              </a:rPr>
              <a:t>) + (10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>
                <a:latin typeface="Times New Roman" pitchFamily="18" charset="0"/>
              </a:rPr>
              <a:t> 16</a:t>
            </a:r>
            <a:r>
              <a:rPr lang="en-US" altLang="zh-TW" baseline="30000">
                <a:latin typeface="Times New Roman" pitchFamily="18" charset="0"/>
              </a:rPr>
              <a:t>1</a:t>
            </a:r>
            <a:r>
              <a:rPr lang="en-US" altLang="zh-TW">
                <a:latin typeface="Times New Roman" pitchFamily="18" charset="0"/>
              </a:rPr>
              <a:t>) + (4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>
                <a:latin typeface="Times New Roman" pitchFamily="18" charset="0"/>
              </a:rPr>
              <a:t> 16</a:t>
            </a:r>
            <a:r>
              <a:rPr lang="en-US" altLang="zh-TW" baseline="30000">
                <a:latin typeface="Times New Roman" pitchFamily="18" charset="0"/>
              </a:rPr>
              <a:t>0</a:t>
            </a:r>
            <a:r>
              <a:rPr lang="en-US" altLang="zh-TW">
                <a:latin typeface="Times New Roman" pitchFamily="18" charset="0"/>
              </a:rPr>
              <a:t>), or decimal 15,268.</a:t>
            </a:r>
          </a:p>
          <a:p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Powers of 16</a:t>
            </a:r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420938"/>
            <a:ext cx="77755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80772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800"/>
              <a:t>Used when calculating hexadecimal values up to 8 digits long: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Books</a:t>
            </a:r>
            <a:r>
              <a:rPr lang="en-US" altLang="zh-TW">
                <a:latin typeface="新細明體" pitchFamily="18" charset="-120"/>
              </a:rPr>
              <a:t>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052513"/>
            <a:ext cx="6562725" cy="17287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b="1" dirty="0"/>
              <a:t>Textbook </a:t>
            </a:r>
          </a:p>
          <a:p>
            <a:pPr marL="0" indent="0">
              <a:buFontTx/>
              <a:buNone/>
            </a:pPr>
            <a:r>
              <a:rPr lang="en-US" altLang="zh-TW" i="1" dirty="0"/>
              <a:t>Assembly Language for Intel-Based Computers</a:t>
            </a:r>
            <a:r>
              <a:rPr lang="en-US" altLang="zh-TW" dirty="0"/>
              <a:t>, </a:t>
            </a:r>
            <a:r>
              <a:rPr lang="en-US" altLang="zh-TW" dirty="0" smtClean="0"/>
              <a:t>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, 5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, 6th </a:t>
            </a:r>
            <a:r>
              <a:rPr lang="en-US" altLang="zh-TW" dirty="0"/>
              <a:t>Edition, Kip Irvine 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2124075" y="2995613"/>
            <a:ext cx="6696075" cy="360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z="2800" b="1" dirty="0">
                <a:latin typeface="Trebuchet MS" pitchFamily="34" charset="0"/>
              </a:rPr>
              <a:t>Reference </a:t>
            </a:r>
          </a:p>
          <a:p>
            <a:pPr>
              <a:spcBef>
                <a:spcPct val="20000"/>
              </a:spcBef>
            </a:pPr>
            <a:r>
              <a:rPr lang="en-US" altLang="zh-TW" sz="2800" i="1" dirty="0">
                <a:latin typeface="Trebuchet MS" pitchFamily="34" charset="0"/>
              </a:rPr>
              <a:t>The Art of Assembly Language</a:t>
            </a:r>
            <a:r>
              <a:rPr lang="en-US" altLang="zh-TW" sz="2800" dirty="0">
                <a:latin typeface="Trebuchet MS" pitchFamily="34" charset="0"/>
              </a:rPr>
              <a:t>, Randy Hyde </a:t>
            </a:r>
          </a:p>
          <a:p>
            <a:pPr>
              <a:spcBef>
                <a:spcPct val="20000"/>
              </a:spcBef>
            </a:pPr>
            <a:endParaRPr lang="en-US" altLang="zh-TW" sz="280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Converting decimal to hexadecimal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196975"/>
            <a:ext cx="7993063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905000" y="4419600"/>
            <a:ext cx="533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800"/>
              <a:t>decimal 422 = 1A6 hexadecimal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Hexadecimal addition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741362"/>
          </a:xfrm>
        </p:spPr>
        <p:txBody>
          <a:bodyPr/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TW"/>
              <a:t>Divide the sum of two digits by the number base (16). The quotient becomes the carry value, and the remainder is the sum digit.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362200" y="3387725"/>
            <a:ext cx="3886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0" lang="en-US" altLang="zh-TW" sz="2800"/>
              <a:t>36	28	28	6A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0" lang="en-US" altLang="zh-TW" sz="2800"/>
              <a:t>42	45	58	4B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0" lang="en-US" altLang="zh-TW" sz="2800"/>
              <a:t>78	6D	80	B5</a:t>
            </a:r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V="1">
            <a:off x="2333625" y="4102100"/>
            <a:ext cx="3365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133975" y="2852738"/>
            <a:ext cx="2825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 b="1"/>
              <a:t>1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4210050" y="2852738"/>
            <a:ext cx="2825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 b="1"/>
              <a:t>1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900113" y="5445125"/>
            <a:ext cx="7391400" cy="86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900">
                <a:solidFill>
                  <a:schemeClr val="tx2"/>
                </a:solidFill>
              </a:rPr>
              <a:t>Important skill: Programmers frequently add and subtract the addresses of variables and instructions.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Hexadecimal subtraction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052513"/>
            <a:ext cx="8080375" cy="927100"/>
          </a:xfrm>
        </p:spPr>
        <p:txBody>
          <a:bodyPr/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TW"/>
              <a:t>When a borrow is required from the digit to the left, add 10h to the current digit's value: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393950" y="3076575"/>
            <a:ext cx="17526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0" lang="en-US" altLang="zh-TW" sz="2800"/>
              <a:t>C6	75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0" lang="en-US" altLang="zh-TW" sz="2800"/>
              <a:t>A2	47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0" lang="en-US" altLang="zh-TW" sz="2800"/>
              <a:t>24	2E</a:t>
            </a: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2268538" y="3813175"/>
            <a:ext cx="1746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113088" y="2482850"/>
            <a:ext cx="533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 b="1">
                <a:solidFill>
                  <a:schemeClr val="tx2"/>
                </a:solidFill>
                <a:latin typeface="Symbol" pitchFamily="18" charset="2"/>
              </a:rPr>
              <a:t>-</a:t>
            </a:r>
            <a:r>
              <a:rPr kumimoji="0" lang="en-US" altLang="zh-TW" sz="2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925513" y="5437188"/>
            <a:ext cx="739140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700"/>
              <a:t>Practice: The address of </a:t>
            </a:r>
            <a:r>
              <a:rPr kumimoji="0" lang="en-US" altLang="zh-TW" sz="1700" b="1">
                <a:solidFill>
                  <a:schemeClr val="tx2"/>
                </a:solidFill>
              </a:rPr>
              <a:t>var1</a:t>
            </a:r>
            <a:r>
              <a:rPr kumimoji="0" lang="en-US" altLang="zh-TW" sz="1700"/>
              <a:t> is 00400020. The address of the next variable after var1 is 0040006A. How many bytes are used by var1?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Signed integers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43000"/>
            <a:ext cx="8070850" cy="838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/>
              <a:t>The highest bit indicates the sign. 1 = negative, </a:t>
            </a:r>
            <a:br>
              <a:rPr lang="en-US" altLang="zh-TW"/>
            </a:br>
            <a:r>
              <a:rPr lang="en-US" altLang="zh-TW"/>
              <a:t>0 = positive</a:t>
            </a: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258888" y="2179638"/>
          <a:ext cx="6553200" cy="3121025"/>
        </p:xfrm>
        <a:graphic>
          <a:graphicData uri="http://schemas.openxmlformats.org/presentationml/2006/ole">
            <p:oleObj spid="_x0000_s96260" name="VISIO" r:id="rId3" imgW="2806200" imgH="1200240" progId="">
              <p:embed/>
            </p:oleObj>
          </a:graphicData>
        </a:graphic>
      </p:graphicFrame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838200" y="5394325"/>
            <a:ext cx="762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If the highest digit of a hexadecmal integer is &gt; 7, the value is negative. Examples: 8A, C5, A2, 9D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Two's complement notation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2256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Steps:</a:t>
            </a:r>
          </a:p>
          <a:p>
            <a:pPr lvl="1">
              <a:lnSpc>
                <a:spcPct val="90000"/>
              </a:lnSpc>
            </a:pPr>
            <a:r>
              <a:rPr lang="en-US" altLang="zh-TW" sz="2800"/>
              <a:t>Complement (reverse) each bit</a:t>
            </a:r>
          </a:p>
          <a:p>
            <a:pPr lvl="1">
              <a:lnSpc>
                <a:spcPct val="90000"/>
              </a:lnSpc>
            </a:pPr>
            <a:r>
              <a:rPr lang="en-US" altLang="zh-TW" sz="2800"/>
              <a:t>Add 1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801938"/>
            <a:ext cx="8459787" cy="285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609600" y="5859463"/>
            <a:ext cx="77724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Note that 00000001 + 11111111 = 00000000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subtraction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When subtracting A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B, convert B to its two's complement</a:t>
            </a:r>
          </a:p>
          <a:p>
            <a:r>
              <a:rPr lang="en-US" altLang="zh-TW"/>
              <a:t>Add A to (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B)</a:t>
            </a:r>
          </a:p>
          <a:p>
            <a:pPr>
              <a:buFontTx/>
              <a:buNone/>
            </a:pPr>
            <a:r>
              <a:rPr lang="en-US" altLang="zh-TW"/>
              <a:t>	1 1 0 0			1 1 0 0</a:t>
            </a:r>
          </a:p>
          <a:p>
            <a:pPr>
              <a:buFontTx/>
              <a:buNone/>
            </a:pPr>
            <a:r>
              <a:rPr lang="en-US" altLang="zh-TW">
                <a:latin typeface="Arial"/>
              </a:rPr>
              <a:t>–</a:t>
            </a:r>
            <a:r>
              <a:rPr lang="en-US" altLang="zh-TW"/>
              <a:t>	0 0 1 1			1 1 0 1</a:t>
            </a:r>
          </a:p>
          <a:p>
            <a:pPr>
              <a:buFontTx/>
              <a:buNone/>
            </a:pPr>
            <a:r>
              <a:rPr lang="en-US" altLang="zh-TW"/>
              <a:t>					1 0 0 1</a:t>
            </a:r>
          </a:p>
          <a:p>
            <a:pPr>
              <a:buFontTx/>
              <a:buNone/>
            </a:pPr>
            <a:endParaRPr lang="en-US" altLang="zh-TW"/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>
            <a:off x="2438400" y="27813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519113" y="350996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>
            <a:off x="4038600" y="350996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2625" y="4078288"/>
            <a:ext cx="7993063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latin typeface="Trebuchet MS" pitchFamily="34" charset="0"/>
              </a:rPr>
              <a:t>Advantages for 2’s complement: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>
                <a:latin typeface="Trebuchet MS" pitchFamily="34" charset="0"/>
              </a:rPr>
              <a:t>No two 0</a:t>
            </a:r>
            <a:r>
              <a:rPr lang="en-US" altLang="zh-TW" sz="2800">
                <a:latin typeface="Arial"/>
              </a:rPr>
              <a:t>’</a:t>
            </a:r>
            <a:r>
              <a:rPr lang="en-US" altLang="zh-TW" sz="2800">
                <a:latin typeface="Trebuchet MS" pitchFamily="34" charset="0"/>
              </a:rPr>
              <a:t>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>
                <a:latin typeface="Trebuchet MS" pitchFamily="34" charset="0"/>
              </a:rPr>
              <a:t>Sign bit</a:t>
            </a:r>
          </a:p>
          <a:p>
            <a:pPr marL="342900" indent="-342900">
              <a:buFontTx/>
              <a:buChar char="•"/>
            </a:pPr>
            <a:r>
              <a:rPr lang="en-US" altLang="zh-TW" sz="2800">
                <a:latin typeface="Trebuchet MS" pitchFamily="34" charset="0"/>
              </a:rPr>
              <a:t>Remove the need for separate circuits for add and 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Ranges of signed integers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2205038"/>
            <a:ext cx="8820150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33400" y="981075"/>
            <a:ext cx="80772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800"/>
              <a:t>The highest bit is reserved for the sign. This limits the range: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72112"/>
          </a:xfrm>
        </p:spPr>
        <p:txBody>
          <a:bodyPr/>
          <a:lstStyle/>
          <a:p>
            <a:r>
              <a:rPr lang="en-US" altLang="zh-TW"/>
              <a:t>Character sets</a:t>
            </a:r>
          </a:p>
          <a:p>
            <a:pPr lvl="1"/>
            <a:r>
              <a:rPr lang="en-US" altLang="zh-TW"/>
              <a:t>Standard ASCII	(0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127)</a:t>
            </a:r>
          </a:p>
          <a:p>
            <a:pPr lvl="1"/>
            <a:r>
              <a:rPr lang="en-US" altLang="zh-TW"/>
              <a:t>Extended ASCII (0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255)</a:t>
            </a:r>
          </a:p>
          <a:p>
            <a:pPr lvl="1"/>
            <a:r>
              <a:rPr lang="en-US" altLang="zh-TW"/>
              <a:t>ANSI (0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255)</a:t>
            </a:r>
          </a:p>
          <a:p>
            <a:pPr lvl="1"/>
            <a:r>
              <a:rPr lang="en-US" altLang="zh-TW"/>
              <a:t>Unicode  (0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65,535)</a:t>
            </a:r>
          </a:p>
          <a:p>
            <a:r>
              <a:rPr lang="en-US" altLang="zh-TW"/>
              <a:t>Null-terminated String</a:t>
            </a:r>
          </a:p>
          <a:p>
            <a:pPr lvl="1"/>
            <a:r>
              <a:rPr lang="en-US" altLang="zh-TW"/>
              <a:t>Array of characters followed by a </a:t>
            </a:r>
            <a:r>
              <a:rPr lang="en-US" altLang="zh-TW" i="1"/>
              <a:t>null byte</a:t>
            </a:r>
          </a:p>
          <a:p>
            <a:r>
              <a:rPr lang="en-US" altLang="zh-TW"/>
              <a:t>Using the ASCII table</a:t>
            </a:r>
          </a:p>
          <a:p>
            <a:pPr lvl="1"/>
            <a:r>
              <a:rPr lang="en-US" altLang="zh-TW"/>
              <a:t>back inside cover of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Boolean algebra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4588"/>
            <a:ext cx="8229600" cy="2319337"/>
          </a:xfrm>
        </p:spPr>
        <p:txBody>
          <a:bodyPr/>
          <a:lstStyle/>
          <a:p>
            <a:r>
              <a:rPr lang="en-US" altLang="zh-TW"/>
              <a:t>Boolean expressions created from:</a:t>
            </a:r>
          </a:p>
          <a:p>
            <a:pPr lvl="1"/>
            <a:r>
              <a:rPr lang="en-US" altLang="zh-TW"/>
              <a:t>NOT, AND, OR</a:t>
            </a: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276475"/>
            <a:ext cx="7559675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6938962" cy="1390650"/>
          </a:xfrm>
        </p:spPr>
        <p:txBody>
          <a:bodyPr/>
          <a:lstStyle/>
          <a:p>
            <a:r>
              <a:rPr lang="en-US" altLang="zh-TW"/>
              <a:t>Inverts (reverses) a boolean value</a:t>
            </a:r>
          </a:p>
          <a:p>
            <a:r>
              <a:rPr lang="en-US" altLang="zh-TW"/>
              <a:t>Truth table for Boolean NOT operator: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475" y="2349500"/>
            <a:ext cx="2159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573" name="Group 5"/>
          <p:cNvGrpSpPr>
            <a:grpSpLocks/>
          </p:cNvGrpSpPr>
          <p:nvPr/>
        </p:nvGrpSpPr>
        <p:grpSpPr bwMode="auto">
          <a:xfrm>
            <a:off x="3598863" y="2698750"/>
            <a:ext cx="4498975" cy="2700338"/>
            <a:chOff x="2544" y="1729"/>
            <a:chExt cx="2352" cy="971"/>
          </a:xfrm>
        </p:grpSpPr>
        <p:graphicFrame>
          <p:nvGraphicFramePr>
            <p:cNvPr id="109574" name="Object 6"/>
            <p:cNvGraphicFramePr>
              <a:graphicFrameLocks noChangeAspect="1"/>
            </p:cNvGraphicFramePr>
            <p:nvPr/>
          </p:nvGraphicFramePr>
          <p:xfrm>
            <a:off x="2928" y="2064"/>
            <a:ext cx="1488" cy="636"/>
          </p:xfrm>
          <a:graphic>
            <a:graphicData uri="http://schemas.openxmlformats.org/presentationml/2006/ole">
              <p:oleObj spid="_x0000_s109574" name="VISIO" r:id="rId4" imgW="790560" imgH="337680" progId="">
                <p:embed/>
              </p:oleObj>
            </a:graphicData>
          </a:graphic>
        </p:graphicFrame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544" y="1729"/>
              <a:ext cx="235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TW" sz="1700"/>
                <a:t>Digital gate diagram for NOT: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Grading (subject to change)</a:t>
            </a:r>
            <a:r>
              <a:rPr lang="en-US" altLang="zh-TW">
                <a:latin typeface="新細明體" pitchFamily="18" charset="-120"/>
              </a:rPr>
              <a:t>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Assignments/Quizzes </a:t>
            </a:r>
            <a:r>
              <a:rPr lang="en-US" altLang="zh-TW" dirty="0" smtClean="0"/>
              <a:t>(20%)</a:t>
            </a:r>
            <a:endParaRPr lang="en-US" altLang="zh-TW" dirty="0"/>
          </a:p>
          <a:p>
            <a:r>
              <a:rPr lang="en-US" altLang="zh-TW" dirty="0"/>
              <a:t>Class participation </a:t>
            </a:r>
            <a:r>
              <a:rPr lang="en-US" altLang="zh-TW" dirty="0" smtClean="0"/>
              <a:t>(10%) </a:t>
            </a:r>
            <a:endParaRPr lang="en-US" altLang="zh-TW" dirty="0"/>
          </a:p>
          <a:p>
            <a:r>
              <a:rPr lang="en-US" altLang="zh-TW" dirty="0"/>
              <a:t>Midterm exam </a:t>
            </a:r>
            <a:r>
              <a:rPr lang="en-US" altLang="zh-TW" dirty="0" smtClean="0"/>
              <a:t>(30</a:t>
            </a:r>
            <a:r>
              <a:rPr lang="en-US" altLang="zh-TW" dirty="0"/>
              <a:t>%)</a:t>
            </a:r>
          </a:p>
          <a:p>
            <a:r>
              <a:rPr lang="en-US" altLang="zh-TW" dirty="0"/>
              <a:t>Final </a:t>
            </a:r>
            <a:r>
              <a:rPr lang="en-US" altLang="zh-TW" dirty="0" smtClean="0"/>
              <a:t>Exam</a:t>
            </a:r>
            <a:r>
              <a:rPr lang="en-US" altLang="zh-TW" dirty="0" smtClean="0"/>
              <a:t> </a:t>
            </a:r>
            <a:r>
              <a:rPr lang="en-US" altLang="zh-TW" dirty="0" smtClean="0"/>
              <a:t>(40%)</a:t>
            </a:r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AND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1206500"/>
          </a:xfrm>
        </p:spPr>
        <p:txBody>
          <a:bodyPr/>
          <a:lstStyle/>
          <a:p>
            <a:r>
              <a:rPr lang="en-US" altLang="zh-TW"/>
              <a:t>Truth if both are true</a:t>
            </a:r>
          </a:p>
          <a:p>
            <a:r>
              <a:rPr lang="en-US" altLang="zh-TW"/>
              <a:t>Truth table for Boolean AND operator: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475" y="2349500"/>
            <a:ext cx="2879725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0597" name="Group 5"/>
          <p:cNvGrpSpPr>
            <a:grpSpLocks/>
          </p:cNvGrpSpPr>
          <p:nvPr/>
        </p:nvGrpSpPr>
        <p:grpSpPr bwMode="auto">
          <a:xfrm>
            <a:off x="3598863" y="2698750"/>
            <a:ext cx="4498975" cy="1544638"/>
            <a:chOff x="2544" y="1872"/>
            <a:chExt cx="2352" cy="973"/>
          </a:xfrm>
        </p:grpSpPr>
        <p:graphicFrame>
          <p:nvGraphicFramePr>
            <p:cNvPr id="110598" name="Object 6"/>
            <p:cNvGraphicFramePr>
              <a:graphicFrameLocks noChangeAspect="1"/>
            </p:cNvGraphicFramePr>
            <p:nvPr/>
          </p:nvGraphicFramePr>
          <p:xfrm>
            <a:off x="3120" y="2208"/>
            <a:ext cx="1248" cy="637"/>
          </p:xfrm>
          <a:graphic>
            <a:graphicData uri="http://schemas.openxmlformats.org/presentationml/2006/ole">
              <p:oleObj spid="_x0000_s110598" name="VISIO" r:id="rId4" imgW="790560" imgH="402480" progId="">
                <p:embed/>
              </p:oleObj>
            </a:graphicData>
          </a:graphic>
        </p:graphicFrame>
        <p:sp>
          <p:nvSpPr>
            <p:cNvPr id="110599" name="Text Box 7"/>
            <p:cNvSpPr txBox="1">
              <a:spLocks noChangeArrowheads="1"/>
            </p:cNvSpPr>
            <p:nvPr/>
          </p:nvSpPr>
          <p:spPr bwMode="auto">
            <a:xfrm>
              <a:off x="2544" y="1872"/>
              <a:ext cx="2352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TW" sz="1700"/>
                <a:t>Digital gate diagram for AND: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OR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1062038"/>
          </a:xfrm>
        </p:spPr>
        <p:txBody>
          <a:bodyPr/>
          <a:lstStyle/>
          <a:p>
            <a:r>
              <a:rPr lang="en-US" altLang="zh-TW"/>
              <a:t>True if either is true</a:t>
            </a:r>
          </a:p>
          <a:p>
            <a:r>
              <a:rPr lang="en-US" altLang="zh-TW"/>
              <a:t>Truth table for Boolean OR operator: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475" y="2349500"/>
            <a:ext cx="2879725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1621" name="Group 5"/>
          <p:cNvGrpSpPr>
            <a:grpSpLocks/>
          </p:cNvGrpSpPr>
          <p:nvPr/>
        </p:nvGrpSpPr>
        <p:grpSpPr bwMode="auto">
          <a:xfrm>
            <a:off x="3598863" y="2698750"/>
            <a:ext cx="4498975" cy="1466850"/>
            <a:chOff x="2496" y="1872"/>
            <a:chExt cx="2352" cy="924"/>
          </a:xfrm>
        </p:grpSpPr>
        <p:graphicFrame>
          <p:nvGraphicFramePr>
            <p:cNvPr id="111622" name="Object 6"/>
            <p:cNvGraphicFramePr>
              <a:graphicFrameLocks noChangeAspect="1"/>
            </p:cNvGraphicFramePr>
            <p:nvPr/>
          </p:nvGraphicFramePr>
          <p:xfrm>
            <a:off x="3120" y="2208"/>
            <a:ext cx="1152" cy="588"/>
          </p:xfrm>
          <a:graphic>
            <a:graphicData uri="http://schemas.openxmlformats.org/presentationml/2006/ole">
              <p:oleObj spid="_x0000_s111622" name="VISIO" r:id="rId4" imgW="790560" imgH="402480" progId="">
                <p:embed/>
              </p:oleObj>
            </a:graphicData>
          </a:graphic>
        </p:graphicFrame>
        <p:sp>
          <p:nvSpPr>
            <p:cNvPr id="111623" name="Text Box 7"/>
            <p:cNvSpPr txBox="1">
              <a:spLocks noChangeArrowheads="1"/>
            </p:cNvSpPr>
            <p:nvPr/>
          </p:nvSpPr>
          <p:spPr bwMode="auto">
            <a:xfrm>
              <a:off x="2496" y="1872"/>
              <a:ext cx="2352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TW" sz="1700"/>
                <a:t>Digital gate diagram for OR: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Operator precedence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5040313"/>
          </a:xfrm>
        </p:spPr>
        <p:txBody>
          <a:bodyPr/>
          <a:lstStyle/>
          <a:p>
            <a:r>
              <a:rPr lang="en-US" altLang="zh-TW"/>
              <a:t>NOT &gt; AND &gt; OR</a:t>
            </a:r>
          </a:p>
          <a:p>
            <a:r>
              <a:rPr lang="en-US" altLang="zh-TW"/>
              <a:t>Examples showing the order of operations: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Use parentheses to avoid ambiguity</a:t>
            </a: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2349500"/>
            <a:ext cx="6337300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Truth Tables </a:t>
            </a:r>
            <a:r>
              <a:rPr lang="en-US" altLang="zh-TW" sz="2400"/>
              <a:t>(1 of 3)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1676400"/>
          </a:xfrm>
        </p:spPr>
        <p:txBody>
          <a:bodyPr/>
          <a:lstStyle/>
          <a:p>
            <a:r>
              <a:rPr lang="en-US" altLang="zh-TW"/>
              <a:t>A </a:t>
            </a:r>
            <a:r>
              <a:rPr lang="en-US" altLang="zh-TW">
                <a:solidFill>
                  <a:schemeClr val="tx2"/>
                </a:solidFill>
              </a:rPr>
              <a:t>Boolean function</a:t>
            </a:r>
            <a:r>
              <a:rPr lang="en-US" altLang="zh-TW"/>
              <a:t> has one or more Boolean inputs, and returns a single Boolean output.</a:t>
            </a:r>
          </a:p>
          <a:p>
            <a:r>
              <a:rPr lang="en-US" altLang="zh-TW"/>
              <a:t>A </a:t>
            </a:r>
            <a:r>
              <a:rPr lang="en-US" altLang="zh-TW">
                <a:solidFill>
                  <a:schemeClr val="tx2"/>
                </a:solidFill>
              </a:rPr>
              <a:t>truth table</a:t>
            </a:r>
            <a:r>
              <a:rPr lang="en-US" altLang="zh-TW"/>
              <a:t> shows all the inputs and outputs of a Boolean function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3090863"/>
            <a:ext cx="4319588" cy="321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914400" y="3608388"/>
            <a:ext cx="26146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137160" bIns="13716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zh-TW" sz="2500"/>
              <a:t>Example: </a:t>
            </a:r>
            <a:r>
              <a:rPr kumimoji="0" lang="en-US" altLang="zh-TW" sz="2500">
                <a:sym typeface="Symbol" pitchFamily="18" charset="2"/>
              </a:rPr>
              <a:t></a:t>
            </a:r>
            <a:r>
              <a:rPr kumimoji="0" lang="en-US" altLang="zh-TW" sz="2500"/>
              <a:t>X </a:t>
            </a:r>
            <a:r>
              <a:rPr kumimoji="0" lang="en-US" altLang="zh-TW" sz="2500">
                <a:sym typeface="Symbol" pitchFamily="18" charset="2"/>
              </a:rPr>
              <a:t></a:t>
            </a:r>
            <a:r>
              <a:rPr kumimoji="0" lang="en-US" altLang="zh-TW" sz="2500"/>
              <a:t>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Truth Tables </a:t>
            </a:r>
            <a:r>
              <a:rPr lang="en-US" altLang="zh-TW" sz="2400"/>
              <a:t>(2 of 3)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533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/>
              <a:t>Example: X </a:t>
            </a:r>
            <a:r>
              <a:rPr lang="en-US" altLang="zh-TW">
                <a:sym typeface="Symbol" pitchFamily="18" charset="2"/>
              </a:rPr>
              <a:t>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</a:t>
            </a:r>
            <a:r>
              <a:rPr lang="en-US" altLang="zh-TW"/>
              <a:t>Y</a:t>
            </a:r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1927225"/>
            <a:ext cx="5400675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Truth Tables </a:t>
            </a:r>
            <a:r>
              <a:rPr lang="en-US" altLang="zh-TW" sz="2400"/>
              <a:t>(3 of 3)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143000"/>
            <a:ext cx="8001000" cy="533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/>
              <a:t>Example: (Y </a:t>
            </a:r>
            <a:r>
              <a:rPr lang="en-US" altLang="zh-TW">
                <a:sym typeface="Symbol" pitchFamily="18" charset="2"/>
              </a:rPr>
              <a:t></a:t>
            </a:r>
            <a:r>
              <a:rPr lang="en-US" altLang="zh-TW"/>
              <a:t> S) </a:t>
            </a:r>
            <a:r>
              <a:rPr lang="en-US" altLang="zh-TW">
                <a:sym typeface="Symbol" pitchFamily="18" charset="2"/>
              </a:rPr>
              <a:t></a:t>
            </a:r>
            <a:r>
              <a:rPr lang="en-US" altLang="zh-TW"/>
              <a:t> (X </a:t>
            </a:r>
            <a:r>
              <a:rPr lang="en-US" altLang="zh-TW">
                <a:sym typeface="Symbol" pitchFamily="18" charset="2"/>
              </a:rPr>
              <a:t>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</a:t>
            </a:r>
            <a:r>
              <a:rPr lang="en-US" altLang="zh-TW"/>
              <a:t>S)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214563"/>
            <a:ext cx="749935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5717" name="Group 5"/>
          <p:cNvGrpSpPr>
            <a:grpSpLocks/>
          </p:cNvGrpSpPr>
          <p:nvPr/>
        </p:nvGrpSpPr>
        <p:grpSpPr bwMode="auto">
          <a:xfrm>
            <a:off x="5940425" y="188913"/>
            <a:ext cx="2895600" cy="2057400"/>
            <a:chOff x="3696" y="1488"/>
            <a:chExt cx="1824" cy="1296"/>
          </a:xfrm>
        </p:grpSpPr>
        <p:graphicFrame>
          <p:nvGraphicFramePr>
            <p:cNvPr id="115718" name="Object 6"/>
            <p:cNvGraphicFramePr>
              <a:graphicFrameLocks noChangeAspect="1"/>
            </p:cNvGraphicFramePr>
            <p:nvPr/>
          </p:nvGraphicFramePr>
          <p:xfrm>
            <a:off x="3696" y="1488"/>
            <a:ext cx="1824" cy="960"/>
          </p:xfrm>
          <a:graphic>
            <a:graphicData uri="http://schemas.openxmlformats.org/presentationml/2006/ole">
              <p:oleObj spid="_x0000_s115718" name="VISIO" r:id="rId4" imgW="2032920" imgH="1049400" progId="">
                <p:embed/>
              </p:oleObj>
            </a:graphicData>
          </a:graphic>
        </p:graphicFrame>
        <p:sp>
          <p:nvSpPr>
            <p:cNvPr id="115719" name="Text Box 7"/>
            <p:cNvSpPr txBox="1">
              <a:spLocks noChangeArrowheads="1"/>
            </p:cNvSpPr>
            <p:nvPr/>
          </p:nvSpPr>
          <p:spPr bwMode="auto">
            <a:xfrm>
              <a:off x="3840" y="2449"/>
              <a:ext cx="1632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TW" sz="1700"/>
                <a:t>Two-input multiplexer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learning assembly?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232025"/>
          </a:xfrm>
        </p:spPr>
        <p:txBody>
          <a:bodyPr/>
          <a:lstStyle/>
          <a:p>
            <a:r>
              <a:rPr lang="en-US" altLang="zh-TW" dirty="0"/>
              <a:t>It is required.</a:t>
            </a:r>
          </a:p>
          <a:p>
            <a:r>
              <a:rPr lang="en-US" altLang="zh-TW" dirty="0"/>
              <a:t>It is foundation for computer architecture and compilers.</a:t>
            </a:r>
          </a:p>
          <a:p>
            <a:r>
              <a:rPr lang="en-US" altLang="zh-TW" dirty="0"/>
              <a:t>At times, you do need to write assembly code.</a:t>
            </a:r>
          </a:p>
          <a:p>
            <a:endParaRPr lang="en-US" altLang="zh-TW" dirty="0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468313" y="3644900"/>
            <a:ext cx="82296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z="2800" i="1">
                <a:latin typeface="Trebuchet MS" pitchFamily="34" charset="0"/>
              </a:rPr>
              <a:t>“I really don’t think that you can write a book for serious computer programmers unless you are able to discuss low-level details.” </a:t>
            </a:r>
          </a:p>
          <a:p>
            <a:pPr algn="r">
              <a:spcBef>
                <a:spcPct val="20000"/>
              </a:spcBef>
            </a:pPr>
            <a:r>
              <a:rPr lang="en-US" altLang="zh-TW" sz="2800">
                <a:latin typeface="Trebuchet MS" pitchFamily="34" charset="0"/>
              </a:rPr>
              <a:t>Donald Knuth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programming in assembly?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It is all about lack of smart compilers</a:t>
            </a:r>
          </a:p>
          <a:p>
            <a:endParaRPr lang="en-US" altLang="zh-TW"/>
          </a:p>
          <a:p>
            <a:r>
              <a:rPr lang="en-US" altLang="zh-TW"/>
              <a:t>Faster code, compiler is not good enough</a:t>
            </a:r>
          </a:p>
          <a:p>
            <a:r>
              <a:rPr lang="en-US" altLang="zh-TW"/>
              <a:t>Smaller code , compiler is not good enough, e.g. mobile devices, embedded devices, also Smaller code → better cache performance → faster code</a:t>
            </a:r>
          </a:p>
          <a:p>
            <a:r>
              <a:rPr lang="en-US" altLang="zh-TW"/>
              <a:t>Unusual architecture , there isn’t even a compiler or compiler quality is bad, eg GPU, DSP chips, even MMX.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Syllabus (topics we might cover)</a:t>
            </a:r>
            <a:r>
              <a:rPr lang="en-US" altLang="zh-TW">
                <a:latin typeface="新細明體" pitchFamily="18" charset="-120"/>
              </a:rPr>
              <a:t>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IA-32 Processor Architecture 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Assembly Language Fundamentals 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Data Transfers, Addressing, and Arithmetic 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Procedures 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Conditional Processing 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Integer Arithmetic 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Advanced Procedures 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Strings and Arrays 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Structures and Macros </a:t>
            </a:r>
          </a:p>
          <a:p>
            <a:pPr>
              <a:lnSpc>
                <a:spcPct val="80000"/>
              </a:lnSpc>
              <a:buNone/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you will learn</a:t>
            </a:r>
            <a:r>
              <a:rPr lang="en-US" altLang="zh-TW">
                <a:latin typeface="新細明體" pitchFamily="18" charset="-120"/>
              </a:rPr>
              <a:t> 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principle of computer architecture</a:t>
            </a:r>
          </a:p>
          <a:p>
            <a:r>
              <a:rPr lang="en-US" altLang="zh-TW" dirty="0"/>
              <a:t>IA-32 modes and memory management</a:t>
            </a:r>
          </a:p>
          <a:p>
            <a:r>
              <a:rPr lang="en-US" altLang="zh-TW" dirty="0"/>
              <a:t>Assembly basics</a:t>
            </a:r>
          </a:p>
          <a:p>
            <a:r>
              <a:rPr lang="en-US" altLang="zh-TW" dirty="0"/>
              <a:t>How high-level language is translated to assembly</a:t>
            </a:r>
          </a:p>
          <a:p>
            <a:r>
              <a:rPr lang="en-US" altLang="zh-TW" dirty="0"/>
              <a:t>How to communicate with OS</a:t>
            </a:r>
          </a:p>
          <a:p>
            <a:pPr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Chapter.1  Overview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5889625" cy="3430587"/>
          </a:xfrm>
        </p:spPr>
        <p:txBody>
          <a:bodyPr/>
          <a:lstStyle/>
          <a:p>
            <a:r>
              <a:rPr lang="en-US" altLang="zh-TW"/>
              <a:t>Virtual Machine Concept</a:t>
            </a:r>
          </a:p>
          <a:p>
            <a:r>
              <a:rPr lang="en-US" altLang="zh-TW"/>
              <a:t>Data Representation</a:t>
            </a:r>
          </a:p>
          <a:p>
            <a:r>
              <a:rPr lang="en-US" altLang="zh-TW"/>
              <a:t>Boolean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rebuchet MS"/>
        <a:ea typeface="新細明體"/>
        <a:cs typeface=""/>
      </a:majorFont>
      <a:minorFont>
        <a:latin typeface="Trebuchet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402</TotalTime>
  <Words>1293</Words>
  <Application>Microsoft Office PowerPoint</Application>
  <PresentationFormat>On-screen Show (4:3)</PresentationFormat>
  <Paragraphs>234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預設簡報設計</vt:lpstr>
      <vt:lpstr>VISIO</vt:lpstr>
      <vt:lpstr> </vt:lpstr>
      <vt:lpstr>Prerequisites </vt:lpstr>
      <vt:lpstr>Books </vt:lpstr>
      <vt:lpstr>Grading (subject to change) </vt:lpstr>
      <vt:lpstr>Why learning assembly?</vt:lpstr>
      <vt:lpstr>Why programming in assembly?</vt:lpstr>
      <vt:lpstr>Syllabus (topics we might cover) </vt:lpstr>
      <vt:lpstr>What you will learn </vt:lpstr>
      <vt:lpstr>Chapter.1  Overview</vt:lpstr>
      <vt:lpstr>Assembly programming</vt:lpstr>
      <vt:lpstr>Virtual machines</vt:lpstr>
      <vt:lpstr>High-Level Language</vt:lpstr>
      <vt:lpstr>Assembly Language</vt:lpstr>
      <vt:lpstr>Operating System</vt:lpstr>
      <vt:lpstr>Instruction Set Architecture</vt:lpstr>
      <vt:lpstr>Microarchitecture</vt:lpstr>
      <vt:lpstr>Digital Logic</vt:lpstr>
      <vt:lpstr>Data representation </vt:lpstr>
      <vt:lpstr>Binary numbers </vt:lpstr>
      <vt:lpstr>Unsigned binary integers </vt:lpstr>
      <vt:lpstr>Translating Binary to Decimal</vt:lpstr>
      <vt:lpstr>Translating Unsigned Decimal to Binary </vt:lpstr>
      <vt:lpstr>Binary addition </vt:lpstr>
      <vt:lpstr>Integer storage sizes </vt:lpstr>
      <vt:lpstr>Large measurements</vt:lpstr>
      <vt:lpstr>Hexadecimal integers</vt:lpstr>
      <vt:lpstr>Translating binary to hexadecimal</vt:lpstr>
      <vt:lpstr>Converting hexadecimal to decimal</vt:lpstr>
      <vt:lpstr>Powers of 16</vt:lpstr>
      <vt:lpstr>Converting decimal to hexadecimal</vt:lpstr>
      <vt:lpstr>Hexadecimal addition</vt:lpstr>
      <vt:lpstr>Hexadecimal subtraction</vt:lpstr>
      <vt:lpstr>Signed integers</vt:lpstr>
      <vt:lpstr>Two's complement notation</vt:lpstr>
      <vt:lpstr>Binary subtraction</vt:lpstr>
      <vt:lpstr>Ranges of signed integers</vt:lpstr>
      <vt:lpstr>Character</vt:lpstr>
      <vt:lpstr>Boolean algebra</vt:lpstr>
      <vt:lpstr>NOT</vt:lpstr>
      <vt:lpstr>AND</vt:lpstr>
      <vt:lpstr>OR</vt:lpstr>
      <vt:lpstr>Operator precedence</vt:lpstr>
      <vt:lpstr>Truth Tables (1 of 3)</vt:lpstr>
      <vt:lpstr>Truth Tables (2 of 3)</vt:lpstr>
      <vt:lpstr>Truth Tables (3 of 3)</vt:lpstr>
    </vt:vector>
  </TitlesOfParts>
  <Company>NTU CSIE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cyy</dc:creator>
  <cp:lastModifiedBy>Noor fatima</cp:lastModifiedBy>
  <cp:revision>141</cp:revision>
  <dcterms:created xsi:type="dcterms:W3CDTF">2005-01-08T09:49:33Z</dcterms:created>
  <dcterms:modified xsi:type="dcterms:W3CDTF">2021-09-11T06:43:57Z</dcterms:modified>
</cp:coreProperties>
</file>