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364" r:id="rId3"/>
    <p:sldId id="365" r:id="rId4"/>
    <p:sldId id="366" r:id="rId5"/>
    <p:sldId id="367" r:id="rId6"/>
    <p:sldId id="368" r:id="rId7"/>
    <p:sldId id="424" r:id="rId8"/>
    <p:sldId id="370" r:id="rId9"/>
    <p:sldId id="425" r:id="rId10"/>
    <p:sldId id="427" r:id="rId11"/>
    <p:sldId id="428" r:id="rId12"/>
    <p:sldId id="429" r:id="rId13"/>
    <p:sldId id="430" r:id="rId14"/>
    <p:sldId id="431" r:id="rId15"/>
    <p:sldId id="432" r:id="rId16"/>
    <p:sldId id="435" r:id="rId17"/>
    <p:sldId id="441" r:id="rId18"/>
    <p:sldId id="426" r:id="rId19"/>
    <p:sldId id="363" r:id="rId20"/>
    <p:sldId id="437" r:id="rId21"/>
    <p:sldId id="371" r:id="rId22"/>
    <p:sldId id="372" r:id="rId23"/>
    <p:sldId id="439" r:id="rId24"/>
    <p:sldId id="440" r:id="rId25"/>
    <p:sldId id="443" r:id="rId26"/>
    <p:sldId id="445" r:id="rId27"/>
    <p:sldId id="446" r:id="rId28"/>
    <p:sldId id="448" r:id="rId2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000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52838C2-2C14-4D50-8277-DB0A8F02C71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/>
              <a:t>IA-32 Architecture</a:t>
            </a:r>
            <a:r>
              <a:rPr lang="en-US" altLang="zh-TW" b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Arial Black" pitchFamily="34" charset="0"/>
              </a:rPr>
              <a:t>Computer Organization and Assembly Languages</a:t>
            </a:r>
            <a:r>
              <a:rPr lang="en-US" altLang="zh-TW" i="1" dirty="0"/>
              <a:t>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 dirty="0">
                <a:latin typeface="Garamond" pitchFamily="18" charset="0"/>
              </a:rPr>
              <a:t>with slides by Kip Irvine and Keith Van </a:t>
            </a:r>
            <a:r>
              <a:rPr lang="en-US" altLang="zh-TW" i="1" dirty="0" err="1" smtClean="0">
                <a:latin typeface="Garamond" pitchFamily="18" charset="0"/>
              </a:rPr>
              <a:t>Rhein</a:t>
            </a:r>
            <a:r>
              <a:rPr lang="en-US" altLang="zh-TW" sz="2800" i="1" dirty="0">
                <a:latin typeface="Garamond" pitchFamily="18" charset="0"/>
              </a:rPr>
              <a:t/>
            </a:r>
            <a:br>
              <a:rPr lang="en-US" altLang="zh-TW" sz="2800" i="1" dirty="0">
                <a:latin typeface="Garamond" pitchFamily="18" charset="0"/>
              </a:rPr>
            </a:br>
            <a:r>
              <a:rPr lang="en-US" altLang="zh-TW" sz="2800" i="1" dirty="0">
                <a:latin typeface="Garamond" pitchFamily="18" charset="0"/>
              </a:rPr>
              <a:t/>
            </a:r>
            <a:br>
              <a:rPr lang="en-US" altLang="zh-TW" sz="2800" i="1" dirty="0">
                <a:latin typeface="Garamond" pitchFamily="18" charset="0"/>
              </a:rPr>
            </a:br>
            <a:r>
              <a:rPr lang="en-US" altLang="zh-TW" i="1" dirty="0">
                <a:latin typeface="Garamond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4-multiplexer</a:t>
            </a: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1117600" y="2324100"/>
            <a:ext cx="1584325" cy="2087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4MUX</a:t>
            </a:r>
          </a:p>
        </p:txBody>
      </p:sp>
      <p:sp>
        <p:nvSpPr>
          <p:cNvPr id="262148" name="Line 4"/>
          <p:cNvSpPr>
            <a:spLocks noChangeShapeType="1"/>
          </p:cNvSpPr>
          <p:nvPr/>
        </p:nvSpPr>
        <p:spPr bwMode="auto">
          <a:xfrm>
            <a:off x="828675" y="26114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49" name="Line 5"/>
          <p:cNvSpPr>
            <a:spLocks noChangeShapeType="1"/>
          </p:cNvSpPr>
          <p:nvPr/>
        </p:nvSpPr>
        <p:spPr bwMode="auto">
          <a:xfrm>
            <a:off x="828675" y="31162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>
            <a:off x="828675" y="36195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828675" y="41243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468313" y="23431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0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4683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1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468313" y="33321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2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468313" y="38354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3</a:t>
            </a:r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>
            <a:off x="2700338" y="33321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7" name="Text Box 13"/>
          <p:cNvSpPr txBox="1">
            <a:spLocks noChangeArrowheads="1"/>
          </p:cNvSpPr>
          <p:nvPr/>
        </p:nvSpPr>
        <p:spPr bwMode="auto">
          <a:xfrm>
            <a:off x="2989263" y="30908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z</a:t>
            </a:r>
            <a:endParaRPr lang="en-US" altLang="zh-TW" sz="2400" baseline="-25000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 rot="-5400000">
            <a:off x="1476375" y="455612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 rot="-5400000">
            <a:off x="2052637" y="455612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60" name="Text Box 16"/>
          <p:cNvSpPr txBox="1">
            <a:spLocks noChangeArrowheads="1"/>
          </p:cNvSpPr>
          <p:nvPr/>
        </p:nvSpPr>
        <p:spPr bwMode="auto">
          <a:xfrm>
            <a:off x="1333500" y="47720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r>
              <a:rPr lang="en-US" altLang="zh-TW" sz="2400" baseline="-25000"/>
              <a:t>0</a:t>
            </a:r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1981200" y="47720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r>
              <a:rPr lang="en-US" altLang="zh-TW" sz="2400" baseline="-25000"/>
              <a:t>1</a:t>
            </a:r>
          </a:p>
        </p:txBody>
      </p:sp>
      <p:grpSp>
        <p:nvGrpSpPr>
          <p:cNvPr id="262162" name="Group 18"/>
          <p:cNvGrpSpPr>
            <a:grpSpLocks/>
          </p:cNvGrpSpPr>
          <p:nvPr/>
        </p:nvGrpSpPr>
        <p:grpSpPr bwMode="auto">
          <a:xfrm>
            <a:off x="3779838" y="2060575"/>
            <a:ext cx="4897437" cy="4105275"/>
            <a:chOff x="2381" y="1298"/>
            <a:chExt cx="3085" cy="2586"/>
          </a:xfrm>
        </p:grpSpPr>
        <p:sp>
          <p:nvSpPr>
            <p:cNvPr id="262163" name="Rectangle 19"/>
            <p:cNvSpPr>
              <a:spLocks noChangeArrowheads="1"/>
            </p:cNvSpPr>
            <p:nvPr/>
          </p:nvSpPr>
          <p:spPr bwMode="auto">
            <a:xfrm>
              <a:off x="2971" y="1298"/>
              <a:ext cx="816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2MUX</a:t>
              </a:r>
            </a:p>
          </p:txBody>
        </p:sp>
        <p:sp>
          <p:nvSpPr>
            <p:cNvPr id="262164" name="Rectangle 20"/>
            <p:cNvSpPr>
              <a:spLocks noChangeArrowheads="1"/>
            </p:cNvSpPr>
            <p:nvPr/>
          </p:nvSpPr>
          <p:spPr bwMode="auto">
            <a:xfrm>
              <a:off x="2971" y="2478"/>
              <a:ext cx="816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2MUX</a:t>
              </a:r>
            </a:p>
          </p:txBody>
        </p:sp>
        <p:sp>
          <p:nvSpPr>
            <p:cNvPr id="262165" name="Rectangle 21"/>
            <p:cNvSpPr>
              <a:spLocks noChangeArrowheads="1"/>
            </p:cNvSpPr>
            <p:nvPr/>
          </p:nvSpPr>
          <p:spPr bwMode="auto">
            <a:xfrm>
              <a:off x="4150" y="1888"/>
              <a:ext cx="816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2MUX</a:t>
              </a:r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3787" y="1616"/>
              <a:ext cx="363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0"/>
                </a:cxn>
                <a:cxn ang="0">
                  <a:pos x="182" y="453"/>
                </a:cxn>
                <a:cxn ang="0">
                  <a:pos x="363" y="453"/>
                </a:cxn>
              </a:cxnLst>
              <a:rect l="0" t="0" r="r" b="b"/>
              <a:pathLst>
                <a:path w="363" h="453">
                  <a:moveTo>
                    <a:pt x="0" y="0"/>
                  </a:moveTo>
                  <a:lnTo>
                    <a:pt x="182" y="0"/>
                  </a:lnTo>
                  <a:lnTo>
                    <a:pt x="182" y="453"/>
                  </a:lnTo>
                  <a:lnTo>
                    <a:pt x="363" y="45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67" name="Freeform 23"/>
            <p:cNvSpPr>
              <a:spLocks/>
            </p:cNvSpPr>
            <p:nvPr/>
          </p:nvSpPr>
          <p:spPr bwMode="auto">
            <a:xfrm flipV="1">
              <a:off x="3787" y="2341"/>
              <a:ext cx="363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0"/>
                </a:cxn>
                <a:cxn ang="0">
                  <a:pos x="182" y="453"/>
                </a:cxn>
                <a:cxn ang="0">
                  <a:pos x="363" y="453"/>
                </a:cxn>
              </a:cxnLst>
              <a:rect l="0" t="0" r="r" b="b"/>
              <a:pathLst>
                <a:path w="363" h="453">
                  <a:moveTo>
                    <a:pt x="0" y="0"/>
                  </a:moveTo>
                  <a:lnTo>
                    <a:pt x="182" y="0"/>
                  </a:lnTo>
                  <a:lnTo>
                    <a:pt x="182" y="453"/>
                  </a:lnTo>
                  <a:lnTo>
                    <a:pt x="363" y="45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68" name="Text Box 24"/>
            <p:cNvSpPr txBox="1">
              <a:spLocks noChangeArrowheads="1"/>
            </p:cNvSpPr>
            <p:nvPr/>
          </p:nvSpPr>
          <p:spPr bwMode="auto">
            <a:xfrm>
              <a:off x="2381" y="129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x</a:t>
              </a:r>
              <a:r>
                <a:rPr lang="en-US" altLang="zh-TW" sz="2400" baseline="-25000"/>
                <a:t>0</a:t>
              </a:r>
            </a:p>
          </p:txBody>
        </p:sp>
        <p:sp>
          <p:nvSpPr>
            <p:cNvPr id="262169" name="Text Box 25"/>
            <p:cNvSpPr txBox="1">
              <a:spLocks noChangeArrowheads="1"/>
            </p:cNvSpPr>
            <p:nvPr/>
          </p:nvSpPr>
          <p:spPr bwMode="auto">
            <a:xfrm>
              <a:off x="2381" y="161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x</a:t>
              </a:r>
              <a:r>
                <a:rPr lang="en-US" altLang="zh-TW" sz="2400" baseline="-25000"/>
                <a:t>1</a:t>
              </a:r>
            </a:p>
          </p:txBody>
        </p: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2381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x</a:t>
              </a:r>
              <a:r>
                <a:rPr lang="en-US" altLang="zh-TW" sz="2400" baseline="-25000"/>
                <a:t>2</a:t>
              </a:r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>
              <a:off x="2653" y="2948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72" name="Text Box 28"/>
            <p:cNvSpPr txBox="1">
              <a:spLocks noChangeArrowheads="1"/>
            </p:cNvSpPr>
            <p:nvPr/>
          </p:nvSpPr>
          <p:spPr bwMode="auto">
            <a:xfrm>
              <a:off x="2381" y="277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x</a:t>
              </a:r>
              <a:r>
                <a:rPr lang="en-US" altLang="zh-TW" sz="2400" baseline="-25000"/>
                <a:t>3</a:t>
              </a:r>
            </a:p>
          </p:txBody>
        </p:sp>
        <p:sp>
          <p:nvSpPr>
            <p:cNvPr id="262173" name="Line 29"/>
            <p:cNvSpPr>
              <a:spLocks noChangeShapeType="1"/>
            </p:cNvSpPr>
            <p:nvPr/>
          </p:nvSpPr>
          <p:spPr bwMode="auto">
            <a:xfrm>
              <a:off x="4966" y="217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148" y="202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z</a:t>
              </a:r>
              <a:endParaRPr lang="en-US" altLang="zh-TW" sz="2400" baseline="-25000"/>
            </a:p>
          </p:txBody>
        </p:sp>
        <p:sp>
          <p:nvSpPr>
            <p:cNvPr id="262175" name="Line 31"/>
            <p:cNvSpPr>
              <a:spLocks noChangeShapeType="1"/>
            </p:cNvSpPr>
            <p:nvPr/>
          </p:nvSpPr>
          <p:spPr bwMode="auto">
            <a:xfrm>
              <a:off x="4558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3379" y="311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77" name="Freeform 33"/>
            <p:cNvSpPr>
              <a:spLocks/>
            </p:cNvSpPr>
            <p:nvPr/>
          </p:nvSpPr>
          <p:spPr bwMode="auto">
            <a:xfrm>
              <a:off x="2880" y="1933"/>
              <a:ext cx="499" cy="1452"/>
            </a:xfrm>
            <a:custGeom>
              <a:avLst/>
              <a:gdLst/>
              <a:ahLst/>
              <a:cxnLst>
                <a:cxn ang="0">
                  <a:pos x="499" y="0"/>
                </a:cxn>
                <a:cxn ang="0">
                  <a:pos x="499" y="227"/>
                </a:cxn>
                <a:cxn ang="0">
                  <a:pos x="0" y="227"/>
                </a:cxn>
                <a:cxn ang="0">
                  <a:pos x="0" y="1452"/>
                </a:cxn>
                <a:cxn ang="0">
                  <a:pos x="499" y="1452"/>
                </a:cxn>
              </a:cxnLst>
              <a:rect l="0" t="0" r="r" b="b"/>
              <a:pathLst>
                <a:path w="499" h="1452">
                  <a:moveTo>
                    <a:pt x="499" y="0"/>
                  </a:moveTo>
                  <a:lnTo>
                    <a:pt x="499" y="227"/>
                  </a:lnTo>
                  <a:lnTo>
                    <a:pt x="0" y="227"/>
                  </a:lnTo>
                  <a:lnTo>
                    <a:pt x="0" y="1452"/>
                  </a:lnTo>
                  <a:lnTo>
                    <a:pt x="499" y="14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78" name="Line 34"/>
            <p:cNvSpPr>
              <a:spLocks noChangeShapeType="1"/>
            </p:cNvSpPr>
            <p:nvPr/>
          </p:nvSpPr>
          <p:spPr bwMode="auto">
            <a:xfrm>
              <a:off x="2653" y="2659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79" name="Line 35"/>
            <p:cNvSpPr>
              <a:spLocks noChangeShapeType="1"/>
            </p:cNvSpPr>
            <p:nvPr/>
          </p:nvSpPr>
          <p:spPr bwMode="auto">
            <a:xfrm>
              <a:off x="2652" y="1752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80" name="Line 36"/>
            <p:cNvSpPr>
              <a:spLocks noChangeShapeType="1"/>
            </p:cNvSpPr>
            <p:nvPr/>
          </p:nvSpPr>
          <p:spPr bwMode="auto">
            <a:xfrm>
              <a:off x="2653" y="1480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181" name="Oval 37"/>
            <p:cNvSpPr>
              <a:spLocks noChangeAspect="1" noChangeArrowheads="1"/>
            </p:cNvSpPr>
            <p:nvPr/>
          </p:nvSpPr>
          <p:spPr bwMode="auto">
            <a:xfrm>
              <a:off x="3341" y="3346"/>
              <a:ext cx="68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3243" y="359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s</a:t>
              </a:r>
              <a:r>
                <a:rPr lang="en-US" altLang="zh-TW" sz="2400" baseline="-25000"/>
                <a:t>0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4422" y="359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s</a:t>
              </a:r>
              <a:r>
                <a:rPr lang="en-US" altLang="zh-TW" sz="2400" baseline="-25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Comparator</a:t>
            </a:r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 rot="-5400000">
            <a:off x="1258887" y="28273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258888" y="2827338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endParaRPr lang="en-US" altLang="zh-TW" sz="2400" baseline="-25000"/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1831975" y="2827338"/>
            <a:ext cx="29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y</a:t>
            </a:r>
            <a:endParaRPr lang="en-US" altLang="zh-TW" sz="2400" baseline="-25000"/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>
            <a:off x="2482850" y="14843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2482850" y="19891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2482850" y="24923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2770188" y="12430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x&gt;y</a:t>
            </a:r>
            <a:endParaRPr lang="en-US" altLang="zh-TW" sz="2400" baseline="-25000"/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2770188" y="177323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x=y</a:t>
            </a:r>
            <a:endParaRPr lang="en-US" altLang="zh-TW" sz="2400" baseline="-25000"/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2770188" y="227647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x&lt;y</a:t>
            </a:r>
            <a:endParaRPr lang="en-US" altLang="zh-TW" sz="2400" baseline="-25000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539750" y="4076700"/>
            <a:ext cx="316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3" name="Line 25"/>
          <p:cNvSpPr>
            <a:spLocks noChangeShapeType="1"/>
          </p:cNvSpPr>
          <p:nvPr/>
        </p:nvSpPr>
        <p:spPr bwMode="auto">
          <a:xfrm>
            <a:off x="1042988" y="357346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4" name="Line 26"/>
          <p:cNvSpPr>
            <a:spLocks noChangeShapeType="1"/>
          </p:cNvSpPr>
          <p:nvPr/>
        </p:nvSpPr>
        <p:spPr bwMode="auto">
          <a:xfrm>
            <a:off x="539750" y="46529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5" name="Line 27"/>
          <p:cNvSpPr>
            <a:spLocks noChangeShapeType="1"/>
          </p:cNvSpPr>
          <p:nvPr/>
        </p:nvSpPr>
        <p:spPr bwMode="auto">
          <a:xfrm>
            <a:off x="539750" y="52292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6" name="Line 28"/>
          <p:cNvSpPr>
            <a:spLocks noChangeShapeType="1"/>
          </p:cNvSpPr>
          <p:nvPr/>
        </p:nvSpPr>
        <p:spPr bwMode="auto">
          <a:xfrm>
            <a:off x="539750" y="5805488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9" name="Text Box 31"/>
          <p:cNvSpPr txBox="1">
            <a:spLocks noChangeArrowheads="1"/>
          </p:cNvSpPr>
          <p:nvPr/>
        </p:nvSpPr>
        <p:spPr bwMode="auto">
          <a:xfrm>
            <a:off x="611188" y="357346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endParaRPr lang="en-US" altLang="zh-TW" sz="2400" baseline="-25000"/>
          </a:p>
        </p:txBody>
      </p:sp>
      <p:sp>
        <p:nvSpPr>
          <p:cNvPr id="263200" name="Text Box 32"/>
          <p:cNvSpPr txBox="1">
            <a:spLocks noChangeArrowheads="1"/>
          </p:cNvSpPr>
          <p:nvPr/>
        </p:nvSpPr>
        <p:spPr bwMode="auto">
          <a:xfrm>
            <a:off x="1116013" y="354806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y</a:t>
            </a:r>
            <a:endParaRPr lang="en-US" altLang="zh-TW" sz="2400" baseline="-25000"/>
          </a:p>
        </p:txBody>
      </p:sp>
      <p:sp>
        <p:nvSpPr>
          <p:cNvPr id="263201" name="Line 33"/>
          <p:cNvSpPr>
            <a:spLocks noChangeShapeType="1"/>
          </p:cNvSpPr>
          <p:nvPr/>
        </p:nvSpPr>
        <p:spPr bwMode="auto">
          <a:xfrm>
            <a:off x="1619250" y="357346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2" name="Line 34"/>
          <p:cNvSpPr>
            <a:spLocks noChangeShapeType="1"/>
          </p:cNvSpPr>
          <p:nvPr/>
        </p:nvSpPr>
        <p:spPr bwMode="auto">
          <a:xfrm>
            <a:off x="2268538" y="357346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3" name="Text Box 35"/>
          <p:cNvSpPr txBox="1">
            <a:spLocks noChangeArrowheads="1"/>
          </p:cNvSpPr>
          <p:nvPr/>
        </p:nvSpPr>
        <p:spPr bwMode="auto">
          <a:xfrm>
            <a:off x="1619250" y="35734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x&gt;y</a:t>
            </a:r>
            <a:endParaRPr lang="en-US" altLang="zh-TW" sz="2400" baseline="-25000"/>
          </a:p>
        </p:txBody>
      </p:sp>
      <p:sp>
        <p:nvSpPr>
          <p:cNvPr id="263204" name="Text Box 36"/>
          <p:cNvSpPr txBox="1">
            <a:spLocks noChangeArrowheads="1"/>
          </p:cNvSpPr>
          <p:nvPr/>
        </p:nvSpPr>
        <p:spPr bwMode="auto">
          <a:xfrm>
            <a:off x="2338388" y="35734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x=y</a:t>
            </a:r>
            <a:endParaRPr lang="en-US" altLang="zh-TW" sz="2400" baseline="-25000"/>
          </a:p>
        </p:txBody>
      </p: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2987675" y="357346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3059113" y="35734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x&lt;y</a:t>
            </a:r>
            <a:endParaRPr lang="en-US" altLang="zh-TW" sz="2400" baseline="-25000"/>
          </a:p>
        </p:txBody>
      </p:sp>
      <p:sp>
        <p:nvSpPr>
          <p:cNvPr id="263208" name="Line 40"/>
          <p:cNvSpPr>
            <a:spLocks noChangeShapeType="1"/>
          </p:cNvSpPr>
          <p:nvPr/>
        </p:nvSpPr>
        <p:spPr bwMode="auto">
          <a:xfrm rot="-5400000">
            <a:off x="1835150" y="28273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900113" y="1316038"/>
            <a:ext cx="1584325" cy="1392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8-bit comparator</a:t>
            </a:r>
          </a:p>
        </p:txBody>
      </p:sp>
      <p:sp>
        <p:nvSpPr>
          <p:cNvPr id="264196" name="Line 4"/>
          <p:cNvSpPr>
            <a:spLocks noChangeShapeType="1"/>
          </p:cNvSpPr>
          <p:nvPr/>
        </p:nvSpPr>
        <p:spPr bwMode="auto">
          <a:xfrm rot="-5400000">
            <a:off x="1692275" y="31162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1692275" y="3116263"/>
            <a:ext cx="28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endParaRPr lang="en-US" altLang="zh-TW" sz="2400" baseline="-25000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2265363" y="311626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y</a:t>
            </a:r>
            <a:endParaRPr lang="en-US" altLang="zh-TW" sz="2400" baseline="-25000"/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2916238" y="17732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2916238" y="22780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>
            <a:off x="2916238" y="27813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3203575" y="153193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x&gt;y</a:t>
            </a:r>
            <a:endParaRPr lang="en-US" altLang="zh-TW" sz="2400" baseline="-25000"/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3203575" y="20621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x=y</a:t>
            </a:r>
            <a:endParaRPr lang="en-US" altLang="zh-TW" sz="2400" baseline="-25000"/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3203575" y="25654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x&lt;y</a:t>
            </a:r>
            <a:endParaRPr lang="en-US" altLang="zh-TW" sz="2400" baseline="-25000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 rot="-5400000">
            <a:off x="2268537" y="31162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1333500" y="1604963"/>
            <a:ext cx="1584325" cy="1392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CMP</a:t>
            </a:r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1042988" y="17732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>
            <a:off x="1042988" y="22780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1042988" y="27813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179388" y="1506538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n</a:t>
            </a:r>
            <a:r>
              <a:rPr lang="en-US" altLang="zh-TW" sz="2400"/>
              <a:t>&gt;y</a:t>
            </a:r>
            <a:r>
              <a:rPr lang="en-US" altLang="zh-TW"/>
              <a:t>n</a:t>
            </a: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179388" y="203676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/>
              <a:t>n</a:t>
            </a:r>
            <a:r>
              <a:rPr lang="en-US" altLang="zh-TW" sz="2400"/>
              <a:t>=y</a:t>
            </a:r>
            <a:r>
              <a:rPr lang="en-US" altLang="zh-TW"/>
              <a:t>n</a:t>
            </a:r>
          </a:p>
        </p:txBody>
      </p:sp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179388" y="254000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/>
              <a:t>n</a:t>
            </a:r>
            <a:r>
              <a:rPr lang="en-US" altLang="zh-TW" sz="2400"/>
              <a:t>&lt;y</a:t>
            </a:r>
            <a:r>
              <a:rPr lang="en-US" altLang="zh-TW"/>
              <a:t>n</a:t>
            </a:r>
          </a:p>
        </p:txBody>
      </p:sp>
      <p:pic>
        <p:nvPicPr>
          <p:cNvPr id="264214" name="Picture 22" descr="com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175125"/>
            <a:ext cx="81153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1-bit half adder</a:t>
            </a:r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>
            <a:off x="755650" y="39576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5" name="Line 5"/>
          <p:cNvSpPr>
            <a:spLocks noChangeShapeType="1"/>
          </p:cNvSpPr>
          <p:nvPr/>
        </p:nvSpPr>
        <p:spPr bwMode="auto">
          <a:xfrm>
            <a:off x="1258888" y="34544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>
            <a:off x="755650" y="45339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827088" y="345440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endParaRPr lang="en-US" altLang="zh-TW" sz="2400" baseline="-25000"/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1331913" y="342900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y</a:t>
            </a:r>
            <a:endParaRPr lang="en-US" altLang="zh-TW" sz="2400" baseline="-25000"/>
          </a:p>
        </p:txBody>
      </p:sp>
      <p:sp>
        <p:nvSpPr>
          <p:cNvPr id="266251" name="Line 11"/>
          <p:cNvSpPr>
            <a:spLocks noChangeShapeType="1"/>
          </p:cNvSpPr>
          <p:nvPr/>
        </p:nvSpPr>
        <p:spPr bwMode="auto">
          <a:xfrm>
            <a:off x="1835150" y="3454400"/>
            <a:ext cx="0" cy="280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>
            <a:off x="2484438" y="34544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979613" y="3454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endParaRPr lang="en-US" altLang="zh-TW" sz="2400" baseline="-25000"/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625725" y="3454400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c</a:t>
            </a:r>
            <a:endParaRPr lang="en-US" altLang="zh-TW" sz="2400" baseline="-25000"/>
          </a:p>
        </p:txBody>
      </p:sp>
      <p:sp>
        <p:nvSpPr>
          <p:cNvPr id="266257" name="Rectangle 17"/>
          <p:cNvSpPr>
            <a:spLocks noChangeArrowheads="1"/>
          </p:cNvSpPr>
          <p:nvPr/>
        </p:nvSpPr>
        <p:spPr bwMode="auto">
          <a:xfrm>
            <a:off x="1619250" y="1557338"/>
            <a:ext cx="12954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ADD</a:t>
            </a:r>
          </a:p>
        </p:txBody>
      </p:sp>
      <p:sp>
        <p:nvSpPr>
          <p:cNvPr id="266258" name="Text Box 18"/>
          <p:cNvSpPr txBox="1">
            <a:spLocks noChangeArrowheads="1"/>
          </p:cNvSpPr>
          <p:nvPr/>
        </p:nvSpPr>
        <p:spPr bwMode="auto">
          <a:xfrm>
            <a:off x="754063" y="155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endParaRPr lang="en-US" altLang="zh-TW" sz="2400" baseline="-25000"/>
          </a:p>
        </p:txBody>
      </p:sp>
      <p:sp>
        <p:nvSpPr>
          <p:cNvPr id="266259" name="Text Box 19"/>
          <p:cNvSpPr txBox="1">
            <a:spLocks noChangeArrowheads="1"/>
          </p:cNvSpPr>
          <p:nvPr/>
        </p:nvSpPr>
        <p:spPr bwMode="auto">
          <a:xfrm>
            <a:off x="754063" y="20621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y</a:t>
            </a:r>
            <a:endParaRPr lang="en-US" altLang="zh-TW" sz="2400" baseline="-25000"/>
          </a:p>
        </p:txBody>
      </p:sp>
      <p:sp>
        <p:nvSpPr>
          <p:cNvPr id="266260" name="Line 20"/>
          <p:cNvSpPr>
            <a:spLocks noChangeShapeType="1"/>
          </p:cNvSpPr>
          <p:nvPr/>
        </p:nvSpPr>
        <p:spPr bwMode="auto">
          <a:xfrm>
            <a:off x="1112838" y="2278063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61" name="Line 21"/>
          <p:cNvSpPr>
            <a:spLocks noChangeShapeType="1"/>
          </p:cNvSpPr>
          <p:nvPr/>
        </p:nvSpPr>
        <p:spPr bwMode="auto">
          <a:xfrm>
            <a:off x="1114425" y="1846263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2911475" y="227647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63" name="Line 23"/>
          <p:cNvSpPr>
            <a:spLocks noChangeShapeType="1"/>
          </p:cNvSpPr>
          <p:nvPr/>
        </p:nvSpPr>
        <p:spPr bwMode="auto">
          <a:xfrm>
            <a:off x="2913063" y="1844675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64" name="Text Box 24"/>
          <p:cNvSpPr txBox="1">
            <a:spLocks noChangeArrowheads="1"/>
          </p:cNvSpPr>
          <p:nvPr/>
        </p:nvSpPr>
        <p:spPr bwMode="auto">
          <a:xfrm>
            <a:off x="3419475" y="155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c</a:t>
            </a:r>
            <a:endParaRPr lang="en-US" altLang="zh-TW" sz="2400" baseline="-25000"/>
          </a:p>
        </p:txBody>
      </p:sp>
      <p:sp>
        <p:nvSpPr>
          <p:cNvPr id="266265" name="Text Box 25"/>
          <p:cNvSpPr txBox="1">
            <a:spLocks noChangeArrowheads="1"/>
          </p:cNvSpPr>
          <p:nvPr/>
        </p:nvSpPr>
        <p:spPr bwMode="auto">
          <a:xfrm>
            <a:off x="3419475" y="20621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endParaRPr lang="en-US" altLang="zh-TW" sz="2400" baseline="-25000"/>
          </a:p>
        </p:txBody>
      </p:sp>
      <p:sp>
        <p:nvSpPr>
          <p:cNvPr id="266266" name="Line 26"/>
          <p:cNvSpPr>
            <a:spLocks noChangeShapeType="1"/>
          </p:cNvSpPr>
          <p:nvPr/>
        </p:nvSpPr>
        <p:spPr bwMode="auto">
          <a:xfrm>
            <a:off x="755650" y="51101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67" name="Line 27"/>
          <p:cNvSpPr>
            <a:spLocks noChangeShapeType="1"/>
          </p:cNvSpPr>
          <p:nvPr/>
        </p:nvSpPr>
        <p:spPr bwMode="auto">
          <a:xfrm>
            <a:off x="755650" y="56864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66269" name="Picture 29" descr="add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924175"/>
            <a:ext cx="3527425" cy="191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1-bit full adder</a:t>
            </a:r>
          </a:p>
        </p:txBody>
      </p:sp>
      <p:sp>
        <p:nvSpPr>
          <p:cNvPr id="268291" name="Line 3"/>
          <p:cNvSpPr>
            <a:spLocks noChangeShapeType="1"/>
          </p:cNvSpPr>
          <p:nvPr/>
        </p:nvSpPr>
        <p:spPr bwMode="auto">
          <a:xfrm>
            <a:off x="4932363" y="1700213"/>
            <a:ext cx="309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5435600" y="1196975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>
            <a:off x="4932363" y="227647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5003800" y="11969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endParaRPr lang="en-US" altLang="zh-TW" sz="2400" baseline="-25000"/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5580063" y="117157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y</a:t>
            </a:r>
            <a:endParaRPr lang="en-US" altLang="zh-TW" sz="2400" baseline="-25000"/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6011863" y="1196975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>
            <a:off x="6661150" y="1196975"/>
            <a:ext cx="0" cy="525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7523163" y="119697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endParaRPr lang="en-US" altLang="zh-TW" sz="2400" baseline="-25000"/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1477963" y="1701800"/>
            <a:ext cx="12954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ADD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763713" y="9810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endParaRPr lang="en-US" altLang="zh-TW" sz="2400" baseline="-25000"/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468313" y="2278063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C</a:t>
            </a:r>
            <a:r>
              <a:rPr lang="en-US" altLang="zh-TW" sz="2400" baseline="-25000"/>
              <a:t>out</a:t>
            </a:r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>
            <a:off x="971550" y="242252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771775" y="1989138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3278188" y="17018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C</a:t>
            </a:r>
            <a:r>
              <a:rPr lang="en-US" altLang="zh-TW" sz="2400" baseline="-25000"/>
              <a:t>in</a:t>
            </a:r>
          </a:p>
        </p:txBody>
      </p:sp>
      <p:pic>
        <p:nvPicPr>
          <p:cNvPr id="268313" name="Picture 25" descr="add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284538"/>
            <a:ext cx="3224213" cy="3241675"/>
          </a:xfrm>
          <a:prstGeom prst="rect">
            <a:avLst/>
          </a:prstGeom>
          <a:noFill/>
        </p:spPr>
      </p:pic>
      <p:sp>
        <p:nvSpPr>
          <p:cNvPr id="268314" name="Line 26"/>
          <p:cNvSpPr>
            <a:spLocks noChangeShapeType="1"/>
          </p:cNvSpPr>
          <p:nvPr/>
        </p:nvSpPr>
        <p:spPr bwMode="auto">
          <a:xfrm rot="-5400000">
            <a:off x="2269331" y="1558132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 rot="-5400000">
            <a:off x="1764506" y="1558132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16" name="Line 28"/>
          <p:cNvSpPr>
            <a:spLocks noChangeShapeType="1"/>
          </p:cNvSpPr>
          <p:nvPr/>
        </p:nvSpPr>
        <p:spPr bwMode="auto">
          <a:xfrm rot="-5400000">
            <a:off x="2269332" y="2851944"/>
            <a:ext cx="290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17" name="Text Box 29"/>
          <p:cNvSpPr txBox="1">
            <a:spLocks noChangeArrowheads="1"/>
          </p:cNvSpPr>
          <p:nvPr/>
        </p:nvSpPr>
        <p:spPr bwMode="auto">
          <a:xfrm>
            <a:off x="2266950" y="9810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y</a:t>
            </a:r>
            <a:endParaRPr lang="en-US" altLang="zh-TW" sz="2400" baseline="-25000"/>
          </a:p>
        </p:txBody>
      </p:sp>
      <p:sp>
        <p:nvSpPr>
          <p:cNvPr id="268318" name="Text Box 30"/>
          <p:cNvSpPr txBox="1">
            <a:spLocks noChangeArrowheads="1"/>
          </p:cNvSpPr>
          <p:nvPr/>
        </p:nvSpPr>
        <p:spPr bwMode="auto">
          <a:xfrm>
            <a:off x="2268538" y="290036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endParaRPr lang="en-US" altLang="zh-TW" sz="2400" baseline="-25000"/>
          </a:p>
        </p:txBody>
      </p: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7380288" y="1196975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20" name="Text Box 32"/>
          <p:cNvSpPr txBox="1">
            <a:spLocks noChangeArrowheads="1"/>
          </p:cNvSpPr>
          <p:nvPr/>
        </p:nvSpPr>
        <p:spPr bwMode="auto">
          <a:xfrm>
            <a:off x="6731000" y="1219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C</a:t>
            </a:r>
            <a:r>
              <a:rPr lang="en-US" altLang="zh-TW" sz="2400" baseline="-25000"/>
              <a:t>out</a:t>
            </a:r>
          </a:p>
        </p:txBody>
      </p:sp>
      <p:sp>
        <p:nvSpPr>
          <p:cNvPr id="268321" name="Text Box 33"/>
          <p:cNvSpPr txBox="1">
            <a:spLocks noChangeArrowheads="1"/>
          </p:cNvSpPr>
          <p:nvPr/>
        </p:nvSpPr>
        <p:spPr bwMode="auto">
          <a:xfrm>
            <a:off x="6084888" y="12192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C</a:t>
            </a:r>
            <a:r>
              <a:rPr lang="en-US" altLang="zh-TW" sz="2400" baseline="-25000"/>
              <a:t>in</a:t>
            </a:r>
          </a:p>
        </p:txBody>
      </p:sp>
      <p:sp>
        <p:nvSpPr>
          <p:cNvPr id="268322" name="Line 34"/>
          <p:cNvSpPr>
            <a:spLocks noChangeShapeType="1"/>
          </p:cNvSpPr>
          <p:nvPr/>
        </p:nvSpPr>
        <p:spPr bwMode="auto">
          <a:xfrm>
            <a:off x="4932363" y="290036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4932363" y="34766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24" name="Line 36"/>
          <p:cNvSpPr>
            <a:spLocks noChangeShapeType="1"/>
          </p:cNvSpPr>
          <p:nvPr/>
        </p:nvSpPr>
        <p:spPr bwMode="auto">
          <a:xfrm>
            <a:off x="4932363" y="40767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25" name="Line 37"/>
          <p:cNvSpPr>
            <a:spLocks noChangeShapeType="1"/>
          </p:cNvSpPr>
          <p:nvPr/>
        </p:nvSpPr>
        <p:spPr bwMode="auto">
          <a:xfrm>
            <a:off x="4933950" y="47244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26" name="Line 38"/>
          <p:cNvSpPr>
            <a:spLocks noChangeShapeType="1"/>
          </p:cNvSpPr>
          <p:nvPr/>
        </p:nvSpPr>
        <p:spPr bwMode="auto">
          <a:xfrm>
            <a:off x="4932363" y="530066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27" name="Line 39"/>
          <p:cNvSpPr>
            <a:spLocks noChangeShapeType="1"/>
          </p:cNvSpPr>
          <p:nvPr/>
        </p:nvSpPr>
        <p:spPr bwMode="auto">
          <a:xfrm>
            <a:off x="4932363" y="58769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8-bit adder</a:t>
            </a:r>
          </a:p>
        </p:txBody>
      </p:sp>
      <p:pic>
        <p:nvPicPr>
          <p:cNvPr id="269317" name="Picture 5" descr="add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4313"/>
            <a:ext cx="8207375" cy="3887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Registers and counters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477963" y="1774825"/>
            <a:ext cx="12954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REG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468313" y="2036763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IN</a:t>
            </a:r>
            <a:endParaRPr lang="en-US" altLang="zh-TW" sz="2400" baseline="-25000"/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971550" y="2278063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>
            <a:off x="2771775" y="227647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278188" y="2036763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OUT</a:t>
            </a:r>
            <a:endParaRPr lang="en-US" altLang="zh-TW" sz="2400" baseline="-25000"/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 rot="5400000" flipH="1">
            <a:off x="2015331" y="1666082"/>
            <a:ext cx="2190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1619250" y="1125538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EN(RD)</a:t>
            </a:r>
            <a:endParaRPr lang="en-US" altLang="zh-TW" sz="2400" baseline="-25000"/>
          </a:p>
        </p:txBody>
      </p:sp>
      <p:sp>
        <p:nvSpPr>
          <p:cNvPr id="272398" name="Line 14"/>
          <p:cNvSpPr>
            <a:spLocks noChangeShapeType="1"/>
          </p:cNvSpPr>
          <p:nvPr/>
        </p:nvSpPr>
        <p:spPr bwMode="auto">
          <a:xfrm rot="5400000" flipH="1">
            <a:off x="2015331" y="2890044"/>
            <a:ext cx="2190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1763713" y="2974975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SET</a:t>
            </a:r>
            <a:endParaRPr lang="en-US" altLang="zh-TW" sz="2400" baseline="-25000"/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5726113" y="1774825"/>
            <a:ext cx="12954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COUNTER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4716463" y="1747838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IN</a:t>
            </a:r>
            <a:endParaRPr lang="en-US" altLang="zh-TW" sz="2400" baseline="-25000"/>
          </a:p>
        </p:txBody>
      </p:sp>
      <p:sp>
        <p:nvSpPr>
          <p:cNvPr id="272402" name="Line 18"/>
          <p:cNvSpPr>
            <a:spLocks noChangeShapeType="1"/>
          </p:cNvSpPr>
          <p:nvPr/>
        </p:nvSpPr>
        <p:spPr bwMode="auto">
          <a:xfrm>
            <a:off x="5219700" y="1989138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>
            <a:off x="7019925" y="227647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7526338" y="2036763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OUT</a:t>
            </a:r>
            <a:endParaRPr lang="en-US" altLang="zh-TW" sz="2400" baseline="-25000"/>
          </a:p>
        </p:txBody>
      </p:sp>
      <p:sp>
        <p:nvSpPr>
          <p:cNvPr id="272405" name="Line 21"/>
          <p:cNvSpPr>
            <a:spLocks noChangeShapeType="1"/>
          </p:cNvSpPr>
          <p:nvPr/>
        </p:nvSpPr>
        <p:spPr bwMode="auto">
          <a:xfrm rot="5400000" flipH="1">
            <a:off x="6263481" y="1666082"/>
            <a:ext cx="2190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5867400" y="1125538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EN(RD)</a:t>
            </a:r>
            <a:endParaRPr lang="en-US" altLang="zh-TW" sz="2400" baseline="-25000"/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 rot="5400000" flipH="1">
            <a:off x="6263481" y="2890044"/>
            <a:ext cx="2190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6011863" y="2974975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INC</a:t>
            </a:r>
            <a:endParaRPr lang="en-US" altLang="zh-TW" sz="2400" baseline="-25000"/>
          </a:p>
        </p:txBody>
      </p:sp>
      <p:sp>
        <p:nvSpPr>
          <p:cNvPr id="272409" name="Text Box 25"/>
          <p:cNvSpPr txBox="1">
            <a:spLocks noChangeArrowheads="1"/>
          </p:cNvSpPr>
          <p:nvPr/>
        </p:nvSpPr>
        <p:spPr bwMode="auto">
          <a:xfrm>
            <a:off x="4500563" y="2252663"/>
            <a:ext cx="93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SET</a:t>
            </a:r>
            <a:endParaRPr lang="en-US" altLang="zh-TW" sz="2400" baseline="-25000"/>
          </a:p>
        </p:txBody>
      </p:sp>
      <p:sp>
        <p:nvSpPr>
          <p:cNvPr id="272410" name="Line 26"/>
          <p:cNvSpPr>
            <a:spLocks noChangeShapeType="1"/>
          </p:cNvSpPr>
          <p:nvPr/>
        </p:nvSpPr>
        <p:spPr bwMode="auto">
          <a:xfrm>
            <a:off x="5219700" y="2493963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1" name="Rectangle 27"/>
          <p:cNvSpPr>
            <a:spLocks noChangeArrowheads="1"/>
          </p:cNvSpPr>
          <p:nvPr/>
        </p:nvSpPr>
        <p:spPr bwMode="auto">
          <a:xfrm>
            <a:off x="1546225" y="3860800"/>
            <a:ext cx="12954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DEC</a:t>
            </a:r>
          </a:p>
        </p:txBody>
      </p:sp>
      <p:sp>
        <p:nvSpPr>
          <p:cNvPr id="272412" name="Line 28"/>
          <p:cNvSpPr>
            <a:spLocks noChangeShapeType="1"/>
          </p:cNvSpPr>
          <p:nvPr/>
        </p:nvSpPr>
        <p:spPr bwMode="auto">
          <a:xfrm>
            <a:off x="1041400" y="4652963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3" name="Line 29"/>
          <p:cNvSpPr>
            <a:spLocks noChangeShapeType="1"/>
          </p:cNvSpPr>
          <p:nvPr/>
        </p:nvSpPr>
        <p:spPr bwMode="auto">
          <a:xfrm>
            <a:off x="1041400" y="5373688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4" name="Line 30"/>
          <p:cNvSpPr>
            <a:spLocks noChangeShapeType="1"/>
          </p:cNvSpPr>
          <p:nvPr/>
        </p:nvSpPr>
        <p:spPr bwMode="auto">
          <a:xfrm>
            <a:off x="2841625" y="414972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5" name="Line 31"/>
          <p:cNvSpPr>
            <a:spLocks noChangeShapeType="1"/>
          </p:cNvSpPr>
          <p:nvPr/>
        </p:nvSpPr>
        <p:spPr bwMode="auto">
          <a:xfrm>
            <a:off x="2841625" y="479742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>
            <a:off x="2841625" y="5445125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7" name="Line 33"/>
          <p:cNvSpPr>
            <a:spLocks noChangeShapeType="1"/>
          </p:cNvSpPr>
          <p:nvPr/>
        </p:nvSpPr>
        <p:spPr bwMode="auto">
          <a:xfrm>
            <a:off x="2841625" y="6094413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8" name="Text Box 34"/>
          <p:cNvSpPr txBox="1">
            <a:spLocks noChangeArrowheads="1"/>
          </p:cNvSpPr>
          <p:nvPr/>
        </p:nvSpPr>
        <p:spPr bwMode="auto">
          <a:xfrm>
            <a:off x="609600" y="4365625"/>
            <a:ext cx="722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r>
              <a:rPr lang="en-US" altLang="zh-TW" sz="2400" baseline="-25000"/>
              <a:t>0</a:t>
            </a:r>
          </a:p>
        </p:txBody>
      </p:sp>
      <p:sp>
        <p:nvSpPr>
          <p:cNvPr id="272419" name="Text Box 35"/>
          <p:cNvSpPr txBox="1">
            <a:spLocks noChangeArrowheads="1"/>
          </p:cNvSpPr>
          <p:nvPr/>
        </p:nvSpPr>
        <p:spPr bwMode="auto">
          <a:xfrm>
            <a:off x="611188" y="5084763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r>
              <a:rPr lang="en-US" altLang="zh-TW" sz="2400" baseline="-25000"/>
              <a:t>1</a:t>
            </a:r>
          </a:p>
        </p:txBody>
      </p:sp>
      <p:sp>
        <p:nvSpPr>
          <p:cNvPr id="272420" name="Text Box 36"/>
          <p:cNvSpPr txBox="1">
            <a:spLocks noChangeArrowheads="1"/>
          </p:cNvSpPr>
          <p:nvPr/>
        </p:nvSpPr>
        <p:spPr bwMode="auto">
          <a:xfrm>
            <a:off x="3348038" y="3933825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z</a:t>
            </a:r>
            <a:r>
              <a:rPr lang="en-US" altLang="zh-TW" sz="2400" baseline="-25000"/>
              <a:t>0</a:t>
            </a:r>
          </a:p>
        </p:txBody>
      </p:sp>
      <p:sp>
        <p:nvSpPr>
          <p:cNvPr id="272421" name="Text Box 37"/>
          <p:cNvSpPr txBox="1">
            <a:spLocks noChangeArrowheads="1"/>
          </p:cNvSpPr>
          <p:nvPr/>
        </p:nvSpPr>
        <p:spPr bwMode="auto">
          <a:xfrm>
            <a:off x="3348038" y="4556125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z</a:t>
            </a:r>
            <a:r>
              <a:rPr lang="en-US" altLang="zh-TW" sz="2400" baseline="-25000"/>
              <a:t>1</a:t>
            </a:r>
          </a:p>
        </p:txBody>
      </p:sp>
      <p:sp>
        <p:nvSpPr>
          <p:cNvPr id="272422" name="Text Box 38"/>
          <p:cNvSpPr txBox="1">
            <a:spLocks noChangeArrowheads="1"/>
          </p:cNvSpPr>
          <p:nvPr/>
        </p:nvSpPr>
        <p:spPr bwMode="auto">
          <a:xfrm>
            <a:off x="3348038" y="5203825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z</a:t>
            </a:r>
            <a:r>
              <a:rPr lang="en-US" altLang="zh-TW" sz="2400" baseline="-25000"/>
              <a:t>2</a:t>
            </a:r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3348038" y="5851525"/>
            <a:ext cx="72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z</a:t>
            </a:r>
            <a:r>
              <a:rPr lang="en-US" altLang="zh-TW" sz="2400" baseline="-25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Memory</a:t>
            </a:r>
          </a:p>
        </p:txBody>
      </p:sp>
      <p:pic>
        <p:nvPicPr>
          <p:cNvPr id="278533" name="Picture 5" descr="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290638"/>
            <a:ext cx="8137525" cy="4154487"/>
          </a:xfrm>
          <a:prstGeom prst="rect">
            <a:avLst/>
          </a:prstGeom>
          <a:noFill/>
        </p:spPr>
      </p:pic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276600" y="5734050"/>
            <a:ext cx="283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>
                <a:latin typeface="Trebuchet MS" pitchFamily="34" charset="0"/>
              </a:rPr>
              <a:t>8K 8-bit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Microcomputer concept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microcomputer design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48637" cy="1944687"/>
          </a:xfrm>
        </p:spPr>
        <p:txBody>
          <a:bodyPr/>
          <a:lstStyle/>
          <a:p>
            <a:r>
              <a:rPr lang="en-US" altLang="zh-TW"/>
              <a:t>clock synchronizes CPU operations</a:t>
            </a:r>
          </a:p>
          <a:p>
            <a:r>
              <a:rPr lang="en-US" altLang="zh-TW"/>
              <a:t>control unit (CU) coordinates sequence of execution steps</a:t>
            </a:r>
          </a:p>
          <a:p>
            <a:r>
              <a:rPr lang="en-US" altLang="zh-TW"/>
              <a:t>ALU performs arithmetic and logic operations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900113" y="2997200"/>
          <a:ext cx="7127875" cy="3467100"/>
        </p:xfrm>
        <a:graphic>
          <a:graphicData uri="http://schemas.openxmlformats.org/presentationml/2006/ole">
            <p:oleObj spid="_x0000_s193540" name="VISIO" r:id="rId3" imgW="4390200" imgH="2033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machines</a:t>
            </a:r>
            <a:endParaRPr lang="en-US" altLang="zh-TW" sz="2400" i="1"/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2484438" y="1557338"/>
          <a:ext cx="4124325" cy="4824412"/>
        </p:xfrm>
        <a:graphic>
          <a:graphicData uri="http://schemas.openxmlformats.org/presentationml/2006/ole">
            <p:oleObj spid="_x0000_s194563" name="VISIO" r:id="rId3" imgW="2441160" imgH="2862360" progId="">
              <p:embed/>
            </p:oleObj>
          </a:graphicData>
        </a:graphic>
      </p:graphicFrame>
      <p:sp>
        <p:nvSpPr>
          <p:cNvPr id="19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773612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Abstractions for computers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microcomputer design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1987" cy="1484312"/>
          </a:xfrm>
        </p:spPr>
        <p:txBody>
          <a:bodyPr/>
          <a:lstStyle/>
          <a:p>
            <a:r>
              <a:rPr lang="en-US" altLang="zh-TW"/>
              <a:t>The memory storage unit holds instructions and data for a running program</a:t>
            </a:r>
          </a:p>
          <a:p>
            <a:r>
              <a:rPr lang="en-US" altLang="zh-TW"/>
              <a:t>A bus is a group of wires that transfer data from one part to another (data, address, control)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900113" y="2997200"/>
          <a:ext cx="7127875" cy="3467100"/>
        </p:xfrm>
        <a:graphic>
          <a:graphicData uri="http://schemas.openxmlformats.org/presentationml/2006/ole">
            <p:oleObj spid="_x0000_s274436" name="VISIO" r:id="rId3" imgW="4390200" imgH="2033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Clock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089150"/>
          </a:xfrm>
        </p:spPr>
        <p:txBody>
          <a:bodyPr/>
          <a:lstStyle/>
          <a:p>
            <a:r>
              <a:rPr lang="en-US" altLang="zh-TW"/>
              <a:t>synchronizes all CPU and BUS operations</a:t>
            </a:r>
          </a:p>
          <a:p>
            <a:r>
              <a:rPr lang="en-US" altLang="zh-TW"/>
              <a:t>machine (clock) cycle measures time of a single operation</a:t>
            </a:r>
          </a:p>
          <a:p>
            <a:r>
              <a:rPr lang="en-US" altLang="zh-TW"/>
              <a:t>clock is used to trigger events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042988" y="3068638"/>
          <a:ext cx="6985000" cy="1928812"/>
        </p:xfrm>
        <a:graphic>
          <a:graphicData uri="http://schemas.openxmlformats.org/presentationml/2006/ole">
            <p:oleObj spid="_x0000_s201732" name="VISIO" r:id="rId3" imgW="2070720" imgH="570960" progId="">
              <p:embed/>
            </p:oleObj>
          </a:graphicData>
        </a:graphic>
      </p:graphicFrame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46088" y="5084763"/>
            <a:ext cx="82296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Basic unit of time, 1GHz→clock cycle=1ns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A instruction could take multiple cycles to complete, e.g. multiply in 8088 takes 50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 execution cycle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6325" y="2284413"/>
            <a:ext cx="2662238" cy="2800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/>
              <a:t>Fetch</a:t>
            </a:r>
          </a:p>
          <a:p>
            <a:pPr>
              <a:lnSpc>
                <a:spcPct val="90000"/>
              </a:lnSpc>
            </a:pPr>
            <a:r>
              <a:rPr lang="en-US" altLang="zh-TW" b="1"/>
              <a:t>Decode</a:t>
            </a:r>
          </a:p>
          <a:p>
            <a:pPr>
              <a:lnSpc>
                <a:spcPct val="90000"/>
              </a:lnSpc>
            </a:pPr>
            <a:r>
              <a:rPr lang="en-US" altLang="zh-TW"/>
              <a:t>Fetch operands</a:t>
            </a:r>
          </a:p>
          <a:p>
            <a:pPr>
              <a:lnSpc>
                <a:spcPct val="90000"/>
              </a:lnSpc>
            </a:pPr>
            <a:r>
              <a:rPr lang="en-US" altLang="zh-TW" b="1"/>
              <a:t>Execute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</a:pPr>
            <a:r>
              <a:rPr lang="en-US" altLang="zh-TW"/>
              <a:t>Store output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36563" y="2214563"/>
          <a:ext cx="5791200" cy="4167187"/>
        </p:xfrm>
        <a:graphic>
          <a:graphicData uri="http://schemas.openxmlformats.org/presentationml/2006/ole">
            <p:oleObj spid="_x0000_s202756" name="VISIO" r:id="rId3" imgW="3431880" imgH="2318400" progId="">
              <p:embed/>
            </p:oleObj>
          </a:graphicData>
        </a:graphic>
      </p:graphicFrame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746250" y="1355725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0" lang="en-US" sz="2000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1906588" y="1701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36588" y="1270000"/>
            <a:ext cx="242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program counter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2266950" y="1604963"/>
            <a:ext cx="250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instruction queue</a:t>
            </a:r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3635375" y="2062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1" name="Rectangle 81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2" name="Rectangle 72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5" name="Rectangle 65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simple microcomputer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08" name="Group 28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276492" name="Rectangle 1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7" name="Line 17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8" name="Line 18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2" name="Line 22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6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7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Rectangle 31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12" name="Group 32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276513" name="Rectangle 33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6514" name="Line 34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5" name="Line 35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6" name="Line 36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7" name="Line 37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8" name="Line 38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9" name="Line 39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0" name="Line 40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1" name="Line 41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2" name="Line 42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3" name="Line 43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4" name="Line 44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5" name="Line 45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6" name="Rectangle 46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276528" name="Rectangle 48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276529" name="Rectangle 49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0" name="Rectangle 50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1" name="Rectangle 51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2" name="Rectangle 52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4" name="Rectangle 54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5" name="Rectangle 55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6" name="Rectangle 56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7" name="Rectangle 57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8" name="Rectangle 58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9" name="Rectangle 59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0" name="Rectangle 60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1" name="Rectangle 61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2" name="Rectangle 62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6" name="Rectangle 66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7" name="Rectangle 67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8" name="Rectangle 68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9" name="Rectangle 69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3" name="Line 73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4" name="Text Box 74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276555" name="Text Box 75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276556" name="Text Box 76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276557" name="Text Box 77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276558" name="Text Box 78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276559" name="Rectangle 79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0" name="Rectangle 80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2" name="Rectangle 82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3" name="Rectangle 83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4" name="Rectangle 84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276565" name="Rectangle 85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6" name="Line 86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7" name="Line 87"/>
          <p:cNvSpPr>
            <a:spLocks noChangeShapeType="1"/>
          </p:cNvSpPr>
          <p:nvPr/>
        </p:nvSpPr>
        <p:spPr bwMode="auto">
          <a:xfrm>
            <a:off x="468313" y="191611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8" name="Line 88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9" name="Line 89"/>
          <p:cNvSpPr>
            <a:spLocks noChangeShapeType="1"/>
          </p:cNvSpPr>
          <p:nvPr/>
        </p:nvSpPr>
        <p:spPr bwMode="auto">
          <a:xfrm rot="-5400000">
            <a:off x="2735263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0" name="Line 90"/>
          <p:cNvSpPr>
            <a:spLocks noChangeShapeType="1"/>
          </p:cNvSpPr>
          <p:nvPr/>
        </p:nvSpPr>
        <p:spPr bwMode="auto">
          <a:xfrm rot="-5400000">
            <a:off x="36004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1" name="Line 91"/>
          <p:cNvSpPr>
            <a:spLocks noChangeShapeType="1"/>
          </p:cNvSpPr>
          <p:nvPr/>
        </p:nvSpPr>
        <p:spPr bwMode="auto">
          <a:xfrm rot="-5400000">
            <a:off x="4392613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 set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4640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OPCODE    MNEMONIC     OPCODE    MNEMONIC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0        NOP          A         CMP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1        LDA          B         JG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2        STA          C         JE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3        ADD          D         JL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4        SUB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5       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6        OUT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7        JMP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8        JN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9        HLT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908175" y="5589588"/>
            <a:ext cx="49688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>
            <a:off x="3205163" y="558958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1955800" y="5622925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OPCODE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4429125" y="5589588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OPERAND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2392363" y="6015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4765675" y="60229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bus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series of control signals to control all components such as registers and ALU</a:t>
            </a:r>
          </a:p>
          <a:p>
            <a:r>
              <a:rPr lang="en-US" altLang="zh-TW"/>
              <a:t>Control signal for load ACC:</a:t>
            </a:r>
          </a:p>
          <a:p>
            <a:pPr>
              <a:buFontTx/>
              <a:buNone/>
            </a:pPr>
            <a:r>
              <a:rPr lang="en-US" altLang="zh-TW"/>
              <a:t>   SET</a:t>
            </a:r>
            <a:r>
              <a:rPr lang="en-US" altLang="zh-TW" baseline="-25000"/>
              <a:t>ACC</a:t>
            </a:r>
            <a:r>
              <a:rPr lang="en-US" altLang="zh-TW"/>
              <a:t>=1, others=0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and sequencing unit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681163" y="3502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μPC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3192463" y="1700213"/>
            <a:ext cx="3240087" cy="3960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MEMORY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2473325" y="37179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>
            <a:off x="6432550" y="26368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3" name="Line 9"/>
          <p:cNvSpPr>
            <a:spLocks noChangeShapeType="1"/>
          </p:cNvSpPr>
          <p:nvPr/>
        </p:nvSpPr>
        <p:spPr bwMode="auto">
          <a:xfrm>
            <a:off x="6432550" y="28527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>
            <a:off x="6432550" y="30686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>
            <a:off x="6432550" y="32845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6432550" y="35004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6432550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6503988" y="4005263"/>
            <a:ext cx="4587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sp>
        <p:nvSpPr>
          <p:cNvPr id="282639" name="Rectangle 15"/>
          <p:cNvSpPr>
            <a:spLocks noChangeArrowheads="1"/>
          </p:cNvSpPr>
          <p:nvPr/>
        </p:nvSpPr>
        <p:spPr bwMode="auto">
          <a:xfrm>
            <a:off x="6935788" y="328453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SET</a:t>
            </a:r>
            <a:r>
              <a:rPr lang="en-US" altLang="zh-TW" baseline="-25000"/>
              <a:t>ACC</a:t>
            </a:r>
          </a:p>
        </p:txBody>
      </p:sp>
      <p:sp>
        <p:nvSpPr>
          <p:cNvPr id="282640" name="Line 16"/>
          <p:cNvSpPr>
            <a:spLocks noChangeShapeType="1"/>
          </p:cNvSpPr>
          <p:nvPr/>
        </p:nvSpPr>
        <p:spPr bwMode="auto">
          <a:xfrm>
            <a:off x="2039938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1536700" y="4221163"/>
            <a:ext cx="10080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282642" name="Line 18"/>
          <p:cNvSpPr>
            <a:spLocks noChangeShapeType="1"/>
          </p:cNvSpPr>
          <p:nvPr/>
        </p:nvSpPr>
        <p:spPr bwMode="auto">
          <a:xfrm>
            <a:off x="2039938" y="29241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1031875" y="232410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from decoder</a:t>
            </a:r>
          </a:p>
        </p:txBody>
      </p:sp>
      <p:sp>
        <p:nvSpPr>
          <p:cNvPr id="282644" name="Text Box 20"/>
          <p:cNvSpPr txBox="1">
            <a:spLocks noChangeArrowheads="1"/>
          </p:cNvSpPr>
          <p:nvPr/>
        </p:nvSpPr>
        <p:spPr bwMode="auto">
          <a:xfrm>
            <a:off x="6946900" y="23495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PC</a:t>
            </a:r>
            <a:r>
              <a:rPr lang="en-US" altLang="zh-TW" baseline="-25000"/>
              <a:t>RD</a:t>
            </a:r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6948488" y="27019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MEM</a:t>
            </a:r>
            <a:r>
              <a:rPr lang="en-US" altLang="zh-TW" baseline="-25000"/>
              <a:t>RD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and sequencing unit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476375" y="1628775"/>
            <a:ext cx="7345363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3653" name="Line 5"/>
          <p:cNvSpPr>
            <a:spLocks noChangeShapeType="1"/>
          </p:cNvSpPr>
          <p:nvPr/>
        </p:nvSpPr>
        <p:spPr bwMode="auto">
          <a:xfrm flipH="1">
            <a:off x="2195513" y="1628775"/>
            <a:ext cx="1587" cy="522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2268538" y="119062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PC</a:t>
            </a:r>
            <a:r>
              <a:rPr lang="en-US" altLang="zh-TW" baseline="-25000"/>
              <a:t>RD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2916238" y="119697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MEM</a:t>
            </a:r>
            <a:r>
              <a:rPr lang="en-US" altLang="zh-TW" baseline="-25000"/>
              <a:t>RD</a:t>
            </a:r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3781425" y="119697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MEM</a:t>
            </a:r>
            <a:r>
              <a:rPr lang="en-US" altLang="zh-TW" baseline="-25000"/>
              <a:t>WT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1476375" y="17002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0000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2339975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3060700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3973513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3060700" y="2054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3973513" y="2054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2339975" y="2060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6" name="Text Box 18"/>
          <p:cNvSpPr txBox="1">
            <a:spLocks noChangeArrowheads="1"/>
          </p:cNvSpPr>
          <p:nvPr/>
        </p:nvSpPr>
        <p:spPr bwMode="auto">
          <a:xfrm>
            <a:off x="6562725" y="169386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0….</a:t>
            </a:r>
          </a:p>
        </p:txBody>
      </p:sp>
      <p:sp>
        <p:nvSpPr>
          <p:cNvPr id="283667" name="Text Box 19"/>
          <p:cNvSpPr txBox="1">
            <a:spLocks noChangeArrowheads="1"/>
          </p:cNvSpPr>
          <p:nvPr/>
        </p:nvSpPr>
        <p:spPr bwMode="auto">
          <a:xfrm>
            <a:off x="1476375" y="206057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0001</a:t>
            </a:r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1476375" y="24209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0002</a:t>
            </a:r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4645025" y="11969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IR</a:t>
            </a:r>
            <a:r>
              <a:rPr lang="en-US" altLang="zh-TW" baseline="-25000"/>
              <a:t>SET</a:t>
            </a:r>
          </a:p>
        </p:txBody>
      </p: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4765675" y="2420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4765675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4765675" y="2054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3973513" y="2414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4" name="Text Box 26"/>
          <p:cNvSpPr txBox="1">
            <a:spLocks noChangeArrowheads="1"/>
          </p:cNvSpPr>
          <p:nvPr/>
        </p:nvSpPr>
        <p:spPr bwMode="auto">
          <a:xfrm>
            <a:off x="3060700" y="2414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5" name="Text Box 27"/>
          <p:cNvSpPr txBox="1">
            <a:spLocks noChangeArrowheads="1"/>
          </p:cNvSpPr>
          <p:nvPr/>
        </p:nvSpPr>
        <p:spPr bwMode="auto">
          <a:xfrm>
            <a:off x="2339975" y="2414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6" name="Text Box 28"/>
          <p:cNvSpPr txBox="1">
            <a:spLocks noChangeArrowheads="1"/>
          </p:cNvSpPr>
          <p:nvPr/>
        </p:nvSpPr>
        <p:spPr bwMode="auto">
          <a:xfrm>
            <a:off x="6562725" y="11969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….</a:t>
            </a:r>
          </a:p>
        </p:txBody>
      </p:sp>
      <p:sp>
        <p:nvSpPr>
          <p:cNvPr id="283677" name="Rectangle 29"/>
          <p:cNvSpPr>
            <a:spLocks noChangeArrowheads="1"/>
          </p:cNvSpPr>
          <p:nvPr/>
        </p:nvSpPr>
        <p:spPr bwMode="auto">
          <a:xfrm>
            <a:off x="1404938" y="1700213"/>
            <a:ext cx="7488237" cy="1152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501650" y="2008188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fetch</a:t>
            </a:r>
          </a:p>
        </p:txBody>
      </p:sp>
      <p:sp>
        <p:nvSpPr>
          <p:cNvPr id="283679" name="Text Box 31"/>
          <p:cNvSpPr txBox="1">
            <a:spLocks noChangeArrowheads="1"/>
          </p:cNvSpPr>
          <p:nvPr/>
        </p:nvSpPr>
        <p:spPr bwMode="auto">
          <a:xfrm>
            <a:off x="1476375" y="29178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0003</a:t>
            </a:r>
          </a:p>
        </p:txBody>
      </p:sp>
      <p:sp>
        <p:nvSpPr>
          <p:cNvPr id="283680" name="Text Box 32"/>
          <p:cNvSpPr txBox="1">
            <a:spLocks noChangeArrowheads="1"/>
          </p:cNvSpPr>
          <p:nvPr/>
        </p:nvSpPr>
        <p:spPr bwMode="auto">
          <a:xfrm>
            <a:off x="1476375" y="32781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0004</a:t>
            </a:r>
          </a:p>
        </p:txBody>
      </p:sp>
      <p:sp>
        <p:nvSpPr>
          <p:cNvPr id="283681" name="Text Box 33"/>
          <p:cNvSpPr txBox="1">
            <a:spLocks noChangeArrowheads="1"/>
          </p:cNvSpPr>
          <p:nvPr/>
        </p:nvSpPr>
        <p:spPr bwMode="auto">
          <a:xfrm>
            <a:off x="2268538" y="292417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4-bit IR RD</a:t>
            </a:r>
          </a:p>
        </p:txBody>
      </p:sp>
      <p:sp>
        <p:nvSpPr>
          <p:cNvPr id="283682" name="Text Box 34"/>
          <p:cNvSpPr txBox="1">
            <a:spLocks noChangeArrowheads="1"/>
          </p:cNvSpPr>
          <p:nvPr/>
        </p:nvSpPr>
        <p:spPr bwMode="auto">
          <a:xfrm>
            <a:off x="2268538" y="3284538"/>
            <a:ext cx="290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DECODER RD, μPC SET</a:t>
            </a:r>
          </a:p>
        </p:txBody>
      </p:sp>
      <p:sp>
        <p:nvSpPr>
          <p:cNvPr id="283683" name="Rectangle 35"/>
          <p:cNvSpPr>
            <a:spLocks noChangeArrowheads="1"/>
          </p:cNvSpPr>
          <p:nvPr/>
        </p:nvSpPr>
        <p:spPr bwMode="auto">
          <a:xfrm>
            <a:off x="1403350" y="2924175"/>
            <a:ext cx="7488238" cy="720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250825" y="3043238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decode</a:t>
            </a:r>
          </a:p>
        </p:txBody>
      </p:sp>
      <p:sp>
        <p:nvSpPr>
          <p:cNvPr id="283685" name="Text Box 37"/>
          <p:cNvSpPr txBox="1">
            <a:spLocks noChangeArrowheads="1"/>
          </p:cNvSpPr>
          <p:nvPr/>
        </p:nvSpPr>
        <p:spPr bwMode="auto">
          <a:xfrm>
            <a:off x="1476375" y="37163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0005</a:t>
            </a:r>
          </a:p>
        </p:txBody>
      </p:sp>
      <p:sp>
        <p:nvSpPr>
          <p:cNvPr id="283686" name="Rectangle 38"/>
          <p:cNvSpPr>
            <a:spLocks noChangeArrowheads="1"/>
          </p:cNvSpPr>
          <p:nvPr/>
        </p:nvSpPr>
        <p:spPr bwMode="auto">
          <a:xfrm>
            <a:off x="1403350" y="3716338"/>
            <a:ext cx="7488238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511175" y="3644900"/>
            <a:ext cx="82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exec</a:t>
            </a:r>
          </a:p>
        </p:txBody>
      </p:sp>
      <p:sp>
        <p:nvSpPr>
          <p:cNvPr id="283688" name="Rectangle 40"/>
          <p:cNvSpPr>
            <a:spLocks noChangeArrowheads="1"/>
          </p:cNvSpPr>
          <p:nvPr/>
        </p:nvSpPr>
        <p:spPr bwMode="auto">
          <a:xfrm>
            <a:off x="1403350" y="5013325"/>
            <a:ext cx="7488238" cy="936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89" name="Text Box 41"/>
          <p:cNvSpPr txBox="1">
            <a:spLocks noChangeArrowheads="1"/>
          </p:cNvSpPr>
          <p:nvPr/>
        </p:nvSpPr>
        <p:spPr bwMode="auto">
          <a:xfrm>
            <a:off x="468313" y="4124325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fetch</a:t>
            </a:r>
          </a:p>
        </p:txBody>
      </p:sp>
      <p:sp>
        <p:nvSpPr>
          <p:cNvPr id="283690" name="Text Box 42"/>
          <p:cNvSpPr txBox="1">
            <a:spLocks noChangeArrowheads="1"/>
          </p:cNvSpPr>
          <p:nvPr/>
        </p:nvSpPr>
        <p:spPr bwMode="auto">
          <a:xfrm>
            <a:off x="323850" y="4484688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decode</a:t>
            </a:r>
          </a:p>
        </p:txBody>
      </p:sp>
      <p:sp>
        <p:nvSpPr>
          <p:cNvPr id="283691" name="Text Box 43"/>
          <p:cNvSpPr txBox="1">
            <a:spLocks noChangeArrowheads="1"/>
          </p:cNvSpPr>
          <p:nvPr/>
        </p:nvSpPr>
        <p:spPr bwMode="auto">
          <a:xfrm>
            <a:off x="1503363" y="493395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000B</a:t>
            </a:r>
          </a:p>
        </p:txBody>
      </p:sp>
      <p:sp>
        <p:nvSpPr>
          <p:cNvPr id="283692" name="Rectangle 44"/>
          <p:cNvSpPr>
            <a:spLocks noChangeArrowheads="1"/>
          </p:cNvSpPr>
          <p:nvPr/>
        </p:nvSpPr>
        <p:spPr bwMode="auto">
          <a:xfrm>
            <a:off x="179388" y="3644900"/>
            <a:ext cx="8964612" cy="1223963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93" name="Rectangle 45"/>
          <p:cNvSpPr>
            <a:spLocks noChangeArrowheads="1"/>
          </p:cNvSpPr>
          <p:nvPr/>
        </p:nvSpPr>
        <p:spPr bwMode="auto">
          <a:xfrm>
            <a:off x="179388" y="4941888"/>
            <a:ext cx="8964612" cy="15113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Decoder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547813" y="2708275"/>
            <a:ext cx="1728787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2411413" y="206057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455738" y="1503363"/>
            <a:ext cx="191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4-bit opcode</a:t>
            </a:r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>
            <a:off x="2195513" y="2708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1547813" y="30686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1671638" y="2655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2605088" y="2636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85708" name="Line 12"/>
          <p:cNvSpPr>
            <a:spLocks noChangeShapeType="1"/>
          </p:cNvSpPr>
          <p:nvPr/>
        </p:nvSpPr>
        <p:spPr bwMode="auto">
          <a:xfrm>
            <a:off x="1547813" y="33575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1692275" y="299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2605088" y="2997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285711" name="Rectangle 15"/>
          <p:cNvSpPr>
            <a:spLocks noChangeArrowheads="1"/>
          </p:cNvSpPr>
          <p:nvPr/>
        </p:nvSpPr>
        <p:spPr bwMode="auto">
          <a:xfrm>
            <a:off x="4572000" y="1700213"/>
            <a:ext cx="3240088" cy="3960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>
            <a:off x="3203575" y="3213100"/>
            <a:ext cx="1368425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 flipV="1">
            <a:off x="3203575" y="2205038"/>
            <a:ext cx="1368425" cy="719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14" name="Rectangle 18"/>
          <p:cNvSpPr>
            <a:spLocks noChangeArrowheads="1"/>
          </p:cNvSpPr>
          <p:nvPr/>
        </p:nvSpPr>
        <p:spPr bwMode="auto">
          <a:xfrm>
            <a:off x="4572000" y="3427413"/>
            <a:ext cx="32400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μcode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6938962" cy="1390650"/>
          </a:xfrm>
        </p:spPr>
        <p:txBody>
          <a:bodyPr/>
          <a:lstStyle/>
          <a:p>
            <a:r>
              <a:rPr lang="en-US" altLang="zh-TW"/>
              <a:t>Inverts (reverses) a boolean value</a:t>
            </a:r>
          </a:p>
          <a:p>
            <a:r>
              <a:rPr lang="en-US" altLang="zh-TW"/>
              <a:t>Truth table for Boolean NOT operator:</a:t>
            </a:r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349500"/>
            <a:ext cx="2159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5589" name="Group 5"/>
          <p:cNvGrpSpPr>
            <a:grpSpLocks/>
          </p:cNvGrpSpPr>
          <p:nvPr/>
        </p:nvGrpSpPr>
        <p:grpSpPr bwMode="auto">
          <a:xfrm>
            <a:off x="3598863" y="2698750"/>
            <a:ext cx="4498975" cy="2700338"/>
            <a:chOff x="2544" y="1729"/>
            <a:chExt cx="2352" cy="971"/>
          </a:xfrm>
        </p:grpSpPr>
        <p:graphicFrame>
          <p:nvGraphicFramePr>
            <p:cNvPr id="195590" name="Object 6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p:oleObj spid="_x0000_s195590" name="VISIO" r:id="rId4" imgW="790560" imgH="337680" progId="">
                <p:embed/>
              </p:oleObj>
            </a:graphicData>
          </a:graphic>
        </p:graphicFrame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Digital gate diagram for NOT: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AND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1206500"/>
          </a:xfrm>
        </p:spPr>
        <p:txBody>
          <a:bodyPr/>
          <a:lstStyle/>
          <a:p>
            <a:r>
              <a:rPr lang="en-US" altLang="zh-TW"/>
              <a:t>Truth if both are true</a:t>
            </a:r>
          </a:p>
          <a:p>
            <a:r>
              <a:rPr lang="en-US" altLang="zh-TW"/>
              <a:t>Truth table for Boolean AND operator:</a:t>
            </a:r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349500"/>
            <a:ext cx="2879725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3598863" y="2698750"/>
            <a:ext cx="4498975" cy="1544638"/>
            <a:chOff x="2544" y="1872"/>
            <a:chExt cx="2352" cy="973"/>
          </a:xfrm>
        </p:grpSpPr>
        <p:graphicFrame>
          <p:nvGraphicFramePr>
            <p:cNvPr id="196614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p:oleObj spid="_x0000_s196614" name="VISIO" r:id="rId4" imgW="790560" imgH="402480" progId="">
                <p:embed/>
              </p:oleObj>
            </a:graphicData>
          </a:graphic>
        </p:graphicFrame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Digital gate diagram for AND: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1062038"/>
          </a:xfrm>
        </p:spPr>
        <p:txBody>
          <a:bodyPr/>
          <a:lstStyle/>
          <a:p>
            <a:r>
              <a:rPr lang="en-US" altLang="zh-TW"/>
              <a:t>True if either is true</a:t>
            </a:r>
          </a:p>
          <a:p>
            <a:r>
              <a:rPr lang="en-US" altLang="zh-TW"/>
              <a:t>Truth table for Boolean OR operator: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349500"/>
            <a:ext cx="2879725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7637" name="Group 5"/>
          <p:cNvGrpSpPr>
            <a:grpSpLocks/>
          </p:cNvGrpSpPr>
          <p:nvPr/>
        </p:nvGrpSpPr>
        <p:grpSpPr bwMode="auto">
          <a:xfrm>
            <a:off x="3598863" y="2698750"/>
            <a:ext cx="4498975" cy="1466850"/>
            <a:chOff x="2496" y="1872"/>
            <a:chExt cx="2352" cy="924"/>
          </a:xfrm>
        </p:grpSpPr>
        <p:graphicFrame>
          <p:nvGraphicFramePr>
            <p:cNvPr id="197638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p:oleObj spid="_x0000_s197638" name="VISIO" r:id="rId4" imgW="790560" imgH="402480" progId="">
                <p:embed/>
              </p:oleObj>
            </a:graphicData>
          </a:graphic>
        </p:graphicFrame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Digital gate diagram for OR: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Truth tables</a:t>
            </a:r>
            <a:endParaRPr lang="en-US" altLang="zh-TW" sz="240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16764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>
                <a:solidFill>
                  <a:schemeClr val="tx2"/>
                </a:solidFill>
              </a:rPr>
              <a:t>Boolean function</a:t>
            </a:r>
            <a:r>
              <a:rPr lang="en-US" altLang="zh-TW"/>
              <a:t> has one or more Boolean inputs, and returns a single Boolean output.</a:t>
            </a:r>
          </a:p>
          <a:p>
            <a:r>
              <a:rPr lang="en-US" altLang="zh-TW"/>
              <a:t>A </a:t>
            </a:r>
            <a:r>
              <a:rPr lang="en-US" altLang="zh-TW">
                <a:solidFill>
                  <a:schemeClr val="tx2"/>
                </a:solidFill>
              </a:rPr>
              <a:t>truth table</a:t>
            </a:r>
            <a:r>
              <a:rPr lang="en-US" altLang="zh-TW"/>
              <a:t> shows all the inputs and outputs of a Boolean function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3090863"/>
            <a:ext cx="4319588" cy="321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914400" y="3608388"/>
            <a:ext cx="26146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37160" bIns="13716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TW" sz="2500"/>
              <a:t>Example: </a:t>
            </a:r>
            <a:r>
              <a:rPr kumimoji="0" lang="en-US" altLang="zh-TW" sz="2500">
                <a:sym typeface="Symbol" pitchFamily="18" charset="2"/>
              </a:rPr>
              <a:t></a:t>
            </a:r>
            <a:r>
              <a:rPr kumimoji="0" lang="en-US" altLang="zh-TW" sz="2500"/>
              <a:t>X </a:t>
            </a:r>
            <a:r>
              <a:rPr kumimoji="0" lang="en-US" altLang="zh-TW" sz="2500">
                <a:sym typeface="Symbol" pitchFamily="18" charset="2"/>
              </a:rPr>
              <a:t></a:t>
            </a:r>
            <a:r>
              <a:rPr kumimoji="0" lang="en-US" altLang="zh-TW" sz="2500"/>
              <a:t>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All possible 2-input Boolean functions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338" y="1484313"/>
            <a:ext cx="427037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9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484313"/>
            <a:ext cx="43243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468313" y="1989138"/>
            <a:ext cx="4032250" cy="5762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4803775" y="3670300"/>
            <a:ext cx="4032250" cy="576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414338" y="5295900"/>
            <a:ext cx="4032250" cy="576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2" name="Rectangle 10"/>
          <p:cNvSpPr>
            <a:spLocks noChangeArrowheads="1"/>
          </p:cNvSpPr>
          <p:nvPr/>
        </p:nvSpPr>
        <p:spPr bwMode="auto">
          <a:xfrm>
            <a:off x="395288" y="4740275"/>
            <a:ext cx="4032250" cy="576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Truth tables</a:t>
            </a:r>
            <a:endParaRPr lang="en-US" altLang="zh-TW" sz="240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143000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/>
              <a:t>Example: (Y </a:t>
            </a:r>
            <a:r>
              <a:rPr lang="en-US" altLang="zh-TW">
                <a:sym typeface="Symbol" pitchFamily="18" charset="2"/>
              </a:rPr>
              <a:t></a:t>
            </a:r>
            <a:r>
              <a:rPr lang="en-US" altLang="zh-TW"/>
              <a:t> S) </a:t>
            </a:r>
            <a:r>
              <a:rPr lang="en-US" altLang="zh-TW">
                <a:sym typeface="Symbol" pitchFamily="18" charset="2"/>
              </a:rPr>
              <a:t></a:t>
            </a:r>
            <a:r>
              <a:rPr lang="en-US" altLang="zh-TW"/>
              <a:t> (X </a:t>
            </a:r>
            <a:r>
              <a:rPr lang="en-US" altLang="zh-TW">
                <a:sym typeface="Symbol" pitchFamily="18" charset="2"/>
              </a:rPr>
              <a:t>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</a:t>
            </a:r>
            <a:r>
              <a:rPr lang="en-US" altLang="zh-TW"/>
              <a:t>S)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214563"/>
            <a:ext cx="749935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0709" name="Group 5"/>
          <p:cNvGrpSpPr>
            <a:grpSpLocks/>
          </p:cNvGrpSpPr>
          <p:nvPr/>
        </p:nvGrpSpPr>
        <p:grpSpPr bwMode="auto">
          <a:xfrm>
            <a:off x="5940425" y="188913"/>
            <a:ext cx="2895600" cy="2057400"/>
            <a:chOff x="3696" y="1488"/>
            <a:chExt cx="1824" cy="1296"/>
          </a:xfrm>
        </p:grpSpPr>
        <p:graphicFrame>
          <p:nvGraphicFramePr>
            <p:cNvPr id="200710" name="Object 6"/>
            <p:cNvGraphicFramePr>
              <a:graphicFrameLocks noChangeAspect="1"/>
            </p:cNvGraphicFramePr>
            <p:nvPr/>
          </p:nvGraphicFramePr>
          <p:xfrm>
            <a:off x="3696" y="1488"/>
            <a:ext cx="1824" cy="960"/>
          </p:xfrm>
          <a:graphic>
            <a:graphicData uri="http://schemas.openxmlformats.org/presentationml/2006/ole">
              <p:oleObj spid="_x0000_s200710" name="VISIO" r:id="rId4" imgW="2032920" imgH="1049400" progId="">
                <p:embed/>
              </p:oleObj>
            </a:graphicData>
          </a:graphic>
        </p:graphicFrame>
        <p:sp>
          <p:nvSpPr>
            <p:cNvPr id="200711" name="Text Box 7"/>
            <p:cNvSpPr txBox="1">
              <a:spLocks noChangeArrowheads="1"/>
            </p:cNvSpPr>
            <p:nvPr/>
          </p:nvSpPr>
          <p:spPr bwMode="auto">
            <a:xfrm>
              <a:off x="3840" y="2449"/>
              <a:ext cx="163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Two-input multiplexer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4-multiplexer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117600" y="2324100"/>
            <a:ext cx="1584325" cy="2087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4MUX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828675" y="26114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828675" y="31162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828675" y="36195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828675" y="41243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468313" y="23431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0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4683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1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468313" y="33321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2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468313" y="38354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x</a:t>
            </a:r>
            <a:r>
              <a:rPr lang="en-US" altLang="zh-TW" sz="2400" baseline="-25000"/>
              <a:t>3</a:t>
            </a:r>
          </a:p>
        </p:txBody>
      </p:sp>
      <p:sp>
        <p:nvSpPr>
          <p:cNvPr id="260109" name="Line 13"/>
          <p:cNvSpPr>
            <a:spLocks noChangeShapeType="1"/>
          </p:cNvSpPr>
          <p:nvPr/>
        </p:nvSpPr>
        <p:spPr bwMode="auto">
          <a:xfrm>
            <a:off x="2700338" y="33321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2989263" y="30908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z</a:t>
            </a:r>
            <a:endParaRPr lang="en-US" altLang="zh-TW" sz="2400" baseline="-25000"/>
          </a:p>
        </p:txBody>
      </p:sp>
      <p:sp>
        <p:nvSpPr>
          <p:cNvPr id="260111" name="Line 15"/>
          <p:cNvSpPr>
            <a:spLocks noChangeShapeType="1"/>
          </p:cNvSpPr>
          <p:nvPr/>
        </p:nvSpPr>
        <p:spPr bwMode="auto">
          <a:xfrm rot="-5400000">
            <a:off x="1476375" y="455612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112" name="Line 16"/>
          <p:cNvSpPr>
            <a:spLocks noChangeShapeType="1"/>
          </p:cNvSpPr>
          <p:nvPr/>
        </p:nvSpPr>
        <p:spPr bwMode="auto">
          <a:xfrm rot="-5400000">
            <a:off x="2052637" y="455612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1333500" y="47720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r>
              <a:rPr lang="en-US" altLang="zh-TW" sz="2400" baseline="-25000"/>
              <a:t>0</a:t>
            </a:r>
          </a:p>
        </p:txBody>
      </p:sp>
      <p:sp>
        <p:nvSpPr>
          <p:cNvPr id="260114" name="Text Box 18"/>
          <p:cNvSpPr txBox="1">
            <a:spLocks noChangeArrowheads="1"/>
          </p:cNvSpPr>
          <p:nvPr/>
        </p:nvSpPr>
        <p:spPr bwMode="auto">
          <a:xfrm>
            <a:off x="1981200" y="47720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s</a:t>
            </a:r>
            <a:r>
              <a:rPr lang="en-US" altLang="zh-TW" sz="2400" baseline="-25000"/>
              <a:t>1</a:t>
            </a:r>
          </a:p>
        </p:txBody>
      </p:sp>
      <p:pic>
        <p:nvPicPr>
          <p:cNvPr id="260143" name="Picture 47" descr="mu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1971675"/>
            <a:ext cx="5308600" cy="3186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1303</TotalTime>
  <Words>538</Words>
  <Application>Microsoft Office PowerPoint</Application>
  <PresentationFormat>On-screen Show (4:3)</PresentationFormat>
  <Paragraphs>232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預設簡報設計</vt:lpstr>
      <vt:lpstr>VISIO</vt:lpstr>
      <vt:lpstr>IA-32 Architecture </vt:lpstr>
      <vt:lpstr>Virtual machines</vt:lpstr>
      <vt:lpstr>NOT</vt:lpstr>
      <vt:lpstr>AND</vt:lpstr>
      <vt:lpstr>OR</vt:lpstr>
      <vt:lpstr>Truth tables</vt:lpstr>
      <vt:lpstr>All possible 2-input Boolean functions</vt:lpstr>
      <vt:lpstr>Truth tables</vt:lpstr>
      <vt:lpstr>4-multiplexer</vt:lpstr>
      <vt:lpstr>4-multiplexer</vt:lpstr>
      <vt:lpstr>Comparator</vt:lpstr>
      <vt:lpstr>8-bit comparator</vt:lpstr>
      <vt:lpstr>1-bit half adder</vt:lpstr>
      <vt:lpstr>1-bit full adder</vt:lpstr>
      <vt:lpstr>8-bit adder</vt:lpstr>
      <vt:lpstr>Registers and counters</vt:lpstr>
      <vt:lpstr>Memory</vt:lpstr>
      <vt:lpstr>Microcomputer concept</vt:lpstr>
      <vt:lpstr>Basic microcomputer design</vt:lpstr>
      <vt:lpstr>Basic microcomputer design</vt:lpstr>
      <vt:lpstr>Clock</vt:lpstr>
      <vt:lpstr>Instruction execution cycle</vt:lpstr>
      <vt:lpstr>A simple microcomputer</vt:lpstr>
      <vt:lpstr>Instruction set</vt:lpstr>
      <vt:lpstr>Control bus</vt:lpstr>
      <vt:lpstr>Control and sequencing unit</vt:lpstr>
      <vt:lpstr>Control and sequencing unit</vt:lpstr>
      <vt:lpstr>Decoder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Administrator</cp:lastModifiedBy>
  <cp:revision>357</cp:revision>
  <dcterms:created xsi:type="dcterms:W3CDTF">2005-01-08T09:49:33Z</dcterms:created>
  <dcterms:modified xsi:type="dcterms:W3CDTF">2020-10-04T06:57:16Z</dcterms:modified>
</cp:coreProperties>
</file>