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8"/>
  </p:handoutMasterIdLst>
  <p:sldIdLst>
    <p:sldId id="256" r:id="rId2"/>
    <p:sldId id="462" r:id="rId3"/>
    <p:sldId id="457" r:id="rId4"/>
    <p:sldId id="429" r:id="rId5"/>
    <p:sldId id="435" r:id="rId6"/>
    <p:sldId id="441" r:id="rId7"/>
    <p:sldId id="484" r:id="rId8"/>
    <p:sldId id="483" r:id="rId9"/>
    <p:sldId id="461" r:id="rId10"/>
    <p:sldId id="363" r:id="rId11"/>
    <p:sldId id="437" r:id="rId12"/>
    <p:sldId id="371" r:id="rId13"/>
    <p:sldId id="372" r:id="rId14"/>
    <p:sldId id="439" r:id="rId15"/>
    <p:sldId id="481" r:id="rId16"/>
    <p:sldId id="482" r:id="rId17"/>
    <p:sldId id="459" r:id="rId18"/>
    <p:sldId id="463" r:id="rId19"/>
    <p:sldId id="464" r:id="rId20"/>
    <p:sldId id="465" r:id="rId21"/>
    <p:sldId id="485" r:id="rId22"/>
    <p:sldId id="466" r:id="rId23"/>
    <p:sldId id="467" r:id="rId24"/>
    <p:sldId id="468" r:id="rId25"/>
    <p:sldId id="469" r:id="rId26"/>
    <p:sldId id="486" r:id="rId27"/>
    <p:sldId id="476" r:id="rId28"/>
    <p:sldId id="477" r:id="rId29"/>
    <p:sldId id="472" r:id="rId30"/>
    <p:sldId id="475" r:id="rId31"/>
    <p:sldId id="487" r:id="rId32"/>
    <p:sldId id="479" r:id="rId33"/>
    <p:sldId id="445" r:id="rId34"/>
    <p:sldId id="446" r:id="rId35"/>
    <p:sldId id="488" r:id="rId36"/>
    <p:sldId id="455" r:id="rId37"/>
    <p:sldId id="478" r:id="rId38"/>
    <p:sldId id="453" r:id="rId39"/>
    <p:sldId id="456" r:id="rId40"/>
    <p:sldId id="452" r:id="rId41"/>
    <p:sldId id="454" r:id="rId42"/>
    <p:sldId id="480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96" r:id="rId52"/>
    <p:sldId id="385" r:id="rId53"/>
    <p:sldId id="323" r:id="rId54"/>
    <p:sldId id="325" r:id="rId55"/>
    <p:sldId id="326" r:id="rId56"/>
    <p:sldId id="327" r:id="rId57"/>
    <p:sldId id="328" r:id="rId58"/>
    <p:sldId id="387" r:id="rId59"/>
    <p:sldId id="388" r:id="rId60"/>
    <p:sldId id="331" r:id="rId61"/>
    <p:sldId id="332" r:id="rId62"/>
    <p:sldId id="403" r:id="rId63"/>
    <p:sldId id="405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38" r:id="rId72"/>
    <p:sldId id="413" r:id="rId73"/>
    <p:sldId id="414" r:id="rId74"/>
    <p:sldId id="415" r:id="rId75"/>
    <p:sldId id="416" r:id="rId76"/>
    <p:sldId id="417" r:id="rId77"/>
    <p:sldId id="418" r:id="rId78"/>
    <p:sldId id="420" r:id="rId79"/>
    <p:sldId id="421" r:id="rId80"/>
    <p:sldId id="422" r:id="rId81"/>
    <p:sldId id="397" r:id="rId82"/>
    <p:sldId id="398" r:id="rId83"/>
    <p:sldId id="399" r:id="rId84"/>
    <p:sldId id="400" r:id="rId85"/>
    <p:sldId id="401" r:id="rId86"/>
    <p:sldId id="402" r:id="rId8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CC"/>
    <a:srgbClr val="008000"/>
    <a:srgbClr val="FF0000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8EA56F-F46F-4610-ABB8-D2A80B4B698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Garamond" pitchFamily="18" charset="0"/>
              </a:defRPr>
            </a:lvl1pPr>
          </a:lstStyle>
          <a:p>
            <a:r>
              <a:rPr lang="en-US" altLang="zh-TW"/>
              <a:t>Course 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>
            <a:lvl1pPr marL="0" indent="0">
              <a:buFontTx/>
              <a:buNone/>
              <a:defRPr>
                <a:latin typeface="Garamond" pitchFamily="18" charset="0"/>
              </a:defRPr>
            </a:lvl1pPr>
          </a:lstStyle>
          <a:p>
            <a:r>
              <a:rPr lang="en-US" altLang="zh-TW"/>
              <a:t>Who teach this course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5113" y="260350"/>
            <a:ext cx="8270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Level 1</a:t>
            </a:r>
          </a:p>
          <a:p>
            <a:pPr lvl="1"/>
            <a:r>
              <a:rPr lang="en-US" altLang="zh-TW" smtClean="0"/>
              <a:t>Level 2</a:t>
            </a:r>
          </a:p>
          <a:p>
            <a:pPr lvl="2"/>
            <a:r>
              <a:rPr lang="en-US" altLang="zh-TW" smtClean="0"/>
              <a:t>Level 3</a:t>
            </a:r>
          </a:p>
          <a:p>
            <a:pPr lvl="3"/>
            <a:r>
              <a:rPr lang="en-US" altLang="zh-TW" smtClean="0"/>
              <a:t>Level4 </a:t>
            </a:r>
          </a:p>
          <a:p>
            <a:pPr lvl="4"/>
            <a:r>
              <a:rPr lang="en-US" altLang="zh-TW" smtClean="0"/>
              <a:t>level5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/>
              <a:t>IA-32 Architecture</a:t>
            </a:r>
            <a:r>
              <a:rPr lang="en-US" altLang="zh-TW" b="0">
                <a:latin typeface="新細明體" pitchFamily="18" charset="-12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>
                <a:latin typeface="Eras Bold ITC" pitchFamily="34" charset="0"/>
              </a:rPr>
              <a:t>Computer Organization and Assembly Languages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021388"/>
            <a:ext cx="7772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Garamond" pitchFamily="18" charset="0"/>
              </a:rPr>
              <a:t>with slides by Kip Irvine and Keith Van Rhein</a:t>
            </a:r>
            <a:r>
              <a:rPr lang="en-US" altLang="zh-TW" sz="2800" i="1">
                <a:latin typeface="Garamond" pitchFamily="18" charset="0"/>
              </a:rPr>
              <a:t/>
            </a:r>
            <a:br>
              <a:rPr lang="en-US" altLang="zh-TW" sz="2800" i="1">
                <a:latin typeface="Garamond" pitchFamily="18" charset="0"/>
              </a:rPr>
            </a:br>
            <a:r>
              <a:rPr lang="en-US" altLang="zh-TW" sz="2800" i="1">
                <a:latin typeface="Garamond" pitchFamily="18" charset="0"/>
              </a:rPr>
              <a:t/>
            </a:r>
            <a:br>
              <a:rPr lang="en-US" altLang="zh-TW" sz="2800" i="1">
                <a:latin typeface="Garamond" pitchFamily="18" charset="0"/>
              </a:rPr>
            </a:br>
            <a:r>
              <a:rPr lang="en-US" altLang="zh-TW" i="1">
                <a:latin typeface="Garamond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Basic microcomputer design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148637" cy="1944687"/>
          </a:xfrm>
        </p:spPr>
        <p:txBody>
          <a:bodyPr/>
          <a:lstStyle/>
          <a:p>
            <a:r>
              <a:rPr lang="en-US" altLang="zh-TW"/>
              <a:t>clock synchronizes CPU operations</a:t>
            </a:r>
          </a:p>
          <a:p>
            <a:r>
              <a:rPr lang="en-US" altLang="zh-TW"/>
              <a:t>control unit (CU) coordinates sequence of execution steps</a:t>
            </a:r>
          </a:p>
          <a:p>
            <a:r>
              <a:rPr lang="en-US" altLang="zh-TW"/>
              <a:t>ALU performs arithmetic and logic operations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900113" y="2997200"/>
          <a:ext cx="7127875" cy="3467100"/>
        </p:xfrm>
        <a:graphic>
          <a:graphicData uri="http://schemas.openxmlformats.org/presentationml/2006/ole">
            <p:oleObj spid="_x0000_s193540" name="VISIO" r:id="rId3" imgW="4390200" imgH="2033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Basic microcomputer design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81987" cy="1484312"/>
          </a:xfrm>
        </p:spPr>
        <p:txBody>
          <a:bodyPr/>
          <a:lstStyle/>
          <a:p>
            <a:r>
              <a:rPr lang="en-US" altLang="zh-TW"/>
              <a:t>The memory storage unit holds instructions and data for a running program</a:t>
            </a:r>
          </a:p>
          <a:p>
            <a:r>
              <a:rPr lang="en-US" altLang="zh-TW"/>
              <a:t>A bus is a group of wires that transfer data from one part to another (data, address, control)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900113" y="2997200"/>
          <a:ext cx="7127875" cy="3467100"/>
        </p:xfrm>
        <a:graphic>
          <a:graphicData uri="http://schemas.openxmlformats.org/presentationml/2006/ole">
            <p:oleObj spid="_x0000_s274436" name="VISIO" r:id="rId3" imgW="4390200" imgH="2033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Clock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089150"/>
          </a:xfrm>
        </p:spPr>
        <p:txBody>
          <a:bodyPr/>
          <a:lstStyle/>
          <a:p>
            <a:r>
              <a:rPr lang="en-US" altLang="zh-TW"/>
              <a:t>synchronizes all CPU and BUS operations</a:t>
            </a:r>
          </a:p>
          <a:p>
            <a:r>
              <a:rPr lang="en-US" altLang="zh-TW"/>
              <a:t>machine (clock) cycle measures time of a single operation</a:t>
            </a:r>
          </a:p>
          <a:p>
            <a:r>
              <a:rPr lang="en-US" altLang="zh-TW"/>
              <a:t>clock is used to trigger events</a:t>
            </a:r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1042988" y="3068638"/>
          <a:ext cx="6985000" cy="1928812"/>
        </p:xfrm>
        <a:graphic>
          <a:graphicData uri="http://schemas.openxmlformats.org/presentationml/2006/ole">
            <p:oleObj spid="_x0000_s201732" name="VISIO" r:id="rId3" imgW="2070720" imgH="570960" progId="">
              <p:embed/>
            </p:oleObj>
          </a:graphicData>
        </a:graphic>
      </p:graphicFrame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46088" y="5084763"/>
            <a:ext cx="82296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>
                <a:latin typeface="Trebuchet MS" pitchFamily="34" charset="0"/>
              </a:rPr>
              <a:t>Basic unit of time, 1GHz→clock cycle=1ns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>
                <a:latin typeface="Trebuchet MS" pitchFamily="34" charset="0"/>
              </a:rPr>
              <a:t>A instruction could take multiple cycles to complete, e.g. multiply in 8088 takes 50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Instruction execution cycle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6325" y="2284413"/>
            <a:ext cx="2662238" cy="2800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/>
              <a:t>Fetch</a:t>
            </a:r>
          </a:p>
          <a:p>
            <a:pPr>
              <a:lnSpc>
                <a:spcPct val="90000"/>
              </a:lnSpc>
            </a:pPr>
            <a:r>
              <a:rPr lang="en-US" altLang="zh-TW" b="1"/>
              <a:t>Decode</a:t>
            </a:r>
          </a:p>
          <a:p>
            <a:pPr>
              <a:lnSpc>
                <a:spcPct val="90000"/>
              </a:lnSpc>
            </a:pPr>
            <a:r>
              <a:rPr lang="en-US" altLang="zh-TW"/>
              <a:t>Fetch operands</a:t>
            </a:r>
          </a:p>
          <a:p>
            <a:pPr>
              <a:lnSpc>
                <a:spcPct val="90000"/>
              </a:lnSpc>
            </a:pPr>
            <a:r>
              <a:rPr lang="en-US" altLang="zh-TW" b="1"/>
              <a:t>Execute</a:t>
            </a:r>
            <a:r>
              <a:rPr lang="en-US" altLang="zh-TW"/>
              <a:t> </a:t>
            </a:r>
          </a:p>
          <a:p>
            <a:pPr>
              <a:lnSpc>
                <a:spcPct val="90000"/>
              </a:lnSpc>
            </a:pPr>
            <a:r>
              <a:rPr lang="en-US" altLang="zh-TW"/>
              <a:t>Store output</a:t>
            </a:r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436563" y="2214563"/>
          <a:ext cx="5791200" cy="4167187"/>
        </p:xfrm>
        <a:graphic>
          <a:graphicData uri="http://schemas.openxmlformats.org/presentationml/2006/ole">
            <p:oleObj spid="_x0000_s202756" name="VISIO" r:id="rId3" imgW="3431880" imgH="2318400" progId="">
              <p:embed/>
            </p:oleObj>
          </a:graphicData>
        </a:graphic>
      </p:graphicFrame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746250" y="1355725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0" lang="en-US" sz="2000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1906588" y="17018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36588" y="1270000"/>
            <a:ext cx="242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program counter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2266950" y="1604963"/>
            <a:ext cx="250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instruction queue</a:t>
            </a:r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3635375" y="2062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1" name="Rectangle 81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2" name="Rectangle 72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5" name="Rectangle 65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simple microcomputer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08" name="Group 28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276492" name="Rectangle 1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6495" name="Line 15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96" name="Line 16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97" name="Line 17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98" name="Line 18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1" name="Line 21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2" name="Line 22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3" name="Line 23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5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6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07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276510" name="Rectangle 30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1" name="Rectangle 31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12" name="Group 32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276513" name="Rectangle 33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6514" name="Line 34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5" name="Line 35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6" name="Line 36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7" name="Line 37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8" name="Line 38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9" name="Line 39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0" name="Line 40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1" name="Line 41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2" name="Line 42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3" name="Line 43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4" name="Line 44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5" name="Line 45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26" name="Rectangle 46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276528" name="Rectangle 48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276529" name="Rectangle 49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0" name="Rectangle 50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1" name="Rectangle 51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2" name="Rectangle 52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3" name="Rectangle 53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4" name="Rectangle 54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5" name="Rectangle 55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6" name="Rectangle 56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7" name="Rectangle 57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8" name="Rectangle 58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9" name="Rectangle 59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0" name="Rectangle 60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1" name="Rectangle 61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2" name="Rectangle 62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6" name="Rectangle 66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7" name="Rectangle 67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8" name="Rectangle 68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9" name="Rectangle 69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3" name="Line 73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4" name="Text Box 74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276555" name="Text Box 75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276556" name="Text Box 76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276557" name="Text Box 77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276558" name="Text Box 78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276559" name="Rectangle 79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0" name="Rectangle 80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2" name="Rectangle 82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3" name="Rectangle 83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4" name="Rectangle 84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276565" name="Rectangle 85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6" name="Line 86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7" name="Line 87"/>
          <p:cNvSpPr>
            <a:spLocks noChangeShapeType="1"/>
          </p:cNvSpPr>
          <p:nvPr/>
        </p:nvSpPr>
        <p:spPr bwMode="auto">
          <a:xfrm>
            <a:off x="468313" y="191611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8" name="Line 88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9" name="Line 89"/>
          <p:cNvSpPr>
            <a:spLocks noChangeShapeType="1"/>
          </p:cNvSpPr>
          <p:nvPr/>
        </p:nvSpPr>
        <p:spPr bwMode="auto">
          <a:xfrm rot="-5400000">
            <a:off x="2735263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70" name="Line 90"/>
          <p:cNvSpPr>
            <a:spLocks noChangeShapeType="1"/>
          </p:cNvSpPr>
          <p:nvPr/>
        </p:nvSpPr>
        <p:spPr bwMode="auto">
          <a:xfrm rot="-5400000">
            <a:off x="36004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71" name="Line 91"/>
          <p:cNvSpPr>
            <a:spLocks noChangeShapeType="1"/>
          </p:cNvSpPr>
          <p:nvPr/>
        </p:nvSpPr>
        <p:spPr bwMode="auto">
          <a:xfrm rot="-5400000">
            <a:off x="4392613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76572" name="Group 92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276573" name="Rectangle 93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4" name="Rectangle 94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5" name="Rectangle 95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490" name="Group 2"/>
          <p:cNvGrpSpPr>
            <a:grpSpLocks/>
          </p:cNvGrpSpPr>
          <p:nvPr/>
        </p:nvGrpSpPr>
        <p:grpSpPr bwMode="auto">
          <a:xfrm>
            <a:off x="1114425" y="1949450"/>
            <a:ext cx="7418388" cy="3259138"/>
            <a:chOff x="657" y="1183"/>
            <a:chExt cx="4825" cy="2053"/>
          </a:xfrm>
        </p:grpSpPr>
        <p:sp>
          <p:nvSpPr>
            <p:cNvPr id="319491" name="Rectangle 3"/>
            <p:cNvSpPr>
              <a:spLocks noChangeArrowheads="1"/>
            </p:cNvSpPr>
            <p:nvPr/>
          </p:nvSpPr>
          <p:spPr bwMode="auto">
            <a:xfrm>
              <a:off x="657" y="1183"/>
              <a:ext cx="4825" cy="2053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9492" name="Text Box 4"/>
            <p:cNvSpPr txBox="1">
              <a:spLocks noChangeArrowheads="1"/>
            </p:cNvSpPr>
            <p:nvPr/>
          </p:nvSpPr>
          <p:spPr bwMode="auto">
            <a:xfrm>
              <a:off x="700" y="2919"/>
              <a:ext cx="5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ALU</a:t>
              </a:r>
            </a:p>
          </p:txBody>
        </p:sp>
      </p:grpSp>
      <p:sp>
        <p:nvSpPr>
          <p:cNvPr id="319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ALU and Flag</a:t>
            </a:r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4202113" y="11239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X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5210175" y="11318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Y</a:t>
            </a:r>
          </a:p>
        </p:txBody>
      </p:sp>
      <p:grpSp>
        <p:nvGrpSpPr>
          <p:cNvPr id="319496" name="Group 8"/>
          <p:cNvGrpSpPr>
            <a:grpSpLocks/>
          </p:cNvGrpSpPr>
          <p:nvPr/>
        </p:nvGrpSpPr>
        <p:grpSpPr bwMode="auto">
          <a:xfrm>
            <a:off x="5219700" y="5803900"/>
            <a:ext cx="2881313" cy="576263"/>
            <a:chOff x="3560" y="3475"/>
            <a:chExt cx="1815" cy="363"/>
          </a:xfrm>
        </p:grpSpPr>
        <p:sp>
          <p:nvSpPr>
            <p:cNvPr id="319497" name="Rectangle 9"/>
            <p:cNvSpPr>
              <a:spLocks noChangeArrowheads="1"/>
            </p:cNvSpPr>
            <p:nvPr/>
          </p:nvSpPr>
          <p:spPr bwMode="auto">
            <a:xfrm>
              <a:off x="3560" y="3475"/>
              <a:ext cx="36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N</a:t>
              </a:r>
            </a:p>
          </p:txBody>
        </p:sp>
        <p:sp>
          <p:nvSpPr>
            <p:cNvPr id="319498" name="Rectangle 10"/>
            <p:cNvSpPr>
              <a:spLocks noChangeArrowheads="1"/>
            </p:cNvSpPr>
            <p:nvPr/>
          </p:nvSpPr>
          <p:spPr bwMode="auto">
            <a:xfrm>
              <a:off x="3923" y="3475"/>
              <a:ext cx="36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C</a:t>
              </a:r>
            </a:p>
          </p:txBody>
        </p:sp>
        <p:sp>
          <p:nvSpPr>
            <p:cNvPr id="319499" name="Rectangle 11"/>
            <p:cNvSpPr>
              <a:spLocks noChangeArrowheads="1"/>
            </p:cNvSpPr>
            <p:nvPr/>
          </p:nvSpPr>
          <p:spPr bwMode="auto">
            <a:xfrm>
              <a:off x="4286" y="3475"/>
              <a:ext cx="36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G</a:t>
              </a:r>
            </a:p>
          </p:txBody>
        </p:sp>
        <p:sp>
          <p:nvSpPr>
            <p:cNvPr id="319500" name="Rectangle 12"/>
            <p:cNvSpPr>
              <a:spLocks noChangeArrowheads="1"/>
            </p:cNvSpPr>
            <p:nvPr/>
          </p:nvSpPr>
          <p:spPr bwMode="auto">
            <a:xfrm>
              <a:off x="4649" y="3475"/>
              <a:ext cx="36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E</a:t>
              </a:r>
            </a:p>
          </p:txBody>
        </p:sp>
        <p:sp>
          <p:nvSpPr>
            <p:cNvPr id="319501" name="Rectangle 13"/>
            <p:cNvSpPr>
              <a:spLocks noChangeArrowheads="1"/>
            </p:cNvSpPr>
            <p:nvPr/>
          </p:nvSpPr>
          <p:spPr bwMode="auto">
            <a:xfrm>
              <a:off x="5012" y="3475"/>
              <a:ext cx="36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L</a:t>
              </a:r>
            </a:p>
          </p:txBody>
        </p:sp>
      </p:grpSp>
      <p:grpSp>
        <p:nvGrpSpPr>
          <p:cNvPr id="319502" name="Group 14"/>
          <p:cNvGrpSpPr>
            <a:grpSpLocks/>
          </p:cNvGrpSpPr>
          <p:nvPr/>
        </p:nvGrpSpPr>
        <p:grpSpPr bwMode="auto">
          <a:xfrm>
            <a:off x="1330325" y="1131888"/>
            <a:ext cx="2303463" cy="2752725"/>
            <a:chOff x="793" y="668"/>
            <a:chExt cx="1451" cy="1734"/>
          </a:xfrm>
        </p:grpSpPr>
        <p:sp>
          <p:nvSpPr>
            <p:cNvPr id="319503" name="Rectangle 15"/>
            <p:cNvSpPr>
              <a:spLocks noChangeArrowheads="1"/>
            </p:cNvSpPr>
            <p:nvPr/>
          </p:nvSpPr>
          <p:spPr bwMode="auto">
            <a:xfrm>
              <a:off x="793" y="1226"/>
              <a:ext cx="1451" cy="6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/>
                <a:t>16-bit </a:t>
              </a:r>
              <a:r>
                <a:rPr lang="en-US" altLang="zh-TW"/>
                <a:t>subtractor</a:t>
              </a:r>
            </a:p>
          </p:txBody>
        </p:sp>
        <p:sp>
          <p:nvSpPr>
            <p:cNvPr id="319504" name="Line 16"/>
            <p:cNvSpPr>
              <a:spLocks noChangeShapeType="1"/>
            </p:cNvSpPr>
            <p:nvPr/>
          </p:nvSpPr>
          <p:spPr bwMode="auto">
            <a:xfrm>
              <a:off x="1201" y="89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05" name="Text Box 17"/>
            <p:cNvSpPr txBox="1">
              <a:spLocks noChangeArrowheads="1"/>
            </p:cNvSpPr>
            <p:nvPr/>
          </p:nvSpPr>
          <p:spPr bwMode="auto">
            <a:xfrm>
              <a:off x="1093" y="66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X</a:t>
              </a:r>
            </a:p>
          </p:txBody>
        </p:sp>
        <p:sp>
          <p:nvSpPr>
            <p:cNvPr id="319506" name="Text Box 18"/>
            <p:cNvSpPr txBox="1">
              <a:spLocks noChangeArrowheads="1"/>
            </p:cNvSpPr>
            <p:nvPr/>
          </p:nvSpPr>
          <p:spPr bwMode="auto">
            <a:xfrm>
              <a:off x="1728" y="67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Y</a:t>
              </a:r>
            </a:p>
          </p:txBody>
        </p:sp>
        <p:sp>
          <p:nvSpPr>
            <p:cNvPr id="319507" name="Line 19"/>
            <p:cNvSpPr>
              <a:spLocks noChangeShapeType="1"/>
            </p:cNvSpPr>
            <p:nvPr/>
          </p:nvSpPr>
          <p:spPr bwMode="auto">
            <a:xfrm>
              <a:off x="1110" y="990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08" name="Text Box 20"/>
            <p:cNvSpPr txBox="1">
              <a:spLocks noChangeArrowheads="1"/>
            </p:cNvSpPr>
            <p:nvPr/>
          </p:nvSpPr>
          <p:spPr bwMode="auto">
            <a:xfrm>
              <a:off x="871" y="9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19509" name="Line 21"/>
            <p:cNvSpPr>
              <a:spLocks noChangeShapeType="1"/>
            </p:cNvSpPr>
            <p:nvPr/>
          </p:nvSpPr>
          <p:spPr bwMode="auto">
            <a:xfrm>
              <a:off x="1745" y="990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10" name="Text Box 22"/>
            <p:cNvSpPr txBox="1">
              <a:spLocks noChangeArrowheads="1"/>
            </p:cNvSpPr>
            <p:nvPr/>
          </p:nvSpPr>
          <p:spPr bwMode="auto">
            <a:xfrm>
              <a:off x="1518" y="9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19511" name="Line 23"/>
            <p:cNvSpPr>
              <a:spLocks noChangeShapeType="1"/>
            </p:cNvSpPr>
            <p:nvPr/>
          </p:nvSpPr>
          <p:spPr bwMode="auto">
            <a:xfrm>
              <a:off x="1576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12" name="Line 24"/>
            <p:cNvSpPr>
              <a:spLocks noChangeShapeType="1"/>
            </p:cNvSpPr>
            <p:nvPr/>
          </p:nvSpPr>
          <p:spPr bwMode="auto">
            <a:xfrm>
              <a:off x="1485" y="1887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13" name="Text Box 25"/>
            <p:cNvSpPr txBox="1">
              <a:spLocks noChangeArrowheads="1"/>
            </p:cNvSpPr>
            <p:nvPr/>
          </p:nvSpPr>
          <p:spPr bwMode="auto">
            <a:xfrm>
              <a:off x="1201" y="188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19514" name="Text Box 26"/>
            <p:cNvSpPr txBox="1">
              <a:spLocks noChangeArrowheads="1"/>
            </p:cNvSpPr>
            <p:nvPr/>
          </p:nvSpPr>
          <p:spPr bwMode="auto">
            <a:xfrm>
              <a:off x="1464" y="2114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Z</a:t>
              </a:r>
              <a:r>
                <a:rPr lang="en-US" altLang="zh-TW"/>
                <a:t>-</a:t>
              </a:r>
              <a:endParaRPr lang="en-US" altLang="zh-TW" sz="2400"/>
            </a:p>
          </p:txBody>
        </p:sp>
        <p:sp>
          <p:nvSpPr>
            <p:cNvPr id="319515" name="Line 27"/>
            <p:cNvSpPr>
              <a:spLocks noChangeShapeType="1"/>
            </p:cNvSpPr>
            <p:nvPr/>
          </p:nvSpPr>
          <p:spPr bwMode="auto">
            <a:xfrm>
              <a:off x="1836" y="89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516" name="Line 28"/>
          <p:cNvSpPr>
            <a:spLocks noChangeShapeType="1"/>
          </p:cNvSpPr>
          <p:nvPr/>
        </p:nvSpPr>
        <p:spPr bwMode="auto">
          <a:xfrm>
            <a:off x="4425950" y="1498600"/>
            <a:ext cx="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517" name="Line 29"/>
          <p:cNvSpPr>
            <a:spLocks noChangeShapeType="1"/>
          </p:cNvSpPr>
          <p:nvPr/>
        </p:nvSpPr>
        <p:spPr bwMode="auto">
          <a:xfrm>
            <a:off x="4281488" y="1643063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518" name="Text Box 30"/>
          <p:cNvSpPr txBox="1">
            <a:spLocks noChangeArrowheads="1"/>
          </p:cNvSpPr>
          <p:nvPr/>
        </p:nvSpPr>
        <p:spPr bwMode="auto">
          <a:xfrm>
            <a:off x="3902075" y="1570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16</a:t>
            </a:r>
          </a:p>
        </p:txBody>
      </p:sp>
      <p:sp>
        <p:nvSpPr>
          <p:cNvPr id="319519" name="Line 31"/>
          <p:cNvSpPr>
            <a:spLocks noChangeShapeType="1"/>
          </p:cNvSpPr>
          <p:nvPr/>
        </p:nvSpPr>
        <p:spPr bwMode="auto">
          <a:xfrm>
            <a:off x="5381625" y="1495425"/>
            <a:ext cx="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520" name="Line 32"/>
          <p:cNvSpPr>
            <a:spLocks noChangeShapeType="1"/>
          </p:cNvSpPr>
          <p:nvPr/>
        </p:nvSpPr>
        <p:spPr bwMode="auto">
          <a:xfrm>
            <a:off x="5237163" y="1628775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521" name="Text Box 33"/>
          <p:cNvSpPr txBox="1">
            <a:spLocks noChangeArrowheads="1"/>
          </p:cNvSpPr>
          <p:nvPr/>
        </p:nvSpPr>
        <p:spPr bwMode="auto">
          <a:xfrm>
            <a:off x="4857750" y="1555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16</a:t>
            </a:r>
          </a:p>
        </p:txBody>
      </p:sp>
      <p:grpSp>
        <p:nvGrpSpPr>
          <p:cNvPr id="319522" name="Group 34"/>
          <p:cNvGrpSpPr>
            <a:grpSpLocks/>
          </p:cNvGrpSpPr>
          <p:nvPr/>
        </p:nvGrpSpPr>
        <p:grpSpPr bwMode="auto">
          <a:xfrm>
            <a:off x="3576638" y="2017713"/>
            <a:ext cx="2432050" cy="1866900"/>
            <a:chOff x="2208" y="1226"/>
            <a:chExt cx="1532" cy="1176"/>
          </a:xfrm>
        </p:grpSpPr>
        <p:sp>
          <p:nvSpPr>
            <p:cNvPr id="319523" name="Text Box 35"/>
            <p:cNvSpPr txBox="1">
              <a:spLocks noChangeArrowheads="1"/>
            </p:cNvSpPr>
            <p:nvPr/>
          </p:nvSpPr>
          <p:spPr bwMode="auto">
            <a:xfrm>
              <a:off x="2208" y="188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grpSp>
          <p:nvGrpSpPr>
            <p:cNvPr id="319524" name="Group 36"/>
            <p:cNvGrpSpPr>
              <a:grpSpLocks/>
            </p:cNvGrpSpPr>
            <p:nvPr/>
          </p:nvGrpSpPr>
          <p:grpSpPr bwMode="auto">
            <a:xfrm>
              <a:off x="2289" y="1226"/>
              <a:ext cx="1451" cy="1176"/>
              <a:chOff x="2289" y="1226"/>
              <a:chExt cx="1451" cy="1176"/>
            </a:xfrm>
          </p:grpSpPr>
          <p:sp>
            <p:nvSpPr>
              <p:cNvPr id="319525" name="Rectangle 37"/>
              <p:cNvSpPr>
                <a:spLocks noChangeArrowheads="1"/>
              </p:cNvSpPr>
              <p:nvPr/>
            </p:nvSpPr>
            <p:spPr bwMode="auto">
              <a:xfrm>
                <a:off x="2289" y="1226"/>
                <a:ext cx="1451" cy="6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000"/>
                  <a:t>16-bit adder</a:t>
                </a:r>
              </a:p>
            </p:txBody>
          </p:sp>
          <p:sp>
            <p:nvSpPr>
              <p:cNvPr id="319526" name="Text Box 38"/>
              <p:cNvSpPr txBox="1">
                <a:spLocks noChangeArrowheads="1"/>
              </p:cNvSpPr>
              <p:nvPr/>
            </p:nvSpPr>
            <p:spPr bwMode="auto">
              <a:xfrm>
                <a:off x="2435" y="211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/>
                  <a:t>Z</a:t>
                </a:r>
                <a:r>
                  <a:rPr lang="en-US" altLang="zh-TW" sz="2400" baseline="-25000"/>
                  <a:t>+</a:t>
                </a:r>
              </a:p>
            </p:txBody>
          </p:sp>
          <p:sp>
            <p:nvSpPr>
              <p:cNvPr id="319527" name="Line 39"/>
              <p:cNvSpPr>
                <a:spLocks noChangeShapeType="1"/>
              </p:cNvSpPr>
              <p:nvPr/>
            </p:nvSpPr>
            <p:spPr bwMode="auto">
              <a:xfrm>
                <a:off x="2480" y="1887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28" name="Text Box 40"/>
              <p:cNvSpPr txBox="1">
                <a:spLocks noChangeArrowheads="1"/>
              </p:cNvSpPr>
              <p:nvPr/>
            </p:nvSpPr>
            <p:spPr bwMode="auto">
              <a:xfrm>
                <a:off x="3242" y="2114"/>
                <a:ext cx="4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/>
                  <a:t>C</a:t>
                </a:r>
                <a:r>
                  <a:rPr lang="en-US" altLang="zh-TW" sz="2400" baseline="-25000"/>
                  <a:t>out</a:t>
                </a:r>
              </a:p>
            </p:txBody>
          </p:sp>
          <p:sp>
            <p:nvSpPr>
              <p:cNvPr id="319529" name="Line 41"/>
              <p:cNvSpPr>
                <a:spLocks noChangeShapeType="1"/>
              </p:cNvSpPr>
              <p:nvPr/>
            </p:nvSpPr>
            <p:spPr bwMode="auto">
              <a:xfrm>
                <a:off x="3448" y="184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30" name="Line 42"/>
              <p:cNvSpPr>
                <a:spLocks noChangeShapeType="1"/>
              </p:cNvSpPr>
              <p:nvPr/>
            </p:nvSpPr>
            <p:spPr bwMode="auto">
              <a:xfrm>
                <a:off x="2570" y="184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531" name="Group 43"/>
          <p:cNvGrpSpPr>
            <a:grpSpLocks/>
          </p:cNvGrpSpPr>
          <p:nvPr/>
        </p:nvGrpSpPr>
        <p:grpSpPr bwMode="auto">
          <a:xfrm>
            <a:off x="6011863" y="1123950"/>
            <a:ext cx="2449512" cy="2760663"/>
            <a:chOff x="3922" y="663"/>
            <a:chExt cx="1543" cy="1739"/>
          </a:xfrm>
        </p:grpSpPr>
        <p:sp>
          <p:nvSpPr>
            <p:cNvPr id="319532" name="Rectangle 44"/>
            <p:cNvSpPr>
              <a:spLocks noChangeArrowheads="1"/>
            </p:cNvSpPr>
            <p:nvPr/>
          </p:nvSpPr>
          <p:spPr bwMode="auto">
            <a:xfrm>
              <a:off x="3968" y="1216"/>
              <a:ext cx="1451" cy="6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/>
                <a:t>16-bit comparator</a:t>
              </a:r>
            </a:p>
          </p:txBody>
        </p:sp>
        <p:sp>
          <p:nvSpPr>
            <p:cNvPr id="319533" name="Text Box 45"/>
            <p:cNvSpPr txBox="1">
              <a:spLocks noChangeArrowheads="1"/>
            </p:cNvSpPr>
            <p:nvPr/>
          </p:nvSpPr>
          <p:spPr bwMode="auto">
            <a:xfrm>
              <a:off x="4268" y="66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X</a:t>
              </a:r>
            </a:p>
          </p:txBody>
        </p:sp>
        <p:sp>
          <p:nvSpPr>
            <p:cNvPr id="319534" name="Text Box 46"/>
            <p:cNvSpPr txBox="1">
              <a:spLocks noChangeArrowheads="1"/>
            </p:cNvSpPr>
            <p:nvPr/>
          </p:nvSpPr>
          <p:spPr bwMode="auto">
            <a:xfrm>
              <a:off x="4903" y="66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Y</a:t>
              </a:r>
            </a:p>
          </p:txBody>
        </p:sp>
        <p:sp>
          <p:nvSpPr>
            <p:cNvPr id="319535" name="Line 47"/>
            <p:cNvSpPr>
              <a:spLocks noChangeShapeType="1"/>
            </p:cNvSpPr>
            <p:nvPr/>
          </p:nvSpPr>
          <p:spPr bwMode="auto">
            <a:xfrm>
              <a:off x="4149" y="184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36" name="Text Box 48"/>
            <p:cNvSpPr txBox="1">
              <a:spLocks noChangeArrowheads="1"/>
            </p:cNvSpPr>
            <p:nvPr/>
          </p:nvSpPr>
          <p:spPr bwMode="auto">
            <a:xfrm>
              <a:off x="3922" y="2114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X&gt;Y</a:t>
              </a:r>
            </a:p>
          </p:txBody>
        </p:sp>
        <p:sp>
          <p:nvSpPr>
            <p:cNvPr id="319537" name="Text Box 49"/>
            <p:cNvSpPr txBox="1">
              <a:spLocks noChangeArrowheads="1"/>
            </p:cNvSpPr>
            <p:nvPr/>
          </p:nvSpPr>
          <p:spPr bwMode="auto">
            <a:xfrm>
              <a:off x="4467" y="2114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X=Y</a:t>
              </a:r>
            </a:p>
          </p:txBody>
        </p:sp>
        <p:sp>
          <p:nvSpPr>
            <p:cNvPr id="319538" name="Text Box 50"/>
            <p:cNvSpPr txBox="1">
              <a:spLocks noChangeArrowheads="1"/>
            </p:cNvSpPr>
            <p:nvPr/>
          </p:nvSpPr>
          <p:spPr bwMode="auto">
            <a:xfrm>
              <a:off x="4981" y="2114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X&lt;Y</a:t>
              </a:r>
            </a:p>
          </p:txBody>
        </p:sp>
        <p:sp>
          <p:nvSpPr>
            <p:cNvPr id="319539" name="Line 51"/>
            <p:cNvSpPr>
              <a:spLocks noChangeShapeType="1"/>
            </p:cNvSpPr>
            <p:nvPr/>
          </p:nvSpPr>
          <p:spPr bwMode="auto">
            <a:xfrm>
              <a:off x="4391" y="89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0" name="Line 52"/>
            <p:cNvSpPr>
              <a:spLocks noChangeShapeType="1"/>
            </p:cNvSpPr>
            <p:nvPr/>
          </p:nvSpPr>
          <p:spPr bwMode="auto">
            <a:xfrm>
              <a:off x="4286" y="990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1" name="Text Box 53"/>
            <p:cNvSpPr txBox="1">
              <a:spLocks noChangeArrowheads="1"/>
            </p:cNvSpPr>
            <p:nvPr/>
          </p:nvSpPr>
          <p:spPr bwMode="auto">
            <a:xfrm>
              <a:off x="4047" y="9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19542" name="Line 54"/>
            <p:cNvSpPr>
              <a:spLocks noChangeShapeType="1"/>
            </p:cNvSpPr>
            <p:nvPr/>
          </p:nvSpPr>
          <p:spPr bwMode="auto">
            <a:xfrm>
              <a:off x="5009" y="890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3" name="Line 55"/>
            <p:cNvSpPr>
              <a:spLocks noChangeShapeType="1"/>
            </p:cNvSpPr>
            <p:nvPr/>
          </p:nvSpPr>
          <p:spPr bwMode="auto">
            <a:xfrm>
              <a:off x="4932" y="981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4" name="Text Box 56"/>
            <p:cNvSpPr txBox="1">
              <a:spLocks noChangeArrowheads="1"/>
            </p:cNvSpPr>
            <p:nvPr/>
          </p:nvSpPr>
          <p:spPr bwMode="auto">
            <a:xfrm>
              <a:off x="4693" y="93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19545" name="Line 57"/>
            <p:cNvSpPr>
              <a:spLocks noChangeShapeType="1"/>
            </p:cNvSpPr>
            <p:nvPr/>
          </p:nvSpPr>
          <p:spPr bwMode="auto">
            <a:xfrm>
              <a:off x="4693" y="184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6" name="Line 58"/>
            <p:cNvSpPr>
              <a:spLocks noChangeShapeType="1"/>
            </p:cNvSpPr>
            <p:nvPr/>
          </p:nvSpPr>
          <p:spPr bwMode="auto">
            <a:xfrm>
              <a:off x="5238" y="184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547" name="Group 59"/>
          <p:cNvGrpSpPr>
            <a:grpSpLocks/>
          </p:cNvGrpSpPr>
          <p:nvPr/>
        </p:nvGrpSpPr>
        <p:grpSpPr bwMode="auto">
          <a:xfrm>
            <a:off x="2700338" y="5140325"/>
            <a:ext cx="792162" cy="1312863"/>
            <a:chOff x="1656" y="3193"/>
            <a:chExt cx="499" cy="827"/>
          </a:xfrm>
        </p:grpSpPr>
        <p:sp>
          <p:nvSpPr>
            <p:cNvPr id="319548" name="Line 60"/>
            <p:cNvSpPr>
              <a:spLocks noChangeShapeType="1"/>
            </p:cNvSpPr>
            <p:nvPr/>
          </p:nvSpPr>
          <p:spPr bwMode="auto">
            <a:xfrm>
              <a:off x="2031" y="3193"/>
              <a:ext cx="0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49" name="Line 61"/>
            <p:cNvSpPr>
              <a:spLocks noChangeShapeType="1"/>
            </p:cNvSpPr>
            <p:nvPr/>
          </p:nvSpPr>
          <p:spPr bwMode="auto">
            <a:xfrm>
              <a:off x="1940" y="3464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50" name="Text Box 62"/>
            <p:cNvSpPr txBox="1">
              <a:spLocks noChangeArrowheads="1"/>
            </p:cNvSpPr>
            <p:nvPr/>
          </p:nvSpPr>
          <p:spPr bwMode="auto">
            <a:xfrm>
              <a:off x="1656" y="346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19551" name="Text Box 63"/>
            <p:cNvSpPr txBox="1">
              <a:spLocks noChangeArrowheads="1"/>
            </p:cNvSpPr>
            <p:nvPr/>
          </p:nvSpPr>
          <p:spPr bwMode="auto">
            <a:xfrm>
              <a:off x="1922" y="37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Z</a:t>
              </a:r>
              <a:endParaRPr lang="en-US" altLang="zh-TW" sz="2400" baseline="-25000"/>
            </a:p>
          </p:txBody>
        </p:sp>
      </p:grpSp>
      <p:grpSp>
        <p:nvGrpSpPr>
          <p:cNvPr id="319552" name="Group 64"/>
          <p:cNvGrpSpPr>
            <a:grpSpLocks/>
          </p:cNvGrpSpPr>
          <p:nvPr/>
        </p:nvGrpSpPr>
        <p:grpSpPr bwMode="auto">
          <a:xfrm>
            <a:off x="6372225" y="3787775"/>
            <a:ext cx="1728788" cy="2016125"/>
            <a:chOff x="4149" y="2341"/>
            <a:chExt cx="1089" cy="1270"/>
          </a:xfrm>
        </p:grpSpPr>
        <p:sp>
          <p:nvSpPr>
            <p:cNvPr id="319553" name="Freeform 65"/>
            <p:cNvSpPr>
              <a:spLocks/>
            </p:cNvSpPr>
            <p:nvPr/>
          </p:nvSpPr>
          <p:spPr bwMode="auto">
            <a:xfrm>
              <a:off x="5057" y="2386"/>
              <a:ext cx="181" cy="122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81" y="998"/>
                </a:cxn>
                <a:cxn ang="0">
                  <a:pos x="0" y="998"/>
                </a:cxn>
                <a:cxn ang="0">
                  <a:pos x="0" y="1225"/>
                </a:cxn>
              </a:cxnLst>
              <a:rect l="0" t="0" r="r" b="b"/>
              <a:pathLst>
                <a:path w="181" h="1225">
                  <a:moveTo>
                    <a:pt x="181" y="0"/>
                  </a:moveTo>
                  <a:lnTo>
                    <a:pt x="181" y="998"/>
                  </a:lnTo>
                  <a:lnTo>
                    <a:pt x="0" y="998"/>
                  </a:lnTo>
                  <a:lnTo>
                    <a:pt x="0" y="122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54" name="Line 66"/>
            <p:cNvSpPr>
              <a:spLocks noChangeShapeType="1"/>
            </p:cNvSpPr>
            <p:nvPr/>
          </p:nvSpPr>
          <p:spPr bwMode="auto">
            <a:xfrm>
              <a:off x="4694" y="2386"/>
              <a:ext cx="1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55" name="Freeform 67"/>
            <p:cNvSpPr>
              <a:spLocks/>
            </p:cNvSpPr>
            <p:nvPr/>
          </p:nvSpPr>
          <p:spPr bwMode="auto">
            <a:xfrm>
              <a:off x="4149" y="2341"/>
              <a:ext cx="182" cy="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53"/>
                </a:cxn>
                <a:cxn ang="0">
                  <a:pos x="182" y="953"/>
                </a:cxn>
                <a:cxn ang="0">
                  <a:pos x="182" y="1270"/>
                </a:cxn>
              </a:cxnLst>
              <a:rect l="0" t="0" r="r" b="b"/>
              <a:pathLst>
                <a:path w="182" h="1270">
                  <a:moveTo>
                    <a:pt x="0" y="0"/>
                  </a:moveTo>
                  <a:lnTo>
                    <a:pt x="0" y="953"/>
                  </a:lnTo>
                  <a:lnTo>
                    <a:pt x="182" y="953"/>
                  </a:lnTo>
                  <a:lnTo>
                    <a:pt x="182" y="12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556" name="Freeform 68"/>
          <p:cNvSpPr>
            <a:spLocks/>
          </p:cNvSpPr>
          <p:nvPr/>
        </p:nvSpPr>
        <p:spPr bwMode="auto">
          <a:xfrm>
            <a:off x="5580063" y="3932238"/>
            <a:ext cx="503237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62"/>
              </a:cxn>
              <a:cxn ang="0">
                <a:pos x="544" y="862"/>
              </a:cxn>
              <a:cxn ang="0">
                <a:pos x="544" y="1179"/>
              </a:cxn>
            </a:cxnLst>
            <a:rect l="0" t="0" r="r" b="b"/>
            <a:pathLst>
              <a:path w="544" h="1179">
                <a:moveTo>
                  <a:pt x="0" y="0"/>
                </a:moveTo>
                <a:lnTo>
                  <a:pt x="0" y="862"/>
                </a:lnTo>
                <a:lnTo>
                  <a:pt x="544" y="862"/>
                </a:lnTo>
                <a:lnTo>
                  <a:pt x="544" y="117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19557" name="Group 69"/>
          <p:cNvGrpSpPr>
            <a:grpSpLocks/>
          </p:cNvGrpSpPr>
          <p:nvPr/>
        </p:nvGrpSpPr>
        <p:grpSpPr bwMode="auto">
          <a:xfrm>
            <a:off x="3273425" y="5443538"/>
            <a:ext cx="2235200" cy="457200"/>
            <a:chOff x="2017" y="3384"/>
            <a:chExt cx="1588" cy="288"/>
          </a:xfrm>
        </p:grpSpPr>
        <p:sp>
          <p:nvSpPr>
            <p:cNvPr id="319558" name="Freeform 70"/>
            <p:cNvSpPr>
              <a:spLocks/>
            </p:cNvSpPr>
            <p:nvPr/>
          </p:nvSpPr>
          <p:spPr bwMode="auto">
            <a:xfrm>
              <a:off x="2017" y="3384"/>
              <a:ext cx="1588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3" y="0"/>
                </a:cxn>
                <a:cxn ang="0">
                  <a:pos x="1633" y="317"/>
                </a:cxn>
              </a:cxnLst>
              <a:rect l="0" t="0" r="r" b="b"/>
              <a:pathLst>
                <a:path w="1633" h="317">
                  <a:moveTo>
                    <a:pt x="0" y="0"/>
                  </a:moveTo>
                  <a:lnTo>
                    <a:pt x="1633" y="0"/>
                  </a:lnTo>
                  <a:lnTo>
                    <a:pt x="1633" y="31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559" name="Text Box 71"/>
            <p:cNvSpPr txBox="1">
              <a:spLocks noChangeArrowheads="1"/>
            </p:cNvSpPr>
            <p:nvPr/>
          </p:nvSpPr>
          <p:spPr bwMode="auto">
            <a:xfrm>
              <a:off x="2698" y="3384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Z</a:t>
              </a:r>
              <a:r>
                <a:rPr lang="en-US" altLang="zh-TW" sz="2400" baseline="-25000"/>
                <a:t>15</a:t>
              </a:r>
            </a:p>
          </p:txBody>
        </p:sp>
      </p:grpSp>
      <p:grpSp>
        <p:nvGrpSpPr>
          <p:cNvPr id="319560" name="Group 72"/>
          <p:cNvGrpSpPr>
            <a:grpSpLocks/>
          </p:cNvGrpSpPr>
          <p:nvPr/>
        </p:nvGrpSpPr>
        <p:grpSpPr bwMode="auto">
          <a:xfrm>
            <a:off x="179388" y="3859213"/>
            <a:ext cx="4319587" cy="1282700"/>
            <a:chOff x="113" y="2431"/>
            <a:chExt cx="2721" cy="808"/>
          </a:xfrm>
        </p:grpSpPr>
        <p:grpSp>
          <p:nvGrpSpPr>
            <p:cNvPr id="319561" name="Group 73"/>
            <p:cNvGrpSpPr>
              <a:grpSpLocks/>
            </p:cNvGrpSpPr>
            <p:nvPr/>
          </p:nvGrpSpPr>
          <p:grpSpPr bwMode="auto">
            <a:xfrm>
              <a:off x="1383" y="2431"/>
              <a:ext cx="1451" cy="808"/>
              <a:chOff x="1383" y="2431"/>
              <a:chExt cx="1451" cy="808"/>
            </a:xfrm>
          </p:grpSpPr>
          <p:sp>
            <p:nvSpPr>
              <p:cNvPr id="319562" name="Rectangle 74"/>
              <p:cNvSpPr>
                <a:spLocks noChangeArrowheads="1"/>
              </p:cNvSpPr>
              <p:nvPr/>
            </p:nvSpPr>
            <p:spPr bwMode="auto">
              <a:xfrm>
                <a:off x="1383" y="2613"/>
                <a:ext cx="1451" cy="6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000"/>
                  <a:t>2-MUX</a:t>
                </a:r>
              </a:p>
            </p:txBody>
          </p:sp>
          <p:sp>
            <p:nvSpPr>
              <p:cNvPr id="319563" name="Line 75"/>
              <p:cNvSpPr>
                <a:spLocks noChangeShapeType="1"/>
              </p:cNvSpPr>
              <p:nvPr/>
            </p:nvSpPr>
            <p:spPr bwMode="auto">
              <a:xfrm>
                <a:off x="1608" y="2431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64" name="Line 76"/>
              <p:cNvSpPr>
                <a:spLocks noChangeShapeType="1"/>
              </p:cNvSpPr>
              <p:nvPr/>
            </p:nvSpPr>
            <p:spPr bwMode="auto">
              <a:xfrm>
                <a:off x="2616" y="2431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65" name="Text Box 77"/>
              <p:cNvSpPr txBox="1">
                <a:spLocks noChangeArrowheads="1"/>
              </p:cNvSpPr>
              <p:nvPr/>
            </p:nvSpPr>
            <p:spPr bwMode="auto">
              <a:xfrm>
                <a:off x="2516" y="260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319566" name="Text Box 78"/>
              <p:cNvSpPr txBox="1">
                <a:spLocks noChangeArrowheads="1"/>
              </p:cNvSpPr>
              <p:nvPr/>
            </p:nvSpPr>
            <p:spPr bwMode="auto">
              <a:xfrm>
                <a:off x="1518" y="2613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319567" name="Group 79"/>
            <p:cNvGrpSpPr>
              <a:grpSpLocks/>
            </p:cNvGrpSpPr>
            <p:nvPr/>
          </p:nvGrpSpPr>
          <p:grpSpPr bwMode="auto">
            <a:xfrm>
              <a:off x="113" y="2613"/>
              <a:ext cx="1269" cy="318"/>
              <a:chOff x="113" y="2613"/>
              <a:chExt cx="1269" cy="318"/>
            </a:xfrm>
          </p:grpSpPr>
          <p:sp>
            <p:nvSpPr>
              <p:cNvPr id="319568" name="Line 80"/>
              <p:cNvSpPr>
                <a:spLocks noChangeShapeType="1"/>
              </p:cNvSpPr>
              <p:nvPr/>
            </p:nvSpPr>
            <p:spPr bwMode="auto">
              <a:xfrm flipV="1">
                <a:off x="521" y="2930"/>
                <a:ext cx="8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69" name="Text Box 81"/>
              <p:cNvSpPr txBox="1">
                <a:spLocks noChangeArrowheads="1"/>
              </p:cNvSpPr>
              <p:nvPr/>
            </p:nvSpPr>
            <p:spPr bwMode="auto">
              <a:xfrm>
                <a:off x="113" y="2613"/>
                <a:ext cx="6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/>
                  <a:t>ALU</a:t>
                </a:r>
                <a:r>
                  <a:rPr lang="en-US" altLang="zh-TW" sz="2400" baseline="-25000"/>
                  <a:t>OP</a:t>
                </a:r>
              </a:p>
            </p:txBody>
          </p:sp>
        </p:grpSp>
      </p:grpSp>
      <p:sp>
        <p:nvSpPr>
          <p:cNvPr id="319570" name="Text Box 82"/>
          <p:cNvSpPr txBox="1">
            <a:spLocks noChangeArrowheads="1"/>
          </p:cNvSpPr>
          <p:nvPr/>
        </p:nvSpPr>
        <p:spPr bwMode="auto">
          <a:xfrm>
            <a:off x="131763" y="4745038"/>
            <a:ext cx="1009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 NOP</a:t>
            </a:r>
          </a:p>
          <a:p>
            <a:r>
              <a:rPr lang="en-US" altLang="zh-TW"/>
              <a:t>01 CMP</a:t>
            </a:r>
          </a:p>
          <a:p>
            <a:r>
              <a:rPr lang="en-US" altLang="zh-TW"/>
              <a:t>10 ADD</a:t>
            </a:r>
          </a:p>
          <a:p>
            <a:r>
              <a:rPr lang="en-US" altLang="zh-TW"/>
              <a:t>11 SUB</a:t>
            </a:r>
          </a:p>
        </p:txBody>
      </p:sp>
      <p:grpSp>
        <p:nvGrpSpPr>
          <p:cNvPr id="319571" name="Group 83"/>
          <p:cNvGrpSpPr>
            <a:grpSpLocks/>
          </p:cNvGrpSpPr>
          <p:nvPr/>
        </p:nvGrpSpPr>
        <p:grpSpPr bwMode="auto">
          <a:xfrm>
            <a:off x="5222875" y="5805488"/>
            <a:ext cx="2879725" cy="576262"/>
            <a:chOff x="3290" y="3657"/>
            <a:chExt cx="1814" cy="363"/>
          </a:xfrm>
        </p:grpSpPr>
        <p:sp>
          <p:nvSpPr>
            <p:cNvPr id="319572" name="Rectangle 84"/>
            <p:cNvSpPr>
              <a:spLocks noChangeArrowheads="1"/>
            </p:cNvSpPr>
            <p:nvPr/>
          </p:nvSpPr>
          <p:spPr bwMode="auto">
            <a:xfrm>
              <a:off x="3290" y="3657"/>
              <a:ext cx="725" cy="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73" name="Rectangle 85"/>
            <p:cNvSpPr>
              <a:spLocks noChangeArrowheads="1"/>
            </p:cNvSpPr>
            <p:nvPr/>
          </p:nvSpPr>
          <p:spPr bwMode="auto">
            <a:xfrm>
              <a:off x="4016" y="3657"/>
              <a:ext cx="1088" cy="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9574" name="Text Box 86"/>
          <p:cNvSpPr txBox="1">
            <a:spLocks noChangeArrowheads="1"/>
          </p:cNvSpPr>
          <p:nvPr/>
        </p:nvSpPr>
        <p:spPr bwMode="auto">
          <a:xfrm>
            <a:off x="8042275" y="585152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56" grpId="0" animBg="1"/>
      <p:bldP spid="3195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Flags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251075" y="1196975"/>
            <a:ext cx="5762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N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2827338" y="1196975"/>
            <a:ext cx="57626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C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3403600" y="1196975"/>
            <a:ext cx="5762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G</a:t>
            </a: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3979863" y="1196975"/>
            <a:ext cx="57626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E</a:t>
            </a: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4556125" y="1196975"/>
            <a:ext cx="5762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L</a:t>
            </a:r>
          </a:p>
        </p:txBody>
      </p:sp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3116263" y="5588000"/>
            <a:ext cx="10795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PC</a:t>
            </a:r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2971800" y="2781300"/>
            <a:ext cx="1728788" cy="1150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4-MUX</a:t>
            </a:r>
          </a:p>
        </p:txBody>
      </p:sp>
      <p:sp>
        <p:nvSpPr>
          <p:cNvPr id="320522" name="Line 10"/>
          <p:cNvSpPr>
            <a:spLocks noChangeShapeType="1"/>
          </p:cNvSpPr>
          <p:nvPr/>
        </p:nvSpPr>
        <p:spPr bwMode="auto">
          <a:xfrm>
            <a:off x="3690938" y="1773238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3" name="Freeform 11"/>
          <p:cNvSpPr>
            <a:spLocks/>
          </p:cNvSpPr>
          <p:nvPr/>
        </p:nvSpPr>
        <p:spPr bwMode="auto">
          <a:xfrm>
            <a:off x="4051300" y="1773238"/>
            <a:ext cx="215900" cy="1008062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36" y="318"/>
              </a:cxn>
              <a:cxn ang="0">
                <a:pos x="0" y="318"/>
              </a:cxn>
              <a:cxn ang="0">
                <a:pos x="0" y="635"/>
              </a:cxn>
            </a:cxnLst>
            <a:rect l="0" t="0" r="r" b="b"/>
            <a:pathLst>
              <a:path w="136" h="635">
                <a:moveTo>
                  <a:pt x="136" y="0"/>
                </a:moveTo>
                <a:lnTo>
                  <a:pt x="136" y="318"/>
                </a:lnTo>
                <a:lnTo>
                  <a:pt x="0" y="318"/>
                </a:lnTo>
                <a:lnTo>
                  <a:pt x="0" y="6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4" name="Freeform 12"/>
          <p:cNvSpPr>
            <a:spLocks/>
          </p:cNvSpPr>
          <p:nvPr/>
        </p:nvSpPr>
        <p:spPr bwMode="auto">
          <a:xfrm>
            <a:off x="4411663" y="1773238"/>
            <a:ext cx="431800" cy="1008062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272" y="454"/>
              </a:cxn>
              <a:cxn ang="0">
                <a:pos x="0" y="454"/>
              </a:cxn>
              <a:cxn ang="0">
                <a:pos x="0" y="635"/>
              </a:cxn>
            </a:cxnLst>
            <a:rect l="0" t="0" r="r" b="b"/>
            <a:pathLst>
              <a:path w="272" h="635">
                <a:moveTo>
                  <a:pt x="272" y="0"/>
                </a:moveTo>
                <a:lnTo>
                  <a:pt x="272" y="454"/>
                </a:lnTo>
                <a:lnTo>
                  <a:pt x="0" y="454"/>
                </a:lnTo>
                <a:lnTo>
                  <a:pt x="0" y="6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5" name="Freeform 13"/>
          <p:cNvSpPr>
            <a:spLocks/>
          </p:cNvSpPr>
          <p:nvPr/>
        </p:nvSpPr>
        <p:spPr bwMode="auto">
          <a:xfrm>
            <a:off x="2540000" y="1773238"/>
            <a:ext cx="790575" cy="1008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8"/>
              </a:cxn>
              <a:cxn ang="0">
                <a:pos x="498" y="318"/>
              </a:cxn>
              <a:cxn ang="0">
                <a:pos x="498" y="635"/>
              </a:cxn>
            </a:cxnLst>
            <a:rect l="0" t="0" r="r" b="b"/>
            <a:pathLst>
              <a:path w="498" h="635">
                <a:moveTo>
                  <a:pt x="0" y="0"/>
                </a:moveTo>
                <a:lnTo>
                  <a:pt x="0" y="318"/>
                </a:lnTo>
                <a:lnTo>
                  <a:pt x="498" y="318"/>
                </a:lnTo>
                <a:lnTo>
                  <a:pt x="498" y="6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3163888" y="277495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0    1    2    3</a:t>
            </a:r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3835400" y="39338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8" name="Line 16"/>
          <p:cNvSpPr>
            <a:spLocks noChangeShapeType="1"/>
          </p:cNvSpPr>
          <p:nvPr/>
        </p:nvSpPr>
        <p:spPr bwMode="auto">
          <a:xfrm>
            <a:off x="1692275" y="148431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08013" y="1243013"/>
            <a:ext cx="127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CC"/>
                </a:solidFill>
              </a:rPr>
              <a:t>FLAG</a:t>
            </a:r>
            <a:r>
              <a:rPr lang="en-US" altLang="zh-TW" sz="2400" baseline="-250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320530" name="Line 18"/>
          <p:cNvSpPr>
            <a:spLocks noChangeShapeType="1"/>
          </p:cNvSpPr>
          <p:nvPr/>
        </p:nvSpPr>
        <p:spPr bwMode="auto">
          <a:xfrm>
            <a:off x="3665538" y="5273675"/>
            <a:ext cx="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1" name="Freeform 19"/>
          <p:cNvSpPr>
            <a:spLocks/>
          </p:cNvSpPr>
          <p:nvPr/>
        </p:nvSpPr>
        <p:spPr bwMode="auto">
          <a:xfrm rot="5400000">
            <a:off x="3252788" y="4587875"/>
            <a:ext cx="831850" cy="530225"/>
          </a:xfrm>
          <a:custGeom>
            <a:avLst/>
            <a:gdLst/>
            <a:ahLst/>
            <a:cxnLst>
              <a:cxn ang="0">
                <a:pos x="524" y="167"/>
              </a:cxn>
              <a:cxn ang="0">
                <a:pos x="492" y="201"/>
              </a:cxn>
              <a:cxn ang="0">
                <a:pos x="452" y="232"/>
              </a:cxn>
              <a:cxn ang="0">
                <a:pos x="406" y="261"/>
              </a:cxn>
              <a:cxn ang="0">
                <a:pos x="353" y="285"/>
              </a:cxn>
              <a:cxn ang="0">
                <a:pos x="291" y="306"/>
              </a:cxn>
              <a:cxn ang="0">
                <a:pos x="227" y="323"/>
              </a:cxn>
              <a:cxn ang="0">
                <a:pos x="157" y="334"/>
              </a:cxn>
              <a:cxn ang="0">
                <a:pos x="0" y="334"/>
              </a:cxn>
              <a:cxn ang="0">
                <a:pos x="32" y="294"/>
              </a:cxn>
              <a:cxn ang="0">
                <a:pos x="56" y="252"/>
              </a:cxn>
              <a:cxn ang="0">
                <a:pos x="69" y="210"/>
              </a:cxn>
              <a:cxn ang="0">
                <a:pos x="74" y="167"/>
              </a:cxn>
              <a:cxn ang="0">
                <a:pos x="69" y="125"/>
              </a:cxn>
              <a:cxn ang="0">
                <a:pos x="56" y="83"/>
              </a:cxn>
              <a:cxn ang="0">
                <a:pos x="32" y="40"/>
              </a:cxn>
              <a:cxn ang="0">
                <a:pos x="0" y="0"/>
              </a:cxn>
              <a:cxn ang="0">
                <a:pos x="157" y="0"/>
              </a:cxn>
              <a:cxn ang="0">
                <a:pos x="227" y="12"/>
              </a:cxn>
              <a:cxn ang="0">
                <a:pos x="291" y="29"/>
              </a:cxn>
              <a:cxn ang="0">
                <a:pos x="353" y="49"/>
              </a:cxn>
              <a:cxn ang="0">
                <a:pos x="406" y="74"/>
              </a:cxn>
              <a:cxn ang="0">
                <a:pos x="454" y="103"/>
              </a:cxn>
              <a:cxn ang="0">
                <a:pos x="492" y="134"/>
              </a:cxn>
              <a:cxn ang="0">
                <a:pos x="524" y="167"/>
              </a:cxn>
            </a:cxnLst>
            <a:rect l="0" t="0" r="r" b="b"/>
            <a:pathLst>
              <a:path w="524" h="334">
                <a:moveTo>
                  <a:pt x="524" y="167"/>
                </a:moveTo>
                <a:lnTo>
                  <a:pt x="492" y="201"/>
                </a:lnTo>
                <a:lnTo>
                  <a:pt x="452" y="232"/>
                </a:lnTo>
                <a:lnTo>
                  <a:pt x="406" y="261"/>
                </a:lnTo>
                <a:lnTo>
                  <a:pt x="353" y="285"/>
                </a:lnTo>
                <a:lnTo>
                  <a:pt x="291" y="306"/>
                </a:lnTo>
                <a:lnTo>
                  <a:pt x="227" y="323"/>
                </a:lnTo>
                <a:lnTo>
                  <a:pt x="157" y="334"/>
                </a:lnTo>
                <a:lnTo>
                  <a:pt x="0" y="334"/>
                </a:lnTo>
                <a:lnTo>
                  <a:pt x="32" y="294"/>
                </a:lnTo>
                <a:lnTo>
                  <a:pt x="56" y="252"/>
                </a:lnTo>
                <a:lnTo>
                  <a:pt x="69" y="210"/>
                </a:lnTo>
                <a:lnTo>
                  <a:pt x="74" y="167"/>
                </a:lnTo>
                <a:lnTo>
                  <a:pt x="69" y="125"/>
                </a:lnTo>
                <a:lnTo>
                  <a:pt x="56" y="83"/>
                </a:lnTo>
                <a:lnTo>
                  <a:pt x="32" y="40"/>
                </a:lnTo>
                <a:lnTo>
                  <a:pt x="0" y="0"/>
                </a:lnTo>
                <a:lnTo>
                  <a:pt x="157" y="0"/>
                </a:lnTo>
                <a:lnTo>
                  <a:pt x="227" y="12"/>
                </a:lnTo>
                <a:lnTo>
                  <a:pt x="291" y="29"/>
                </a:lnTo>
                <a:lnTo>
                  <a:pt x="353" y="49"/>
                </a:lnTo>
                <a:lnTo>
                  <a:pt x="406" y="74"/>
                </a:lnTo>
                <a:lnTo>
                  <a:pt x="454" y="103"/>
                </a:lnTo>
                <a:lnTo>
                  <a:pt x="492" y="134"/>
                </a:lnTo>
                <a:lnTo>
                  <a:pt x="524" y="167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32" name="Freeform 20"/>
          <p:cNvSpPr>
            <a:spLocks/>
          </p:cNvSpPr>
          <p:nvPr/>
        </p:nvSpPr>
        <p:spPr bwMode="auto">
          <a:xfrm>
            <a:off x="1963738" y="4221163"/>
            <a:ext cx="1584325" cy="287337"/>
          </a:xfrm>
          <a:custGeom>
            <a:avLst/>
            <a:gdLst/>
            <a:ahLst/>
            <a:cxnLst>
              <a:cxn ang="0">
                <a:pos x="998" y="181"/>
              </a:cxn>
              <a:cxn ang="0">
                <a:pos x="998" y="0"/>
              </a:cxn>
              <a:cxn ang="0">
                <a:pos x="0" y="0"/>
              </a:cxn>
            </a:cxnLst>
            <a:rect l="0" t="0" r="r" b="b"/>
            <a:pathLst>
              <a:path w="998" h="181">
                <a:moveTo>
                  <a:pt x="998" y="181"/>
                </a:moveTo>
                <a:lnTo>
                  <a:pt x="99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1098550" y="3716338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CC"/>
                </a:solidFill>
              </a:rPr>
              <a:t>PC</a:t>
            </a:r>
            <a:r>
              <a:rPr lang="en-US" altLang="zh-TW" sz="2400" baseline="-25000">
                <a:solidFill>
                  <a:srgbClr val="0000CC"/>
                </a:solidFill>
              </a:rPr>
              <a:t>WR</a:t>
            </a:r>
          </a:p>
        </p:txBody>
      </p:sp>
      <p:sp>
        <p:nvSpPr>
          <p:cNvPr id="320534" name="Rectangle 22"/>
          <p:cNvSpPr>
            <a:spLocks noChangeArrowheads="1"/>
          </p:cNvSpPr>
          <p:nvPr/>
        </p:nvSpPr>
        <p:spPr bwMode="auto">
          <a:xfrm>
            <a:off x="3690938" y="5157788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WR</a:t>
            </a:r>
            <a:endParaRPr lang="en-US" altLang="zh-TW" sz="2400" baseline="-25000"/>
          </a:p>
        </p:txBody>
      </p:sp>
      <p:sp>
        <p:nvSpPr>
          <p:cNvPr id="320535" name="Line 23"/>
          <p:cNvSpPr>
            <a:spLocks noChangeShapeType="1"/>
          </p:cNvSpPr>
          <p:nvPr/>
        </p:nvSpPr>
        <p:spPr bwMode="auto">
          <a:xfrm>
            <a:off x="2540000" y="573405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6" name="Line 24"/>
          <p:cNvSpPr>
            <a:spLocks noChangeShapeType="1"/>
          </p:cNvSpPr>
          <p:nvPr/>
        </p:nvSpPr>
        <p:spPr bwMode="auto">
          <a:xfrm>
            <a:off x="2540000" y="616585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4195763" y="5876925"/>
            <a:ext cx="1368425" cy="1444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538" name="Rectangle 26"/>
          <p:cNvSpPr>
            <a:spLocks noChangeArrowheads="1"/>
          </p:cNvSpPr>
          <p:nvPr/>
        </p:nvSpPr>
        <p:spPr bwMode="auto">
          <a:xfrm>
            <a:off x="5564188" y="5708650"/>
            <a:ext cx="2405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00CC"/>
                </a:solidFill>
              </a:rPr>
              <a:t>ADDRESS BUS</a:t>
            </a:r>
            <a:endParaRPr lang="en-US" altLang="zh-TW" sz="2400" b="1" baseline="-25000">
              <a:solidFill>
                <a:srgbClr val="0000CC"/>
              </a:solidFill>
            </a:endParaRPr>
          </a:p>
        </p:txBody>
      </p:sp>
      <p:sp>
        <p:nvSpPr>
          <p:cNvPr id="320539" name="Rectangle 27"/>
          <p:cNvSpPr>
            <a:spLocks noChangeArrowheads="1"/>
          </p:cNvSpPr>
          <p:nvPr/>
        </p:nvSpPr>
        <p:spPr bwMode="auto">
          <a:xfrm>
            <a:off x="1847850" y="549275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RD</a:t>
            </a:r>
            <a:endParaRPr lang="en-US" altLang="zh-TW" sz="2400" baseline="-25000"/>
          </a:p>
        </p:txBody>
      </p:sp>
      <p:sp>
        <p:nvSpPr>
          <p:cNvPr id="320540" name="Rectangle 28"/>
          <p:cNvSpPr>
            <a:spLocks noChangeArrowheads="1"/>
          </p:cNvSpPr>
          <p:nvPr/>
        </p:nvSpPr>
        <p:spPr bwMode="auto">
          <a:xfrm>
            <a:off x="1841500" y="592455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INC</a:t>
            </a:r>
            <a:endParaRPr lang="en-US" altLang="zh-TW" sz="2400" baseline="-25000"/>
          </a:p>
        </p:txBody>
      </p:sp>
      <p:sp>
        <p:nvSpPr>
          <p:cNvPr id="320541" name="Rectangle 29"/>
          <p:cNvSpPr>
            <a:spLocks noChangeArrowheads="1"/>
          </p:cNvSpPr>
          <p:nvPr/>
        </p:nvSpPr>
        <p:spPr bwMode="auto">
          <a:xfrm>
            <a:off x="341313" y="5445125"/>
            <a:ext cx="900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CC"/>
                </a:solidFill>
              </a:rPr>
              <a:t>PC</a:t>
            </a:r>
            <a:r>
              <a:rPr lang="en-US" altLang="zh-TW" sz="2400" baseline="-250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320542" name="Rectangle 30"/>
          <p:cNvSpPr>
            <a:spLocks noChangeArrowheads="1"/>
          </p:cNvSpPr>
          <p:nvPr/>
        </p:nvSpPr>
        <p:spPr bwMode="auto">
          <a:xfrm>
            <a:off x="323850" y="5924550"/>
            <a:ext cx="95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CC"/>
                </a:solidFill>
              </a:rPr>
              <a:t>PC</a:t>
            </a:r>
            <a:r>
              <a:rPr lang="en-US" altLang="zh-TW" sz="2400" baseline="-25000">
                <a:solidFill>
                  <a:srgbClr val="0000CC"/>
                </a:solidFill>
              </a:rPr>
              <a:t>INC</a:t>
            </a:r>
          </a:p>
        </p:txBody>
      </p:sp>
      <p:sp>
        <p:nvSpPr>
          <p:cNvPr id="320543" name="Line 31"/>
          <p:cNvSpPr>
            <a:spLocks noChangeShapeType="1"/>
          </p:cNvSpPr>
          <p:nvPr/>
        </p:nvSpPr>
        <p:spPr bwMode="auto">
          <a:xfrm>
            <a:off x="1244600" y="573405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44" name="Line 32"/>
          <p:cNvSpPr>
            <a:spLocks noChangeShapeType="1"/>
          </p:cNvSpPr>
          <p:nvPr/>
        </p:nvSpPr>
        <p:spPr bwMode="auto">
          <a:xfrm>
            <a:off x="1243013" y="616585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45" name="Line 33"/>
          <p:cNvSpPr>
            <a:spLocks noChangeShapeType="1"/>
          </p:cNvSpPr>
          <p:nvPr/>
        </p:nvSpPr>
        <p:spPr bwMode="auto">
          <a:xfrm>
            <a:off x="2411413" y="321310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46" name="Line 34"/>
          <p:cNvSpPr>
            <a:spLocks noChangeShapeType="1"/>
          </p:cNvSpPr>
          <p:nvPr/>
        </p:nvSpPr>
        <p:spPr bwMode="auto">
          <a:xfrm>
            <a:off x="2411413" y="35004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47" name="Text Box 35"/>
          <p:cNvSpPr txBox="1">
            <a:spLocks noChangeArrowheads="1"/>
          </p:cNvSpPr>
          <p:nvPr/>
        </p:nvSpPr>
        <p:spPr bwMode="auto">
          <a:xfrm>
            <a:off x="1187450" y="29972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CC"/>
                </a:solidFill>
              </a:rPr>
              <a:t>FLAG</a:t>
            </a:r>
            <a:r>
              <a:rPr lang="en-US" altLang="zh-TW" sz="2400" baseline="-25000">
                <a:solidFill>
                  <a:srgbClr val="0000CC"/>
                </a:solidFill>
              </a:rPr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signals (20 in total)</a:t>
            </a: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6974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296975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6976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77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78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79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80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81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82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83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84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85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86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87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6988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296989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0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6991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296992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6993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94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95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96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97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98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99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00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01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02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03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04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05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297006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297007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8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9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0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1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2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3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4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5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6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7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8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9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0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1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2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3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4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5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6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297027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297028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297029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297030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297031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2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3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4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5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297036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7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8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9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0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1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2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7043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297044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5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6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47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8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0" name="Text Box 90"/>
          <p:cNvSpPr txBox="1">
            <a:spLocks noChangeArrowheads="1"/>
          </p:cNvSpPr>
          <p:nvPr/>
        </p:nvSpPr>
        <p:spPr bwMode="auto">
          <a:xfrm>
            <a:off x="279400" y="155733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297051" name="Text Box 91"/>
          <p:cNvSpPr txBox="1">
            <a:spLocks noChangeArrowheads="1"/>
          </p:cNvSpPr>
          <p:nvPr/>
        </p:nvSpPr>
        <p:spPr bwMode="auto">
          <a:xfrm>
            <a:off x="233363" y="193992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WR</a:t>
            </a:r>
          </a:p>
        </p:txBody>
      </p:sp>
      <p:sp>
        <p:nvSpPr>
          <p:cNvPr id="297052" name="Text Box 92"/>
          <p:cNvSpPr txBox="1">
            <a:spLocks noChangeArrowheads="1"/>
          </p:cNvSpPr>
          <p:nvPr/>
        </p:nvSpPr>
        <p:spPr bwMode="auto">
          <a:xfrm>
            <a:off x="3130550" y="981075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WR</a:t>
            </a:r>
          </a:p>
        </p:txBody>
      </p:sp>
      <p:sp>
        <p:nvSpPr>
          <p:cNvPr id="297053" name="Text Box 93"/>
          <p:cNvSpPr txBox="1">
            <a:spLocks noChangeArrowheads="1"/>
          </p:cNvSpPr>
          <p:nvPr/>
        </p:nvSpPr>
        <p:spPr bwMode="auto">
          <a:xfrm>
            <a:off x="3635375" y="981075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297054" name="Line 94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5" name="Text Box 95"/>
          <p:cNvSpPr txBox="1">
            <a:spLocks noChangeArrowheads="1"/>
          </p:cNvSpPr>
          <p:nvPr/>
        </p:nvSpPr>
        <p:spPr bwMode="auto">
          <a:xfrm>
            <a:off x="4095750" y="981075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WR</a:t>
            </a:r>
          </a:p>
        </p:txBody>
      </p:sp>
      <p:sp>
        <p:nvSpPr>
          <p:cNvPr id="297056" name="Text Box 96"/>
          <p:cNvSpPr txBox="1">
            <a:spLocks noChangeArrowheads="1"/>
          </p:cNvSpPr>
          <p:nvPr/>
        </p:nvSpPr>
        <p:spPr bwMode="auto">
          <a:xfrm>
            <a:off x="4572000" y="981075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297057" name="Line 97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8" name="Line 98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9" name="Text Box 99"/>
          <p:cNvSpPr txBox="1">
            <a:spLocks noChangeArrowheads="1"/>
          </p:cNvSpPr>
          <p:nvPr/>
        </p:nvSpPr>
        <p:spPr bwMode="auto">
          <a:xfrm>
            <a:off x="2178050" y="244475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WR</a:t>
            </a:r>
          </a:p>
        </p:txBody>
      </p:sp>
      <p:sp>
        <p:nvSpPr>
          <p:cNvPr id="297060" name="Text Box 100"/>
          <p:cNvSpPr txBox="1">
            <a:spLocks noChangeArrowheads="1"/>
          </p:cNvSpPr>
          <p:nvPr/>
        </p:nvSpPr>
        <p:spPr bwMode="auto">
          <a:xfrm>
            <a:off x="2555875" y="2587625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297061" name="Text Box 101"/>
          <p:cNvSpPr txBox="1">
            <a:spLocks noChangeArrowheads="1"/>
          </p:cNvSpPr>
          <p:nvPr/>
        </p:nvSpPr>
        <p:spPr bwMode="auto">
          <a:xfrm>
            <a:off x="2843213" y="244475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INC</a:t>
            </a:r>
          </a:p>
        </p:txBody>
      </p:sp>
      <p:sp>
        <p:nvSpPr>
          <p:cNvPr id="297062" name="Text Box 102"/>
          <p:cNvSpPr txBox="1">
            <a:spLocks noChangeArrowheads="1"/>
          </p:cNvSpPr>
          <p:nvPr/>
        </p:nvSpPr>
        <p:spPr bwMode="auto">
          <a:xfrm>
            <a:off x="5634038" y="5373688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WR</a:t>
            </a:r>
          </a:p>
        </p:txBody>
      </p:sp>
      <p:sp>
        <p:nvSpPr>
          <p:cNvPr id="297063" name="Text Box 103"/>
          <p:cNvSpPr txBox="1">
            <a:spLocks noChangeArrowheads="1"/>
          </p:cNvSpPr>
          <p:nvPr/>
        </p:nvSpPr>
        <p:spPr bwMode="auto">
          <a:xfrm>
            <a:off x="6111875" y="537368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297065" name="Text Box 105"/>
          <p:cNvSpPr txBox="1">
            <a:spLocks noChangeArrowheads="1"/>
          </p:cNvSpPr>
          <p:nvPr/>
        </p:nvSpPr>
        <p:spPr bwMode="auto">
          <a:xfrm>
            <a:off x="6788150" y="5373688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WR</a:t>
            </a:r>
          </a:p>
        </p:txBody>
      </p:sp>
      <p:sp>
        <p:nvSpPr>
          <p:cNvPr id="297066" name="Text Box 106"/>
          <p:cNvSpPr txBox="1">
            <a:spLocks noChangeArrowheads="1"/>
          </p:cNvSpPr>
          <p:nvPr/>
        </p:nvSpPr>
        <p:spPr bwMode="auto">
          <a:xfrm>
            <a:off x="7264400" y="537368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297067" name="Line 107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8" name="Text Box 108"/>
          <p:cNvSpPr txBox="1">
            <a:spLocks noChangeArrowheads="1"/>
          </p:cNvSpPr>
          <p:nvPr/>
        </p:nvSpPr>
        <p:spPr bwMode="auto">
          <a:xfrm>
            <a:off x="5173663" y="3379788"/>
            <a:ext cx="477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OP</a:t>
            </a:r>
          </a:p>
        </p:txBody>
      </p:sp>
      <p:sp>
        <p:nvSpPr>
          <p:cNvPr id="297069" name="Line 109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1" name="Text Box 111"/>
          <p:cNvSpPr txBox="1">
            <a:spLocks noChangeArrowheads="1"/>
          </p:cNvSpPr>
          <p:nvPr/>
        </p:nvSpPr>
        <p:spPr bwMode="auto">
          <a:xfrm>
            <a:off x="5173663" y="4437063"/>
            <a:ext cx="477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OP</a:t>
            </a:r>
          </a:p>
        </p:txBody>
      </p:sp>
      <p:sp>
        <p:nvSpPr>
          <p:cNvPr id="297072" name="Line 112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3" name="Text Box 113"/>
          <p:cNvSpPr txBox="1">
            <a:spLocks noChangeArrowheads="1"/>
          </p:cNvSpPr>
          <p:nvPr/>
        </p:nvSpPr>
        <p:spPr bwMode="auto">
          <a:xfrm>
            <a:off x="5173663" y="4171950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297074" name="Line 114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5" name="Text Box 115"/>
          <p:cNvSpPr txBox="1">
            <a:spLocks noChangeArrowheads="1"/>
          </p:cNvSpPr>
          <p:nvPr/>
        </p:nvSpPr>
        <p:spPr bwMode="auto">
          <a:xfrm>
            <a:off x="279400" y="2708275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297078" name="Line 118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9" name="Text Box 119"/>
          <p:cNvSpPr txBox="1">
            <a:spLocks noChangeArrowheads="1"/>
          </p:cNvSpPr>
          <p:nvPr/>
        </p:nvSpPr>
        <p:spPr bwMode="auto">
          <a:xfrm>
            <a:off x="34925" y="4676775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WR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LDA (execution cycle 1): IR</a:t>
            </a:r>
            <a:r>
              <a:rPr lang="en-US" altLang="zh-TW" baseline="-25000"/>
              <a:t>RD</a:t>
            </a:r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01069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070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01071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1072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75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76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1084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01085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86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087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01088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1089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90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98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1101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1102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1103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04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05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06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07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08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09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11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12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13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14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15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16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17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18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19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20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21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22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01123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01124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01125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01126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01127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28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29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30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31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01132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133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34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35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36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37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38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1139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01140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41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142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143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44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49" name="Line 93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52" name="Line 96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53" name="Line 97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61" name="Line 105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63" name="Line 107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65" name="Line 109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67" name="Line 111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174" name="Text Box 118"/>
          <p:cNvSpPr txBox="1">
            <a:spLocks noChangeArrowheads="1"/>
          </p:cNvSpPr>
          <p:nvPr/>
        </p:nvSpPr>
        <p:spPr bwMode="auto">
          <a:xfrm>
            <a:off x="279400" y="155733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301175" name="Line 119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LDA (execution cycle 2): MEM</a:t>
            </a:r>
            <a:r>
              <a:rPr lang="en-US" altLang="zh-TW" baseline="-25000"/>
              <a:t>RD</a:t>
            </a: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02089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02091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02092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02093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2094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02095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2096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097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098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02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03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04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05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06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2108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02109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10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2111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02112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2113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14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15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16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18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19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20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21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22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23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124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2125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2126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2127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28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29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0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1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2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3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4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5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6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7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8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39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40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41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42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43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44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45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46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02147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02148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02149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02150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02151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52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53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54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55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02156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157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58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59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60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61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62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2163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02164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65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166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2167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68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69" name="Line 89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70" name="Line 90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71" name="Line 91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72" name="Line 92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73" name="Line 93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74" name="Line 94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75" name="Line 95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79" name="Text Box 99"/>
          <p:cNvSpPr txBox="1">
            <a:spLocks noChangeArrowheads="1"/>
          </p:cNvSpPr>
          <p:nvPr/>
        </p:nvSpPr>
        <p:spPr bwMode="auto">
          <a:xfrm>
            <a:off x="6111875" y="537368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302180" name="Line 100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Virtual machines</a:t>
            </a:r>
            <a:endParaRPr lang="en-US" altLang="zh-TW" sz="2400" i="1"/>
          </a:p>
        </p:txBody>
      </p:sp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2484438" y="1557338"/>
          <a:ext cx="4124325" cy="4824412"/>
        </p:xfrm>
        <a:graphic>
          <a:graphicData uri="http://schemas.openxmlformats.org/presentationml/2006/ole">
            <p:oleObj spid="_x0000_s300035" name="VISIO" r:id="rId3" imgW="2441160" imgH="2862360" progId="">
              <p:embed/>
            </p:oleObj>
          </a:graphicData>
        </a:graphic>
      </p:graphicFrame>
      <p:sp>
        <p:nvSpPr>
          <p:cNvPr id="300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4773612" cy="5048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Abstractions for computers</a:t>
            </a: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2668588" y="5332413"/>
            <a:ext cx="2479675" cy="720725"/>
          </a:xfrm>
          <a:prstGeom prst="rect">
            <a:avLst/>
          </a:prstGeom>
          <a:solidFill>
            <a:srgbClr val="FFFF00">
              <a:alpha val="5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LDA (execution cycle 3): ACC</a:t>
            </a:r>
            <a:r>
              <a:rPr lang="en-US" altLang="zh-TW" baseline="-25000"/>
              <a:t>WR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03116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18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03119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3120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1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2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3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4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5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6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7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8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29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30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31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3132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03133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34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3135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03136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3137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38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39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40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41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42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43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44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45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46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47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148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3149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3150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3151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52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53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54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55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56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57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58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59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60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61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62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64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65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66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67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68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69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70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03171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03172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03173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03174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03175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76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77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78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79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03180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81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82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83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84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85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86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3187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03188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89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190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3191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92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93" name="Line 89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94" name="Line 90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95" name="Line 91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96" name="Line 92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97" name="Line 93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98" name="Line 94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199" name="Line 95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203" name="Text Box 99"/>
          <p:cNvSpPr txBox="1">
            <a:spLocks noChangeArrowheads="1"/>
          </p:cNvSpPr>
          <p:nvPr/>
        </p:nvSpPr>
        <p:spPr bwMode="auto">
          <a:xfrm>
            <a:off x="3328988" y="98107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WR</a:t>
            </a:r>
          </a:p>
        </p:txBody>
      </p:sp>
      <p:sp>
        <p:nvSpPr>
          <p:cNvPr id="303204" name="Line 100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586" name="Group 2"/>
          <p:cNvGrpSpPr>
            <a:grpSpLocks/>
          </p:cNvGrpSpPr>
          <p:nvPr/>
        </p:nvGrpSpPr>
        <p:grpSpPr bwMode="auto">
          <a:xfrm>
            <a:off x="1114425" y="1949450"/>
            <a:ext cx="7418388" cy="3259138"/>
            <a:chOff x="657" y="1183"/>
            <a:chExt cx="4825" cy="2053"/>
          </a:xfrm>
        </p:grpSpPr>
        <p:sp>
          <p:nvSpPr>
            <p:cNvPr id="323587" name="Rectangle 3"/>
            <p:cNvSpPr>
              <a:spLocks noChangeArrowheads="1"/>
            </p:cNvSpPr>
            <p:nvPr/>
          </p:nvSpPr>
          <p:spPr bwMode="auto">
            <a:xfrm>
              <a:off x="657" y="1183"/>
              <a:ext cx="4825" cy="2053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3588" name="Text Box 4"/>
            <p:cNvSpPr txBox="1">
              <a:spLocks noChangeArrowheads="1"/>
            </p:cNvSpPr>
            <p:nvPr/>
          </p:nvSpPr>
          <p:spPr bwMode="auto">
            <a:xfrm>
              <a:off x="700" y="2919"/>
              <a:ext cx="5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ALU</a:t>
              </a:r>
            </a:p>
          </p:txBody>
        </p:sp>
      </p:grpSp>
      <p:sp>
        <p:nvSpPr>
          <p:cNvPr id="323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ALU and Flag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4202113" y="11239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X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5210175" y="11318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Y</a:t>
            </a:r>
          </a:p>
        </p:txBody>
      </p:sp>
      <p:grpSp>
        <p:nvGrpSpPr>
          <p:cNvPr id="323592" name="Group 8"/>
          <p:cNvGrpSpPr>
            <a:grpSpLocks/>
          </p:cNvGrpSpPr>
          <p:nvPr/>
        </p:nvGrpSpPr>
        <p:grpSpPr bwMode="auto">
          <a:xfrm>
            <a:off x="5219700" y="5803900"/>
            <a:ext cx="2881313" cy="576263"/>
            <a:chOff x="3560" y="3475"/>
            <a:chExt cx="1815" cy="363"/>
          </a:xfrm>
        </p:grpSpPr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3560" y="3475"/>
              <a:ext cx="36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N</a:t>
              </a:r>
            </a:p>
          </p:txBody>
        </p:sp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3923" y="3475"/>
              <a:ext cx="36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C</a:t>
              </a:r>
            </a:p>
          </p:txBody>
        </p:sp>
        <p:sp>
          <p:nvSpPr>
            <p:cNvPr id="323595" name="Rectangle 11"/>
            <p:cNvSpPr>
              <a:spLocks noChangeArrowheads="1"/>
            </p:cNvSpPr>
            <p:nvPr/>
          </p:nvSpPr>
          <p:spPr bwMode="auto">
            <a:xfrm>
              <a:off x="4286" y="3475"/>
              <a:ext cx="36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G</a:t>
              </a:r>
            </a:p>
          </p:txBody>
        </p:sp>
        <p:sp>
          <p:nvSpPr>
            <p:cNvPr id="323596" name="Rectangle 12"/>
            <p:cNvSpPr>
              <a:spLocks noChangeArrowheads="1"/>
            </p:cNvSpPr>
            <p:nvPr/>
          </p:nvSpPr>
          <p:spPr bwMode="auto">
            <a:xfrm>
              <a:off x="4649" y="3475"/>
              <a:ext cx="36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E</a:t>
              </a:r>
            </a:p>
          </p:txBody>
        </p:sp>
        <p:sp>
          <p:nvSpPr>
            <p:cNvPr id="323597" name="Rectangle 13"/>
            <p:cNvSpPr>
              <a:spLocks noChangeArrowheads="1"/>
            </p:cNvSpPr>
            <p:nvPr/>
          </p:nvSpPr>
          <p:spPr bwMode="auto">
            <a:xfrm>
              <a:off x="5012" y="3475"/>
              <a:ext cx="363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/>
                <a:t>L</a:t>
              </a:r>
            </a:p>
          </p:txBody>
        </p:sp>
      </p:grpSp>
      <p:grpSp>
        <p:nvGrpSpPr>
          <p:cNvPr id="323598" name="Group 14"/>
          <p:cNvGrpSpPr>
            <a:grpSpLocks/>
          </p:cNvGrpSpPr>
          <p:nvPr/>
        </p:nvGrpSpPr>
        <p:grpSpPr bwMode="auto">
          <a:xfrm>
            <a:off x="1330325" y="1131888"/>
            <a:ext cx="2303463" cy="2752725"/>
            <a:chOff x="793" y="668"/>
            <a:chExt cx="1451" cy="1734"/>
          </a:xfrm>
        </p:grpSpPr>
        <p:sp>
          <p:nvSpPr>
            <p:cNvPr id="323599" name="Rectangle 15"/>
            <p:cNvSpPr>
              <a:spLocks noChangeArrowheads="1"/>
            </p:cNvSpPr>
            <p:nvPr/>
          </p:nvSpPr>
          <p:spPr bwMode="auto">
            <a:xfrm>
              <a:off x="793" y="1226"/>
              <a:ext cx="1451" cy="6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/>
                <a:t>16-bit </a:t>
              </a:r>
              <a:r>
                <a:rPr lang="en-US" altLang="zh-TW"/>
                <a:t>subtractor</a:t>
              </a:r>
            </a:p>
          </p:txBody>
        </p:sp>
        <p:sp>
          <p:nvSpPr>
            <p:cNvPr id="323600" name="Line 16"/>
            <p:cNvSpPr>
              <a:spLocks noChangeShapeType="1"/>
            </p:cNvSpPr>
            <p:nvPr/>
          </p:nvSpPr>
          <p:spPr bwMode="auto">
            <a:xfrm>
              <a:off x="1201" y="89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01" name="Text Box 17"/>
            <p:cNvSpPr txBox="1">
              <a:spLocks noChangeArrowheads="1"/>
            </p:cNvSpPr>
            <p:nvPr/>
          </p:nvSpPr>
          <p:spPr bwMode="auto">
            <a:xfrm>
              <a:off x="1093" y="66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X</a:t>
              </a:r>
            </a:p>
          </p:txBody>
        </p:sp>
        <p:sp>
          <p:nvSpPr>
            <p:cNvPr id="323602" name="Text Box 18"/>
            <p:cNvSpPr txBox="1">
              <a:spLocks noChangeArrowheads="1"/>
            </p:cNvSpPr>
            <p:nvPr/>
          </p:nvSpPr>
          <p:spPr bwMode="auto">
            <a:xfrm>
              <a:off x="1728" y="67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Y</a:t>
              </a:r>
            </a:p>
          </p:txBody>
        </p:sp>
        <p:sp>
          <p:nvSpPr>
            <p:cNvPr id="323603" name="Line 19"/>
            <p:cNvSpPr>
              <a:spLocks noChangeShapeType="1"/>
            </p:cNvSpPr>
            <p:nvPr/>
          </p:nvSpPr>
          <p:spPr bwMode="auto">
            <a:xfrm>
              <a:off x="1110" y="990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04" name="Text Box 20"/>
            <p:cNvSpPr txBox="1">
              <a:spLocks noChangeArrowheads="1"/>
            </p:cNvSpPr>
            <p:nvPr/>
          </p:nvSpPr>
          <p:spPr bwMode="auto">
            <a:xfrm>
              <a:off x="871" y="9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23605" name="Line 21"/>
            <p:cNvSpPr>
              <a:spLocks noChangeShapeType="1"/>
            </p:cNvSpPr>
            <p:nvPr/>
          </p:nvSpPr>
          <p:spPr bwMode="auto">
            <a:xfrm>
              <a:off x="1745" y="990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06" name="Text Box 22"/>
            <p:cNvSpPr txBox="1">
              <a:spLocks noChangeArrowheads="1"/>
            </p:cNvSpPr>
            <p:nvPr/>
          </p:nvSpPr>
          <p:spPr bwMode="auto">
            <a:xfrm>
              <a:off x="1518" y="9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23607" name="Line 23"/>
            <p:cNvSpPr>
              <a:spLocks noChangeShapeType="1"/>
            </p:cNvSpPr>
            <p:nvPr/>
          </p:nvSpPr>
          <p:spPr bwMode="auto">
            <a:xfrm>
              <a:off x="1576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08" name="Line 24"/>
            <p:cNvSpPr>
              <a:spLocks noChangeShapeType="1"/>
            </p:cNvSpPr>
            <p:nvPr/>
          </p:nvSpPr>
          <p:spPr bwMode="auto">
            <a:xfrm>
              <a:off x="1485" y="1887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09" name="Text Box 25"/>
            <p:cNvSpPr txBox="1">
              <a:spLocks noChangeArrowheads="1"/>
            </p:cNvSpPr>
            <p:nvPr/>
          </p:nvSpPr>
          <p:spPr bwMode="auto">
            <a:xfrm>
              <a:off x="1201" y="188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23610" name="Text Box 26"/>
            <p:cNvSpPr txBox="1">
              <a:spLocks noChangeArrowheads="1"/>
            </p:cNvSpPr>
            <p:nvPr/>
          </p:nvSpPr>
          <p:spPr bwMode="auto">
            <a:xfrm>
              <a:off x="1464" y="2114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Z</a:t>
              </a:r>
              <a:r>
                <a:rPr lang="en-US" altLang="zh-TW"/>
                <a:t>-</a:t>
              </a:r>
              <a:endParaRPr lang="en-US" altLang="zh-TW" sz="2400"/>
            </a:p>
          </p:txBody>
        </p:sp>
        <p:sp>
          <p:nvSpPr>
            <p:cNvPr id="323611" name="Line 27"/>
            <p:cNvSpPr>
              <a:spLocks noChangeShapeType="1"/>
            </p:cNvSpPr>
            <p:nvPr/>
          </p:nvSpPr>
          <p:spPr bwMode="auto">
            <a:xfrm>
              <a:off x="1836" y="89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3612" name="Line 28"/>
          <p:cNvSpPr>
            <a:spLocks noChangeShapeType="1"/>
          </p:cNvSpPr>
          <p:nvPr/>
        </p:nvSpPr>
        <p:spPr bwMode="auto">
          <a:xfrm>
            <a:off x="4425950" y="1498600"/>
            <a:ext cx="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613" name="Line 29"/>
          <p:cNvSpPr>
            <a:spLocks noChangeShapeType="1"/>
          </p:cNvSpPr>
          <p:nvPr/>
        </p:nvSpPr>
        <p:spPr bwMode="auto">
          <a:xfrm>
            <a:off x="4281488" y="1643063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614" name="Text Box 30"/>
          <p:cNvSpPr txBox="1">
            <a:spLocks noChangeArrowheads="1"/>
          </p:cNvSpPr>
          <p:nvPr/>
        </p:nvSpPr>
        <p:spPr bwMode="auto">
          <a:xfrm>
            <a:off x="3902075" y="1570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16</a:t>
            </a:r>
          </a:p>
        </p:txBody>
      </p:sp>
      <p:sp>
        <p:nvSpPr>
          <p:cNvPr id="323615" name="Line 31"/>
          <p:cNvSpPr>
            <a:spLocks noChangeShapeType="1"/>
          </p:cNvSpPr>
          <p:nvPr/>
        </p:nvSpPr>
        <p:spPr bwMode="auto">
          <a:xfrm>
            <a:off x="5381625" y="1495425"/>
            <a:ext cx="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616" name="Line 32"/>
          <p:cNvSpPr>
            <a:spLocks noChangeShapeType="1"/>
          </p:cNvSpPr>
          <p:nvPr/>
        </p:nvSpPr>
        <p:spPr bwMode="auto">
          <a:xfrm>
            <a:off x="5237163" y="1628775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3617" name="Text Box 33"/>
          <p:cNvSpPr txBox="1">
            <a:spLocks noChangeArrowheads="1"/>
          </p:cNvSpPr>
          <p:nvPr/>
        </p:nvSpPr>
        <p:spPr bwMode="auto">
          <a:xfrm>
            <a:off x="4857750" y="1555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16</a:t>
            </a:r>
          </a:p>
        </p:txBody>
      </p:sp>
      <p:grpSp>
        <p:nvGrpSpPr>
          <p:cNvPr id="323618" name="Group 34"/>
          <p:cNvGrpSpPr>
            <a:grpSpLocks/>
          </p:cNvGrpSpPr>
          <p:nvPr/>
        </p:nvGrpSpPr>
        <p:grpSpPr bwMode="auto">
          <a:xfrm>
            <a:off x="3576638" y="2017713"/>
            <a:ext cx="2432050" cy="1866900"/>
            <a:chOff x="2208" y="1226"/>
            <a:chExt cx="1532" cy="1176"/>
          </a:xfrm>
        </p:grpSpPr>
        <p:sp>
          <p:nvSpPr>
            <p:cNvPr id="323619" name="Text Box 35"/>
            <p:cNvSpPr txBox="1">
              <a:spLocks noChangeArrowheads="1"/>
            </p:cNvSpPr>
            <p:nvPr/>
          </p:nvSpPr>
          <p:spPr bwMode="auto">
            <a:xfrm>
              <a:off x="2208" y="188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grpSp>
          <p:nvGrpSpPr>
            <p:cNvPr id="323620" name="Group 36"/>
            <p:cNvGrpSpPr>
              <a:grpSpLocks/>
            </p:cNvGrpSpPr>
            <p:nvPr/>
          </p:nvGrpSpPr>
          <p:grpSpPr bwMode="auto">
            <a:xfrm>
              <a:off x="2289" y="1226"/>
              <a:ext cx="1451" cy="1176"/>
              <a:chOff x="2289" y="1226"/>
              <a:chExt cx="1451" cy="1176"/>
            </a:xfrm>
          </p:grpSpPr>
          <p:sp>
            <p:nvSpPr>
              <p:cNvPr id="323621" name="Rectangle 37"/>
              <p:cNvSpPr>
                <a:spLocks noChangeArrowheads="1"/>
              </p:cNvSpPr>
              <p:nvPr/>
            </p:nvSpPr>
            <p:spPr bwMode="auto">
              <a:xfrm>
                <a:off x="2289" y="1226"/>
                <a:ext cx="1451" cy="6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000"/>
                  <a:t>16-bit adder</a:t>
                </a:r>
              </a:p>
            </p:txBody>
          </p:sp>
          <p:sp>
            <p:nvSpPr>
              <p:cNvPr id="323622" name="Text Box 38"/>
              <p:cNvSpPr txBox="1">
                <a:spLocks noChangeArrowheads="1"/>
              </p:cNvSpPr>
              <p:nvPr/>
            </p:nvSpPr>
            <p:spPr bwMode="auto">
              <a:xfrm>
                <a:off x="2435" y="211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/>
                  <a:t>Z</a:t>
                </a:r>
                <a:r>
                  <a:rPr lang="en-US" altLang="zh-TW" sz="2400" baseline="-25000"/>
                  <a:t>+</a:t>
                </a:r>
              </a:p>
            </p:txBody>
          </p:sp>
          <p:sp>
            <p:nvSpPr>
              <p:cNvPr id="323623" name="Line 39"/>
              <p:cNvSpPr>
                <a:spLocks noChangeShapeType="1"/>
              </p:cNvSpPr>
              <p:nvPr/>
            </p:nvSpPr>
            <p:spPr bwMode="auto">
              <a:xfrm>
                <a:off x="2480" y="1887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624" name="Text Box 40"/>
              <p:cNvSpPr txBox="1">
                <a:spLocks noChangeArrowheads="1"/>
              </p:cNvSpPr>
              <p:nvPr/>
            </p:nvSpPr>
            <p:spPr bwMode="auto">
              <a:xfrm>
                <a:off x="3242" y="2114"/>
                <a:ext cx="4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/>
                  <a:t>C</a:t>
                </a:r>
                <a:r>
                  <a:rPr lang="en-US" altLang="zh-TW" sz="2400" baseline="-25000"/>
                  <a:t>out</a:t>
                </a:r>
              </a:p>
            </p:txBody>
          </p:sp>
          <p:sp>
            <p:nvSpPr>
              <p:cNvPr id="323625" name="Line 41"/>
              <p:cNvSpPr>
                <a:spLocks noChangeShapeType="1"/>
              </p:cNvSpPr>
              <p:nvPr/>
            </p:nvSpPr>
            <p:spPr bwMode="auto">
              <a:xfrm>
                <a:off x="3448" y="184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626" name="Line 42"/>
              <p:cNvSpPr>
                <a:spLocks noChangeShapeType="1"/>
              </p:cNvSpPr>
              <p:nvPr/>
            </p:nvSpPr>
            <p:spPr bwMode="auto">
              <a:xfrm>
                <a:off x="2570" y="184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3627" name="Group 43"/>
          <p:cNvGrpSpPr>
            <a:grpSpLocks/>
          </p:cNvGrpSpPr>
          <p:nvPr/>
        </p:nvGrpSpPr>
        <p:grpSpPr bwMode="auto">
          <a:xfrm>
            <a:off x="6011863" y="1123950"/>
            <a:ext cx="2449512" cy="2760663"/>
            <a:chOff x="3922" y="663"/>
            <a:chExt cx="1543" cy="1739"/>
          </a:xfrm>
        </p:grpSpPr>
        <p:sp>
          <p:nvSpPr>
            <p:cNvPr id="323628" name="Rectangle 44"/>
            <p:cNvSpPr>
              <a:spLocks noChangeArrowheads="1"/>
            </p:cNvSpPr>
            <p:nvPr/>
          </p:nvSpPr>
          <p:spPr bwMode="auto">
            <a:xfrm>
              <a:off x="3968" y="1216"/>
              <a:ext cx="1451" cy="6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/>
                <a:t>16-bit comparator</a:t>
              </a:r>
            </a:p>
          </p:txBody>
        </p:sp>
        <p:sp>
          <p:nvSpPr>
            <p:cNvPr id="323629" name="Text Box 45"/>
            <p:cNvSpPr txBox="1">
              <a:spLocks noChangeArrowheads="1"/>
            </p:cNvSpPr>
            <p:nvPr/>
          </p:nvSpPr>
          <p:spPr bwMode="auto">
            <a:xfrm>
              <a:off x="4268" y="66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X</a:t>
              </a:r>
            </a:p>
          </p:txBody>
        </p:sp>
        <p:sp>
          <p:nvSpPr>
            <p:cNvPr id="323630" name="Text Box 46"/>
            <p:cNvSpPr txBox="1">
              <a:spLocks noChangeArrowheads="1"/>
            </p:cNvSpPr>
            <p:nvPr/>
          </p:nvSpPr>
          <p:spPr bwMode="auto">
            <a:xfrm>
              <a:off x="4903" y="66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Y</a:t>
              </a:r>
            </a:p>
          </p:txBody>
        </p:sp>
        <p:sp>
          <p:nvSpPr>
            <p:cNvPr id="323631" name="Line 47"/>
            <p:cNvSpPr>
              <a:spLocks noChangeShapeType="1"/>
            </p:cNvSpPr>
            <p:nvPr/>
          </p:nvSpPr>
          <p:spPr bwMode="auto">
            <a:xfrm>
              <a:off x="4149" y="184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32" name="Text Box 48"/>
            <p:cNvSpPr txBox="1">
              <a:spLocks noChangeArrowheads="1"/>
            </p:cNvSpPr>
            <p:nvPr/>
          </p:nvSpPr>
          <p:spPr bwMode="auto">
            <a:xfrm>
              <a:off x="3922" y="2114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X&gt;Y</a:t>
              </a:r>
            </a:p>
          </p:txBody>
        </p:sp>
        <p:sp>
          <p:nvSpPr>
            <p:cNvPr id="323633" name="Text Box 49"/>
            <p:cNvSpPr txBox="1">
              <a:spLocks noChangeArrowheads="1"/>
            </p:cNvSpPr>
            <p:nvPr/>
          </p:nvSpPr>
          <p:spPr bwMode="auto">
            <a:xfrm>
              <a:off x="4467" y="2114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X=Y</a:t>
              </a:r>
            </a:p>
          </p:txBody>
        </p:sp>
        <p:sp>
          <p:nvSpPr>
            <p:cNvPr id="323634" name="Text Box 50"/>
            <p:cNvSpPr txBox="1">
              <a:spLocks noChangeArrowheads="1"/>
            </p:cNvSpPr>
            <p:nvPr/>
          </p:nvSpPr>
          <p:spPr bwMode="auto">
            <a:xfrm>
              <a:off x="4981" y="2114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X&lt;Y</a:t>
              </a:r>
            </a:p>
          </p:txBody>
        </p:sp>
        <p:sp>
          <p:nvSpPr>
            <p:cNvPr id="323635" name="Line 51"/>
            <p:cNvSpPr>
              <a:spLocks noChangeShapeType="1"/>
            </p:cNvSpPr>
            <p:nvPr/>
          </p:nvSpPr>
          <p:spPr bwMode="auto">
            <a:xfrm>
              <a:off x="4391" y="89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36" name="Line 52"/>
            <p:cNvSpPr>
              <a:spLocks noChangeShapeType="1"/>
            </p:cNvSpPr>
            <p:nvPr/>
          </p:nvSpPr>
          <p:spPr bwMode="auto">
            <a:xfrm>
              <a:off x="4286" y="990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37" name="Text Box 53"/>
            <p:cNvSpPr txBox="1">
              <a:spLocks noChangeArrowheads="1"/>
            </p:cNvSpPr>
            <p:nvPr/>
          </p:nvSpPr>
          <p:spPr bwMode="auto">
            <a:xfrm>
              <a:off x="4047" y="9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23638" name="Line 54"/>
            <p:cNvSpPr>
              <a:spLocks noChangeShapeType="1"/>
            </p:cNvSpPr>
            <p:nvPr/>
          </p:nvSpPr>
          <p:spPr bwMode="auto">
            <a:xfrm>
              <a:off x="5009" y="890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39" name="Line 55"/>
            <p:cNvSpPr>
              <a:spLocks noChangeShapeType="1"/>
            </p:cNvSpPr>
            <p:nvPr/>
          </p:nvSpPr>
          <p:spPr bwMode="auto">
            <a:xfrm>
              <a:off x="4932" y="981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40" name="Text Box 56"/>
            <p:cNvSpPr txBox="1">
              <a:spLocks noChangeArrowheads="1"/>
            </p:cNvSpPr>
            <p:nvPr/>
          </p:nvSpPr>
          <p:spPr bwMode="auto">
            <a:xfrm>
              <a:off x="4693" y="93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23641" name="Line 57"/>
            <p:cNvSpPr>
              <a:spLocks noChangeShapeType="1"/>
            </p:cNvSpPr>
            <p:nvPr/>
          </p:nvSpPr>
          <p:spPr bwMode="auto">
            <a:xfrm>
              <a:off x="4693" y="184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42" name="Line 58"/>
            <p:cNvSpPr>
              <a:spLocks noChangeShapeType="1"/>
            </p:cNvSpPr>
            <p:nvPr/>
          </p:nvSpPr>
          <p:spPr bwMode="auto">
            <a:xfrm>
              <a:off x="5238" y="184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3643" name="Group 59"/>
          <p:cNvGrpSpPr>
            <a:grpSpLocks/>
          </p:cNvGrpSpPr>
          <p:nvPr/>
        </p:nvGrpSpPr>
        <p:grpSpPr bwMode="auto">
          <a:xfrm>
            <a:off x="2700338" y="5140325"/>
            <a:ext cx="792162" cy="1312863"/>
            <a:chOff x="1656" y="3193"/>
            <a:chExt cx="499" cy="827"/>
          </a:xfrm>
        </p:grpSpPr>
        <p:sp>
          <p:nvSpPr>
            <p:cNvPr id="323644" name="Line 60"/>
            <p:cNvSpPr>
              <a:spLocks noChangeShapeType="1"/>
            </p:cNvSpPr>
            <p:nvPr/>
          </p:nvSpPr>
          <p:spPr bwMode="auto">
            <a:xfrm>
              <a:off x="2031" y="3193"/>
              <a:ext cx="0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45" name="Line 61"/>
            <p:cNvSpPr>
              <a:spLocks noChangeShapeType="1"/>
            </p:cNvSpPr>
            <p:nvPr/>
          </p:nvSpPr>
          <p:spPr bwMode="auto">
            <a:xfrm>
              <a:off x="1940" y="3464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46" name="Text Box 62"/>
            <p:cNvSpPr txBox="1">
              <a:spLocks noChangeArrowheads="1"/>
            </p:cNvSpPr>
            <p:nvPr/>
          </p:nvSpPr>
          <p:spPr bwMode="auto">
            <a:xfrm>
              <a:off x="1656" y="346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16</a:t>
              </a:r>
            </a:p>
          </p:txBody>
        </p:sp>
        <p:sp>
          <p:nvSpPr>
            <p:cNvPr id="323647" name="Text Box 63"/>
            <p:cNvSpPr txBox="1">
              <a:spLocks noChangeArrowheads="1"/>
            </p:cNvSpPr>
            <p:nvPr/>
          </p:nvSpPr>
          <p:spPr bwMode="auto">
            <a:xfrm>
              <a:off x="1922" y="37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Z</a:t>
              </a:r>
              <a:endParaRPr lang="en-US" altLang="zh-TW" sz="2400" baseline="-25000"/>
            </a:p>
          </p:txBody>
        </p:sp>
      </p:grpSp>
      <p:grpSp>
        <p:nvGrpSpPr>
          <p:cNvPr id="323648" name="Group 64"/>
          <p:cNvGrpSpPr>
            <a:grpSpLocks/>
          </p:cNvGrpSpPr>
          <p:nvPr/>
        </p:nvGrpSpPr>
        <p:grpSpPr bwMode="auto">
          <a:xfrm>
            <a:off x="6372225" y="3787775"/>
            <a:ext cx="1728788" cy="2016125"/>
            <a:chOff x="4149" y="2341"/>
            <a:chExt cx="1089" cy="1270"/>
          </a:xfrm>
        </p:grpSpPr>
        <p:sp>
          <p:nvSpPr>
            <p:cNvPr id="323649" name="Freeform 65"/>
            <p:cNvSpPr>
              <a:spLocks/>
            </p:cNvSpPr>
            <p:nvPr/>
          </p:nvSpPr>
          <p:spPr bwMode="auto">
            <a:xfrm>
              <a:off x="5057" y="2386"/>
              <a:ext cx="181" cy="122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81" y="998"/>
                </a:cxn>
                <a:cxn ang="0">
                  <a:pos x="0" y="998"/>
                </a:cxn>
                <a:cxn ang="0">
                  <a:pos x="0" y="1225"/>
                </a:cxn>
              </a:cxnLst>
              <a:rect l="0" t="0" r="r" b="b"/>
              <a:pathLst>
                <a:path w="181" h="1225">
                  <a:moveTo>
                    <a:pt x="181" y="0"/>
                  </a:moveTo>
                  <a:lnTo>
                    <a:pt x="181" y="998"/>
                  </a:lnTo>
                  <a:lnTo>
                    <a:pt x="0" y="998"/>
                  </a:lnTo>
                  <a:lnTo>
                    <a:pt x="0" y="122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50" name="Line 66"/>
            <p:cNvSpPr>
              <a:spLocks noChangeShapeType="1"/>
            </p:cNvSpPr>
            <p:nvPr/>
          </p:nvSpPr>
          <p:spPr bwMode="auto">
            <a:xfrm>
              <a:off x="4694" y="2386"/>
              <a:ext cx="1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51" name="Freeform 67"/>
            <p:cNvSpPr>
              <a:spLocks/>
            </p:cNvSpPr>
            <p:nvPr/>
          </p:nvSpPr>
          <p:spPr bwMode="auto">
            <a:xfrm>
              <a:off x="4149" y="2341"/>
              <a:ext cx="182" cy="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53"/>
                </a:cxn>
                <a:cxn ang="0">
                  <a:pos x="182" y="953"/>
                </a:cxn>
                <a:cxn ang="0">
                  <a:pos x="182" y="1270"/>
                </a:cxn>
              </a:cxnLst>
              <a:rect l="0" t="0" r="r" b="b"/>
              <a:pathLst>
                <a:path w="182" h="1270">
                  <a:moveTo>
                    <a:pt x="0" y="0"/>
                  </a:moveTo>
                  <a:lnTo>
                    <a:pt x="0" y="953"/>
                  </a:lnTo>
                  <a:lnTo>
                    <a:pt x="182" y="953"/>
                  </a:lnTo>
                  <a:lnTo>
                    <a:pt x="182" y="12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3652" name="Freeform 68"/>
          <p:cNvSpPr>
            <a:spLocks/>
          </p:cNvSpPr>
          <p:nvPr/>
        </p:nvSpPr>
        <p:spPr bwMode="auto">
          <a:xfrm>
            <a:off x="5580063" y="3932238"/>
            <a:ext cx="503237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62"/>
              </a:cxn>
              <a:cxn ang="0">
                <a:pos x="544" y="862"/>
              </a:cxn>
              <a:cxn ang="0">
                <a:pos x="544" y="1179"/>
              </a:cxn>
            </a:cxnLst>
            <a:rect l="0" t="0" r="r" b="b"/>
            <a:pathLst>
              <a:path w="544" h="1179">
                <a:moveTo>
                  <a:pt x="0" y="0"/>
                </a:moveTo>
                <a:lnTo>
                  <a:pt x="0" y="862"/>
                </a:lnTo>
                <a:lnTo>
                  <a:pt x="544" y="862"/>
                </a:lnTo>
                <a:lnTo>
                  <a:pt x="544" y="117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23653" name="Group 69"/>
          <p:cNvGrpSpPr>
            <a:grpSpLocks/>
          </p:cNvGrpSpPr>
          <p:nvPr/>
        </p:nvGrpSpPr>
        <p:grpSpPr bwMode="auto">
          <a:xfrm>
            <a:off x="3273425" y="5443538"/>
            <a:ext cx="2235200" cy="457200"/>
            <a:chOff x="2017" y="3384"/>
            <a:chExt cx="1588" cy="288"/>
          </a:xfrm>
        </p:grpSpPr>
        <p:sp>
          <p:nvSpPr>
            <p:cNvPr id="323654" name="Freeform 70"/>
            <p:cNvSpPr>
              <a:spLocks/>
            </p:cNvSpPr>
            <p:nvPr/>
          </p:nvSpPr>
          <p:spPr bwMode="auto">
            <a:xfrm>
              <a:off x="2017" y="3384"/>
              <a:ext cx="1588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3" y="0"/>
                </a:cxn>
                <a:cxn ang="0">
                  <a:pos x="1633" y="317"/>
                </a:cxn>
              </a:cxnLst>
              <a:rect l="0" t="0" r="r" b="b"/>
              <a:pathLst>
                <a:path w="1633" h="317">
                  <a:moveTo>
                    <a:pt x="0" y="0"/>
                  </a:moveTo>
                  <a:lnTo>
                    <a:pt x="1633" y="0"/>
                  </a:lnTo>
                  <a:lnTo>
                    <a:pt x="1633" y="31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655" name="Text Box 71"/>
            <p:cNvSpPr txBox="1">
              <a:spLocks noChangeArrowheads="1"/>
            </p:cNvSpPr>
            <p:nvPr/>
          </p:nvSpPr>
          <p:spPr bwMode="auto">
            <a:xfrm>
              <a:off x="2698" y="3384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Z</a:t>
              </a:r>
              <a:r>
                <a:rPr lang="en-US" altLang="zh-TW" sz="2400" baseline="-25000"/>
                <a:t>15</a:t>
              </a:r>
            </a:p>
          </p:txBody>
        </p:sp>
      </p:grpSp>
      <p:grpSp>
        <p:nvGrpSpPr>
          <p:cNvPr id="323656" name="Group 72"/>
          <p:cNvGrpSpPr>
            <a:grpSpLocks/>
          </p:cNvGrpSpPr>
          <p:nvPr/>
        </p:nvGrpSpPr>
        <p:grpSpPr bwMode="auto">
          <a:xfrm>
            <a:off x="179388" y="3859213"/>
            <a:ext cx="4319587" cy="1282700"/>
            <a:chOff x="113" y="2431"/>
            <a:chExt cx="2721" cy="808"/>
          </a:xfrm>
        </p:grpSpPr>
        <p:grpSp>
          <p:nvGrpSpPr>
            <p:cNvPr id="323657" name="Group 73"/>
            <p:cNvGrpSpPr>
              <a:grpSpLocks/>
            </p:cNvGrpSpPr>
            <p:nvPr/>
          </p:nvGrpSpPr>
          <p:grpSpPr bwMode="auto">
            <a:xfrm>
              <a:off x="1383" y="2431"/>
              <a:ext cx="1451" cy="808"/>
              <a:chOff x="1383" y="2431"/>
              <a:chExt cx="1451" cy="808"/>
            </a:xfrm>
          </p:grpSpPr>
          <p:sp>
            <p:nvSpPr>
              <p:cNvPr id="323658" name="Rectangle 74"/>
              <p:cNvSpPr>
                <a:spLocks noChangeArrowheads="1"/>
              </p:cNvSpPr>
              <p:nvPr/>
            </p:nvSpPr>
            <p:spPr bwMode="auto">
              <a:xfrm>
                <a:off x="1383" y="2613"/>
                <a:ext cx="1451" cy="6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 sz="2000"/>
                  <a:t>2-MUX</a:t>
                </a:r>
              </a:p>
            </p:txBody>
          </p:sp>
          <p:sp>
            <p:nvSpPr>
              <p:cNvPr id="323659" name="Line 75"/>
              <p:cNvSpPr>
                <a:spLocks noChangeShapeType="1"/>
              </p:cNvSpPr>
              <p:nvPr/>
            </p:nvSpPr>
            <p:spPr bwMode="auto">
              <a:xfrm>
                <a:off x="1608" y="2431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660" name="Line 76"/>
              <p:cNvSpPr>
                <a:spLocks noChangeShapeType="1"/>
              </p:cNvSpPr>
              <p:nvPr/>
            </p:nvSpPr>
            <p:spPr bwMode="auto">
              <a:xfrm>
                <a:off x="2616" y="2431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661" name="Text Box 77"/>
              <p:cNvSpPr txBox="1">
                <a:spLocks noChangeArrowheads="1"/>
              </p:cNvSpPr>
              <p:nvPr/>
            </p:nvSpPr>
            <p:spPr bwMode="auto">
              <a:xfrm>
                <a:off x="2516" y="260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323662" name="Text Box 78"/>
              <p:cNvSpPr txBox="1">
                <a:spLocks noChangeArrowheads="1"/>
              </p:cNvSpPr>
              <p:nvPr/>
            </p:nvSpPr>
            <p:spPr bwMode="auto">
              <a:xfrm>
                <a:off x="1518" y="2613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323663" name="Group 79"/>
            <p:cNvGrpSpPr>
              <a:grpSpLocks/>
            </p:cNvGrpSpPr>
            <p:nvPr/>
          </p:nvGrpSpPr>
          <p:grpSpPr bwMode="auto">
            <a:xfrm>
              <a:off x="113" y="2613"/>
              <a:ext cx="1269" cy="318"/>
              <a:chOff x="113" y="2613"/>
              <a:chExt cx="1269" cy="318"/>
            </a:xfrm>
          </p:grpSpPr>
          <p:sp>
            <p:nvSpPr>
              <p:cNvPr id="323664" name="Line 80"/>
              <p:cNvSpPr>
                <a:spLocks noChangeShapeType="1"/>
              </p:cNvSpPr>
              <p:nvPr/>
            </p:nvSpPr>
            <p:spPr bwMode="auto">
              <a:xfrm flipV="1">
                <a:off x="521" y="2930"/>
                <a:ext cx="8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665" name="Text Box 81"/>
              <p:cNvSpPr txBox="1">
                <a:spLocks noChangeArrowheads="1"/>
              </p:cNvSpPr>
              <p:nvPr/>
            </p:nvSpPr>
            <p:spPr bwMode="auto">
              <a:xfrm>
                <a:off x="113" y="2613"/>
                <a:ext cx="6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/>
                  <a:t>ALU</a:t>
                </a:r>
                <a:r>
                  <a:rPr lang="en-US" altLang="zh-TW" sz="2400" baseline="-25000"/>
                  <a:t>OP</a:t>
                </a:r>
              </a:p>
            </p:txBody>
          </p:sp>
        </p:grpSp>
      </p:grpSp>
      <p:sp>
        <p:nvSpPr>
          <p:cNvPr id="323666" name="Text Box 82"/>
          <p:cNvSpPr txBox="1">
            <a:spLocks noChangeArrowheads="1"/>
          </p:cNvSpPr>
          <p:nvPr/>
        </p:nvSpPr>
        <p:spPr bwMode="auto">
          <a:xfrm>
            <a:off x="131763" y="4745038"/>
            <a:ext cx="1009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 NOP</a:t>
            </a:r>
          </a:p>
          <a:p>
            <a:r>
              <a:rPr lang="en-US" altLang="zh-TW"/>
              <a:t>01 CMP</a:t>
            </a:r>
          </a:p>
          <a:p>
            <a:r>
              <a:rPr lang="en-US" altLang="zh-TW"/>
              <a:t>10 ADD</a:t>
            </a:r>
          </a:p>
          <a:p>
            <a:r>
              <a:rPr lang="en-US" altLang="zh-TW"/>
              <a:t>11 SUB</a:t>
            </a:r>
          </a:p>
        </p:txBody>
      </p:sp>
      <p:grpSp>
        <p:nvGrpSpPr>
          <p:cNvPr id="323667" name="Group 83"/>
          <p:cNvGrpSpPr>
            <a:grpSpLocks/>
          </p:cNvGrpSpPr>
          <p:nvPr/>
        </p:nvGrpSpPr>
        <p:grpSpPr bwMode="auto">
          <a:xfrm>
            <a:off x="5222875" y="5805488"/>
            <a:ext cx="2879725" cy="576262"/>
            <a:chOff x="3290" y="3657"/>
            <a:chExt cx="1814" cy="363"/>
          </a:xfrm>
        </p:grpSpPr>
        <p:sp>
          <p:nvSpPr>
            <p:cNvPr id="323668" name="Rectangle 84"/>
            <p:cNvSpPr>
              <a:spLocks noChangeArrowheads="1"/>
            </p:cNvSpPr>
            <p:nvPr/>
          </p:nvSpPr>
          <p:spPr bwMode="auto">
            <a:xfrm>
              <a:off x="3290" y="3657"/>
              <a:ext cx="725" cy="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69" name="Rectangle 85"/>
            <p:cNvSpPr>
              <a:spLocks noChangeArrowheads="1"/>
            </p:cNvSpPr>
            <p:nvPr/>
          </p:nvSpPr>
          <p:spPr bwMode="auto">
            <a:xfrm>
              <a:off x="4016" y="3657"/>
              <a:ext cx="1088" cy="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3670" name="Text Box 86"/>
          <p:cNvSpPr txBox="1">
            <a:spLocks noChangeArrowheads="1"/>
          </p:cNvSpPr>
          <p:nvPr/>
        </p:nvSpPr>
        <p:spPr bwMode="auto">
          <a:xfrm>
            <a:off x="8042275" y="5851525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(execution cycle 1): IR</a:t>
            </a:r>
            <a:r>
              <a:rPr lang="en-US" altLang="zh-TW" baseline="-25000"/>
              <a:t>RD</a:t>
            </a: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04138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04140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04141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4142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04143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4144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45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46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47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48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49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50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51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52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53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54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55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4156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04157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58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4159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04160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4161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62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63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64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65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66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67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68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69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70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71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172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4173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4174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4175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76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77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78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79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80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81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82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83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84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85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86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87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88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89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90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91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92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193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94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04195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04196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04197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04198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04199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200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201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202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203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04204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205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06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07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08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09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10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4211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04212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213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214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4215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16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17" name="Line 89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18" name="Line 90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19" name="Line 91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20" name="Line 92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21" name="Line 93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22" name="Line 94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23" name="Line 95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226" name="Text Box 98"/>
          <p:cNvSpPr txBox="1">
            <a:spLocks noChangeArrowheads="1"/>
          </p:cNvSpPr>
          <p:nvPr/>
        </p:nvSpPr>
        <p:spPr bwMode="auto">
          <a:xfrm>
            <a:off x="279400" y="155733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304227" name="Line 99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(execution cycle 2): MEM</a:t>
            </a:r>
            <a:r>
              <a:rPr lang="en-US" altLang="zh-TW" baseline="-25000"/>
              <a:t>RD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05163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05164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05165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5166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05167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5168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69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70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71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72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73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74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75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76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77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78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79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5180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05181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82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5183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05184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5185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86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87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88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89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90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91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92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93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94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95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196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5197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5198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5199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00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01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03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04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05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06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07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08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09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10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11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12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13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14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15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16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17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18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05219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05220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05221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05222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05223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24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25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26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27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05228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229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30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31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32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33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34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5235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05236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37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38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5239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40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41" name="Line 89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42" name="Line 90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43" name="Line 91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44" name="Line 92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45" name="Line 93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46" name="Line 94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47" name="Line 95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250" name="Text Box 98"/>
          <p:cNvSpPr txBox="1">
            <a:spLocks noChangeArrowheads="1"/>
          </p:cNvSpPr>
          <p:nvPr/>
        </p:nvSpPr>
        <p:spPr bwMode="auto">
          <a:xfrm>
            <a:off x="6111875" y="537368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305251" name="Line 99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(execution cycle 3): B</a:t>
            </a:r>
            <a:r>
              <a:rPr lang="en-US" altLang="zh-TW" baseline="-25000"/>
              <a:t>WR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6190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06191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6192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195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197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198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199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00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01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03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6207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06208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6209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10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11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12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13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14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15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16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17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18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19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20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6221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6222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6223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24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25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28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29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42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06243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06244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06245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06246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54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55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56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57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58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6259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06260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61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62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63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64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65" name="Line 89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66" name="Line 90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67" name="Line 91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68" name="Line 92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69" name="Line 93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70" name="Line 94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71" name="Line 95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74" name="Text Box 98"/>
          <p:cNvSpPr txBox="1">
            <a:spLocks noChangeArrowheads="1"/>
          </p:cNvSpPr>
          <p:nvPr/>
        </p:nvSpPr>
        <p:spPr bwMode="auto">
          <a:xfrm>
            <a:off x="6111875" y="537368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306275" name="Text Box 99"/>
          <p:cNvSpPr txBox="1">
            <a:spLocks noChangeArrowheads="1"/>
          </p:cNvSpPr>
          <p:nvPr/>
        </p:nvSpPr>
        <p:spPr bwMode="auto">
          <a:xfrm>
            <a:off x="4140200" y="981075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WR</a:t>
            </a:r>
          </a:p>
        </p:txBody>
      </p:sp>
      <p:sp>
        <p:nvSpPr>
          <p:cNvPr id="306276" name="Line 100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(execution cycle 4): ALU</a:t>
            </a:r>
            <a:r>
              <a:rPr lang="en-US" altLang="zh-TW" baseline="-25000"/>
              <a:t>10</a:t>
            </a:r>
            <a:r>
              <a:rPr lang="en-US" altLang="zh-TW"/>
              <a:t>,ACC</a:t>
            </a:r>
            <a:r>
              <a:rPr lang="en-US" altLang="zh-TW" baseline="-25000"/>
              <a:t>WR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14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07215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216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17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18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19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20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21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22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23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24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25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26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27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28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07229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0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31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07232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233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34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35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36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37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38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39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0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1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2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3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4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45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7246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07247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8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9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0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1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2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3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4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5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6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7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8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9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0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1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2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3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4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5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66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07267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07268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07269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07270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07271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2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3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4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5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07276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7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8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9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0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1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2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7283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07284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5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6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87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8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9" name="Line 89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0" name="Line 90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1" name="Line 91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2" name="Line 92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3" name="Line 93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4" name="Line 94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5" name="Line 95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8" name="Text Box 98"/>
          <p:cNvSpPr txBox="1">
            <a:spLocks noChangeArrowheads="1"/>
          </p:cNvSpPr>
          <p:nvPr/>
        </p:nvSpPr>
        <p:spPr bwMode="auto">
          <a:xfrm>
            <a:off x="6111875" y="537368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307299" name="Text Box 99"/>
          <p:cNvSpPr txBox="1">
            <a:spLocks noChangeArrowheads="1"/>
          </p:cNvSpPr>
          <p:nvPr/>
        </p:nvSpPr>
        <p:spPr bwMode="auto">
          <a:xfrm>
            <a:off x="3348038" y="98107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WR</a:t>
            </a:r>
          </a:p>
        </p:txBody>
      </p:sp>
      <p:sp>
        <p:nvSpPr>
          <p:cNvPr id="307300" name="Line 100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Flags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2251075" y="1196975"/>
            <a:ext cx="5762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N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2827338" y="1196975"/>
            <a:ext cx="57626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C</a:t>
            </a: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3403600" y="1196975"/>
            <a:ext cx="5762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G</a:t>
            </a: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3979863" y="1196975"/>
            <a:ext cx="57626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E</a:t>
            </a:r>
          </a:p>
        </p:txBody>
      </p:sp>
      <p:sp>
        <p:nvSpPr>
          <p:cNvPr id="325639" name="Rectangle 7"/>
          <p:cNvSpPr>
            <a:spLocks noChangeArrowheads="1"/>
          </p:cNvSpPr>
          <p:nvPr/>
        </p:nvSpPr>
        <p:spPr bwMode="auto">
          <a:xfrm>
            <a:off x="4556125" y="1196975"/>
            <a:ext cx="5762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L</a:t>
            </a:r>
          </a:p>
        </p:txBody>
      </p:sp>
      <p:sp>
        <p:nvSpPr>
          <p:cNvPr id="325640" name="Rectangle 8"/>
          <p:cNvSpPr>
            <a:spLocks noChangeArrowheads="1"/>
          </p:cNvSpPr>
          <p:nvPr/>
        </p:nvSpPr>
        <p:spPr bwMode="auto">
          <a:xfrm>
            <a:off x="3116263" y="5588000"/>
            <a:ext cx="10795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PC</a:t>
            </a:r>
          </a:p>
        </p:txBody>
      </p:sp>
      <p:sp>
        <p:nvSpPr>
          <p:cNvPr id="325641" name="Rectangle 9"/>
          <p:cNvSpPr>
            <a:spLocks noChangeArrowheads="1"/>
          </p:cNvSpPr>
          <p:nvPr/>
        </p:nvSpPr>
        <p:spPr bwMode="auto">
          <a:xfrm>
            <a:off x="2971800" y="2781300"/>
            <a:ext cx="1728788" cy="1150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4-MUX</a:t>
            </a:r>
          </a:p>
        </p:txBody>
      </p:sp>
      <p:sp>
        <p:nvSpPr>
          <p:cNvPr id="325642" name="Line 10"/>
          <p:cNvSpPr>
            <a:spLocks noChangeShapeType="1"/>
          </p:cNvSpPr>
          <p:nvPr/>
        </p:nvSpPr>
        <p:spPr bwMode="auto">
          <a:xfrm>
            <a:off x="3690938" y="1773238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3" name="Freeform 11"/>
          <p:cNvSpPr>
            <a:spLocks/>
          </p:cNvSpPr>
          <p:nvPr/>
        </p:nvSpPr>
        <p:spPr bwMode="auto">
          <a:xfrm>
            <a:off x="4051300" y="1773238"/>
            <a:ext cx="215900" cy="1008062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36" y="318"/>
              </a:cxn>
              <a:cxn ang="0">
                <a:pos x="0" y="318"/>
              </a:cxn>
              <a:cxn ang="0">
                <a:pos x="0" y="635"/>
              </a:cxn>
            </a:cxnLst>
            <a:rect l="0" t="0" r="r" b="b"/>
            <a:pathLst>
              <a:path w="136" h="635">
                <a:moveTo>
                  <a:pt x="136" y="0"/>
                </a:moveTo>
                <a:lnTo>
                  <a:pt x="136" y="318"/>
                </a:lnTo>
                <a:lnTo>
                  <a:pt x="0" y="318"/>
                </a:lnTo>
                <a:lnTo>
                  <a:pt x="0" y="6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4" name="Freeform 12"/>
          <p:cNvSpPr>
            <a:spLocks/>
          </p:cNvSpPr>
          <p:nvPr/>
        </p:nvSpPr>
        <p:spPr bwMode="auto">
          <a:xfrm>
            <a:off x="4411663" y="1773238"/>
            <a:ext cx="431800" cy="1008062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272" y="454"/>
              </a:cxn>
              <a:cxn ang="0">
                <a:pos x="0" y="454"/>
              </a:cxn>
              <a:cxn ang="0">
                <a:pos x="0" y="635"/>
              </a:cxn>
            </a:cxnLst>
            <a:rect l="0" t="0" r="r" b="b"/>
            <a:pathLst>
              <a:path w="272" h="635">
                <a:moveTo>
                  <a:pt x="272" y="0"/>
                </a:moveTo>
                <a:lnTo>
                  <a:pt x="272" y="454"/>
                </a:lnTo>
                <a:lnTo>
                  <a:pt x="0" y="454"/>
                </a:lnTo>
                <a:lnTo>
                  <a:pt x="0" y="6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5" name="Freeform 13"/>
          <p:cNvSpPr>
            <a:spLocks/>
          </p:cNvSpPr>
          <p:nvPr/>
        </p:nvSpPr>
        <p:spPr bwMode="auto">
          <a:xfrm>
            <a:off x="2540000" y="1773238"/>
            <a:ext cx="790575" cy="1008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8"/>
              </a:cxn>
              <a:cxn ang="0">
                <a:pos x="498" y="318"/>
              </a:cxn>
              <a:cxn ang="0">
                <a:pos x="498" y="635"/>
              </a:cxn>
            </a:cxnLst>
            <a:rect l="0" t="0" r="r" b="b"/>
            <a:pathLst>
              <a:path w="498" h="635">
                <a:moveTo>
                  <a:pt x="0" y="0"/>
                </a:moveTo>
                <a:lnTo>
                  <a:pt x="0" y="318"/>
                </a:lnTo>
                <a:lnTo>
                  <a:pt x="498" y="318"/>
                </a:lnTo>
                <a:lnTo>
                  <a:pt x="498" y="6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3163888" y="277495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0    1    2    3</a:t>
            </a:r>
          </a:p>
        </p:txBody>
      </p:sp>
      <p:sp>
        <p:nvSpPr>
          <p:cNvPr id="325647" name="Line 15"/>
          <p:cNvSpPr>
            <a:spLocks noChangeShapeType="1"/>
          </p:cNvSpPr>
          <p:nvPr/>
        </p:nvSpPr>
        <p:spPr bwMode="auto">
          <a:xfrm>
            <a:off x="3835400" y="39338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8" name="Line 16"/>
          <p:cNvSpPr>
            <a:spLocks noChangeShapeType="1"/>
          </p:cNvSpPr>
          <p:nvPr/>
        </p:nvSpPr>
        <p:spPr bwMode="auto">
          <a:xfrm>
            <a:off x="1692275" y="148431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49" name="Text Box 17"/>
          <p:cNvSpPr txBox="1">
            <a:spLocks noChangeArrowheads="1"/>
          </p:cNvSpPr>
          <p:nvPr/>
        </p:nvSpPr>
        <p:spPr bwMode="auto">
          <a:xfrm>
            <a:off x="608013" y="1243013"/>
            <a:ext cx="127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CC"/>
                </a:solidFill>
              </a:rPr>
              <a:t>FLAG</a:t>
            </a:r>
            <a:r>
              <a:rPr lang="en-US" altLang="zh-TW" sz="2400" baseline="-250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>
            <a:off x="3665538" y="5273675"/>
            <a:ext cx="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1" name="Freeform 19"/>
          <p:cNvSpPr>
            <a:spLocks/>
          </p:cNvSpPr>
          <p:nvPr/>
        </p:nvSpPr>
        <p:spPr bwMode="auto">
          <a:xfrm rot="5400000">
            <a:off x="3252788" y="4587875"/>
            <a:ext cx="831850" cy="530225"/>
          </a:xfrm>
          <a:custGeom>
            <a:avLst/>
            <a:gdLst/>
            <a:ahLst/>
            <a:cxnLst>
              <a:cxn ang="0">
                <a:pos x="524" y="167"/>
              </a:cxn>
              <a:cxn ang="0">
                <a:pos x="492" y="201"/>
              </a:cxn>
              <a:cxn ang="0">
                <a:pos x="452" y="232"/>
              </a:cxn>
              <a:cxn ang="0">
                <a:pos x="406" y="261"/>
              </a:cxn>
              <a:cxn ang="0">
                <a:pos x="353" y="285"/>
              </a:cxn>
              <a:cxn ang="0">
                <a:pos x="291" y="306"/>
              </a:cxn>
              <a:cxn ang="0">
                <a:pos x="227" y="323"/>
              </a:cxn>
              <a:cxn ang="0">
                <a:pos x="157" y="334"/>
              </a:cxn>
              <a:cxn ang="0">
                <a:pos x="0" y="334"/>
              </a:cxn>
              <a:cxn ang="0">
                <a:pos x="32" y="294"/>
              </a:cxn>
              <a:cxn ang="0">
                <a:pos x="56" y="252"/>
              </a:cxn>
              <a:cxn ang="0">
                <a:pos x="69" y="210"/>
              </a:cxn>
              <a:cxn ang="0">
                <a:pos x="74" y="167"/>
              </a:cxn>
              <a:cxn ang="0">
                <a:pos x="69" y="125"/>
              </a:cxn>
              <a:cxn ang="0">
                <a:pos x="56" y="83"/>
              </a:cxn>
              <a:cxn ang="0">
                <a:pos x="32" y="40"/>
              </a:cxn>
              <a:cxn ang="0">
                <a:pos x="0" y="0"/>
              </a:cxn>
              <a:cxn ang="0">
                <a:pos x="157" y="0"/>
              </a:cxn>
              <a:cxn ang="0">
                <a:pos x="227" y="12"/>
              </a:cxn>
              <a:cxn ang="0">
                <a:pos x="291" y="29"/>
              </a:cxn>
              <a:cxn ang="0">
                <a:pos x="353" y="49"/>
              </a:cxn>
              <a:cxn ang="0">
                <a:pos x="406" y="74"/>
              </a:cxn>
              <a:cxn ang="0">
                <a:pos x="454" y="103"/>
              </a:cxn>
              <a:cxn ang="0">
                <a:pos x="492" y="134"/>
              </a:cxn>
              <a:cxn ang="0">
                <a:pos x="524" y="167"/>
              </a:cxn>
            </a:cxnLst>
            <a:rect l="0" t="0" r="r" b="b"/>
            <a:pathLst>
              <a:path w="524" h="334">
                <a:moveTo>
                  <a:pt x="524" y="167"/>
                </a:moveTo>
                <a:lnTo>
                  <a:pt x="492" y="201"/>
                </a:lnTo>
                <a:lnTo>
                  <a:pt x="452" y="232"/>
                </a:lnTo>
                <a:lnTo>
                  <a:pt x="406" y="261"/>
                </a:lnTo>
                <a:lnTo>
                  <a:pt x="353" y="285"/>
                </a:lnTo>
                <a:lnTo>
                  <a:pt x="291" y="306"/>
                </a:lnTo>
                <a:lnTo>
                  <a:pt x="227" y="323"/>
                </a:lnTo>
                <a:lnTo>
                  <a:pt x="157" y="334"/>
                </a:lnTo>
                <a:lnTo>
                  <a:pt x="0" y="334"/>
                </a:lnTo>
                <a:lnTo>
                  <a:pt x="32" y="294"/>
                </a:lnTo>
                <a:lnTo>
                  <a:pt x="56" y="252"/>
                </a:lnTo>
                <a:lnTo>
                  <a:pt x="69" y="210"/>
                </a:lnTo>
                <a:lnTo>
                  <a:pt x="74" y="167"/>
                </a:lnTo>
                <a:lnTo>
                  <a:pt x="69" y="125"/>
                </a:lnTo>
                <a:lnTo>
                  <a:pt x="56" y="83"/>
                </a:lnTo>
                <a:lnTo>
                  <a:pt x="32" y="40"/>
                </a:lnTo>
                <a:lnTo>
                  <a:pt x="0" y="0"/>
                </a:lnTo>
                <a:lnTo>
                  <a:pt x="157" y="0"/>
                </a:lnTo>
                <a:lnTo>
                  <a:pt x="227" y="12"/>
                </a:lnTo>
                <a:lnTo>
                  <a:pt x="291" y="29"/>
                </a:lnTo>
                <a:lnTo>
                  <a:pt x="353" y="49"/>
                </a:lnTo>
                <a:lnTo>
                  <a:pt x="406" y="74"/>
                </a:lnTo>
                <a:lnTo>
                  <a:pt x="454" y="103"/>
                </a:lnTo>
                <a:lnTo>
                  <a:pt x="492" y="134"/>
                </a:lnTo>
                <a:lnTo>
                  <a:pt x="524" y="167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652" name="Freeform 20"/>
          <p:cNvSpPr>
            <a:spLocks/>
          </p:cNvSpPr>
          <p:nvPr/>
        </p:nvSpPr>
        <p:spPr bwMode="auto">
          <a:xfrm>
            <a:off x="1963738" y="4221163"/>
            <a:ext cx="1584325" cy="287337"/>
          </a:xfrm>
          <a:custGeom>
            <a:avLst/>
            <a:gdLst/>
            <a:ahLst/>
            <a:cxnLst>
              <a:cxn ang="0">
                <a:pos x="998" y="181"/>
              </a:cxn>
              <a:cxn ang="0">
                <a:pos x="998" y="0"/>
              </a:cxn>
              <a:cxn ang="0">
                <a:pos x="0" y="0"/>
              </a:cxn>
            </a:cxnLst>
            <a:rect l="0" t="0" r="r" b="b"/>
            <a:pathLst>
              <a:path w="998" h="181">
                <a:moveTo>
                  <a:pt x="998" y="181"/>
                </a:moveTo>
                <a:lnTo>
                  <a:pt x="99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3" name="Rectangle 21"/>
          <p:cNvSpPr>
            <a:spLocks noChangeArrowheads="1"/>
          </p:cNvSpPr>
          <p:nvPr/>
        </p:nvSpPr>
        <p:spPr bwMode="auto">
          <a:xfrm>
            <a:off x="1098550" y="3716338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CC"/>
                </a:solidFill>
              </a:rPr>
              <a:t>PC</a:t>
            </a:r>
            <a:r>
              <a:rPr lang="en-US" altLang="zh-TW" sz="2400" baseline="-25000">
                <a:solidFill>
                  <a:srgbClr val="0000CC"/>
                </a:solidFill>
              </a:rPr>
              <a:t>WR</a:t>
            </a:r>
          </a:p>
        </p:txBody>
      </p:sp>
      <p:sp>
        <p:nvSpPr>
          <p:cNvPr id="325654" name="Rectangle 22"/>
          <p:cNvSpPr>
            <a:spLocks noChangeArrowheads="1"/>
          </p:cNvSpPr>
          <p:nvPr/>
        </p:nvSpPr>
        <p:spPr bwMode="auto">
          <a:xfrm>
            <a:off x="3690938" y="5157788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WR</a:t>
            </a:r>
            <a:endParaRPr lang="en-US" altLang="zh-TW" sz="2400" baseline="-25000"/>
          </a:p>
        </p:txBody>
      </p:sp>
      <p:sp>
        <p:nvSpPr>
          <p:cNvPr id="325655" name="Line 23"/>
          <p:cNvSpPr>
            <a:spLocks noChangeShapeType="1"/>
          </p:cNvSpPr>
          <p:nvPr/>
        </p:nvSpPr>
        <p:spPr bwMode="auto">
          <a:xfrm>
            <a:off x="2540000" y="573405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6" name="Line 24"/>
          <p:cNvSpPr>
            <a:spLocks noChangeShapeType="1"/>
          </p:cNvSpPr>
          <p:nvPr/>
        </p:nvSpPr>
        <p:spPr bwMode="auto">
          <a:xfrm>
            <a:off x="2540000" y="616585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57" name="Rectangle 25"/>
          <p:cNvSpPr>
            <a:spLocks noChangeArrowheads="1"/>
          </p:cNvSpPr>
          <p:nvPr/>
        </p:nvSpPr>
        <p:spPr bwMode="auto">
          <a:xfrm>
            <a:off x="4195763" y="5876925"/>
            <a:ext cx="1368425" cy="1444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658" name="Rectangle 26"/>
          <p:cNvSpPr>
            <a:spLocks noChangeArrowheads="1"/>
          </p:cNvSpPr>
          <p:nvPr/>
        </p:nvSpPr>
        <p:spPr bwMode="auto">
          <a:xfrm>
            <a:off x="5564188" y="5708650"/>
            <a:ext cx="2405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00CC"/>
                </a:solidFill>
              </a:rPr>
              <a:t>ADDRESS BUS</a:t>
            </a:r>
            <a:endParaRPr lang="en-US" altLang="zh-TW" sz="2400" b="1" baseline="-25000">
              <a:solidFill>
                <a:srgbClr val="0000CC"/>
              </a:solidFill>
            </a:endParaRPr>
          </a:p>
        </p:txBody>
      </p:sp>
      <p:sp>
        <p:nvSpPr>
          <p:cNvPr id="325659" name="Rectangle 27"/>
          <p:cNvSpPr>
            <a:spLocks noChangeArrowheads="1"/>
          </p:cNvSpPr>
          <p:nvPr/>
        </p:nvSpPr>
        <p:spPr bwMode="auto">
          <a:xfrm>
            <a:off x="1847850" y="549275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RD</a:t>
            </a:r>
            <a:endParaRPr lang="en-US" altLang="zh-TW" sz="2400" baseline="-25000"/>
          </a:p>
        </p:txBody>
      </p:sp>
      <p:sp>
        <p:nvSpPr>
          <p:cNvPr id="325660" name="Rectangle 28"/>
          <p:cNvSpPr>
            <a:spLocks noChangeArrowheads="1"/>
          </p:cNvSpPr>
          <p:nvPr/>
        </p:nvSpPr>
        <p:spPr bwMode="auto">
          <a:xfrm>
            <a:off x="1841500" y="592455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INC</a:t>
            </a:r>
            <a:endParaRPr lang="en-US" altLang="zh-TW" sz="2400" baseline="-25000"/>
          </a:p>
        </p:txBody>
      </p:sp>
      <p:sp>
        <p:nvSpPr>
          <p:cNvPr id="325661" name="Rectangle 29"/>
          <p:cNvSpPr>
            <a:spLocks noChangeArrowheads="1"/>
          </p:cNvSpPr>
          <p:nvPr/>
        </p:nvSpPr>
        <p:spPr bwMode="auto">
          <a:xfrm>
            <a:off x="341313" y="5445125"/>
            <a:ext cx="900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CC"/>
                </a:solidFill>
              </a:rPr>
              <a:t>PC</a:t>
            </a:r>
            <a:r>
              <a:rPr lang="en-US" altLang="zh-TW" sz="2400" baseline="-25000">
                <a:solidFill>
                  <a:srgbClr val="0000CC"/>
                </a:solidFill>
              </a:rPr>
              <a:t>RD</a:t>
            </a:r>
          </a:p>
        </p:txBody>
      </p:sp>
      <p:sp>
        <p:nvSpPr>
          <p:cNvPr id="325662" name="Rectangle 30"/>
          <p:cNvSpPr>
            <a:spLocks noChangeArrowheads="1"/>
          </p:cNvSpPr>
          <p:nvPr/>
        </p:nvSpPr>
        <p:spPr bwMode="auto">
          <a:xfrm>
            <a:off x="323850" y="5924550"/>
            <a:ext cx="95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CC"/>
                </a:solidFill>
              </a:rPr>
              <a:t>PC</a:t>
            </a:r>
            <a:r>
              <a:rPr lang="en-US" altLang="zh-TW" sz="2400" baseline="-25000">
                <a:solidFill>
                  <a:srgbClr val="0000CC"/>
                </a:solidFill>
              </a:rPr>
              <a:t>INC</a:t>
            </a:r>
          </a:p>
        </p:txBody>
      </p:sp>
      <p:sp>
        <p:nvSpPr>
          <p:cNvPr id="325663" name="Line 31"/>
          <p:cNvSpPr>
            <a:spLocks noChangeShapeType="1"/>
          </p:cNvSpPr>
          <p:nvPr/>
        </p:nvSpPr>
        <p:spPr bwMode="auto">
          <a:xfrm>
            <a:off x="1244600" y="573405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64" name="Line 32"/>
          <p:cNvSpPr>
            <a:spLocks noChangeShapeType="1"/>
          </p:cNvSpPr>
          <p:nvPr/>
        </p:nvSpPr>
        <p:spPr bwMode="auto">
          <a:xfrm>
            <a:off x="1243013" y="616585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65" name="Line 33"/>
          <p:cNvSpPr>
            <a:spLocks noChangeShapeType="1"/>
          </p:cNvSpPr>
          <p:nvPr/>
        </p:nvSpPr>
        <p:spPr bwMode="auto">
          <a:xfrm>
            <a:off x="2411413" y="321310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66" name="Line 34"/>
          <p:cNvSpPr>
            <a:spLocks noChangeShapeType="1"/>
          </p:cNvSpPr>
          <p:nvPr/>
        </p:nvSpPr>
        <p:spPr bwMode="auto">
          <a:xfrm>
            <a:off x="2411413" y="35004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5667" name="Text Box 35"/>
          <p:cNvSpPr txBox="1">
            <a:spLocks noChangeArrowheads="1"/>
          </p:cNvSpPr>
          <p:nvPr/>
        </p:nvSpPr>
        <p:spPr bwMode="auto">
          <a:xfrm>
            <a:off x="1187450" y="29972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CC"/>
                </a:solidFill>
              </a:rPr>
              <a:t>FLAG</a:t>
            </a:r>
            <a:r>
              <a:rPr lang="en-US" altLang="zh-TW" sz="2400" baseline="-25000">
                <a:solidFill>
                  <a:srgbClr val="0000CC"/>
                </a:solidFill>
              </a:rPr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JMP (execution cycle 1): IR</a:t>
            </a:r>
            <a:r>
              <a:rPr lang="en-US" altLang="zh-TW" baseline="-25000"/>
              <a:t>RD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382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14383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4384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85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86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87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88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89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90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91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92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93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94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395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96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14397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98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399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14400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4401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02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03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04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05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06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07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08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09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10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11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412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413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14414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14415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16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18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19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20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21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22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23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24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25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26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27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28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29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30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31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32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33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34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14435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14436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14437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14438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14439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40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41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42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43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14444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445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46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47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48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49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50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14451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14452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53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54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455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56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57" name="Line 89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58" name="Line 90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59" name="Line 91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60" name="Line 92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61" name="Line 93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62" name="Line 94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63" name="Line 95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4466" name="Text Box 98"/>
          <p:cNvSpPr txBox="1">
            <a:spLocks noChangeArrowheads="1"/>
          </p:cNvSpPr>
          <p:nvPr/>
        </p:nvSpPr>
        <p:spPr bwMode="auto">
          <a:xfrm>
            <a:off x="279400" y="155733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314468" name="Line 100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JMP (execution cycle 2): PC</a:t>
            </a:r>
            <a:r>
              <a:rPr lang="en-US" altLang="zh-TW" baseline="-25000"/>
              <a:t>WR</a:t>
            </a: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15402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15403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15404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15405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5406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15407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5408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09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0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1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2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3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4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5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6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7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8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19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420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15421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22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15424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5425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26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27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28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29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30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31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32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33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34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35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436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437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15438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15439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0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1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2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3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4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5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6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7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8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49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0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1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2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3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4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5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6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7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58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15459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15460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15461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15462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15463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64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65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66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67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15468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69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70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71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72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73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74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15475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15476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77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78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479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80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81" name="Line 89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82" name="Line 90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83" name="Line 91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84" name="Line 92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85" name="Line 93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86" name="Line 94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87" name="Line 95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90" name="Text Box 98"/>
          <p:cNvSpPr txBox="1">
            <a:spLocks noChangeArrowheads="1"/>
          </p:cNvSpPr>
          <p:nvPr/>
        </p:nvSpPr>
        <p:spPr bwMode="auto">
          <a:xfrm>
            <a:off x="2195513" y="249237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WR</a:t>
            </a:r>
          </a:p>
        </p:txBody>
      </p:sp>
      <p:sp>
        <p:nvSpPr>
          <p:cNvPr id="315491" name="Line 99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JG (execution cycle 1): IR</a:t>
            </a:r>
            <a:r>
              <a:rPr lang="en-US" altLang="zh-TW" baseline="-25000"/>
              <a:t>RD</a:t>
            </a:r>
            <a:r>
              <a:rPr lang="en-US" altLang="zh-TW"/>
              <a:t>,FLAG</a:t>
            </a:r>
            <a:r>
              <a:rPr lang="en-US" altLang="zh-TW" baseline="-25000"/>
              <a:t>RD</a:t>
            </a:r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10283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0286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10287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0288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89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0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1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2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3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4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5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6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7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8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299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300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10301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02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0303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10304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0305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06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07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08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09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10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11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12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13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14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15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16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317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10318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10319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0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1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2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3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4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5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6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7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8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29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30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31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32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33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34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35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36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37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38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10339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10340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10341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10342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10343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44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45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46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47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10348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49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50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51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52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53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54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10355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10356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57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58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359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60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61" name="Line 89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62" name="Line 90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63" name="Line 91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64" name="Line 92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65" name="Line 93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66" name="Line 94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67" name="Line 95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70" name="Text Box 98"/>
          <p:cNvSpPr txBox="1">
            <a:spLocks noChangeArrowheads="1"/>
          </p:cNvSpPr>
          <p:nvPr/>
        </p:nvSpPr>
        <p:spPr bwMode="auto">
          <a:xfrm>
            <a:off x="279400" y="1557338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310371" name="Text Box 99"/>
          <p:cNvSpPr txBox="1">
            <a:spLocks noChangeArrowheads="1"/>
          </p:cNvSpPr>
          <p:nvPr/>
        </p:nvSpPr>
        <p:spPr bwMode="auto">
          <a:xfrm>
            <a:off x="5148263" y="4221163"/>
            <a:ext cx="47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310372" name="Line 100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Truth tables</a:t>
            </a:r>
            <a:endParaRPr lang="en-US" altLang="zh-TW" sz="240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143000"/>
            <a:ext cx="80010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/>
              <a:t>Example: (Y </a:t>
            </a:r>
            <a:r>
              <a:rPr lang="en-US" altLang="zh-TW">
                <a:sym typeface="Symbol" pitchFamily="18" charset="2"/>
              </a:rPr>
              <a:t></a:t>
            </a:r>
            <a:r>
              <a:rPr lang="en-US" altLang="zh-TW"/>
              <a:t> S) </a:t>
            </a:r>
            <a:r>
              <a:rPr lang="en-US" altLang="zh-TW">
                <a:sym typeface="Symbol" pitchFamily="18" charset="2"/>
              </a:rPr>
              <a:t></a:t>
            </a:r>
            <a:r>
              <a:rPr lang="en-US" altLang="zh-TW"/>
              <a:t> (X </a:t>
            </a:r>
            <a:r>
              <a:rPr lang="en-US" altLang="zh-TW">
                <a:sym typeface="Symbol" pitchFamily="18" charset="2"/>
              </a:rPr>
              <a:t>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</a:t>
            </a:r>
            <a:r>
              <a:rPr lang="en-US" altLang="zh-TW"/>
              <a:t>S)</a:t>
            </a:r>
          </a:p>
        </p:txBody>
      </p:sp>
      <p:grpSp>
        <p:nvGrpSpPr>
          <p:cNvPr id="294917" name="Group 5"/>
          <p:cNvGrpSpPr>
            <a:grpSpLocks/>
          </p:cNvGrpSpPr>
          <p:nvPr/>
        </p:nvGrpSpPr>
        <p:grpSpPr bwMode="auto">
          <a:xfrm>
            <a:off x="5940425" y="188913"/>
            <a:ext cx="2895600" cy="2057400"/>
            <a:chOff x="3696" y="1488"/>
            <a:chExt cx="1824" cy="1296"/>
          </a:xfrm>
        </p:grpSpPr>
        <p:graphicFrame>
          <p:nvGraphicFramePr>
            <p:cNvPr id="294918" name="Object 6"/>
            <p:cNvGraphicFramePr>
              <a:graphicFrameLocks noChangeAspect="1"/>
            </p:cNvGraphicFramePr>
            <p:nvPr/>
          </p:nvGraphicFramePr>
          <p:xfrm>
            <a:off x="3696" y="1488"/>
            <a:ext cx="1824" cy="960"/>
          </p:xfrm>
          <a:graphic>
            <a:graphicData uri="http://schemas.openxmlformats.org/presentationml/2006/ole">
              <p:oleObj spid="_x0000_s294918" name="VISIO" r:id="rId3" imgW="2032920" imgH="1049400" progId="">
                <p:embed/>
              </p:oleObj>
            </a:graphicData>
          </a:graphic>
        </p:graphicFrame>
        <p:sp>
          <p:nvSpPr>
            <p:cNvPr id="294919" name="Text Box 7"/>
            <p:cNvSpPr txBox="1">
              <a:spLocks noChangeArrowheads="1"/>
            </p:cNvSpPr>
            <p:nvPr/>
          </p:nvSpPr>
          <p:spPr bwMode="auto">
            <a:xfrm>
              <a:off x="3840" y="2449"/>
              <a:ext cx="163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TW" sz="1700"/>
                <a:t>Two-input multiplexer</a:t>
              </a:r>
            </a:p>
          </p:txBody>
        </p:sp>
      </p:grpSp>
      <p:grpSp>
        <p:nvGrpSpPr>
          <p:cNvPr id="294922" name="Group 10"/>
          <p:cNvGrpSpPr>
            <a:grpSpLocks/>
          </p:cNvGrpSpPr>
          <p:nvPr/>
        </p:nvGrpSpPr>
        <p:grpSpPr bwMode="auto">
          <a:xfrm>
            <a:off x="250825" y="1725613"/>
            <a:ext cx="5619750" cy="4943475"/>
            <a:chOff x="340" y="1117"/>
            <a:chExt cx="3540" cy="3114"/>
          </a:xfrm>
        </p:grpSpPr>
        <p:pic>
          <p:nvPicPr>
            <p:cNvPr id="29492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" y="1117"/>
              <a:ext cx="1584" cy="3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492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82" y="1117"/>
              <a:ext cx="1998" cy="3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7235825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395288" y="1125538"/>
            <a:ext cx="4752975" cy="47513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084888" y="5013325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JG (execution cycle 2): FLAG</a:t>
            </a:r>
            <a:r>
              <a:rPr lang="en-US" altLang="zh-TW" baseline="-25000"/>
              <a:t>01</a:t>
            </a: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684213" y="1700213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684213" y="2779713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468313" y="4435475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2411413" y="3068638"/>
            <a:ext cx="7921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auto">
          <a:xfrm>
            <a:off x="3563938" y="170021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313355" name="Rectangle 11"/>
          <p:cNvSpPr>
            <a:spLocks noChangeArrowheads="1"/>
          </p:cNvSpPr>
          <p:nvPr/>
        </p:nvSpPr>
        <p:spPr bwMode="auto">
          <a:xfrm>
            <a:off x="4357688" y="1700213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313356" name="Rectangle 12"/>
          <p:cNvSpPr>
            <a:spLocks noChangeArrowheads="1"/>
          </p:cNvSpPr>
          <p:nvPr/>
        </p:nvSpPr>
        <p:spPr bwMode="auto">
          <a:xfrm>
            <a:off x="3706813" y="3068638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313357" name="Rectangle 13"/>
          <p:cNvSpPr>
            <a:spLocks noChangeArrowheads="1"/>
          </p:cNvSpPr>
          <p:nvPr/>
        </p:nvSpPr>
        <p:spPr bwMode="auto">
          <a:xfrm>
            <a:off x="1042988" y="1268413"/>
            <a:ext cx="7129462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3358" name="Group 14"/>
          <p:cNvGrpSpPr>
            <a:grpSpLocks/>
          </p:cNvGrpSpPr>
          <p:nvPr/>
        </p:nvGrpSpPr>
        <p:grpSpPr bwMode="auto">
          <a:xfrm>
            <a:off x="5940425" y="2205038"/>
            <a:ext cx="720725" cy="2808287"/>
            <a:chOff x="4195" y="1570"/>
            <a:chExt cx="454" cy="1769"/>
          </a:xfrm>
        </p:grpSpPr>
        <p:sp>
          <p:nvSpPr>
            <p:cNvPr id="313359" name="Rectangle 15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3360" name="Line 16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61" name="Line 17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62" name="Line 18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63" name="Line 19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64" name="Line 20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65" name="Line 21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66" name="Line 22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67" name="Line 23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68" name="Line 24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69" name="Line 25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70" name="Line 26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71" name="Line 27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3372" name="Rectangle 28"/>
          <p:cNvSpPr>
            <a:spLocks noChangeArrowheads="1"/>
          </p:cNvSpPr>
          <p:nvPr/>
        </p:nvSpPr>
        <p:spPr bwMode="auto">
          <a:xfrm>
            <a:off x="684213" y="6019800"/>
            <a:ext cx="10080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313373" name="Rectangle 29"/>
          <p:cNvSpPr>
            <a:spLocks noChangeArrowheads="1"/>
          </p:cNvSpPr>
          <p:nvPr/>
        </p:nvSpPr>
        <p:spPr bwMode="auto">
          <a:xfrm>
            <a:off x="388778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74" name="Rectangle 30"/>
          <p:cNvSpPr>
            <a:spLocks noChangeArrowheads="1"/>
          </p:cNvSpPr>
          <p:nvPr/>
        </p:nvSpPr>
        <p:spPr bwMode="auto">
          <a:xfrm>
            <a:off x="4643438" y="2133600"/>
            <a:ext cx="107950" cy="935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3375" name="Group 31"/>
          <p:cNvGrpSpPr>
            <a:grpSpLocks/>
          </p:cNvGrpSpPr>
          <p:nvPr/>
        </p:nvGrpSpPr>
        <p:grpSpPr bwMode="auto">
          <a:xfrm>
            <a:off x="7091363" y="2205038"/>
            <a:ext cx="720725" cy="2808287"/>
            <a:chOff x="4195" y="1570"/>
            <a:chExt cx="454" cy="1769"/>
          </a:xfrm>
        </p:grpSpPr>
        <p:sp>
          <p:nvSpPr>
            <p:cNvPr id="313376" name="Rectangle 32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3377" name="Line 33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78" name="Line 34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79" name="Line 35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80" name="Line 36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81" name="Line 37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82" name="Line 38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83" name="Line 39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84" name="Line 40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85" name="Line 41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86" name="Line 42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87" name="Line 43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388" name="Line 44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3389" name="Rectangle 45"/>
          <p:cNvSpPr>
            <a:spLocks noChangeArrowheads="1"/>
          </p:cNvSpPr>
          <p:nvPr/>
        </p:nvSpPr>
        <p:spPr bwMode="auto">
          <a:xfrm rot="5400000">
            <a:off x="7920832" y="2601119"/>
            <a:ext cx="107950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13390" name="Rectangle 46"/>
          <p:cNvSpPr>
            <a:spLocks noChangeArrowheads="1"/>
          </p:cNvSpPr>
          <p:nvPr/>
        </p:nvSpPr>
        <p:spPr bwMode="auto">
          <a:xfrm rot="5400000">
            <a:off x="7993063" y="4114800"/>
            <a:ext cx="93503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I/O</a:t>
            </a:r>
          </a:p>
          <a:p>
            <a:pPr algn="ctr"/>
            <a:r>
              <a:rPr lang="en-US" altLang="zh-TW" sz="1600"/>
              <a:t>DEVICE</a:t>
            </a:r>
          </a:p>
        </p:txBody>
      </p:sp>
      <p:sp>
        <p:nvSpPr>
          <p:cNvPr id="313391" name="Rectangle 47"/>
          <p:cNvSpPr>
            <a:spLocks noChangeArrowheads="1"/>
          </p:cNvSpPr>
          <p:nvPr/>
        </p:nvSpPr>
        <p:spPr bwMode="auto">
          <a:xfrm>
            <a:off x="7812088" y="29241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92" name="Rectangle 48"/>
          <p:cNvSpPr>
            <a:spLocks noChangeArrowheads="1"/>
          </p:cNvSpPr>
          <p:nvPr/>
        </p:nvSpPr>
        <p:spPr bwMode="auto">
          <a:xfrm>
            <a:off x="7812088" y="4435475"/>
            <a:ext cx="288925" cy="7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93" name="Rectangle 49"/>
          <p:cNvSpPr>
            <a:spLocks noChangeArrowheads="1"/>
          </p:cNvSpPr>
          <p:nvPr/>
        </p:nvSpPr>
        <p:spPr bwMode="auto">
          <a:xfrm>
            <a:off x="6264275" y="1268413"/>
            <a:ext cx="107950" cy="9350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94" name="Rectangle 50"/>
          <p:cNvSpPr>
            <a:spLocks noChangeArrowheads="1"/>
          </p:cNvSpPr>
          <p:nvPr/>
        </p:nvSpPr>
        <p:spPr bwMode="auto">
          <a:xfrm>
            <a:off x="7416800" y="1270000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95" name="Rectangle 51"/>
          <p:cNvSpPr>
            <a:spLocks noChangeArrowheads="1"/>
          </p:cNvSpPr>
          <p:nvPr/>
        </p:nvSpPr>
        <p:spPr bwMode="auto">
          <a:xfrm>
            <a:off x="1042988" y="1268413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96" name="Rectangle 52"/>
          <p:cNvSpPr>
            <a:spLocks noChangeArrowheads="1"/>
          </p:cNvSpPr>
          <p:nvPr/>
        </p:nvSpPr>
        <p:spPr bwMode="auto">
          <a:xfrm>
            <a:off x="3897313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97" name="Rectangle 53"/>
          <p:cNvSpPr>
            <a:spLocks noChangeArrowheads="1"/>
          </p:cNvSpPr>
          <p:nvPr/>
        </p:nvSpPr>
        <p:spPr bwMode="auto">
          <a:xfrm>
            <a:off x="4643438" y="1268413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98" name="Rectangle 54"/>
          <p:cNvSpPr>
            <a:spLocks noChangeArrowheads="1"/>
          </p:cNvSpPr>
          <p:nvPr/>
        </p:nvSpPr>
        <p:spPr bwMode="auto">
          <a:xfrm>
            <a:off x="4284663" y="3933825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99" name="Rectangle 55"/>
          <p:cNvSpPr>
            <a:spLocks noChangeArrowheads="1"/>
          </p:cNvSpPr>
          <p:nvPr/>
        </p:nvSpPr>
        <p:spPr bwMode="auto">
          <a:xfrm>
            <a:off x="3348038" y="1341438"/>
            <a:ext cx="107950" cy="28082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0" name="Rectangle 56"/>
          <p:cNvSpPr>
            <a:spLocks noChangeArrowheads="1"/>
          </p:cNvSpPr>
          <p:nvPr/>
        </p:nvSpPr>
        <p:spPr bwMode="auto">
          <a:xfrm>
            <a:off x="3348038" y="4076700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1" name="Rectangle 57"/>
          <p:cNvSpPr>
            <a:spLocks noChangeArrowheads="1"/>
          </p:cNvSpPr>
          <p:nvPr/>
        </p:nvSpPr>
        <p:spPr bwMode="auto">
          <a:xfrm>
            <a:off x="2770188" y="3500438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2" name="Rectangle 58"/>
          <p:cNvSpPr>
            <a:spLocks noChangeArrowheads="1"/>
          </p:cNvSpPr>
          <p:nvPr/>
        </p:nvSpPr>
        <p:spPr bwMode="auto">
          <a:xfrm>
            <a:off x="2195513" y="5229225"/>
            <a:ext cx="5905500" cy="71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3" name="Rectangle 59"/>
          <p:cNvSpPr>
            <a:spLocks noChangeArrowheads="1"/>
          </p:cNvSpPr>
          <p:nvPr/>
        </p:nvSpPr>
        <p:spPr bwMode="auto">
          <a:xfrm>
            <a:off x="6408738" y="5013325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4" name="Rectangle 60"/>
          <p:cNvSpPr>
            <a:spLocks noChangeArrowheads="1"/>
          </p:cNvSpPr>
          <p:nvPr/>
        </p:nvSpPr>
        <p:spPr bwMode="auto">
          <a:xfrm>
            <a:off x="7559675" y="5013325"/>
            <a:ext cx="107950" cy="2873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5" name="Rectangle 61"/>
          <p:cNvSpPr>
            <a:spLocks noChangeArrowheads="1"/>
          </p:cNvSpPr>
          <p:nvPr/>
        </p:nvSpPr>
        <p:spPr bwMode="auto">
          <a:xfrm>
            <a:off x="7235825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6" name="Rectangle 62"/>
          <p:cNvSpPr>
            <a:spLocks noChangeArrowheads="1"/>
          </p:cNvSpPr>
          <p:nvPr/>
        </p:nvSpPr>
        <p:spPr bwMode="auto">
          <a:xfrm>
            <a:off x="6084888" y="5300663"/>
            <a:ext cx="10795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7" name="Rectangle 63"/>
          <p:cNvSpPr>
            <a:spLocks noChangeArrowheads="1"/>
          </p:cNvSpPr>
          <p:nvPr/>
        </p:nvSpPr>
        <p:spPr bwMode="auto">
          <a:xfrm>
            <a:off x="1042988" y="5734050"/>
            <a:ext cx="7129462" cy="73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8" name="Rectangle 64"/>
          <p:cNvSpPr>
            <a:spLocks noChangeArrowheads="1"/>
          </p:cNvSpPr>
          <p:nvPr/>
        </p:nvSpPr>
        <p:spPr bwMode="auto">
          <a:xfrm>
            <a:off x="1042988" y="5516563"/>
            <a:ext cx="107950" cy="2174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09" name="Line 65"/>
          <p:cNvSpPr>
            <a:spLocks noChangeShapeType="1"/>
          </p:cNvSpPr>
          <p:nvPr/>
        </p:nvSpPr>
        <p:spPr bwMode="auto">
          <a:xfrm flipV="1">
            <a:off x="1187450" y="58769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10" name="Text Box 66"/>
          <p:cNvSpPr txBox="1">
            <a:spLocks noChangeArrowheads="1"/>
          </p:cNvSpPr>
          <p:nvPr/>
        </p:nvSpPr>
        <p:spPr bwMode="auto">
          <a:xfrm>
            <a:off x="6230938" y="9747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313411" name="Text Box 67"/>
          <p:cNvSpPr txBox="1">
            <a:spLocks noChangeArrowheads="1"/>
          </p:cNvSpPr>
          <p:nvPr/>
        </p:nvSpPr>
        <p:spPr bwMode="auto">
          <a:xfrm>
            <a:off x="5795963" y="5876925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313412" name="Text Box 68"/>
          <p:cNvSpPr txBox="1">
            <a:spLocks noChangeArrowheads="1"/>
          </p:cNvSpPr>
          <p:nvPr/>
        </p:nvSpPr>
        <p:spPr bwMode="auto">
          <a:xfrm>
            <a:off x="3924300" y="486886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313413" name="Text Box 69"/>
          <p:cNvSpPr txBox="1">
            <a:spLocks noChangeArrowheads="1"/>
          </p:cNvSpPr>
          <p:nvPr/>
        </p:nvSpPr>
        <p:spPr bwMode="auto">
          <a:xfrm>
            <a:off x="5148263" y="1766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313414" name="Text Box 70"/>
          <p:cNvSpPr txBox="1">
            <a:spLocks noChangeArrowheads="1"/>
          </p:cNvSpPr>
          <p:nvPr/>
        </p:nvSpPr>
        <p:spPr bwMode="auto">
          <a:xfrm>
            <a:off x="7497763" y="1563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I/O</a:t>
            </a:r>
          </a:p>
          <a:p>
            <a:r>
              <a:rPr lang="en-US" altLang="zh-TW"/>
              <a:t>PORT</a:t>
            </a:r>
          </a:p>
        </p:txBody>
      </p:sp>
      <p:sp>
        <p:nvSpPr>
          <p:cNvPr id="313415" name="Rectangle 71"/>
          <p:cNvSpPr>
            <a:spLocks noChangeArrowheads="1"/>
          </p:cNvSpPr>
          <p:nvPr/>
        </p:nvSpPr>
        <p:spPr bwMode="auto">
          <a:xfrm>
            <a:off x="1042988" y="2133600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6" name="Rectangle 72"/>
          <p:cNvSpPr>
            <a:spLocks noChangeArrowheads="1"/>
          </p:cNvSpPr>
          <p:nvPr/>
        </p:nvSpPr>
        <p:spPr bwMode="auto">
          <a:xfrm>
            <a:off x="1042988" y="3286125"/>
            <a:ext cx="107950" cy="11509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7" name="Rectangle 73"/>
          <p:cNvSpPr>
            <a:spLocks noChangeArrowheads="1"/>
          </p:cNvSpPr>
          <p:nvPr/>
        </p:nvSpPr>
        <p:spPr bwMode="auto">
          <a:xfrm>
            <a:off x="2124075" y="1916113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8" name="Rectangle 74"/>
          <p:cNvSpPr>
            <a:spLocks noChangeArrowheads="1"/>
          </p:cNvSpPr>
          <p:nvPr/>
        </p:nvSpPr>
        <p:spPr bwMode="auto">
          <a:xfrm>
            <a:off x="1547813" y="1916113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19" name="Rectangle 75"/>
          <p:cNvSpPr>
            <a:spLocks noChangeArrowheads="1"/>
          </p:cNvSpPr>
          <p:nvPr/>
        </p:nvSpPr>
        <p:spPr bwMode="auto">
          <a:xfrm>
            <a:off x="4211638" y="4292600"/>
            <a:ext cx="7921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313420" name="Rectangle 76"/>
          <p:cNvSpPr>
            <a:spLocks noChangeArrowheads="1"/>
          </p:cNvSpPr>
          <p:nvPr/>
        </p:nvSpPr>
        <p:spPr bwMode="auto">
          <a:xfrm>
            <a:off x="4500563" y="3933825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21" name="Line 77"/>
          <p:cNvSpPr>
            <a:spLocks noChangeShapeType="1"/>
          </p:cNvSpPr>
          <p:nvPr/>
        </p:nvSpPr>
        <p:spPr bwMode="auto">
          <a:xfrm>
            <a:off x="468313" y="29972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22" name="Line 78"/>
          <p:cNvSpPr>
            <a:spLocks noChangeShapeType="1"/>
          </p:cNvSpPr>
          <p:nvPr/>
        </p:nvSpPr>
        <p:spPr bwMode="auto">
          <a:xfrm>
            <a:off x="468313" y="18446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23" name="Line 79"/>
          <p:cNvSpPr>
            <a:spLocks noChangeShapeType="1"/>
          </p:cNvSpPr>
          <p:nvPr/>
        </p:nvSpPr>
        <p:spPr bwMode="auto">
          <a:xfrm>
            <a:off x="5003800" y="35004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24" name="Line 80"/>
          <p:cNvSpPr>
            <a:spLocks noChangeShapeType="1"/>
          </p:cNvSpPr>
          <p:nvPr/>
        </p:nvSpPr>
        <p:spPr bwMode="auto">
          <a:xfrm rot="-5400000">
            <a:off x="2663825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25" name="Line 81"/>
          <p:cNvSpPr>
            <a:spLocks noChangeShapeType="1"/>
          </p:cNvSpPr>
          <p:nvPr/>
        </p:nvSpPr>
        <p:spPr bwMode="auto">
          <a:xfrm rot="-5400000">
            <a:off x="36718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26" name="Line 82"/>
          <p:cNvSpPr>
            <a:spLocks noChangeShapeType="1"/>
          </p:cNvSpPr>
          <p:nvPr/>
        </p:nvSpPr>
        <p:spPr bwMode="auto">
          <a:xfrm rot="-5400000">
            <a:off x="4464050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13427" name="Group 83"/>
          <p:cNvGrpSpPr>
            <a:grpSpLocks/>
          </p:cNvGrpSpPr>
          <p:nvPr/>
        </p:nvGrpSpPr>
        <p:grpSpPr bwMode="auto">
          <a:xfrm>
            <a:off x="2990850" y="3500438"/>
            <a:ext cx="1220788" cy="1081087"/>
            <a:chOff x="1746" y="2568"/>
            <a:chExt cx="769" cy="681"/>
          </a:xfrm>
        </p:grpSpPr>
        <p:sp>
          <p:nvSpPr>
            <p:cNvPr id="313428" name="Rectangle 84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29" name="Rectangle 85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30" name="Rectangle 86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431" name="Line 87"/>
          <p:cNvSpPr>
            <a:spLocks noChangeShapeType="1"/>
          </p:cNvSpPr>
          <p:nvPr/>
        </p:nvSpPr>
        <p:spPr bwMode="auto">
          <a:xfrm>
            <a:off x="468313" y="19891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32" name="Line 88"/>
          <p:cNvSpPr>
            <a:spLocks noChangeShapeType="1"/>
          </p:cNvSpPr>
          <p:nvPr/>
        </p:nvSpPr>
        <p:spPr bwMode="auto">
          <a:xfrm rot="-5400000">
            <a:off x="3527425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33" name="Line 89"/>
          <p:cNvSpPr>
            <a:spLocks noChangeShapeType="1"/>
          </p:cNvSpPr>
          <p:nvPr/>
        </p:nvSpPr>
        <p:spPr bwMode="auto">
          <a:xfrm rot="-5400000">
            <a:off x="4319588" y="15922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34" name="Line 90"/>
          <p:cNvSpPr>
            <a:spLocks noChangeShapeType="1"/>
          </p:cNvSpPr>
          <p:nvPr/>
        </p:nvSpPr>
        <p:spPr bwMode="auto">
          <a:xfrm rot="-5400000">
            <a:off x="30241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35" name="Line 91"/>
          <p:cNvSpPr>
            <a:spLocks noChangeShapeType="1"/>
          </p:cNvSpPr>
          <p:nvPr/>
        </p:nvSpPr>
        <p:spPr bwMode="auto">
          <a:xfrm rot="-5400000">
            <a:off x="2376488" y="296068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36" name="Line 92"/>
          <p:cNvSpPr>
            <a:spLocks noChangeShapeType="1"/>
          </p:cNvSpPr>
          <p:nvPr/>
        </p:nvSpPr>
        <p:spPr bwMode="auto">
          <a:xfrm>
            <a:off x="5003800" y="36449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37" name="Line 93"/>
          <p:cNvSpPr>
            <a:spLocks noChangeShapeType="1"/>
          </p:cNvSpPr>
          <p:nvPr/>
        </p:nvSpPr>
        <p:spPr bwMode="auto">
          <a:xfrm>
            <a:off x="5003800" y="43656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38" name="Line 94"/>
          <p:cNvSpPr>
            <a:spLocks noChangeShapeType="1"/>
          </p:cNvSpPr>
          <p:nvPr/>
        </p:nvSpPr>
        <p:spPr bwMode="auto">
          <a:xfrm>
            <a:off x="5003800" y="465296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39" name="Line 95"/>
          <p:cNvSpPr>
            <a:spLocks noChangeShapeType="1"/>
          </p:cNvSpPr>
          <p:nvPr/>
        </p:nvSpPr>
        <p:spPr bwMode="auto">
          <a:xfrm>
            <a:off x="5003800" y="45815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443" name="Text Box 99"/>
          <p:cNvSpPr txBox="1">
            <a:spLocks noChangeArrowheads="1"/>
          </p:cNvSpPr>
          <p:nvPr/>
        </p:nvSpPr>
        <p:spPr bwMode="auto">
          <a:xfrm>
            <a:off x="5148263" y="4437063"/>
            <a:ext cx="477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FF0000"/>
                </a:solidFill>
              </a:rPr>
              <a:t>OP</a:t>
            </a:r>
          </a:p>
        </p:txBody>
      </p:sp>
      <p:sp>
        <p:nvSpPr>
          <p:cNvPr id="313445" name="Line 101"/>
          <p:cNvSpPr>
            <a:spLocks noChangeShapeType="1"/>
          </p:cNvSpPr>
          <p:nvPr/>
        </p:nvSpPr>
        <p:spPr bwMode="auto">
          <a:xfrm>
            <a:off x="252413" y="49657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Microcode sequence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91513" cy="5472112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LDA 510		</a:t>
            </a:r>
            <a:r>
              <a:rPr lang="en-US" altLang="zh-TW" sz="2000">
                <a:latin typeface="Arial" charset="0"/>
              </a:rPr>
              <a:t>PC</a:t>
            </a:r>
            <a:r>
              <a:rPr lang="en-US" altLang="zh-TW" sz="2000" baseline="-25000">
                <a:latin typeface="Arial" charset="0"/>
              </a:rPr>
              <a:t>RD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MEM</a:t>
            </a:r>
            <a:r>
              <a:rPr lang="en-US" altLang="zh-TW" sz="2000" baseline="-25000">
                <a:latin typeface="Arial" charset="0"/>
              </a:rPr>
              <a:t>RD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IR</a:t>
            </a:r>
            <a:r>
              <a:rPr lang="en-US" altLang="zh-TW" sz="2000" baseline="-25000">
                <a:latin typeface="Arial" charset="0"/>
              </a:rPr>
              <a:t>WR </a:t>
            </a:r>
            <a:r>
              <a:rPr lang="en-US" altLang="zh-TW" sz="2000">
                <a:latin typeface="Arial" charset="0"/>
              </a:rPr>
              <a:t>PC</a:t>
            </a:r>
            <a:r>
              <a:rPr lang="en-US" altLang="zh-TW" sz="2000" baseline="-25000">
                <a:latin typeface="Arial" charset="0"/>
              </a:rPr>
              <a:t>INC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/>
              <a:t>				</a:t>
            </a:r>
            <a:r>
              <a:rPr lang="en-US" altLang="zh-TW" sz="2000">
                <a:latin typeface="Arial" charset="0"/>
              </a:rPr>
              <a:t>IR</a:t>
            </a:r>
            <a:r>
              <a:rPr lang="en-US" altLang="zh-TW" sz="2000" baseline="-25000">
                <a:latin typeface="Arial" charset="0"/>
              </a:rPr>
              <a:t>RD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DECODER</a:t>
            </a:r>
            <a:r>
              <a:rPr lang="en-US" altLang="zh-TW" sz="2000" baseline="-25000">
                <a:latin typeface="Arial" charset="0"/>
              </a:rPr>
              <a:t>RD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/>
              <a:t>				μ</a:t>
            </a:r>
            <a:r>
              <a:rPr lang="en-US" altLang="zh-TW" sz="2000">
                <a:latin typeface="Arial" charset="0"/>
              </a:rPr>
              <a:t>PC</a:t>
            </a:r>
            <a:r>
              <a:rPr lang="en-US" altLang="zh-TW" sz="2000" baseline="-25000">
                <a:latin typeface="Arial" charset="0"/>
              </a:rPr>
              <a:t>WR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IR</a:t>
            </a:r>
            <a:r>
              <a:rPr lang="en-US" altLang="zh-TW" sz="2000" baseline="-25000">
                <a:latin typeface="Arial" charset="0"/>
              </a:rPr>
              <a:t>RD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MEM</a:t>
            </a:r>
            <a:r>
              <a:rPr lang="en-US" altLang="zh-TW" sz="2000" baseline="-25000">
                <a:latin typeface="Arial" charset="0"/>
              </a:rPr>
              <a:t>RD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ACC</a:t>
            </a:r>
            <a:r>
              <a:rPr lang="en-US" altLang="zh-TW" sz="2000" baseline="-25000">
                <a:latin typeface="Arial" charset="0"/>
              </a:rPr>
              <a:t>WR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JMP 10		</a:t>
            </a:r>
            <a:r>
              <a:rPr lang="en-US" altLang="zh-TW" sz="2000">
                <a:latin typeface="Arial" charset="0"/>
              </a:rPr>
              <a:t>PC</a:t>
            </a:r>
            <a:r>
              <a:rPr lang="en-US" altLang="zh-TW" sz="2000" baseline="-25000">
                <a:latin typeface="Arial" charset="0"/>
              </a:rPr>
              <a:t>RD</a:t>
            </a:r>
            <a:r>
              <a:rPr lang="en-US" altLang="zh-TW" sz="2000">
                <a:latin typeface="Arial" charset="0"/>
              </a:rPr>
              <a:t>		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MEM</a:t>
            </a:r>
            <a:r>
              <a:rPr lang="en-US" altLang="zh-TW" sz="2000" baseline="-25000">
                <a:latin typeface="Arial" charset="0"/>
              </a:rPr>
              <a:t>RD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IR</a:t>
            </a:r>
            <a:r>
              <a:rPr lang="en-US" altLang="zh-TW" sz="2000" baseline="-25000">
                <a:latin typeface="Arial" charset="0"/>
              </a:rPr>
              <a:t>WR </a:t>
            </a:r>
            <a:r>
              <a:rPr lang="en-US" altLang="zh-TW" sz="2000">
                <a:latin typeface="Arial" charset="0"/>
              </a:rPr>
              <a:t>PC</a:t>
            </a:r>
            <a:r>
              <a:rPr lang="en-US" altLang="zh-TW" sz="2000" baseline="-25000">
                <a:latin typeface="Arial" charset="0"/>
              </a:rPr>
              <a:t>INC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/>
              <a:t>				</a:t>
            </a:r>
            <a:r>
              <a:rPr lang="en-US" altLang="zh-TW" sz="2000">
                <a:latin typeface="Arial" charset="0"/>
              </a:rPr>
              <a:t>IR</a:t>
            </a:r>
            <a:r>
              <a:rPr lang="en-US" altLang="zh-TW" sz="2000" baseline="-25000">
                <a:latin typeface="Arial" charset="0"/>
              </a:rPr>
              <a:t>RD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DECODER</a:t>
            </a:r>
            <a:r>
              <a:rPr lang="en-US" altLang="zh-TW" sz="2000" baseline="-25000">
                <a:latin typeface="Arial" charset="0"/>
              </a:rPr>
              <a:t>RD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/>
              <a:t>				μ</a:t>
            </a:r>
            <a:r>
              <a:rPr lang="en-US" altLang="zh-TW" sz="2000">
                <a:latin typeface="Arial" charset="0"/>
              </a:rPr>
              <a:t>PC</a:t>
            </a:r>
            <a:r>
              <a:rPr lang="en-US" altLang="zh-TW" sz="2000" baseline="-25000">
                <a:latin typeface="Arial" charset="0"/>
              </a:rPr>
              <a:t>WR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IR</a:t>
            </a:r>
            <a:r>
              <a:rPr lang="en-US" altLang="zh-TW" sz="2000" baseline="-25000">
                <a:latin typeface="Arial" charset="0"/>
              </a:rPr>
              <a:t>RD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TW" sz="2000">
                <a:latin typeface="Arial" charset="0"/>
              </a:rPr>
              <a:t>				PC</a:t>
            </a:r>
            <a:r>
              <a:rPr lang="en-US" altLang="zh-TW" sz="2000" baseline="-25000">
                <a:latin typeface="Arial" charset="0"/>
              </a:rPr>
              <a:t>WR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b="1">
              <a:latin typeface="Courier New" pitchFamily="49" charset="0"/>
            </a:endParaRP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3276600" y="1054100"/>
            <a:ext cx="5183188" cy="9286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3276600" y="2060575"/>
            <a:ext cx="5183188" cy="9636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4" name="Rectangle 8"/>
          <p:cNvSpPr>
            <a:spLocks noChangeArrowheads="1"/>
          </p:cNvSpPr>
          <p:nvPr/>
        </p:nvSpPr>
        <p:spPr bwMode="auto">
          <a:xfrm>
            <a:off x="3276600" y="3095625"/>
            <a:ext cx="5183188" cy="852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auto">
          <a:xfrm>
            <a:off x="3276600" y="3984625"/>
            <a:ext cx="5183188" cy="917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3276600" y="4959350"/>
            <a:ext cx="5183188" cy="9953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3276600" y="5983288"/>
            <a:ext cx="5183188" cy="6143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Decoder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1547813" y="2708275"/>
            <a:ext cx="1728787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7444" name="Line 4"/>
          <p:cNvSpPr>
            <a:spLocks noChangeShapeType="1"/>
          </p:cNvSpPr>
          <p:nvPr/>
        </p:nvSpPr>
        <p:spPr bwMode="auto">
          <a:xfrm>
            <a:off x="1855788" y="206057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900113" y="1503363"/>
            <a:ext cx="191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4-bit opcode</a:t>
            </a:r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>
            <a:off x="2195513" y="27082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47" name="Line 7"/>
          <p:cNvSpPr>
            <a:spLocks noChangeShapeType="1"/>
          </p:cNvSpPr>
          <p:nvPr/>
        </p:nvSpPr>
        <p:spPr bwMode="auto">
          <a:xfrm>
            <a:off x="1547813" y="3068638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1671638" y="2655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2411413" y="270192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0000</a:t>
            </a:r>
          </a:p>
        </p:txBody>
      </p:sp>
      <p:sp>
        <p:nvSpPr>
          <p:cNvPr id="317450" name="Line 10"/>
          <p:cNvSpPr>
            <a:spLocks noChangeShapeType="1"/>
          </p:cNvSpPr>
          <p:nvPr/>
        </p:nvSpPr>
        <p:spPr bwMode="auto">
          <a:xfrm>
            <a:off x="1547813" y="34290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1668463" y="3062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2411413" y="30622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0006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4572000" y="1700213"/>
            <a:ext cx="3240088" cy="3960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 flipV="1">
            <a:off x="3203575" y="2708275"/>
            <a:ext cx="1368425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 flipV="1">
            <a:off x="3203575" y="1700213"/>
            <a:ext cx="1368425" cy="12239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4572000" y="2708275"/>
            <a:ext cx="3240088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μcode for LDA</a:t>
            </a:r>
          </a:p>
        </p:txBody>
      </p:sp>
      <p:sp>
        <p:nvSpPr>
          <p:cNvPr id="317458" name="Line 18"/>
          <p:cNvSpPr>
            <a:spLocks noChangeShapeType="1"/>
          </p:cNvSpPr>
          <p:nvPr/>
        </p:nvSpPr>
        <p:spPr bwMode="auto">
          <a:xfrm>
            <a:off x="1547813" y="37893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1692275" y="3422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2411413" y="34290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000F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919163" y="306863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LDA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900113" y="27082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NOP</a:t>
            </a:r>
          </a:p>
        </p:txBody>
      </p:sp>
      <p:sp>
        <p:nvSpPr>
          <p:cNvPr id="317463" name="Text Box 23"/>
          <p:cNvSpPr txBox="1">
            <a:spLocks noChangeArrowheads="1"/>
          </p:cNvSpPr>
          <p:nvPr/>
        </p:nvSpPr>
        <p:spPr bwMode="auto">
          <a:xfrm>
            <a:off x="919163" y="342265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STA</a:t>
            </a:r>
          </a:p>
        </p:txBody>
      </p:sp>
      <p:sp>
        <p:nvSpPr>
          <p:cNvPr id="317464" name="Rectangle 24"/>
          <p:cNvSpPr>
            <a:spLocks noChangeArrowheads="1"/>
          </p:cNvSpPr>
          <p:nvPr/>
        </p:nvSpPr>
        <p:spPr bwMode="auto">
          <a:xfrm>
            <a:off x="4572000" y="4148138"/>
            <a:ext cx="32400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μcode for JMP</a:t>
            </a:r>
          </a:p>
        </p:txBody>
      </p:sp>
      <p:sp>
        <p:nvSpPr>
          <p:cNvPr id="317465" name="Line 25"/>
          <p:cNvSpPr>
            <a:spLocks noChangeShapeType="1"/>
          </p:cNvSpPr>
          <p:nvPr/>
        </p:nvSpPr>
        <p:spPr bwMode="auto">
          <a:xfrm>
            <a:off x="1547813" y="41560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66" name="Line 26"/>
          <p:cNvSpPr>
            <a:spLocks noChangeShapeType="1"/>
          </p:cNvSpPr>
          <p:nvPr/>
        </p:nvSpPr>
        <p:spPr bwMode="auto">
          <a:xfrm>
            <a:off x="1547813" y="4516438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1692275" y="41497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7</a:t>
            </a:r>
          </a:p>
        </p:txBody>
      </p:sp>
      <p:sp>
        <p:nvSpPr>
          <p:cNvPr id="317469" name="Text Box 29"/>
          <p:cNvSpPr txBox="1">
            <a:spLocks noChangeArrowheads="1"/>
          </p:cNvSpPr>
          <p:nvPr/>
        </p:nvSpPr>
        <p:spPr bwMode="auto">
          <a:xfrm>
            <a:off x="919163" y="414972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JMP</a:t>
            </a:r>
          </a:p>
        </p:txBody>
      </p:sp>
      <p:sp>
        <p:nvSpPr>
          <p:cNvPr id="317470" name="Line 30"/>
          <p:cNvSpPr>
            <a:spLocks noChangeShapeType="1"/>
          </p:cNvSpPr>
          <p:nvPr/>
        </p:nvSpPr>
        <p:spPr bwMode="auto">
          <a:xfrm flipV="1">
            <a:off x="3203575" y="4149725"/>
            <a:ext cx="1368425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and sequencing unit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681163" y="3502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μPC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3192463" y="1700213"/>
            <a:ext cx="3240087" cy="3960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CONTROL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2473325" y="37179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2" name="Line 8"/>
          <p:cNvSpPr>
            <a:spLocks noChangeShapeType="1"/>
          </p:cNvSpPr>
          <p:nvPr/>
        </p:nvSpPr>
        <p:spPr bwMode="auto">
          <a:xfrm>
            <a:off x="6432550" y="26368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3" name="Line 9"/>
          <p:cNvSpPr>
            <a:spLocks noChangeShapeType="1"/>
          </p:cNvSpPr>
          <p:nvPr/>
        </p:nvSpPr>
        <p:spPr bwMode="auto">
          <a:xfrm>
            <a:off x="6432550" y="28527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4" name="Line 10"/>
          <p:cNvSpPr>
            <a:spLocks noChangeShapeType="1"/>
          </p:cNvSpPr>
          <p:nvPr/>
        </p:nvSpPr>
        <p:spPr bwMode="auto">
          <a:xfrm>
            <a:off x="6432550" y="30686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5" name="Line 11"/>
          <p:cNvSpPr>
            <a:spLocks noChangeShapeType="1"/>
          </p:cNvSpPr>
          <p:nvPr/>
        </p:nvSpPr>
        <p:spPr bwMode="auto">
          <a:xfrm>
            <a:off x="6432550" y="32845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6" name="Line 12"/>
          <p:cNvSpPr>
            <a:spLocks noChangeShapeType="1"/>
          </p:cNvSpPr>
          <p:nvPr/>
        </p:nvSpPr>
        <p:spPr bwMode="auto">
          <a:xfrm>
            <a:off x="6432550" y="35004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7" name="Line 13"/>
          <p:cNvSpPr>
            <a:spLocks noChangeShapeType="1"/>
          </p:cNvSpPr>
          <p:nvPr/>
        </p:nvSpPr>
        <p:spPr bwMode="auto">
          <a:xfrm>
            <a:off x="6432550" y="47244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6503988" y="4005263"/>
            <a:ext cx="4587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TW"/>
              <a:t>…</a:t>
            </a:r>
          </a:p>
        </p:txBody>
      </p:sp>
      <p:sp>
        <p:nvSpPr>
          <p:cNvPr id="282639" name="Rectangle 15"/>
          <p:cNvSpPr>
            <a:spLocks noChangeArrowheads="1"/>
          </p:cNvSpPr>
          <p:nvPr/>
        </p:nvSpPr>
        <p:spPr bwMode="auto">
          <a:xfrm>
            <a:off x="6935788" y="3284538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SET</a:t>
            </a:r>
            <a:r>
              <a:rPr lang="en-US" altLang="zh-TW" baseline="-25000"/>
              <a:t>ACC</a:t>
            </a:r>
          </a:p>
        </p:txBody>
      </p:sp>
      <p:sp>
        <p:nvSpPr>
          <p:cNvPr id="282640" name="Line 16"/>
          <p:cNvSpPr>
            <a:spLocks noChangeShapeType="1"/>
          </p:cNvSpPr>
          <p:nvPr/>
        </p:nvSpPr>
        <p:spPr bwMode="auto">
          <a:xfrm>
            <a:off x="2039938" y="3933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41" name="Rectangle 17"/>
          <p:cNvSpPr>
            <a:spLocks noChangeArrowheads="1"/>
          </p:cNvSpPr>
          <p:nvPr/>
        </p:nvSpPr>
        <p:spPr bwMode="auto">
          <a:xfrm>
            <a:off x="1536700" y="4221163"/>
            <a:ext cx="10080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CLOCK</a:t>
            </a:r>
          </a:p>
        </p:txBody>
      </p:sp>
      <p:sp>
        <p:nvSpPr>
          <p:cNvPr id="282642" name="Line 18"/>
          <p:cNvSpPr>
            <a:spLocks noChangeShapeType="1"/>
          </p:cNvSpPr>
          <p:nvPr/>
        </p:nvSpPr>
        <p:spPr bwMode="auto">
          <a:xfrm>
            <a:off x="2039938" y="29241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43" name="Text Box 19"/>
          <p:cNvSpPr txBox="1">
            <a:spLocks noChangeArrowheads="1"/>
          </p:cNvSpPr>
          <p:nvPr/>
        </p:nvSpPr>
        <p:spPr bwMode="auto">
          <a:xfrm>
            <a:off x="1031875" y="2324100"/>
            <a:ext cx="203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from decoder</a:t>
            </a:r>
          </a:p>
        </p:txBody>
      </p:sp>
      <p:sp>
        <p:nvSpPr>
          <p:cNvPr id="282644" name="Text Box 20"/>
          <p:cNvSpPr txBox="1">
            <a:spLocks noChangeArrowheads="1"/>
          </p:cNvSpPr>
          <p:nvPr/>
        </p:nvSpPr>
        <p:spPr bwMode="auto">
          <a:xfrm>
            <a:off x="6946900" y="23495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PC</a:t>
            </a:r>
            <a:r>
              <a:rPr lang="en-US" altLang="zh-TW" baseline="-25000"/>
              <a:t>RD</a:t>
            </a:r>
          </a:p>
        </p:txBody>
      </p:sp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6948488" y="27019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MEM</a:t>
            </a:r>
            <a:r>
              <a:rPr lang="en-US" altLang="zh-TW" baseline="-25000"/>
              <a:t>RD</a:t>
            </a:r>
          </a:p>
        </p:txBody>
      </p:sp>
      <p:sp>
        <p:nvSpPr>
          <p:cNvPr id="282646" name="Line 22"/>
          <p:cNvSpPr>
            <a:spLocks noChangeShapeType="1"/>
          </p:cNvSpPr>
          <p:nvPr/>
        </p:nvSpPr>
        <p:spPr bwMode="auto">
          <a:xfrm>
            <a:off x="1476375" y="37163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647" name="Text Box 23"/>
          <p:cNvSpPr txBox="1">
            <a:spLocks noChangeArrowheads="1"/>
          </p:cNvSpPr>
          <p:nvPr/>
        </p:nvSpPr>
        <p:spPr bwMode="auto">
          <a:xfrm>
            <a:off x="1025525" y="352425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>
                <a:solidFill>
                  <a:srgbClr val="0000CC"/>
                </a:solidFill>
              </a:rPr>
              <a:t>WR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Control and sequencing unit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476375" y="1628775"/>
            <a:ext cx="7345363" cy="522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3653" name="Line 5"/>
          <p:cNvSpPr>
            <a:spLocks noChangeShapeType="1"/>
          </p:cNvSpPr>
          <p:nvPr/>
        </p:nvSpPr>
        <p:spPr bwMode="auto">
          <a:xfrm flipH="1">
            <a:off x="2195513" y="1628775"/>
            <a:ext cx="1587" cy="522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2268538" y="119062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PC</a:t>
            </a:r>
            <a:r>
              <a:rPr lang="en-US" altLang="zh-TW" baseline="-25000"/>
              <a:t>RD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2916238" y="119697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MEM</a:t>
            </a:r>
            <a:r>
              <a:rPr lang="en-US" altLang="zh-TW" baseline="-25000"/>
              <a:t>RD</a:t>
            </a:r>
          </a:p>
        </p:txBody>
      </p:sp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3781425" y="119697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MEM</a:t>
            </a:r>
            <a:r>
              <a:rPr lang="en-US" altLang="zh-TW" baseline="-25000"/>
              <a:t>WR</a:t>
            </a:r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1476375" y="170021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0000</a:t>
            </a:r>
          </a:p>
        </p:txBody>
      </p:sp>
      <p:sp>
        <p:nvSpPr>
          <p:cNvPr id="283660" name="Text Box 12"/>
          <p:cNvSpPr txBox="1">
            <a:spLocks noChangeArrowheads="1"/>
          </p:cNvSpPr>
          <p:nvPr/>
        </p:nvSpPr>
        <p:spPr bwMode="auto">
          <a:xfrm>
            <a:off x="2339975" y="170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3060700" y="170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62" name="Text Box 14"/>
          <p:cNvSpPr txBox="1">
            <a:spLocks noChangeArrowheads="1"/>
          </p:cNvSpPr>
          <p:nvPr/>
        </p:nvSpPr>
        <p:spPr bwMode="auto">
          <a:xfrm>
            <a:off x="3973513" y="170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3060700" y="2054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3973513" y="2054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65" name="Text Box 17"/>
          <p:cNvSpPr txBox="1">
            <a:spLocks noChangeArrowheads="1"/>
          </p:cNvSpPr>
          <p:nvPr/>
        </p:nvSpPr>
        <p:spPr bwMode="auto">
          <a:xfrm>
            <a:off x="2339975" y="20605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66" name="Text Box 18"/>
          <p:cNvSpPr txBox="1">
            <a:spLocks noChangeArrowheads="1"/>
          </p:cNvSpPr>
          <p:nvPr/>
        </p:nvSpPr>
        <p:spPr bwMode="auto">
          <a:xfrm>
            <a:off x="6562725" y="169386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0….</a:t>
            </a:r>
          </a:p>
        </p:txBody>
      </p:sp>
      <p:sp>
        <p:nvSpPr>
          <p:cNvPr id="283667" name="Text Box 19"/>
          <p:cNvSpPr txBox="1">
            <a:spLocks noChangeArrowheads="1"/>
          </p:cNvSpPr>
          <p:nvPr/>
        </p:nvSpPr>
        <p:spPr bwMode="auto">
          <a:xfrm>
            <a:off x="1476375" y="206057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0001</a:t>
            </a:r>
          </a:p>
        </p:txBody>
      </p:sp>
      <p:sp>
        <p:nvSpPr>
          <p:cNvPr id="283668" name="Text Box 20"/>
          <p:cNvSpPr txBox="1">
            <a:spLocks noChangeArrowheads="1"/>
          </p:cNvSpPr>
          <p:nvPr/>
        </p:nvSpPr>
        <p:spPr bwMode="auto">
          <a:xfrm>
            <a:off x="1476375" y="24209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0002</a:t>
            </a:r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4645025" y="11969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IR</a:t>
            </a:r>
            <a:r>
              <a:rPr lang="en-US" altLang="zh-TW" baseline="-25000"/>
              <a:t>WR</a:t>
            </a:r>
          </a:p>
        </p:txBody>
      </p: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4765675" y="2420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283671" name="Text Box 23"/>
          <p:cNvSpPr txBox="1">
            <a:spLocks noChangeArrowheads="1"/>
          </p:cNvSpPr>
          <p:nvPr/>
        </p:nvSpPr>
        <p:spPr bwMode="auto">
          <a:xfrm>
            <a:off x="4765675" y="170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4765675" y="2054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73" name="Text Box 25"/>
          <p:cNvSpPr txBox="1">
            <a:spLocks noChangeArrowheads="1"/>
          </p:cNvSpPr>
          <p:nvPr/>
        </p:nvSpPr>
        <p:spPr bwMode="auto">
          <a:xfrm>
            <a:off x="3973513" y="2414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74" name="Text Box 26"/>
          <p:cNvSpPr txBox="1">
            <a:spLocks noChangeArrowheads="1"/>
          </p:cNvSpPr>
          <p:nvPr/>
        </p:nvSpPr>
        <p:spPr bwMode="auto">
          <a:xfrm>
            <a:off x="3060700" y="2414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75" name="Text Box 27"/>
          <p:cNvSpPr txBox="1">
            <a:spLocks noChangeArrowheads="1"/>
          </p:cNvSpPr>
          <p:nvPr/>
        </p:nvSpPr>
        <p:spPr bwMode="auto">
          <a:xfrm>
            <a:off x="2339975" y="2414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76" name="Text Box 28"/>
          <p:cNvSpPr txBox="1">
            <a:spLocks noChangeArrowheads="1"/>
          </p:cNvSpPr>
          <p:nvPr/>
        </p:nvSpPr>
        <p:spPr bwMode="auto">
          <a:xfrm>
            <a:off x="6562725" y="11969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….</a:t>
            </a:r>
          </a:p>
        </p:txBody>
      </p:sp>
      <p:sp>
        <p:nvSpPr>
          <p:cNvPr id="283677" name="Rectangle 29"/>
          <p:cNvSpPr>
            <a:spLocks noChangeArrowheads="1"/>
          </p:cNvSpPr>
          <p:nvPr/>
        </p:nvSpPr>
        <p:spPr bwMode="auto">
          <a:xfrm>
            <a:off x="1404938" y="1700213"/>
            <a:ext cx="7488237" cy="1152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678" name="Text Box 30"/>
          <p:cNvSpPr txBox="1">
            <a:spLocks noChangeArrowheads="1"/>
          </p:cNvSpPr>
          <p:nvPr/>
        </p:nvSpPr>
        <p:spPr bwMode="auto">
          <a:xfrm>
            <a:off x="501650" y="2008188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fetch</a:t>
            </a:r>
          </a:p>
        </p:txBody>
      </p:sp>
      <p:sp>
        <p:nvSpPr>
          <p:cNvPr id="283679" name="Text Box 31"/>
          <p:cNvSpPr txBox="1">
            <a:spLocks noChangeArrowheads="1"/>
          </p:cNvSpPr>
          <p:nvPr/>
        </p:nvSpPr>
        <p:spPr bwMode="auto">
          <a:xfrm>
            <a:off x="1476375" y="291782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0003</a:t>
            </a:r>
          </a:p>
        </p:txBody>
      </p:sp>
      <p:sp>
        <p:nvSpPr>
          <p:cNvPr id="283680" name="Text Box 32"/>
          <p:cNvSpPr txBox="1">
            <a:spLocks noChangeArrowheads="1"/>
          </p:cNvSpPr>
          <p:nvPr/>
        </p:nvSpPr>
        <p:spPr bwMode="auto">
          <a:xfrm>
            <a:off x="1476375" y="32781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0004</a:t>
            </a:r>
          </a:p>
        </p:txBody>
      </p:sp>
      <p:sp>
        <p:nvSpPr>
          <p:cNvPr id="283681" name="Text Box 33"/>
          <p:cNvSpPr txBox="1">
            <a:spLocks noChangeArrowheads="1"/>
          </p:cNvSpPr>
          <p:nvPr/>
        </p:nvSpPr>
        <p:spPr bwMode="auto">
          <a:xfrm>
            <a:off x="2268538" y="2924175"/>
            <a:ext cx="631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IR</a:t>
            </a:r>
            <a:r>
              <a:rPr lang="en-US" altLang="zh-TW" baseline="-25000"/>
              <a:t>RD</a:t>
            </a:r>
          </a:p>
        </p:txBody>
      </p:sp>
      <p:sp>
        <p:nvSpPr>
          <p:cNvPr id="283682" name="Text Box 34"/>
          <p:cNvSpPr txBox="1">
            <a:spLocks noChangeArrowheads="1"/>
          </p:cNvSpPr>
          <p:nvPr/>
        </p:nvSpPr>
        <p:spPr bwMode="auto">
          <a:xfrm>
            <a:off x="2268538" y="3284538"/>
            <a:ext cx="154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DECODER</a:t>
            </a:r>
            <a:r>
              <a:rPr lang="en-US" altLang="zh-TW" baseline="-25000"/>
              <a:t>RD</a:t>
            </a:r>
          </a:p>
        </p:txBody>
      </p:sp>
      <p:sp>
        <p:nvSpPr>
          <p:cNvPr id="283683" name="Rectangle 35"/>
          <p:cNvSpPr>
            <a:spLocks noChangeArrowheads="1"/>
          </p:cNvSpPr>
          <p:nvPr/>
        </p:nvSpPr>
        <p:spPr bwMode="auto">
          <a:xfrm>
            <a:off x="1403350" y="2924175"/>
            <a:ext cx="7488238" cy="10810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684" name="Text Box 36"/>
          <p:cNvSpPr txBox="1">
            <a:spLocks noChangeArrowheads="1"/>
          </p:cNvSpPr>
          <p:nvPr/>
        </p:nvSpPr>
        <p:spPr bwMode="auto">
          <a:xfrm>
            <a:off x="250825" y="3043238"/>
            <a:ext cx="117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decode</a:t>
            </a:r>
          </a:p>
        </p:txBody>
      </p:sp>
      <p:sp>
        <p:nvSpPr>
          <p:cNvPr id="283685" name="Text Box 37"/>
          <p:cNvSpPr txBox="1">
            <a:spLocks noChangeArrowheads="1"/>
          </p:cNvSpPr>
          <p:nvPr/>
        </p:nvSpPr>
        <p:spPr bwMode="auto">
          <a:xfrm>
            <a:off x="1476375" y="458152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0006</a:t>
            </a:r>
          </a:p>
        </p:txBody>
      </p:sp>
      <p:sp>
        <p:nvSpPr>
          <p:cNvPr id="283686" name="Rectangle 38"/>
          <p:cNvSpPr>
            <a:spLocks noChangeArrowheads="1"/>
          </p:cNvSpPr>
          <p:nvPr/>
        </p:nvSpPr>
        <p:spPr bwMode="auto">
          <a:xfrm>
            <a:off x="1403350" y="4581525"/>
            <a:ext cx="7488238" cy="10080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655638" y="4508500"/>
            <a:ext cx="820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exec</a:t>
            </a:r>
          </a:p>
        </p:txBody>
      </p:sp>
      <p:sp>
        <p:nvSpPr>
          <p:cNvPr id="283688" name="Rectangle 40"/>
          <p:cNvSpPr>
            <a:spLocks noChangeArrowheads="1"/>
          </p:cNvSpPr>
          <p:nvPr/>
        </p:nvSpPr>
        <p:spPr bwMode="auto">
          <a:xfrm>
            <a:off x="1403350" y="5732463"/>
            <a:ext cx="7488238" cy="936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689" name="Text Box 41"/>
          <p:cNvSpPr txBox="1">
            <a:spLocks noChangeArrowheads="1"/>
          </p:cNvSpPr>
          <p:nvPr/>
        </p:nvSpPr>
        <p:spPr bwMode="auto">
          <a:xfrm>
            <a:off x="646113" y="3933825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fetch</a:t>
            </a:r>
          </a:p>
        </p:txBody>
      </p:sp>
      <p:sp>
        <p:nvSpPr>
          <p:cNvPr id="283690" name="Text Box 42"/>
          <p:cNvSpPr txBox="1">
            <a:spLocks noChangeArrowheads="1"/>
          </p:cNvSpPr>
          <p:nvPr/>
        </p:nvSpPr>
        <p:spPr bwMode="auto">
          <a:xfrm>
            <a:off x="376238" y="4195763"/>
            <a:ext cx="117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decode</a:t>
            </a:r>
          </a:p>
        </p:txBody>
      </p:sp>
      <p:sp>
        <p:nvSpPr>
          <p:cNvPr id="283691" name="Text Box 43"/>
          <p:cNvSpPr txBox="1">
            <a:spLocks noChangeArrowheads="1"/>
          </p:cNvSpPr>
          <p:nvPr/>
        </p:nvSpPr>
        <p:spPr bwMode="auto">
          <a:xfrm>
            <a:off x="1503363" y="57261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000F</a:t>
            </a:r>
          </a:p>
        </p:txBody>
      </p:sp>
      <p:sp>
        <p:nvSpPr>
          <p:cNvPr id="283694" name="Text Box 46"/>
          <p:cNvSpPr txBox="1">
            <a:spLocks noChangeArrowheads="1"/>
          </p:cNvSpPr>
          <p:nvPr/>
        </p:nvSpPr>
        <p:spPr bwMode="auto">
          <a:xfrm>
            <a:off x="5364163" y="1196975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/>
              <a:t>PC</a:t>
            </a:r>
            <a:r>
              <a:rPr lang="en-US" altLang="zh-TW" baseline="-25000"/>
              <a:t>INC</a:t>
            </a:r>
          </a:p>
        </p:txBody>
      </p:sp>
      <p:sp>
        <p:nvSpPr>
          <p:cNvPr id="283695" name="Text Box 47"/>
          <p:cNvSpPr txBox="1">
            <a:spLocks noChangeArrowheads="1"/>
          </p:cNvSpPr>
          <p:nvPr/>
        </p:nvSpPr>
        <p:spPr bwMode="auto">
          <a:xfrm>
            <a:off x="5484813" y="2420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283696" name="Text Box 48"/>
          <p:cNvSpPr txBox="1">
            <a:spLocks noChangeArrowheads="1"/>
          </p:cNvSpPr>
          <p:nvPr/>
        </p:nvSpPr>
        <p:spPr bwMode="auto">
          <a:xfrm>
            <a:off x="5484813" y="170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97" name="Text Box 49"/>
          <p:cNvSpPr txBox="1">
            <a:spLocks noChangeArrowheads="1"/>
          </p:cNvSpPr>
          <p:nvPr/>
        </p:nvSpPr>
        <p:spPr bwMode="auto">
          <a:xfrm>
            <a:off x="5484813" y="2054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83698" name="Text Box 50"/>
          <p:cNvSpPr txBox="1">
            <a:spLocks noChangeArrowheads="1"/>
          </p:cNvSpPr>
          <p:nvPr/>
        </p:nvSpPr>
        <p:spPr bwMode="auto">
          <a:xfrm>
            <a:off x="1476375" y="36385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0005</a:t>
            </a:r>
          </a:p>
        </p:txBody>
      </p:sp>
      <p:sp>
        <p:nvSpPr>
          <p:cNvPr id="283699" name="Rectangle 51"/>
          <p:cNvSpPr>
            <a:spLocks noChangeArrowheads="1"/>
          </p:cNvSpPr>
          <p:nvPr/>
        </p:nvSpPr>
        <p:spPr bwMode="auto">
          <a:xfrm>
            <a:off x="2236788" y="36449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μPC</a:t>
            </a:r>
            <a:r>
              <a:rPr lang="en-US" altLang="zh-TW" baseline="-25000"/>
              <a:t>WR</a:t>
            </a:r>
          </a:p>
        </p:txBody>
      </p:sp>
      <p:sp>
        <p:nvSpPr>
          <p:cNvPr id="283700" name="Text Box 52"/>
          <p:cNvSpPr txBox="1">
            <a:spLocks noChangeArrowheads="1"/>
          </p:cNvSpPr>
          <p:nvPr/>
        </p:nvSpPr>
        <p:spPr bwMode="auto">
          <a:xfrm>
            <a:off x="2284413" y="4581525"/>
            <a:ext cx="631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IR</a:t>
            </a:r>
            <a:r>
              <a:rPr lang="en-US" altLang="zh-TW" baseline="-25000"/>
              <a:t>RD</a:t>
            </a:r>
          </a:p>
        </p:txBody>
      </p:sp>
      <p:sp>
        <p:nvSpPr>
          <p:cNvPr id="283701" name="Text Box 53"/>
          <p:cNvSpPr txBox="1">
            <a:spLocks noChangeArrowheads="1"/>
          </p:cNvSpPr>
          <p:nvPr/>
        </p:nvSpPr>
        <p:spPr bwMode="auto">
          <a:xfrm>
            <a:off x="2284413" y="493553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</a:t>
            </a:r>
            <a:r>
              <a:rPr lang="en-US" altLang="zh-TW" baseline="-25000"/>
              <a:t>RD</a:t>
            </a:r>
          </a:p>
        </p:txBody>
      </p:sp>
      <p:sp>
        <p:nvSpPr>
          <p:cNvPr id="283702" name="Text Box 54"/>
          <p:cNvSpPr txBox="1">
            <a:spLocks noChangeArrowheads="1"/>
          </p:cNvSpPr>
          <p:nvPr/>
        </p:nvSpPr>
        <p:spPr bwMode="auto">
          <a:xfrm>
            <a:off x="2268538" y="5222875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ACC</a:t>
            </a:r>
            <a:r>
              <a:rPr lang="en-US" altLang="zh-TW" baseline="-25000"/>
              <a:t>WR</a:t>
            </a:r>
          </a:p>
        </p:txBody>
      </p:sp>
      <p:sp>
        <p:nvSpPr>
          <p:cNvPr id="283703" name="Text Box 55"/>
          <p:cNvSpPr txBox="1">
            <a:spLocks noChangeArrowheads="1"/>
          </p:cNvSpPr>
          <p:nvPr/>
        </p:nvSpPr>
        <p:spPr bwMode="auto">
          <a:xfrm>
            <a:off x="1476375" y="49355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0007</a:t>
            </a:r>
          </a:p>
        </p:txBody>
      </p:sp>
      <p:sp>
        <p:nvSpPr>
          <p:cNvPr id="283704" name="Text Box 56"/>
          <p:cNvSpPr txBox="1">
            <a:spLocks noChangeArrowheads="1"/>
          </p:cNvSpPr>
          <p:nvPr/>
        </p:nvSpPr>
        <p:spPr bwMode="auto">
          <a:xfrm>
            <a:off x="1476375" y="522922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0008</a:t>
            </a:r>
          </a:p>
        </p:txBody>
      </p:sp>
      <p:sp>
        <p:nvSpPr>
          <p:cNvPr id="283705" name="Rectangle 57"/>
          <p:cNvSpPr>
            <a:spLocks noChangeArrowheads="1"/>
          </p:cNvSpPr>
          <p:nvPr/>
        </p:nvSpPr>
        <p:spPr bwMode="auto">
          <a:xfrm>
            <a:off x="179388" y="4044950"/>
            <a:ext cx="8856662" cy="16129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706" name="Text Box 58"/>
          <p:cNvSpPr txBox="1">
            <a:spLocks noChangeArrowheads="1"/>
          </p:cNvSpPr>
          <p:nvPr/>
        </p:nvSpPr>
        <p:spPr bwMode="auto">
          <a:xfrm>
            <a:off x="179388" y="39989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LDA</a:t>
            </a:r>
          </a:p>
        </p:txBody>
      </p:sp>
      <p:sp>
        <p:nvSpPr>
          <p:cNvPr id="283707" name="Rectangle 59"/>
          <p:cNvSpPr>
            <a:spLocks noChangeArrowheads="1"/>
          </p:cNvSpPr>
          <p:nvPr/>
        </p:nvSpPr>
        <p:spPr bwMode="auto">
          <a:xfrm>
            <a:off x="179388" y="1628775"/>
            <a:ext cx="8856662" cy="2376488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708" name="Text Box 60"/>
          <p:cNvSpPr txBox="1">
            <a:spLocks noChangeArrowheads="1"/>
          </p:cNvSpPr>
          <p:nvPr/>
        </p:nvSpPr>
        <p:spPr bwMode="auto">
          <a:xfrm>
            <a:off x="179388" y="16287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NOP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Virtual machines</a:t>
            </a:r>
            <a:endParaRPr lang="en-US" altLang="zh-TW" sz="2400" i="1"/>
          </a:p>
        </p:txBody>
      </p:sp>
      <p:graphicFrame>
        <p:nvGraphicFramePr>
          <p:cNvPr id="327683" name="Object 3"/>
          <p:cNvGraphicFramePr>
            <a:graphicFrameLocks noChangeAspect="1"/>
          </p:cNvGraphicFramePr>
          <p:nvPr/>
        </p:nvGraphicFramePr>
        <p:xfrm>
          <a:off x="2484438" y="1557338"/>
          <a:ext cx="4124325" cy="4824412"/>
        </p:xfrm>
        <a:graphic>
          <a:graphicData uri="http://schemas.openxmlformats.org/presentationml/2006/ole">
            <p:oleObj spid="_x0000_s327683" name="VISIO" r:id="rId3" imgW="2441160" imgH="2862360" progId="">
              <p:embed/>
            </p:oleObj>
          </a:graphicData>
        </a:graphic>
      </p:graphicFrame>
      <p:sp>
        <p:nvSpPr>
          <p:cNvPr id="327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4773612" cy="5048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Abstractions for computers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2668588" y="1739900"/>
            <a:ext cx="2489200" cy="719138"/>
          </a:xfrm>
          <a:prstGeom prst="rect">
            <a:avLst/>
          </a:prstGeom>
          <a:solidFill>
            <a:srgbClr val="FFFF00">
              <a:alpha val="5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X=min of X,Y,Z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4114800" cy="54721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int X=7; Y=2; Z=9;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if (X&gt;Y) then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if (Y&gt;Z) then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X=Z;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else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X=Y;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if (X&lt;Z) then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X=Z;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end</a:t>
            </a:r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 flipH="1" flipV="1">
            <a:off x="1547813" y="5661025"/>
            <a:ext cx="1800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3330575" y="5419725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F0000"/>
                </a:solidFill>
                <a:latin typeface="Courier New" pitchFamily="49" charset="0"/>
              </a:rPr>
              <a:t>else?</a:t>
            </a:r>
          </a:p>
        </p:txBody>
      </p:sp>
      <p:grpSp>
        <p:nvGrpSpPr>
          <p:cNvPr id="292873" name="Group 9"/>
          <p:cNvGrpSpPr>
            <a:grpSpLocks/>
          </p:cNvGrpSpPr>
          <p:nvPr/>
        </p:nvGrpSpPr>
        <p:grpSpPr bwMode="auto">
          <a:xfrm>
            <a:off x="3779838" y="981075"/>
            <a:ext cx="4824412" cy="5472113"/>
            <a:chOff x="2381" y="618"/>
            <a:chExt cx="3039" cy="3447"/>
          </a:xfrm>
        </p:grpSpPr>
        <p:sp>
          <p:nvSpPr>
            <p:cNvPr id="292870" name="Rectangle 6"/>
            <p:cNvSpPr>
              <a:spLocks noChangeArrowheads="1"/>
            </p:cNvSpPr>
            <p:nvPr/>
          </p:nvSpPr>
          <p:spPr bwMode="auto">
            <a:xfrm>
              <a:off x="3508" y="618"/>
              <a:ext cx="1912" cy="3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.DATA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X		007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Y		002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Z		009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.CODE		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LDA 	X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CMP	Y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JG	L1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CMP	Z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JL	L0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JMP 	END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L0		LDA	Z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STA	X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L1		LDA	Y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CMP	Z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JG	L2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STA	X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JMP	END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L2		LDA	Z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		STA	X</a:t>
              </a:r>
            </a:p>
            <a:p>
              <a:pPr marL="342900" indent="-342900">
                <a:lnSpc>
                  <a:spcPct val="70000"/>
                </a:lnSpc>
                <a:spcBef>
                  <a:spcPct val="20000"/>
                </a:spcBef>
              </a:pPr>
              <a:r>
                <a:rPr lang="en-US" altLang="zh-TW" sz="2000" b="1">
                  <a:latin typeface="Courier New" pitchFamily="49" charset="0"/>
                </a:rPr>
                <a:t>END	HLT		</a:t>
              </a:r>
            </a:p>
          </p:txBody>
        </p:sp>
        <p:sp>
          <p:nvSpPr>
            <p:cNvPr id="292871" name="AutoShape 7"/>
            <p:cNvSpPr>
              <a:spLocks noChangeArrowheads="1"/>
            </p:cNvSpPr>
            <p:nvPr/>
          </p:nvSpPr>
          <p:spPr bwMode="auto">
            <a:xfrm>
              <a:off x="2381" y="1979"/>
              <a:ext cx="998" cy="862"/>
            </a:xfrm>
            <a:prstGeom prst="rightArrow">
              <a:avLst>
                <a:gd name="adj1" fmla="val 50000"/>
                <a:gd name="adj2" fmla="val 289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rebuchet MS" pitchFamily="34" charset="0"/>
                </a:rPr>
                <a:t>compiler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Virtual machines</a:t>
            </a:r>
            <a:endParaRPr lang="en-US" altLang="zh-TW" sz="2400" i="1"/>
          </a:p>
        </p:txBody>
      </p:sp>
      <p:graphicFrame>
        <p:nvGraphicFramePr>
          <p:cNvPr id="316419" name="Object 3"/>
          <p:cNvGraphicFramePr>
            <a:graphicFrameLocks noChangeAspect="1"/>
          </p:cNvGraphicFramePr>
          <p:nvPr/>
        </p:nvGraphicFramePr>
        <p:xfrm>
          <a:off x="2484438" y="1557338"/>
          <a:ext cx="4124325" cy="4824412"/>
        </p:xfrm>
        <a:graphic>
          <a:graphicData uri="http://schemas.openxmlformats.org/presentationml/2006/ole">
            <p:oleObj spid="_x0000_s316419" name="VISIO" r:id="rId3" imgW="2441160" imgH="2862360" progId="">
              <p:embed/>
            </p:oleObj>
          </a:graphicData>
        </a:graphic>
      </p:graphicFrame>
      <p:sp>
        <p:nvSpPr>
          <p:cNvPr id="316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4773612" cy="5048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Abstractions for computers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2668588" y="2463800"/>
            <a:ext cx="2489200" cy="722313"/>
          </a:xfrm>
          <a:prstGeom prst="rect">
            <a:avLst/>
          </a:prstGeom>
          <a:solidFill>
            <a:srgbClr val="FFFF00">
              <a:alpha val="5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Memory layout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708400" y="1484313"/>
            <a:ext cx="1584325" cy="11525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7" name="Rectangle 11"/>
          <p:cNvSpPr>
            <a:spLocks noChangeArrowheads="1"/>
          </p:cNvSpPr>
          <p:nvPr/>
        </p:nvSpPr>
        <p:spPr bwMode="auto">
          <a:xfrm>
            <a:off x="3708400" y="2636838"/>
            <a:ext cx="1584325" cy="1152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3708400" y="3787775"/>
            <a:ext cx="1584325" cy="11525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9" name="Rectangle 13"/>
          <p:cNvSpPr>
            <a:spLocks noChangeArrowheads="1"/>
          </p:cNvSpPr>
          <p:nvPr/>
        </p:nvSpPr>
        <p:spPr bwMode="auto">
          <a:xfrm>
            <a:off x="3708400" y="4940300"/>
            <a:ext cx="1584325" cy="11525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1476375" y="1863725"/>
            <a:ext cx="2100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code segment</a:t>
            </a:r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1476375" y="4124325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data segment</a:t>
            </a:r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5508625" y="148431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>
            <a:off x="5508625" y="26368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834" name="Line 18"/>
          <p:cNvSpPr>
            <a:spLocks noChangeShapeType="1"/>
          </p:cNvSpPr>
          <p:nvPr/>
        </p:nvSpPr>
        <p:spPr bwMode="auto">
          <a:xfrm>
            <a:off x="5508625" y="609282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835" name="Line 19"/>
          <p:cNvSpPr>
            <a:spLocks noChangeShapeType="1"/>
          </p:cNvSpPr>
          <p:nvPr/>
        </p:nvSpPr>
        <p:spPr bwMode="auto">
          <a:xfrm>
            <a:off x="5651500" y="148431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836" name="Line 20"/>
          <p:cNvSpPr>
            <a:spLocks noChangeShapeType="1"/>
          </p:cNvSpPr>
          <p:nvPr/>
        </p:nvSpPr>
        <p:spPr bwMode="auto">
          <a:xfrm>
            <a:off x="5651500" y="2636838"/>
            <a:ext cx="0" cy="34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5724525" y="1844675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1K</a:t>
            </a:r>
          </a:p>
        </p:txBody>
      </p: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5724525" y="4221163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3K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1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X=min of X,Y,Z</a:t>
            </a:r>
          </a:p>
        </p:txBody>
      </p:sp>
      <p:sp>
        <p:nvSpPr>
          <p:cNvPr id="29391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2601913" cy="54721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X		007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Y		002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Z		009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LDA 	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CMP 	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JL  	L1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LDA 	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L1	CMP 	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JL	L2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LDA	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L2	STA 	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HLT</a:t>
            </a:r>
          </a:p>
        </p:txBody>
      </p:sp>
      <p:sp>
        <p:nvSpPr>
          <p:cNvPr id="293938" name="Rectangle 50"/>
          <p:cNvSpPr>
            <a:spLocks noChangeArrowheads="1"/>
          </p:cNvSpPr>
          <p:nvPr/>
        </p:nvSpPr>
        <p:spPr bwMode="auto">
          <a:xfrm>
            <a:off x="5148263" y="1052513"/>
            <a:ext cx="29622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X		007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Y		002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Z		009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.CODE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		LDA 	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		CMP 	Z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		JL  	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		LDA 	Z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L1	CMP 	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		JG  	END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		STA 	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END	HLT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Combinational logic</a:t>
            </a:r>
          </a:p>
        </p:txBody>
      </p:sp>
      <p:pic>
        <p:nvPicPr>
          <p:cNvPr id="264214" name="Picture 22" descr="com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4175125"/>
            <a:ext cx="8115300" cy="2133600"/>
          </a:xfrm>
          <a:prstGeom prst="rect">
            <a:avLst/>
          </a:prstGeom>
          <a:noFill/>
        </p:spPr>
      </p:pic>
      <p:pic>
        <p:nvPicPr>
          <p:cNvPr id="264215" name="Picture 23" descr="adder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268413"/>
            <a:ext cx="5689600" cy="2693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71" name="Rectangle 79"/>
          <p:cNvSpPr>
            <a:spLocks noChangeArrowheads="1"/>
          </p:cNvSpPr>
          <p:nvPr/>
        </p:nvSpPr>
        <p:spPr bwMode="auto">
          <a:xfrm>
            <a:off x="323850" y="5919788"/>
            <a:ext cx="2735263" cy="360362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70" name="Rectangle 78"/>
          <p:cNvSpPr>
            <a:spLocks noChangeArrowheads="1"/>
          </p:cNvSpPr>
          <p:nvPr/>
        </p:nvSpPr>
        <p:spPr bwMode="auto">
          <a:xfrm>
            <a:off x="323850" y="5516563"/>
            <a:ext cx="2735263" cy="360362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9" name="Rectangle 77"/>
          <p:cNvSpPr>
            <a:spLocks noChangeArrowheads="1"/>
          </p:cNvSpPr>
          <p:nvPr/>
        </p:nvSpPr>
        <p:spPr bwMode="auto">
          <a:xfrm>
            <a:off x="323850" y="5111750"/>
            <a:ext cx="2735263" cy="360363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8" name="Rectangle 76"/>
          <p:cNvSpPr>
            <a:spLocks noChangeArrowheads="1"/>
          </p:cNvSpPr>
          <p:nvPr/>
        </p:nvSpPr>
        <p:spPr bwMode="auto">
          <a:xfrm>
            <a:off x="323850" y="4724400"/>
            <a:ext cx="2735263" cy="360363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7" name="Rectangle 75"/>
          <p:cNvSpPr>
            <a:spLocks noChangeArrowheads="1"/>
          </p:cNvSpPr>
          <p:nvPr/>
        </p:nvSpPr>
        <p:spPr bwMode="auto">
          <a:xfrm>
            <a:off x="323850" y="4292600"/>
            <a:ext cx="2735263" cy="360363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6" name="Rectangle 74"/>
          <p:cNvSpPr>
            <a:spLocks noChangeArrowheads="1"/>
          </p:cNvSpPr>
          <p:nvPr/>
        </p:nvSpPr>
        <p:spPr bwMode="auto">
          <a:xfrm>
            <a:off x="323850" y="3903663"/>
            <a:ext cx="2735263" cy="360362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5" name="Rectangle 73"/>
          <p:cNvSpPr>
            <a:spLocks noChangeArrowheads="1"/>
          </p:cNvSpPr>
          <p:nvPr/>
        </p:nvSpPr>
        <p:spPr bwMode="auto">
          <a:xfrm>
            <a:off x="323850" y="3500438"/>
            <a:ext cx="2735263" cy="360362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4" name="Rectangle 72"/>
          <p:cNvSpPr>
            <a:spLocks noChangeArrowheads="1"/>
          </p:cNvSpPr>
          <p:nvPr/>
        </p:nvSpPr>
        <p:spPr bwMode="auto">
          <a:xfrm>
            <a:off x="323850" y="3097213"/>
            <a:ext cx="2735263" cy="360362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3" name="Rectangle 71"/>
          <p:cNvSpPr>
            <a:spLocks noChangeArrowheads="1"/>
          </p:cNvSpPr>
          <p:nvPr/>
        </p:nvSpPr>
        <p:spPr bwMode="auto">
          <a:xfrm>
            <a:off x="323850" y="2686050"/>
            <a:ext cx="2735263" cy="360363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2" name="Rectangle 70"/>
          <p:cNvSpPr>
            <a:spLocks noChangeArrowheads="1"/>
          </p:cNvSpPr>
          <p:nvPr/>
        </p:nvSpPr>
        <p:spPr bwMode="auto">
          <a:xfrm>
            <a:off x="323850" y="1052513"/>
            <a:ext cx="2735263" cy="360362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1" name="Rectangle 69"/>
          <p:cNvSpPr>
            <a:spLocks noChangeArrowheads="1"/>
          </p:cNvSpPr>
          <p:nvPr/>
        </p:nvSpPr>
        <p:spPr bwMode="auto">
          <a:xfrm>
            <a:off x="323850" y="2276475"/>
            <a:ext cx="2735263" cy="360363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60" name="Rectangle 68"/>
          <p:cNvSpPr>
            <a:spLocks noChangeArrowheads="1"/>
          </p:cNvSpPr>
          <p:nvPr/>
        </p:nvSpPr>
        <p:spPr bwMode="auto">
          <a:xfrm>
            <a:off x="323850" y="1871663"/>
            <a:ext cx="2735263" cy="360362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56" name="Rectangle 64"/>
          <p:cNvSpPr>
            <a:spLocks noChangeArrowheads="1"/>
          </p:cNvSpPr>
          <p:nvPr/>
        </p:nvSpPr>
        <p:spPr bwMode="auto">
          <a:xfrm>
            <a:off x="323850" y="1452563"/>
            <a:ext cx="2735263" cy="360362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9840" name="Group 48"/>
          <p:cNvGrpSpPr>
            <a:grpSpLocks/>
          </p:cNvGrpSpPr>
          <p:nvPr/>
        </p:nvGrpSpPr>
        <p:grpSpPr bwMode="auto">
          <a:xfrm>
            <a:off x="6516688" y="3860800"/>
            <a:ext cx="1870075" cy="2305050"/>
            <a:chOff x="2290" y="708"/>
            <a:chExt cx="1178" cy="1452"/>
          </a:xfrm>
        </p:grpSpPr>
        <p:grpSp>
          <p:nvGrpSpPr>
            <p:cNvPr id="289841" name="Group 49"/>
            <p:cNvGrpSpPr>
              <a:grpSpLocks/>
            </p:cNvGrpSpPr>
            <p:nvPr/>
          </p:nvGrpSpPr>
          <p:grpSpPr bwMode="auto">
            <a:xfrm>
              <a:off x="2290" y="708"/>
              <a:ext cx="1178" cy="363"/>
              <a:chOff x="2200" y="2069"/>
              <a:chExt cx="1178" cy="363"/>
            </a:xfrm>
          </p:grpSpPr>
          <p:sp>
            <p:nvSpPr>
              <p:cNvPr id="289842" name="Rectangle 50"/>
              <p:cNvSpPr>
                <a:spLocks noChangeArrowheads="1"/>
              </p:cNvSpPr>
              <p:nvPr/>
            </p:nvSpPr>
            <p:spPr bwMode="auto">
              <a:xfrm>
                <a:off x="2200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  <p:sp>
            <p:nvSpPr>
              <p:cNvPr id="289843" name="Rectangle 51"/>
              <p:cNvSpPr>
                <a:spLocks noChangeArrowheads="1"/>
              </p:cNvSpPr>
              <p:nvPr/>
            </p:nvSpPr>
            <p:spPr bwMode="auto">
              <a:xfrm>
                <a:off x="2789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</p:grpSp>
        <p:grpSp>
          <p:nvGrpSpPr>
            <p:cNvPr id="289844" name="Group 52"/>
            <p:cNvGrpSpPr>
              <a:grpSpLocks/>
            </p:cNvGrpSpPr>
            <p:nvPr/>
          </p:nvGrpSpPr>
          <p:grpSpPr bwMode="auto">
            <a:xfrm>
              <a:off x="2290" y="1071"/>
              <a:ext cx="1178" cy="363"/>
              <a:chOff x="2200" y="2069"/>
              <a:chExt cx="1178" cy="363"/>
            </a:xfrm>
          </p:grpSpPr>
          <p:sp>
            <p:nvSpPr>
              <p:cNvPr id="289845" name="Rectangle 53"/>
              <p:cNvSpPr>
                <a:spLocks noChangeArrowheads="1"/>
              </p:cNvSpPr>
              <p:nvPr/>
            </p:nvSpPr>
            <p:spPr bwMode="auto">
              <a:xfrm>
                <a:off x="2200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  <p:sp>
            <p:nvSpPr>
              <p:cNvPr id="289846" name="Rectangle 54"/>
              <p:cNvSpPr>
                <a:spLocks noChangeArrowheads="1"/>
              </p:cNvSpPr>
              <p:nvPr/>
            </p:nvSpPr>
            <p:spPr bwMode="auto">
              <a:xfrm>
                <a:off x="2789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</p:grpSp>
        <p:grpSp>
          <p:nvGrpSpPr>
            <p:cNvPr id="289847" name="Group 55"/>
            <p:cNvGrpSpPr>
              <a:grpSpLocks/>
            </p:cNvGrpSpPr>
            <p:nvPr/>
          </p:nvGrpSpPr>
          <p:grpSpPr bwMode="auto">
            <a:xfrm>
              <a:off x="2290" y="1434"/>
              <a:ext cx="1178" cy="363"/>
              <a:chOff x="2200" y="2069"/>
              <a:chExt cx="1178" cy="363"/>
            </a:xfrm>
          </p:grpSpPr>
          <p:sp>
            <p:nvSpPr>
              <p:cNvPr id="289848" name="Rectangle 56"/>
              <p:cNvSpPr>
                <a:spLocks noChangeArrowheads="1"/>
              </p:cNvSpPr>
              <p:nvPr/>
            </p:nvSpPr>
            <p:spPr bwMode="auto">
              <a:xfrm>
                <a:off x="2200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  <p:sp>
            <p:nvSpPr>
              <p:cNvPr id="289849" name="Rectangle 57"/>
              <p:cNvSpPr>
                <a:spLocks noChangeArrowheads="1"/>
              </p:cNvSpPr>
              <p:nvPr/>
            </p:nvSpPr>
            <p:spPr bwMode="auto">
              <a:xfrm>
                <a:off x="2789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</p:grpSp>
        <p:grpSp>
          <p:nvGrpSpPr>
            <p:cNvPr id="289850" name="Group 58"/>
            <p:cNvGrpSpPr>
              <a:grpSpLocks/>
            </p:cNvGrpSpPr>
            <p:nvPr/>
          </p:nvGrpSpPr>
          <p:grpSpPr bwMode="auto">
            <a:xfrm>
              <a:off x="2290" y="1797"/>
              <a:ext cx="1178" cy="363"/>
              <a:chOff x="2200" y="2069"/>
              <a:chExt cx="1178" cy="363"/>
            </a:xfrm>
          </p:grpSpPr>
          <p:sp>
            <p:nvSpPr>
              <p:cNvPr id="289851" name="Rectangle 59"/>
              <p:cNvSpPr>
                <a:spLocks noChangeArrowheads="1"/>
              </p:cNvSpPr>
              <p:nvPr/>
            </p:nvSpPr>
            <p:spPr bwMode="auto">
              <a:xfrm>
                <a:off x="2200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  <p:sp>
            <p:nvSpPr>
              <p:cNvPr id="289852" name="Rectangle 60"/>
              <p:cNvSpPr>
                <a:spLocks noChangeArrowheads="1"/>
              </p:cNvSpPr>
              <p:nvPr/>
            </p:nvSpPr>
            <p:spPr bwMode="auto">
              <a:xfrm>
                <a:off x="2789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289839" name="Group 47"/>
          <p:cNvGrpSpPr>
            <a:grpSpLocks/>
          </p:cNvGrpSpPr>
          <p:nvPr/>
        </p:nvGrpSpPr>
        <p:grpSpPr bwMode="auto">
          <a:xfrm>
            <a:off x="6516688" y="1268413"/>
            <a:ext cx="1870075" cy="2305050"/>
            <a:chOff x="2290" y="708"/>
            <a:chExt cx="1178" cy="1452"/>
          </a:xfrm>
        </p:grpSpPr>
        <p:grpSp>
          <p:nvGrpSpPr>
            <p:cNvPr id="289827" name="Group 35"/>
            <p:cNvGrpSpPr>
              <a:grpSpLocks/>
            </p:cNvGrpSpPr>
            <p:nvPr/>
          </p:nvGrpSpPr>
          <p:grpSpPr bwMode="auto">
            <a:xfrm>
              <a:off x="2290" y="708"/>
              <a:ext cx="1178" cy="363"/>
              <a:chOff x="2200" y="2069"/>
              <a:chExt cx="1178" cy="363"/>
            </a:xfrm>
          </p:grpSpPr>
          <p:sp>
            <p:nvSpPr>
              <p:cNvPr id="289828" name="Rectangle 36"/>
              <p:cNvSpPr>
                <a:spLocks noChangeArrowheads="1"/>
              </p:cNvSpPr>
              <p:nvPr/>
            </p:nvSpPr>
            <p:spPr bwMode="auto">
              <a:xfrm>
                <a:off x="2200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  <p:sp>
            <p:nvSpPr>
              <p:cNvPr id="289829" name="Rectangle 37"/>
              <p:cNvSpPr>
                <a:spLocks noChangeArrowheads="1"/>
              </p:cNvSpPr>
              <p:nvPr/>
            </p:nvSpPr>
            <p:spPr bwMode="auto">
              <a:xfrm>
                <a:off x="2789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</p:grpSp>
        <p:grpSp>
          <p:nvGrpSpPr>
            <p:cNvPr id="289830" name="Group 38"/>
            <p:cNvGrpSpPr>
              <a:grpSpLocks/>
            </p:cNvGrpSpPr>
            <p:nvPr/>
          </p:nvGrpSpPr>
          <p:grpSpPr bwMode="auto">
            <a:xfrm>
              <a:off x="2290" y="1071"/>
              <a:ext cx="1178" cy="363"/>
              <a:chOff x="2200" y="2069"/>
              <a:chExt cx="1178" cy="363"/>
            </a:xfrm>
          </p:grpSpPr>
          <p:sp>
            <p:nvSpPr>
              <p:cNvPr id="289831" name="Rectangle 39"/>
              <p:cNvSpPr>
                <a:spLocks noChangeArrowheads="1"/>
              </p:cNvSpPr>
              <p:nvPr/>
            </p:nvSpPr>
            <p:spPr bwMode="auto">
              <a:xfrm>
                <a:off x="2200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  <p:sp>
            <p:nvSpPr>
              <p:cNvPr id="289832" name="Rectangle 40"/>
              <p:cNvSpPr>
                <a:spLocks noChangeArrowheads="1"/>
              </p:cNvSpPr>
              <p:nvPr/>
            </p:nvSpPr>
            <p:spPr bwMode="auto">
              <a:xfrm>
                <a:off x="2789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</p:grpSp>
        <p:grpSp>
          <p:nvGrpSpPr>
            <p:cNvPr id="289833" name="Group 41"/>
            <p:cNvGrpSpPr>
              <a:grpSpLocks/>
            </p:cNvGrpSpPr>
            <p:nvPr/>
          </p:nvGrpSpPr>
          <p:grpSpPr bwMode="auto">
            <a:xfrm>
              <a:off x="2290" y="1434"/>
              <a:ext cx="1178" cy="363"/>
              <a:chOff x="2200" y="2069"/>
              <a:chExt cx="1178" cy="363"/>
            </a:xfrm>
          </p:grpSpPr>
          <p:sp>
            <p:nvSpPr>
              <p:cNvPr id="289834" name="Rectangle 42"/>
              <p:cNvSpPr>
                <a:spLocks noChangeArrowheads="1"/>
              </p:cNvSpPr>
              <p:nvPr/>
            </p:nvSpPr>
            <p:spPr bwMode="auto">
              <a:xfrm>
                <a:off x="2200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  <p:sp>
            <p:nvSpPr>
              <p:cNvPr id="289835" name="Rectangle 43"/>
              <p:cNvSpPr>
                <a:spLocks noChangeArrowheads="1"/>
              </p:cNvSpPr>
              <p:nvPr/>
            </p:nvSpPr>
            <p:spPr bwMode="auto">
              <a:xfrm>
                <a:off x="2789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</p:grpSp>
        <p:grpSp>
          <p:nvGrpSpPr>
            <p:cNvPr id="289836" name="Group 44"/>
            <p:cNvGrpSpPr>
              <a:grpSpLocks/>
            </p:cNvGrpSpPr>
            <p:nvPr/>
          </p:nvGrpSpPr>
          <p:grpSpPr bwMode="auto">
            <a:xfrm>
              <a:off x="2290" y="1797"/>
              <a:ext cx="1178" cy="363"/>
              <a:chOff x="2200" y="2069"/>
              <a:chExt cx="1178" cy="363"/>
            </a:xfrm>
          </p:grpSpPr>
          <p:sp>
            <p:nvSpPr>
              <p:cNvPr id="289837" name="Rectangle 45"/>
              <p:cNvSpPr>
                <a:spLocks noChangeArrowheads="1"/>
              </p:cNvSpPr>
              <p:nvPr/>
            </p:nvSpPr>
            <p:spPr bwMode="auto">
              <a:xfrm>
                <a:off x="2200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  <p:sp>
            <p:nvSpPr>
              <p:cNvPr id="289838" name="Rectangle 46"/>
              <p:cNvSpPr>
                <a:spLocks noChangeArrowheads="1"/>
              </p:cNvSpPr>
              <p:nvPr/>
            </p:nvSpPr>
            <p:spPr bwMode="auto">
              <a:xfrm>
                <a:off x="2789" y="2069"/>
                <a:ext cx="589" cy="363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>
                  <a:latin typeface="Courier New" pitchFamily="49" charset="0"/>
                </a:endParaRPr>
              </a:p>
            </p:txBody>
          </p:sp>
        </p:grpSp>
      </p:grp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X=min of X,Y,Z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2962275" cy="54721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X		007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Y		002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Z		009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LDA 	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CMP 	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JL  	L1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LDA 	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L1	CMP 	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JG  	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	STA 	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END	HLT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5003800" y="2852738"/>
            <a:ext cx="1223963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1401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A402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D004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1402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A400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B007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2400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1">
                <a:latin typeface="Courier New" pitchFamily="49" charset="0"/>
              </a:rPr>
              <a:t>9000</a:t>
            </a:r>
          </a:p>
        </p:txBody>
      </p:sp>
      <p:grpSp>
        <p:nvGrpSpPr>
          <p:cNvPr id="289803" name="Group 11"/>
          <p:cNvGrpSpPr>
            <a:grpSpLocks/>
          </p:cNvGrpSpPr>
          <p:nvPr/>
        </p:nvGrpSpPr>
        <p:grpSpPr bwMode="auto">
          <a:xfrm>
            <a:off x="6516688" y="1270000"/>
            <a:ext cx="1870075" cy="576263"/>
            <a:chOff x="2200" y="2069"/>
            <a:chExt cx="1178" cy="363"/>
          </a:xfrm>
        </p:grpSpPr>
        <p:sp>
          <p:nvSpPr>
            <p:cNvPr id="289799" name="Rectangle 7"/>
            <p:cNvSpPr>
              <a:spLocks noChangeArrowheads="1"/>
            </p:cNvSpPr>
            <p:nvPr/>
          </p:nvSpPr>
          <p:spPr bwMode="auto">
            <a:xfrm>
              <a:off x="2200" y="2069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Courier New" pitchFamily="49" charset="0"/>
                </a:rPr>
                <a:t>X</a:t>
              </a:r>
            </a:p>
          </p:txBody>
        </p:sp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2789" y="2069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Courier New" pitchFamily="49" charset="0"/>
                </a:rPr>
                <a:t>400</a:t>
              </a:r>
            </a:p>
          </p:txBody>
        </p:sp>
      </p:grpSp>
      <p:grpSp>
        <p:nvGrpSpPr>
          <p:cNvPr id="289804" name="Group 12"/>
          <p:cNvGrpSpPr>
            <a:grpSpLocks/>
          </p:cNvGrpSpPr>
          <p:nvPr/>
        </p:nvGrpSpPr>
        <p:grpSpPr bwMode="auto">
          <a:xfrm>
            <a:off x="6516688" y="1844675"/>
            <a:ext cx="1870075" cy="576263"/>
            <a:chOff x="2200" y="2069"/>
            <a:chExt cx="1178" cy="363"/>
          </a:xfrm>
        </p:grpSpPr>
        <p:sp>
          <p:nvSpPr>
            <p:cNvPr id="289805" name="Rectangle 13"/>
            <p:cNvSpPr>
              <a:spLocks noChangeArrowheads="1"/>
            </p:cNvSpPr>
            <p:nvPr/>
          </p:nvSpPr>
          <p:spPr bwMode="auto">
            <a:xfrm>
              <a:off x="2200" y="2069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Courier New" pitchFamily="49" charset="0"/>
                </a:rPr>
                <a:t>Y</a:t>
              </a:r>
            </a:p>
          </p:txBody>
        </p:sp>
        <p:sp>
          <p:nvSpPr>
            <p:cNvPr id="289806" name="Rectangle 14"/>
            <p:cNvSpPr>
              <a:spLocks noChangeArrowheads="1"/>
            </p:cNvSpPr>
            <p:nvPr/>
          </p:nvSpPr>
          <p:spPr bwMode="auto">
            <a:xfrm>
              <a:off x="2789" y="2069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Courier New" pitchFamily="49" charset="0"/>
                </a:rPr>
                <a:t>401</a:t>
              </a:r>
            </a:p>
          </p:txBody>
        </p:sp>
      </p:grpSp>
      <p:grpSp>
        <p:nvGrpSpPr>
          <p:cNvPr id="289807" name="Group 15"/>
          <p:cNvGrpSpPr>
            <a:grpSpLocks/>
          </p:cNvGrpSpPr>
          <p:nvPr/>
        </p:nvGrpSpPr>
        <p:grpSpPr bwMode="auto">
          <a:xfrm>
            <a:off x="6516688" y="2420938"/>
            <a:ext cx="1870075" cy="576262"/>
            <a:chOff x="2200" y="2069"/>
            <a:chExt cx="1178" cy="363"/>
          </a:xfrm>
        </p:grpSpPr>
        <p:sp>
          <p:nvSpPr>
            <p:cNvPr id="289808" name="Rectangle 16"/>
            <p:cNvSpPr>
              <a:spLocks noChangeArrowheads="1"/>
            </p:cNvSpPr>
            <p:nvPr/>
          </p:nvSpPr>
          <p:spPr bwMode="auto">
            <a:xfrm>
              <a:off x="2200" y="2069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Courier New" pitchFamily="49" charset="0"/>
                </a:rPr>
                <a:t>Z</a:t>
              </a:r>
            </a:p>
          </p:txBody>
        </p:sp>
        <p:sp>
          <p:nvSpPr>
            <p:cNvPr id="289809" name="Rectangle 17"/>
            <p:cNvSpPr>
              <a:spLocks noChangeArrowheads="1"/>
            </p:cNvSpPr>
            <p:nvPr/>
          </p:nvSpPr>
          <p:spPr bwMode="auto">
            <a:xfrm>
              <a:off x="2789" y="2069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Courier New" pitchFamily="49" charset="0"/>
                </a:rPr>
                <a:t>402</a:t>
              </a:r>
            </a:p>
          </p:txBody>
        </p:sp>
      </p:grpSp>
      <p:grpSp>
        <p:nvGrpSpPr>
          <p:cNvPr id="289855" name="Group 63"/>
          <p:cNvGrpSpPr>
            <a:grpSpLocks/>
          </p:cNvGrpSpPr>
          <p:nvPr/>
        </p:nvGrpSpPr>
        <p:grpSpPr bwMode="auto">
          <a:xfrm>
            <a:off x="6516688" y="3860800"/>
            <a:ext cx="1870075" cy="576263"/>
            <a:chOff x="4105" y="2432"/>
            <a:chExt cx="1178" cy="363"/>
          </a:xfrm>
        </p:grpSpPr>
        <p:sp>
          <p:nvSpPr>
            <p:cNvPr id="289814" name="Rectangle 22"/>
            <p:cNvSpPr>
              <a:spLocks noChangeArrowheads="1"/>
            </p:cNvSpPr>
            <p:nvPr/>
          </p:nvSpPr>
          <p:spPr bwMode="auto">
            <a:xfrm>
              <a:off x="4105" y="2432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Courier New" pitchFamily="49" charset="0"/>
                </a:rPr>
                <a:t>L1</a:t>
              </a:r>
            </a:p>
          </p:txBody>
        </p:sp>
        <p:sp>
          <p:nvSpPr>
            <p:cNvPr id="289815" name="Rectangle 23"/>
            <p:cNvSpPr>
              <a:spLocks noChangeArrowheads="1"/>
            </p:cNvSpPr>
            <p:nvPr/>
          </p:nvSpPr>
          <p:spPr bwMode="auto">
            <a:xfrm>
              <a:off x="4694" y="2432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>
                <a:latin typeface="Courier New" pitchFamily="49" charset="0"/>
              </a:endParaRPr>
            </a:p>
          </p:txBody>
        </p:sp>
      </p:grpSp>
      <p:sp>
        <p:nvSpPr>
          <p:cNvPr id="289825" name="Text Box 33"/>
          <p:cNvSpPr txBox="1">
            <a:spLocks noChangeArrowheads="1"/>
          </p:cNvSpPr>
          <p:nvPr/>
        </p:nvSpPr>
        <p:spPr bwMode="auto">
          <a:xfrm>
            <a:off x="7740650" y="390525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4</a:t>
            </a:r>
          </a:p>
        </p:txBody>
      </p:sp>
      <p:grpSp>
        <p:nvGrpSpPr>
          <p:cNvPr id="289816" name="Group 24"/>
          <p:cNvGrpSpPr>
            <a:grpSpLocks/>
          </p:cNvGrpSpPr>
          <p:nvPr/>
        </p:nvGrpSpPr>
        <p:grpSpPr bwMode="auto">
          <a:xfrm>
            <a:off x="6516688" y="4437063"/>
            <a:ext cx="1870075" cy="576262"/>
            <a:chOff x="2200" y="2069"/>
            <a:chExt cx="1178" cy="363"/>
          </a:xfrm>
        </p:grpSpPr>
        <p:sp>
          <p:nvSpPr>
            <p:cNvPr id="289817" name="Rectangle 25"/>
            <p:cNvSpPr>
              <a:spLocks noChangeArrowheads="1"/>
            </p:cNvSpPr>
            <p:nvPr/>
          </p:nvSpPr>
          <p:spPr bwMode="auto">
            <a:xfrm>
              <a:off x="2200" y="2069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289818" name="Rectangle 26"/>
            <p:cNvSpPr>
              <a:spLocks noChangeArrowheads="1"/>
            </p:cNvSpPr>
            <p:nvPr/>
          </p:nvSpPr>
          <p:spPr bwMode="auto">
            <a:xfrm>
              <a:off x="2789" y="2069"/>
              <a:ext cx="589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>
                <a:latin typeface="Courier New" pitchFamily="49" charset="0"/>
              </a:endParaRPr>
            </a:p>
          </p:txBody>
        </p:sp>
      </p:grpSp>
      <p:sp>
        <p:nvSpPr>
          <p:cNvPr id="289826" name="Text Box 34"/>
          <p:cNvSpPr txBox="1">
            <a:spLocks noChangeArrowheads="1"/>
          </p:cNvSpPr>
          <p:nvPr/>
        </p:nvSpPr>
        <p:spPr bwMode="auto">
          <a:xfrm>
            <a:off x="7740650" y="45085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7</a:t>
            </a:r>
          </a:p>
        </p:txBody>
      </p:sp>
      <p:sp>
        <p:nvSpPr>
          <p:cNvPr id="289872" name="Text Box 80"/>
          <p:cNvSpPr txBox="1">
            <a:spLocks noChangeArrowheads="1"/>
          </p:cNvSpPr>
          <p:nvPr/>
        </p:nvSpPr>
        <p:spPr bwMode="auto">
          <a:xfrm>
            <a:off x="250825" y="30686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289873" name="Text Box 81"/>
          <p:cNvSpPr txBox="1">
            <a:spLocks noChangeArrowheads="1"/>
          </p:cNvSpPr>
          <p:nvPr/>
        </p:nvSpPr>
        <p:spPr bwMode="auto">
          <a:xfrm>
            <a:off x="250825" y="3494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289874" name="Text Box 82"/>
          <p:cNvSpPr txBox="1">
            <a:spLocks noChangeArrowheads="1"/>
          </p:cNvSpPr>
          <p:nvPr/>
        </p:nvSpPr>
        <p:spPr bwMode="auto">
          <a:xfrm>
            <a:off x="250825" y="3860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289875" name="Text Box 83"/>
          <p:cNvSpPr txBox="1">
            <a:spLocks noChangeArrowheads="1"/>
          </p:cNvSpPr>
          <p:nvPr/>
        </p:nvSpPr>
        <p:spPr bwMode="auto">
          <a:xfrm>
            <a:off x="250825" y="4286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289876" name="Text Box 84"/>
          <p:cNvSpPr txBox="1">
            <a:spLocks noChangeArrowheads="1"/>
          </p:cNvSpPr>
          <p:nvPr/>
        </p:nvSpPr>
        <p:spPr bwMode="auto">
          <a:xfrm>
            <a:off x="250825" y="4718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289877" name="Text Box 85"/>
          <p:cNvSpPr txBox="1">
            <a:spLocks noChangeArrowheads="1"/>
          </p:cNvSpPr>
          <p:nvPr/>
        </p:nvSpPr>
        <p:spPr bwMode="auto">
          <a:xfrm>
            <a:off x="250825" y="5149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5</a:t>
            </a:r>
          </a:p>
        </p:txBody>
      </p:sp>
      <p:sp>
        <p:nvSpPr>
          <p:cNvPr id="289878" name="Text Box 86"/>
          <p:cNvSpPr txBox="1">
            <a:spLocks noChangeArrowheads="1"/>
          </p:cNvSpPr>
          <p:nvPr/>
        </p:nvSpPr>
        <p:spPr bwMode="auto">
          <a:xfrm>
            <a:off x="250825" y="5510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6</a:t>
            </a:r>
          </a:p>
        </p:txBody>
      </p:sp>
      <p:sp>
        <p:nvSpPr>
          <p:cNvPr id="289879" name="Text Box 87"/>
          <p:cNvSpPr txBox="1">
            <a:spLocks noChangeArrowheads="1"/>
          </p:cNvSpPr>
          <p:nvPr/>
        </p:nvSpPr>
        <p:spPr bwMode="auto">
          <a:xfrm>
            <a:off x="250825" y="5942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71" grpId="0" animBg="1"/>
      <p:bldP spid="289871" grpId="1" animBg="1"/>
      <p:bldP spid="289870" grpId="0" animBg="1"/>
      <p:bldP spid="289870" grpId="1" animBg="1"/>
      <p:bldP spid="289869" grpId="0" animBg="1"/>
      <p:bldP spid="289869" grpId="1" animBg="1"/>
      <p:bldP spid="289868" grpId="0" animBg="1"/>
      <p:bldP spid="289868" grpId="1" animBg="1"/>
      <p:bldP spid="289867" grpId="0" animBg="1"/>
      <p:bldP spid="289867" grpId="1" animBg="1"/>
      <p:bldP spid="289866" grpId="0" animBg="1"/>
      <p:bldP spid="289866" grpId="1" animBg="1"/>
      <p:bldP spid="289865" grpId="0" animBg="1"/>
      <p:bldP spid="289865" grpId="1" animBg="1"/>
      <p:bldP spid="289864" grpId="0" animBg="1"/>
      <p:bldP spid="289864" grpId="1" animBg="1"/>
      <p:bldP spid="289863" grpId="0" animBg="1"/>
      <p:bldP spid="289863" grpId="1" animBg="1"/>
      <p:bldP spid="289862" grpId="0" animBg="1"/>
      <p:bldP spid="289862" grpId="1" animBg="1"/>
      <p:bldP spid="289861" grpId="0" animBg="1"/>
      <p:bldP spid="289861" grpId="1" animBg="1"/>
      <p:bldP spid="289860" grpId="0" animBg="1"/>
      <p:bldP spid="289860" grpId="1" animBg="1"/>
      <p:bldP spid="289856" grpId="0" animBg="1"/>
      <p:bldP spid="289856" grpId="1" animBg="1"/>
      <p:bldP spid="289796" grpId="0"/>
      <p:bldP spid="289825" grpId="0"/>
      <p:bldP spid="289826" grpId="0"/>
      <p:bldP spid="289872" grpId="0"/>
      <p:bldP spid="289872" grpId="1"/>
      <p:bldP spid="289873" grpId="0"/>
      <p:bldP spid="289873" grpId="1"/>
      <p:bldP spid="289874" grpId="0"/>
      <p:bldP spid="289874" grpId="1"/>
      <p:bldP spid="289875" grpId="0"/>
      <p:bldP spid="289875" grpId="1"/>
      <p:bldP spid="289876" grpId="0"/>
      <p:bldP spid="289876" grpId="1"/>
      <p:bldP spid="289877" grpId="0"/>
      <p:bldP spid="289877" grpId="1"/>
      <p:bldP spid="289878" grpId="0"/>
      <p:bldP spid="289878" grpId="1"/>
      <p:bldP spid="289879" grpId="0"/>
      <p:bldP spid="28987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395288" y="1708150"/>
            <a:ext cx="4752975" cy="47513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6084888" y="5595938"/>
            <a:ext cx="107950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684213" y="2282825"/>
            <a:ext cx="8636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IR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684213" y="3362325"/>
            <a:ext cx="8636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DECODE</a:t>
            </a: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468313" y="5018088"/>
            <a:ext cx="143986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600"/>
              <a:t>CONTROL</a:t>
            </a:r>
          </a:p>
          <a:p>
            <a:pPr algn="ctr"/>
            <a:r>
              <a:rPr lang="en-US" altLang="zh-TW" sz="1600"/>
              <a:t>AND</a:t>
            </a:r>
          </a:p>
          <a:p>
            <a:pPr algn="ctr"/>
            <a:r>
              <a:rPr lang="en-US" altLang="zh-TW" sz="1600"/>
              <a:t>SEQUENCING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3563938" y="2282825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</a:t>
            </a:r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4357688" y="2282825"/>
            <a:ext cx="7191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291850" name="Rectangle 10"/>
          <p:cNvSpPr>
            <a:spLocks noChangeArrowheads="1"/>
          </p:cNvSpPr>
          <p:nvPr/>
        </p:nvSpPr>
        <p:spPr bwMode="auto">
          <a:xfrm>
            <a:off x="3706813" y="3651250"/>
            <a:ext cx="12969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ALU</a:t>
            </a:r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1042988" y="1851025"/>
            <a:ext cx="5905500" cy="698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1852" name="Group 12"/>
          <p:cNvGrpSpPr>
            <a:grpSpLocks/>
          </p:cNvGrpSpPr>
          <p:nvPr/>
        </p:nvGrpSpPr>
        <p:grpSpPr bwMode="auto">
          <a:xfrm>
            <a:off x="5940425" y="2787650"/>
            <a:ext cx="720725" cy="2808288"/>
            <a:chOff x="4195" y="1570"/>
            <a:chExt cx="454" cy="1769"/>
          </a:xfrm>
        </p:grpSpPr>
        <p:sp>
          <p:nvSpPr>
            <p:cNvPr id="291853" name="Rectangle 13"/>
            <p:cNvSpPr>
              <a:spLocks noChangeArrowheads="1"/>
            </p:cNvSpPr>
            <p:nvPr/>
          </p:nvSpPr>
          <p:spPr bwMode="auto">
            <a:xfrm>
              <a:off x="4195" y="1570"/>
              <a:ext cx="454" cy="17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1854" name="Line 14"/>
            <p:cNvSpPr>
              <a:spLocks noChangeShapeType="1"/>
            </p:cNvSpPr>
            <p:nvPr/>
          </p:nvSpPr>
          <p:spPr bwMode="auto">
            <a:xfrm>
              <a:off x="4195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5" name="Line 15"/>
            <p:cNvSpPr>
              <a:spLocks noChangeShapeType="1"/>
            </p:cNvSpPr>
            <p:nvPr/>
          </p:nvSpPr>
          <p:spPr bwMode="auto">
            <a:xfrm>
              <a:off x="4195" y="184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6" name="Line 16"/>
            <p:cNvSpPr>
              <a:spLocks noChangeShapeType="1"/>
            </p:cNvSpPr>
            <p:nvPr/>
          </p:nvSpPr>
          <p:spPr bwMode="auto">
            <a:xfrm>
              <a:off x="4195" y="197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7" name="Line 17"/>
            <p:cNvSpPr>
              <a:spLocks noChangeShapeType="1"/>
            </p:cNvSpPr>
            <p:nvPr/>
          </p:nvSpPr>
          <p:spPr bwMode="auto">
            <a:xfrm>
              <a:off x="4195" y="211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>
              <a:off x="4195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9" name="Line 19"/>
            <p:cNvSpPr>
              <a:spLocks noChangeShapeType="1"/>
            </p:cNvSpPr>
            <p:nvPr/>
          </p:nvSpPr>
          <p:spPr bwMode="auto">
            <a:xfrm>
              <a:off x="4195" y="23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0" name="Line 20"/>
            <p:cNvSpPr>
              <a:spLocks noChangeShapeType="1"/>
            </p:cNvSpPr>
            <p:nvPr/>
          </p:nvSpPr>
          <p:spPr bwMode="auto">
            <a:xfrm>
              <a:off x="4195" y="252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1" name="Line 21"/>
            <p:cNvSpPr>
              <a:spLocks noChangeShapeType="1"/>
            </p:cNvSpPr>
            <p:nvPr/>
          </p:nvSpPr>
          <p:spPr bwMode="auto">
            <a:xfrm>
              <a:off x="4195" y="265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2" name="Line 22"/>
            <p:cNvSpPr>
              <a:spLocks noChangeShapeType="1"/>
            </p:cNvSpPr>
            <p:nvPr/>
          </p:nvSpPr>
          <p:spPr bwMode="auto">
            <a:xfrm>
              <a:off x="4195" y="279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3" name="Line 23"/>
            <p:cNvSpPr>
              <a:spLocks noChangeShapeType="1"/>
            </p:cNvSpPr>
            <p:nvPr/>
          </p:nvSpPr>
          <p:spPr bwMode="auto">
            <a:xfrm>
              <a:off x="4195" y="29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4" name="Line 24"/>
            <p:cNvSpPr>
              <a:spLocks noChangeShapeType="1"/>
            </p:cNvSpPr>
            <p:nvPr/>
          </p:nvSpPr>
          <p:spPr bwMode="auto">
            <a:xfrm>
              <a:off x="4195" y="30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65" name="Line 25"/>
            <p:cNvSpPr>
              <a:spLocks noChangeShapeType="1"/>
            </p:cNvSpPr>
            <p:nvPr/>
          </p:nvSpPr>
          <p:spPr bwMode="auto">
            <a:xfrm>
              <a:off x="4195" y="320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1866" name="Rectangle 26"/>
          <p:cNvSpPr>
            <a:spLocks noChangeArrowheads="1"/>
          </p:cNvSpPr>
          <p:nvPr/>
        </p:nvSpPr>
        <p:spPr bwMode="auto">
          <a:xfrm>
            <a:off x="3887788" y="2716213"/>
            <a:ext cx="107950" cy="935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7" name="Rectangle 27"/>
          <p:cNvSpPr>
            <a:spLocks noChangeArrowheads="1"/>
          </p:cNvSpPr>
          <p:nvPr/>
        </p:nvSpPr>
        <p:spPr bwMode="auto">
          <a:xfrm>
            <a:off x="4643438" y="2716213"/>
            <a:ext cx="107950" cy="935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86" name="Rectangle 46"/>
          <p:cNvSpPr>
            <a:spLocks noChangeArrowheads="1"/>
          </p:cNvSpPr>
          <p:nvPr/>
        </p:nvSpPr>
        <p:spPr bwMode="auto">
          <a:xfrm>
            <a:off x="6264275" y="1851025"/>
            <a:ext cx="107950" cy="9350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88" name="Rectangle 48"/>
          <p:cNvSpPr>
            <a:spLocks noChangeArrowheads="1"/>
          </p:cNvSpPr>
          <p:nvPr/>
        </p:nvSpPr>
        <p:spPr bwMode="auto">
          <a:xfrm>
            <a:off x="1042988" y="1851025"/>
            <a:ext cx="107950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89" name="Rectangle 49"/>
          <p:cNvSpPr>
            <a:spLocks noChangeArrowheads="1"/>
          </p:cNvSpPr>
          <p:nvPr/>
        </p:nvSpPr>
        <p:spPr bwMode="auto">
          <a:xfrm>
            <a:off x="3897313" y="1851025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0" name="Rectangle 50"/>
          <p:cNvSpPr>
            <a:spLocks noChangeArrowheads="1"/>
          </p:cNvSpPr>
          <p:nvPr/>
        </p:nvSpPr>
        <p:spPr bwMode="auto">
          <a:xfrm>
            <a:off x="4643438" y="1851025"/>
            <a:ext cx="98425" cy="431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1" name="Rectangle 51"/>
          <p:cNvSpPr>
            <a:spLocks noChangeArrowheads="1"/>
          </p:cNvSpPr>
          <p:nvPr/>
        </p:nvSpPr>
        <p:spPr bwMode="auto">
          <a:xfrm>
            <a:off x="4284663" y="4516438"/>
            <a:ext cx="107950" cy="2159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2" name="Rectangle 52"/>
          <p:cNvSpPr>
            <a:spLocks noChangeArrowheads="1"/>
          </p:cNvSpPr>
          <p:nvPr/>
        </p:nvSpPr>
        <p:spPr bwMode="auto">
          <a:xfrm>
            <a:off x="3348038" y="1924050"/>
            <a:ext cx="107950" cy="280828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3" name="Rectangle 53"/>
          <p:cNvSpPr>
            <a:spLocks noChangeArrowheads="1"/>
          </p:cNvSpPr>
          <p:nvPr/>
        </p:nvSpPr>
        <p:spPr bwMode="auto">
          <a:xfrm>
            <a:off x="3348038" y="4659313"/>
            <a:ext cx="936625" cy="73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2770188" y="4083050"/>
            <a:ext cx="107950" cy="1800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5" name="Rectangle 55"/>
          <p:cNvSpPr>
            <a:spLocks noChangeArrowheads="1"/>
          </p:cNvSpPr>
          <p:nvPr/>
        </p:nvSpPr>
        <p:spPr bwMode="auto">
          <a:xfrm>
            <a:off x="2195513" y="5805488"/>
            <a:ext cx="4752975" cy="777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6" name="Rectangle 56"/>
          <p:cNvSpPr>
            <a:spLocks noChangeArrowheads="1"/>
          </p:cNvSpPr>
          <p:nvPr/>
        </p:nvSpPr>
        <p:spPr bwMode="auto">
          <a:xfrm>
            <a:off x="6408738" y="5595938"/>
            <a:ext cx="107950" cy="2159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99" name="Rectangle 59"/>
          <p:cNvSpPr>
            <a:spLocks noChangeArrowheads="1"/>
          </p:cNvSpPr>
          <p:nvPr/>
        </p:nvSpPr>
        <p:spPr bwMode="auto">
          <a:xfrm>
            <a:off x="6084888" y="5883275"/>
            <a:ext cx="107950" cy="4333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00" name="Rectangle 60"/>
          <p:cNvSpPr>
            <a:spLocks noChangeArrowheads="1"/>
          </p:cNvSpPr>
          <p:nvPr/>
        </p:nvSpPr>
        <p:spPr bwMode="auto">
          <a:xfrm>
            <a:off x="1042988" y="6308725"/>
            <a:ext cx="5905500" cy="8096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01" name="Rectangle 61"/>
          <p:cNvSpPr>
            <a:spLocks noChangeArrowheads="1"/>
          </p:cNvSpPr>
          <p:nvPr/>
        </p:nvSpPr>
        <p:spPr bwMode="auto">
          <a:xfrm>
            <a:off x="1042988" y="6099175"/>
            <a:ext cx="107950" cy="2174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02" name="Text Box 62"/>
          <p:cNvSpPr txBox="1">
            <a:spLocks noChangeArrowheads="1"/>
          </p:cNvSpPr>
          <p:nvPr/>
        </p:nvSpPr>
        <p:spPr bwMode="auto">
          <a:xfrm>
            <a:off x="5219700" y="1484313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8000"/>
                </a:solidFill>
              </a:rPr>
              <a:t>DATA BUS</a:t>
            </a:r>
          </a:p>
        </p:txBody>
      </p:sp>
      <p:sp>
        <p:nvSpPr>
          <p:cNvPr id="291903" name="Text Box 63"/>
          <p:cNvSpPr txBox="1">
            <a:spLocks noChangeArrowheads="1"/>
          </p:cNvSpPr>
          <p:nvPr/>
        </p:nvSpPr>
        <p:spPr bwMode="auto">
          <a:xfrm>
            <a:off x="3924300" y="5949950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CONTROL BUS</a:t>
            </a:r>
          </a:p>
        </p:txBody>
      </p:sp>
      <p:sp>
        <p:nvSpPr>
          <p:cNvPr id="291904" name="Text Box 64"/>
          <p:cNvSpPr txBox="1">
            <a:spLocks noChangeArrowheads="1"/>
          </p:cNvSpPr>
          <p:nvPr/>
        </p:nvSpPr>
        <p:spPr bwMode="auto">
          <a:xfrm>
            <a:off x="3924300" y="5510213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ADDRESS BUS</a:t>
            </a:r>
          </a:p>
        </p:txBody>
      </p:sp>
      <p:sp>
        <p:nvSpPr>
          <p:cNvPr id="291905" name="Text Box 65"/>
          <p:cNvSpPr txBox="1">
            <a:spLocks noChangeArrowheads="1"/>
          </p:cNvSpPr>
          <p:nvPr/>
        </p:nvSpPr>
        <p:spPr bwMode="auto">
          <a:xfrm>
            <a:off x="5148263" y="23495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MEMORY</a:t>
            </a:r>
          </a:p>
        </p:txBody>
      </p:sp>
      <p:sp>
        <p:nvSpPr>
          <p:cNvPr id="291907" name="Rectangle 67"/>
          <p:cNvSpPr>
            <a:spLocks noChangeArrowheads="1"/>
          </p:cNvSpPr>
          <p:nvPr/>
        </p:nvSpPr>
        <p:spPr bwMode="auto">
          <a:xfrm>
            <a:off x="1042988" y="2716213"/>
            <a:ext cx="10795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08" name="Rectangle 68"/>
          <p:cNvSpPr>
            <a:spLocks noChangeArrowheads="1"/>
          </p:cNvSpPr>
          <p:nvPr/>
        </p:nvSpPr>
        <p:spPr bwMode="auto">
          <a:xfrm>
            <a:off x="1042988" y="3868738"/>
            <a:ext cx="107950" cy="1150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09" name="Rectangle 69"/>
          <p:cNvSpPr>
            <a:spLocks noChangeArrowheads="1"/>
          </p:cNvSpPr>
          <p:nvPr/>
        </p:nvSpPr>
        <p:spPr bwMode="auto">
          <a:xfrm>
            <a:off x="2124075" y="2498725"/>
            <a:ext cx="107950" cy="33845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0" name="Rectangle 70"/>
          <p:cNvSpPr>
            <a:spLocks noChangeArrowheads="1"/>
          </p:cNvSpPr>
          <p:nvPr/>
        </p:nvSpPr>
        <p:spPr bwMode="auto">
          <a:xfrm>
            <a:off x="1547813" y="2498725"/>
            <a:ext cx="647700" cy="730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1" name="Rectangle 71"/>
          <p:cNvSpPr>
            <a:spLocks noChangeArrowheads="1"/>
          </p:cNvSpPr>
          <p:nvPr/>
        </p:nvSpPr>
        <p:spPr bwMode="auto">
          <a:xfrm>
            <a:off x="4211638" y="4875213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</a:t>
            </a:r>
          </a:p>
        </p:txBody>
      </p:sp>
      <p:sp>
        <p:nvSpPr>
          <p:cNvPr id="291912" name="Rectangle 72"/>
          <p:cNvSpPr>
            <a:spLocks noChangeArrowheads="1"/>
          </p:cNvSpPr>
          <p:nvPr/>
        </p:nvSpPr>
        <p:spPr bwMode="auto">
          <a:xfrm>
            <a:off x="4500563" y="4516438"/>
            <a:ext cx="10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913" name="Line 73"/>
          <p:cNvSpPr>
            <a:spLocks noChangeShapeType="1"/>
          </p:cNvSpPr>
          <p:nvPr/>
        </p:nvSpPr>
        <p:spPr bwMode="auto">
          <a:xfrm>
            <a:off x="468313" y="357981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4" name="Line 74"/>
          <p:cNvSpPr>
            <a:spLocks noChangeShapeType="1"/>
          </p:cNvSpPr>
          <p:nvPr/>
        </p:nvSpPr>
        <p:spPr bwMode="auto">
          <a:xfrm>
            <a:off x="468313" y="24987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5" name="Line 75"/>
          <p:cNvSpPr>
            <a:spLocks noChangeShapeType="1"/>
          </p:cNvSpPr>
          <p:nvPr/>
        </p:nvSpPr>
        <p:spPr bwMode="auto">
          <a:xfrm>
            <a:off x="5003800" y="408305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6" name="Line 76"/>
          <p:cNvSpPr>
            <a:spLocks noChangeShapeType="1"/>
          </p:cNvSpPr>
          <p:nvPr/>
        </p:nvSpPr>
        <p:spPr bwMode="auto">
          <a:xfrm rot="-5400000">
            <a:off x="2735263" y="35433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7" name="Line 77"/>
          <p:cNvSpPr>
            <a:spLocks noChangeShapeType="1"/>
          </p:cNvSpPr>
          <p:nvPr/>
        </p:nvSpPr>
        <p:spPr bwMode="auto">
          <a:xfrm rot="-5400000">
            <a:off x="3600450" y="21748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918" name="Line 78"/>
          <p:cNvSpPr>
            <a:spLocks noChangeShapeType="1"/>
          </p:cNvSpPr>
          <p:nvPr/>
        </p:nvSpPr>
        <p:spPr bwMode="auto">
          <a:xfrm rot="-5400000">
            <a:off x="4392613" y="217487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1919" name="Group 79"/>
          <p:cNvGrpSpPr>
            <a:grpSpLocks/>
          </p:cNvGrpSpPr>
          <p:nvPr/>
        </p:nvGrpSpPr>
        <p:grpSpPr bwMode="auto">
          <a:xfrm>
            <a:off x="2987675" y="4076700"/>
            <a:ext cx="1220788" cy="1081088"/>
            <a:chOff x="1746" y="2568"/>
            <a:chExt cx="769" cy="681"/>
          </a:xfrm>
        </p:grpSpPr>
        <p:sp>
          <p:nvSpPr>
            <p:cNvPr id="291920" name="Rectangle 80"/>
            <p:cNvSpPr>
              <a:spLocks noChangeArrowheads="1"/>
            </p:cNvSpPr>
            <p:nvPr/>
          </p:nvSpPr>
          <p:spPr bwMode="auto">
            <a:xfrm>
              <a:off x="1746" y="2568"/>
              <a:ext cx="58" cy="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921" name="Rectangle 81"/>
            <p:cNvSpPr>
              <a:spLocks noChangeArrowheads="1"/>
            </p:cNvSpPr>
            <p:nvPr/>
          </p:nvSpPr>
          <p:spPr bwMode="auto">
            <a:xfrm rot="5400000">
              <a:off x="2093" y="2826"/>
              <a:ext cx="76" cy="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922" name="Rectangle 82"/>
            <p:cNvSpPr>
              <a:spLocks noChangeArrowheads="1"/>
            </p:cNvSpPr>
            <p:nvPr/>
          </p:nvSpPr>
          <p:spPr bwMode="auto">
            <a:xfrm>
              <a:off x="1749" y="3159"/>
              <a:ext cx="53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1923" name="Rectangle 83"/>
          <p:cNvSpPr>
            <a:spLocks noChangeArrowheads="1"/>
          </p:cNvSpPr>
          <p:nvPr/>
        </p:nvSpPr>
        <p:spPr bwMode="auto">
          <a:xfrm>
            <a:off x="2411413" y="3651250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PC</a:t>
            </a:r>
          </a:p>
        </p:txBody>
      </p:sp>
      <p:sp>
        <p:nvSpPr>
          <p:cNvPr id="291924" name="Text Box 84"/>
          <p:cNvSpPr txBox="1">
            <a:spLocks noChangeArrowheads="1"/>
          </p:cNvSpPr>
          <p:nvPr/>
        </p:nvSpPr>
        <p:spPr bwMode="auto">
          <a:xfrm>
            <a:off x="5986463" y="2732088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1401</a:t>
            </a:r>
          </a:p>
        </p:txBody>
      </p:sp>
      <p:sp>
        <p:nvSpPr>
          <p:cNvPr id="291925" name="Text Box 85"/>
          <p:cNvSpPr txBox="1">
            <a:spLocks noChangeArrowheads="1"/>
          </p:cNvSpPr>
          <p:nvPr/>
        </p:nvSpPr>
        <p:spPr bwMode="auto">
          <a:xfrm>
            <a:off x="5986463" y="2947988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A402</a:t>
            </a:r>
          </a:p>
        </p:txBody>
      </p:sp>
      <p:sp>
        <p:nvSpPr>
          <p:cNvPr id="291926" name="Text Box 86"/>
          <p:cNvSpPr txBox="1">
            <a:spLocks noChangeArrowheads="1"/>
          </p:cNvSpPr>
          <p:nvPr/>
        </p:nvSpPr>
        <p:spPr bwMode="auto">
          <a:xfrm>
            <a:off x="5986463" y="3163888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D004</a:t>
            </a:r>
          </a:p>
        </p:txBody>
      </p:sp>
      <p:sp>
        <p:nvSpPr>
          <p:cNvPr id="291927" name="Text Box 87"/>
          <p:cNvSpPr txBox="1">
            <a:spLocks noChangeArrowheads="1"/>
          </p:cNvSpPr>
          <p:nvPr/>
        </p:nvSpPr>
        <p:spPr bwMode="auto">
          <a:xfrm>
            <a:off x="5986463" y="3379788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1402</a:t>
            </a:r>
          </a:p>
        </p:txBody>
      </p:sp>
      <p:sp>
        <p:nvSpPr>
          <p:cNvPr id="291928" name="Text Box 88"/>
          <p:cNvSpPr txBox="1">
            <a:spLocks noChangeArrowheads="1"/>
          </p:cNvSpPr>
          <p:nvPr/>
        </p:nvSpPr>
        <p:spPr bwMode="auto">
          <a:xfrm>
            <a:off x="5986463" y="3595688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A400</a:t>
            </a:r>
          </a:p>
        </p:txBody>
      </p:sp>
      <p:sp>
        <p:nvSpPr>
          <p:cNvPr id="291929" name="Text Box 89"/>
          <p:cNvSpPr txBox="1">
            <a:spLocks noChangeArrowheads="1"/>
          </p:cNvSpPr>
          <p:nvPr/>
        </p:nvSpPr>
        <p:spPr bwMode="auto">
          <a:xfrm>
            <a:off x="5986463" y="3813175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B007</a:t>
            </a:r>
          </a:p>
        </p:txBody>
      </p:sp>
      <p:sp>
        <p:nvSpPr>
          <p:cNvPr id="291930" name="Text Box 90"/>
          <p:cNvSpPr txBox="1">
            <a:spLocks noChangeArrowheads="1"/>
          </p:cNvSpPr>
          <p:nvPr/>
        </p:nvSpPr>
        <p:spPr bwMode="auto">
          <a:xfrm>
            <a:off x="5986463" y="4029075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2400</a:t>
            </a:r>
          </a:p>
        </p:txBody>
      </p:sp>
      <p:sp>
        <p:nvSpPr>
          <p:cNvPr id="291931" name="Text Box 91"/>
          <p:cNvSpPr txBox="1">
            <a:spLocks noChangeArrowheads="1"/>
          </p:cNvSpPr>
          <p:nvPr/>
        </p:nvSpPr>
        <p:spPr bwMode="auto">
          <a:xfrm>
            <a:off x="5986463" y="4244975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9000</a:t>
            </a:r>
          </a:p>
        </p:txBody>
      </p:sp>
      <p:sp>
        <p:nvSpPr>
          <p:cNvPr id="291932" name="Text Box 92"/>
          <p:cNvSpPr txBox="1">
            <a:spLocks noChangeArrowheads="1"/>
          </p:cNvSpPr>
          <p:nvPr/>
        </p:nvSpPr>
        <p:spPr bwMode="auto">
          <a:xfrm>
            <a:off x="5986463" y="4892675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0007</a:t>
            </a:r>
          </a:p>
        </p:txBody>
      </p:sp>
      <p:sp>
        <p:nvSpPr>
          <p:cNvPr id="291933" name="Text Box 93"/>
          <p:cNvSpPr txBox="1">
            <a:spLocks noChangeArrowheads="1"/>
          </p:cNvSpPr>
          <p:nvPr/>
        </p:nvSpPr>
        <p:spPr bwMode="auto">
          <a:xfrm>
            <a:off x="5986463" y="5108575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0002</a:t>
            </a:r>
          </a:p>
        </p:txBody>
      </p:sp>
      <p:sp>
        <p:nvSpPr>
          <p:cNvPr id="291934" name="Text Box 94"/>
          <p:cNvSpPr txBox="1">
            <a:spLocks noChangeArrowheads="1"/>
          </p:cNvSpPr>
          <p:nvPr/>
        </p:nvSpPr>
        <p:spPr bwMode="auto">
          <a:xfrm>
            <a:off x="5986463" y="5324475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0009</a:t>
            </a:r>
          </a:p>
        </p:txBody>
      </p:sp>
      <p:sp>
        <p:nvSpPr>
          <p:cNvPr id="291935" name="Text Box 95"/>
          <p:cNvSpPr txBox="1">
            <a:spLocks noChangeArrowheads="1"/>
          </p:cNvSpPr>
          <p:nvPr/>
        </p:nvSpPr>
        <p:spPr bwMode="auto">
          <a:xfrm>
            <a:off x="5461000" y="2732088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000</a:t>
            </a:r>
          </a:p>
        </p:txBody>
      </p:sp>
      <p:sp>
        <p:nvSpPr>
          <p:cNvPr id="291936" name="Text Box 96"/>
          <p:cNvSpPr txBox="1">
            <a:spLocks noChangeArrowheads="1"/>
          </p:cNvSpPr>
          <p:nvPr/>
        </p:nvSpPr>
        <p:spPr bwMode="auto">
          <a:xfrm>
            <a:off x="5461000" y="2947988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001</a:t>
            </a:r>
          </a:p>
        </p:txBody>
      </p:sp>
      <p:sp>
        <p:nvSpPr>
          <p:cNvPr id="291937" name="Text Box 97"/>
          <p:cNvSpPr txBox="1">
            <a:spLocks noChangeArrowheads="1"/>
          </p:cNvSpPr>
          <p:nvPr/>
        </p:nvSpPr>
        <p:spPr bwMode="auto">
          <a:xfrm>
            <a:off x="5461000" y="3163888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002</a:t>
            </a:r>
          </a:p>
        </p:txBody>
      </p:sp>
      <p:sp>
        <p:nvSpPr>
          <p:cNvPr id="291938" name="Text Box 98"/>
          <p:cNvSpPr txBox="1">
            <a:spLocks noChangeArrowheads="1"/>
          </p:cNvSpPr>
          <p:nvPr/>
        </p:nvSpPr>
        <p:spPr bwMode="auto">
          <a:xfrm>
            <a:off x="5461000" y="3379788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003</a:t>
            </a:r>
          </a:p>
        </p:txBody>
      </p:sp>
      <p:sp>
        <p:nvSpPr>
          <p:cNvPr id="291939" name="Text Box 99"/>
          <p:cNvSpPr txBox="1">
            <a:spLocks noChangeArrowheads="1"/>
          </p:cNvSpPr>
          <p:nvPr/>
        </p:nvSpPr>
        <p:spPr bwMode="auto">
          <a:xfrm>
            <a:off x="5461000" y="3597275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004</a:t>
            </a:r>
          </a:p>
        </p:txBody>
      </p:sp>
      <p:sp>
        <p:nvSpPr>
          <p:cNvPr id="291940" name="Text Box 100"/>
          <p:cNvSpPr txBox="1">
            <a:spLocks noChangeArrowheads="1"/>
          </p:cNvSpPr>
          <p:nvPr/>
        </p:nvSpPr>
        <p:spPr bwMode="auto">
          <a:xfrm>
            <a:off x="5461000" y="3813175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005</a:t>
            </a:r>
          </a:p>
        </p:txBody>
      </p:sp>
      <p:sp>
        <p:nvSpPr>
          <p:cNvPr id="291941" name="Text Box 101"/>
          <p:cNvSpPr txBox="1">
            <a:spLocks noChangeArrowheads="1"/>
          </p:cNvSpPr>
          <p:nvPr/>
        </p:nvSpPr>
        <p:spPr bwMode="auto">
          <a:xfrm>
            <a:off x="5461000" y="4029075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006</a:t>
            </a:r>
          </a:p>
        </p:txBody>
      </p:sp>
      <p:sp>
        <p:nvSpPr>
          <p:cNvPr id="291942" name="Text Box 102"/>
          <p:cNvSpPr txBox="1">
            <a:spLocks noChangeArrowheads="1"/>
          </p:cNvSpPr>
          <p:nvPr/>
        </p:nvSpPr>
        <p:spPr bwMode="auto">
          <a:xfrm>
            <a:off x="5461000" y="4244975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007</a:t>
            </a:r>
          </a:p>
        </p:txBody>
      </p:sp>
      <p:sp>
        <p:nvSpPr>
          <p:cNvPr id="291943" name="Text Box 103"/>
          <p:cNvSpPr txBox="1">
            <a:spLocks noChangeArrowheads="1"/>
          </p:cNvSpPr>
          <p:nvPr/>
        </p:nvSpPr>
        <p:spPr bwMode="auto">
          <a:xfrm>
            <a:off x="5461000" y="4892675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400</a:t>
            </a:r>
          </a:p>
        </p:txBody>
      </p:sp>
      <p:sp>
        <p:nvSpPr>
          <p:cNvPr id="291944" name="Text Box 104"/>
          <p:cNvSpPr txBox="1">
            <a:spLocks noChangeArrowheads="1"/>
          </p:cNvSpPr>
          <p:nvPr/>
        </p:nvSpPr>
        <p:spPr bwMode="auto">
          <a:xfrm>
            <a:off x="5461000" y="5108575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401</a:t>
            </a:r>
          </a:p>
        </p:txBody>
      </p:sp>
      <p:sp>
        <p:nvSpPr>
          <p:cNvPr id="291945" name="Text Box 105"/>
          <p:cNvSpPr txBox="1">
            <a:spLocks noChangeArrowheads="1"/>
          </p:cNvSpPr>
          <p:nvPr/>
        </p:nvSpPr>
        <p:spPr bwMode="auto">
          <a:xfrm>
            <a:off x="5461000" y="5324475"/>
            <a:ext cx="550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ourier New" pitchFamily="49" charset="0"/>
              </a:rPr>
              <a:t>402</a:t>
            </a:r>
          </a:p>
        </p:txBody>
      </p:sp>
      <p:sp>
        <p:nvSpPr>
          <p:cNvPr id="291946" name="Rectangle 106"/>
          <p:cNvSpPr>
            <a:spLocks noChangeArrowheads="1"/>
          </p:cNvSpPr>
          <p:nvPr/>
        </p:nvSpPr>
        <p:spPr bwMode="auto">
          <a:xfrm>
            <a:off x="7092950" y="2724150"/>
            <a:ext cx="1617663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b="1"/>
              <a:t>LDA 	401</a:t>
            </a:r>
          </a:p>
          <a:p>
            <a:r>
              <a:rPr lang="en-US" altLang="zh-TW" b="1"/>
              <a:t>CMP 	402</a:t>
            </a:r>
          </a:p>
          <a:p>
            <a:r>
              <a:rPr lang="en-US" altLang="zh-TW" b="1"/>
              <a:t>JL  	004</a:t>
            </a:r>
          </a:p>
          <a:p>
            <a:r>
              <a:rPr lang="en-US" altLang="zh-TW" b="1"/>
              <a:t>LDA 	402</a:t>
            </a:r>
          </a:p>
          <a:p>
            <a:r>
              <a:rPr lang="en-US" altLang="zh-TW" b="1"/>
              <a:t>CMP 	400</a:t>
            </a:r>
          </a:p>
          <a:p>
            <a:r>
              <a:rPr lang="en-US" altLang="zh-TW" b="1"/>
              <a:t>JG  	007</a:t>
            </a:r>
          </a:p>
          <a:p>
            <a:r>
              <a:rPr lang="en-US" altLang="zh-TW" b="1"/>
              <a:t>STA 	400</a:t>
            </a:r>
          </a:p>
          <a:p>
            <a:r>
              <a:rPr lang="en-US" altLang="zh-TW" b="1"/>
              <a:t>HLT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Advanced architecture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Multi-stage pipeline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35975" cy="1298575"/>
          </a:xfrm>
        </p:spPr>
        <p:txBody>
          <a:bodyPr/>
          <a:lstStyle/>
          <a:p>
            <a:r>
              <a:rPr lang="en-US" altLang="zh-TW"/>
              <a:t>Pipelining makes it possible for processor to execute instructions in parallel</a:t>
            </a:r>
          </a:p>
          <a:p>
            <a:r>
              <a:rPr lang="en-US" altLang="zh-TW"/>
              <a:t>Instruction execution divided into discrete stages</a:t>
            </a: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3635375" y="2452688"/>
          <a:ext cx="4392613" cy="4216400"/>
        </p:xfrm>
        <a:graphic>
          <a:graphicData uri="http://schemas.openxmlformats.org/presentationml/2006/ole">
            <p:oleObj spid="_x0000_s203780" name="VISIO" r:id="rId3" imgW="1869480" imgH="1755360" progId="">
              <p:embed/>
            </p:oleObj>
          </a:graphicData>
        </a:graphic>
      </p:graphicFrame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468313" y="3068638"/>
            <a:ext cx="3024187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Example of a non-pipelined processor. For example, 80386. Many wasted cycles.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Pipelined execution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8250"/>
            <a:ext cx="8229600" cy="649288"/>
          </a:xfrm>
        </p:spPr>
        <p:txBody>
          <a:bodyPr/>
          <a:lstStyle/>
          <a:p>
            <a:r>
              <a:rPr lang="en-US" altLang="zh-TW"/>
              <a:t>More efficient use of cycles, greater throughput of instructions: (80486 started to use pipelining)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684213" y="2420938"/>
          <a:ext cx="5472112" cy="3482975"/>
        </p:xfrm>
        <a:graphic>
          <a:graphicData uri="http://schemas.openxmlformats.org/presentationml/2006/ole">
            <p:oleObj spid="_x0000_s204804" name="VISIO" r:id="rId3" imgW="1869480" imgH="1183680" progId="">
              <p:embed/>
            </p:oleObj>
          </a:graphicData>
        </a:graphic>
      </p:graphicFrame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6156325" y="2708275"/>
            <a:ext cx="259238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For </a:t>
            </a:r>
            <a:r>
              <a:rPr kumimoji="0" lang="en-US" altLang="zh-TW" sz="2400" i="1"/>
              <a:t>k</a:t>
            </a:r>
            <a:r>
              <a:rPr kumimoji="0" lang="en-US" altLang="zh-TW" sz="2400"/>
              <a:t> stages and </a:t>
            </a:r>
            <a:r>
              <a:rPr kumimoji="0" lang="en-US" altLang="zh-TW" sz="2400" i="1"/>
              <a:t>n</a:t>
            </a:r>
            <a:r>
              <a:rPr kumimoji="0" lang="en-US" altLang="zh-TW" sz="2400"/>
              <a:t> instructions, the number of required cycles is: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/>
              <a:t>  </a:t>
            </a:r>
            <a:r>
              <a:rPr kumimoji="0" lang="en-US" altLang="zh-TW" sz="2400" i="1"/>
              <a:t>k</a:t>
            </a:r>
            <a:r>
              <a:rPr kumimoji="0" lang="en-US" altLang="zh-TW" sz="2400"/>
              <a:t> + (</a:t>
            </a:r>
            <a:r>
              <a:rPr kumimoji="0" lang="en-US" altLang="zh-TW" sz="2400" i="1"/>
              <a:t>n</a:t>
            </a:r>
            <a:r>
              <a:rPr kumimoji="0" lang="en-US" altLang="zh-TW" sz="2400"/>
              <a:t> – 1)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/>
              <a:t>compared to k*n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Wasted cycles (pipelined)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741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When one of the stages requires two or more clock cycles, clock cycles are again wasted.</a:t>
            </a:r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539750" y="2060575"/>
          <a:ext cx="4895850" cy="4424363"/>
        </p:xfrm>
        <a:graphic>
          <a:graphicData uri="http://schemas.openxmlformats.org/presentationml/2006/ole">
            <p:oleObj spid="_x0000_s205828" name="VISIO" r:id="rId3" imgW="1869480" imgH="1683720" progId="">
              <p:embed/>
            </p:oleObj>
          </a:graphicData>
        </a:graphic>
      </p:graphicFrame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5580063" y="2781300"/>
            <a:ext cx="3024187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For </a:t>
            </a:r>
            <a:r>
              <a:rPr kumimoji="0" lang="en-US" altLang="zh-TW" sz="2400" i="1"/>
              <a:t>k</a:t>
            </a:r>
            <a:r>
              <a:rPr kumimoji="0" lang="en-US" altLang="zh-TW" sz="2400"/>
              <a:t> stages and </a:t>
            </a:r>
            <a:r>
              <a:rPr kumimoji="0" lang="en-US" altLang="zh-TW" sz="2400" i="1"/>
              <a:t>n</a:t>
            </a:r>
            <a:r>
              <a:rPr kumimoji="0" lang="en-US" altLang="zh-TW" sz="2400"/>
              <a:t> instructions, the number of required cycles is: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/>
              <a:t>  </a:t>
            </a:r>
            <a:r>
              <a:rPr kumimoji="0" lang="en-US" altLang="zh-TW" sz="2400" i="1"/>
              <a:t>k</a:t>
            </a:r>
            <a:r>
              <a:rPr kumimoji="0" lang="en-US" altLang="zh-TW" sz="2400"/>
              <a:t> + (2</a:t>
            </a:r>
            <a:r>
              <a:rPr kumimoji="0" lang="en-US" altLang="zh-TW" sz="2400" i="1"/>
              <a:t>n</a:t>
            </a:r>
            <a:r>
              <a:rPr kumimoji="0" lang="en-US" altLang="zh-TW" sz="2400"/>
              <a:t> –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Superscalar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609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TW"/>
              <a:t>A superscalar processor has multiple execution pipelines. In the following, note that Stage S4 has left and right pipelines (u and v).</a:t>
            </a:r>
          </a:p>
        </p:txBody>
      </p:sp>
      <p:graphicFrame>
        <p:nvGraphicFramePr>
          <p:cNvPr id="206852" name="Object 4"/>
          <p:cNvGraphicFramePr>
            <a:graphicFrameLocks noChangeAspect="1"/>
          </p:cNvGraphicFramePr>
          <p:nvPr/>
        </p:nvGraphicFramePr>
        <p:xfrm>
          <a:off x="611188" y="2349500"/>
          <a:ext cx="4897437" cy="4022725"/>
        </p:xfrm>
        <a:graphic>
          <a:graphicData uri="http://schemas.openxmlformats.org/presentationml/2006/ole">
            <p:oleObj spid="_x0000_s206852" name="VISIO" r:id="rId3" imgW="2098080" imgH="1698120" progId="">
              <p:embed/>
            </p:oleObj>
          </a:graphicData>
        </a:graphic>
      </p:graphicFrame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589588" y="2492375"/>
            <a:ext cx="2870200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For </a:t>
            </a:r>
            <a:r>
              <a:rPr kumimoji="0" lang="en-US" altLang="zh-TW" sz="2400" i="1"/>
              <a:t>k</a:t>
            </a:r>
            <a:r>
              <a:rPr kumimoji="0" lang="en-US" altLang="zh-TW" sz="2400"/>
              <a:t> states and </a:t>
            </a:r>
            <a:r>
              <a:rPr kumimoji="0" lang="en-US" altLang="zh-TW" sz="2400" i="1"/>
              <a:t>n</a:t>
            </a:r>
            <a:r>
              <a:rPr kumimoji="0" lang="en-US" altLang="zh-TW" sz="2400"/>
              <a:t> instructions, the number of required cycles is: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/>
              <a:t>  </a:t>
            </a:r>
            <a:r>
              <a:rPr kumimoji="0" lang="en-US" altLang="zh-TW" sz="2400" i="1"/>
              <a:t>k</a:t>
            </a:r>
            <a:r>
              <a:rPr kumimoji="0" lang="en-US" altLang="zh-TW" sz="2400"/>
              <a:t> + </a:t>
            </a:r>
            <a:r>
              <a:rPr kumimoji="0" lang="en-US" altLang="zh-TW" sz="2400" i="1"/>
              <a:t>n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5508625" y="5445125"/>
            <a:ext cx="33115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600">
                <a:latin typeface="Trebuchet MS" pitchFamily="34" charset="0"/>
              </a:rPr>
              <a:t>Pentium: 2 pipelines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600">
                <a:latin typeface="Trebuchet MS" pitchFamily="34" charset="0"/>
              </a:rPr>
              <a:t>Pentium Pro: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Reading from memory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2503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Multiple machine cycles are required when reading from memory, because it responds much more slowly than the CPU. The four steps are: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address placed on address bus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Read Line (RD) set low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CPU waits one cycle for memory to respond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Read Line (RD) goes to 1, indicating that the data is on the data bus</a:t>
            </a:r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671513" y="2178050"/>
          <a:ext cx="7716837" cy="4203700"/>
        </p:xfrm>
        <a:graphic>
          <a:graphicData uri="http://schemas.openxmlformats.org/presentationml/2006/ole">
            <p:oleObj spid="_x0000_s207876" name="VISIO" r:id="rId3" imgW="4692240" imgH="2555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Cache memory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r>
              <a:rPr lang="en-US" altLang="zh-TW"/>
              <a:t>High-speed expensive static RAM both inside and outside the CPU.</a:t>
            </a:r>
          </a:p>
          <a:p>
            <a:pPr lvl="1"/>
            <a:r>
              <a:rPr lang="en-US" altLang="zh-TW"/>
              <a:t>Level-1 cache: inside the CPU</a:t>
            </a:r>
          </a:p>
          <a:p>
            <a:pPr lvl="1"/>
            <a:r>
              <a:rPr lang="en-US" altLang="zh-TW"/>
              <a:t>Level-2 cache: outside the CPU</a:t>
            </a:r>
          </a:p>
          <a:p>
            <a:r>
              <a:rPr lang="en-US" altLang="zh-TW"/>
              <a:t>Cache hit: when data to be read is already in cache memory</a:t>
            </a:r>
          </a:p>
          <a:p>
            <a:r>
              <a:rPr lang="en-US" altLang="zh-TW"/>
              <a:t>Cache miss: when data to be read is not in cache memory. When? compulsory, capacity and conflict.</a:t>
            </a:r>
          </a:p>
          <a:p>
            <a:r>
              <a:rPr lang="en-US" altLang="zh-TW"/>
              <a:t>Cache design: cache size, n-way, block size, replacement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zh-TW"/>
              <a:t>How a program runs</a:t>
            </a:r>
          </a:p>
        </p:txBody>
      </p: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052513"/>
            <a:ext cx="6769100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Sequential logic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622425" y="2478088"/>
            <a:ext cx="129540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REG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612775" y="2740025"/>
            <a:ext cx="722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IN</a:t>
            </a:r>
            <a:endParaRPr lang="en-US" altLang="zh-TW" sz="2400" baseline="-25000"/>
          </a:p>
        </p:txBody>
      </p:sp>
      <p:sp>
        <p:nvSpPr>
          <p:cNvPr id="272390" name="Line 6"/>
          <p:cNvSpPr>
            <a:spLocks noChangeShapeType="1"/>
          </p:cNvSpPr>
          <p:nvPr/>
        </p:nvSpPr>
        <p:spPr bwMode="auto">
          <a:xfrm>
            <a:off x="1116013" y="2981325"/>
            <a:ext cx="506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1" name="Line 7"/>
          <p:cNvSpPr>
            <a:spLocks noChangeShapeType="1"/>
          </p:cNvSpPr>
          <p:nvPr/>
        </p:nvSpPr>
        <p:spPr bwMode="auto">
          <a:xfrm>
            <a:off x="2916238" y="2979738"/>
            <a:ext cx="506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3422650" y="2740025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OUT</a:t>
            </a:r>
            <a:endParaRPr lang="en-US" altLang="zh-TW" sz="2400" baseline="-25000"/>
          </a:p>
        </p:txBody>
      </p:sp>
      <p:sp>
        <p:nvSpPr>
          <p:cNvPr id="272394" name="Line 10"/>
          <p:cNvSpPr>
            <a:spLocks noChangeShapeType="1"/>
          </p:cNvSpPr>
          <p:nvPr/>
        </p:nvSpPr>
        <p:spPr bwMode="auto">
          <a:xfrm rot="5400000" flipH="1">
            <a:off x="2159794" y="2369344"/>
            <a:ext cx="219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1763713" y="1828800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EN(RD)</a:t>
            </a:r>
            <a:endParaRPr lang="en-US" altLang="zh-TW" sz="2400" baseline="-25000"/>
          </a:p>
        </p:txBody>
      </p:sp>
      <p:sp>
        <p:nvSpPr>
          <p:cNvPr id="272398" name="Line 14"/>
          <p:cNvSpPr>
            <a:spLocks noChangeShapeType="1"/>
          </p:cNvSpPr>
          <p:nvPr/>
        </p:nvSpPr>
        <p:spPr bwMode="auto">
          <a:xfrm rot="5400000" flipH="1">
            <a:off x="2159794" y="3593307"/>
            <a:ext cx="219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1908175" y="3678238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WR</a:t>
            </a:r>
            <a:endParaRPr lang="en-US" altLang="zh-TW" sz="2400" baseline="-25000"/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5870575" y="2478088"/>
            <a:ext cx="129540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COUNTER</a:t>
            </a:r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4860925" y="2708275"/>
            <a:ext cx="722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IN</a:t>
            </a:r>
            <a:endParaRPr lang="en-US" altLang="zh-TW" sz="2400" baseline="-25000"/>
          </a:p>
        </p:txBody>
      </p:sp>
      <p:sp>
        <p:nvSpPr>
          <p:cNvPr id="272402" name="Line 18"/>
          <p:cNvSpPr>
            <a:spLocks noChangeShapeType="1"/>
          </p:cNvSpPr>
          <p:nvPr/>
        </p:nvSpPr>
        <p:spPr bwMode="auto">
          <a:xfrm>
            <a:off x="5364163" y="2949575"/>
            <a:ext cx="506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3" name="Line 19"/>
          <p:cNvSpPr>
            <a:spLocks noChangeShapeType="1"/>
          </p:cNvSpPr>
          <p:nvPr/>
        </p:nvSpPr>
        <p:spPr bwMode="auto">
          <a:xfrm>
            <a:off x="7164388" y="2979738"/>
            <a:ext cx="506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4" name="Text Box 20"/>
          <p:cNvSpPr txBox="1">
            <a:spLocks noChangeArrowheads="1"/>
          </p:cNvSpPr>
          <p:nvPr/>
        </p:nvSpPr>
        <p:spPr bwMode="auto">
          <a:xfrm>
            <a:off x="7670800" y="2740025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OUT</a:t>
            </a:r>
            <a:endParaRPr lang="en-US" altLang="zh-TW" sz="2400" baseline="-25000"/>
          </a:p>
        </p:txBody>
      </p:sp>
      <p:sp>
        <p:nvSpPr>
          <p:cNvPr id="272405" name="Line 21"/>
          <p:cNvSpPr>
            <a:spLocks noChangeShapeType="1"/>
          </p:cNvSpPr>
          <p:nvPr/>
        </p:nvSpPr>
        <p:spPr bwMode="auto">
          <a:xfrm rot="5400000" flipH="1">
            <a:off x="6407944" y="2369344"/>
            <a:ext cx="219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6011863" y="1828800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EN(RD)</a:t>
            </a:r>
            <a:endParaRPr lang="en-US" altLang="zh-TW" sz="2400" baseline="-25000"/>
          </a:p>
        </p:txBody>
      </p:sp>
      <p:sp>
        <p:nvSpPr>
          <p:cNvPr id="272407" name="Line 23"/>
          <p:cNvSpPr>
            <a:spLocks noChangeShapeType="1"/>
          </p:cNvSpPr>
          <p:nvPr/>
        </p:nvSpPr>
        <p:spPr bwMode="auto">
          <a:xfrm rot="5400000" flipH="1">
            <a:off x="6768306" y="3593307"/>
            <a:ext cx="2190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08" name="Text Box 24"/>
          <p:cNvSpPr txBox="1">
            <a:spLocks noChangeArrowheads="1"/>
          </p:cNvSpPr>
          <p:nvPr/>
        </p:nvSpPr>
        <p:spPr bwMode="auto">
          <a:xfrm>
            <a:off x="6516688" y="367823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INC</a:t>
            </a:r>
            <a:endParaRPr lang="en-US" altLang="zh-TW" sz="2400" baseline="-25000"/>
          </a:p>
        </p:txBody>
      </p:sp>
      <p:sp>
        <p:nvSpPr>
          <p:cNvPr id="272437" name="Text Box 53"/>
          <p:cNvSpPr txBox="1">
            <a:spLocks noChangeArrowheads="1"/>
          </p:cNvSpPr>
          <p:nvPr/>
        </p:nvSpPr>
        <p:spPr bwMode="auto">
          <a:xfrm>
            <a:off x="1574800" y="4422775"/>
            <a:ext cx="141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>
                <a:latin typeface="Trebuchet MS" pitchFamily="34" charset="0"/>
              </a:rPr>
              <a:t>register</a:t>
            </a:r>
          </a:p>
        </p:txBody>
      </p:sp>
      <p:sp>
        <p:nvSpPr>
          <p:cNvPr id="272438" name="Text Box 54"/>
          <p:cNvSpPr txBox="1">
            <a:spLocks noChangeArrowheads="1"/>
          </p:cNvSpPr>
          <p:nvPr/>
        </p:nvSpPr>
        <p:spPr bwMode="auto">
          <a:xfrm>
            <a:off x="5826125" y="4408488"/>
            <a:ext cx="1411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>
                <a:latin typeface="Trebuchet MS" pitchFamily="34" charset="0"/>
              </a:rPr>
              <a:t>counter</a:t>
            </a:r>
          </a:p>
        </p:txBody>
      </p:sp>
      <p:sp>
        <p:nvSpPr>
          <p:cNvPr id="272439" name="Line 55"/>
          <p:cNvSpPr>
            <a:spLocks noChangeShapeType="1"/>
          </p:cNvSpPr>
          <p:nvPr/>
        </p:nvSpPr>
        <p:spPr bwMode="auto">
          <a:xfrm rot="5400000" flipH="1">
            <a:off x="6047581" y="3607594"/>
            <a:ext cx="2190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440" name="Text Box 56"/>
          <p:cNvSpPr txBox="1">
            <a:spLocks noChangeArrowheads="1"/>
          </p:cNvSpPr>
          <p:nvPr/>
        </p:nvSpPr>
        <p:spPr bwMode="auto">
          <a:xfrm>
            <a:off x="5795963" y="3692525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/>
              <a:t>WR</a:t>
            </a:r>
            <a:endParaRPr lang="en-US" altLang="zh-TW"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Multitasking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OS can run multiple programs at the same time.</a:t>
            </a:r>
          </a:p>
          <a:p>
            <a:r>
              <a:rPr lang="en-US" altLang="zh-TW"/>
              <a:t>Multiple threads of execution within the same program.</a:t>
            </a:r>
          </a:p>
          <a:p>
            <a:r>
              <a:rPr lang="en-US" altLang="zh-TW"/>
              <a:t>Scheduler utility assigns a given amount of CPU time to each running program.</a:t>
            </a:r>
          </a:p>
          <a:p>
            <a:r>
              <a:rPr lang="en-US" altLang="zh-TW"/>
              <a:t>Rapid switching of tasks</a:t>
            </a:r>
          </a:p>
          <a:p>
            <a:pPr lvl="1"/>
            <a:r>
              <a:rPr lang="en-US" altLang="zh-TW"/>
              <a:t>gives illusion that all programs are running at once</a:t>
            </a:r>
          </a:p>
          <a:p>
            <a:pPr lvl="1"/>
            <a:r>
              <a:rPr lang="en-US" altLang="zh-TW"/>
              <a:t>the processor must support task switching</a:t>
            </a:r>
          </a:p>
          <a:p>
            <a:pPr lvl="1"/>
            <a:r>
              <a:rPr lang="en-US" altLang="zh-TW"/>
              <a:t>scheduling policy, round-robin,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IA-32 Architecture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IA-32 architecture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From 386 to the latest 32-bit processor, P4</a:t>
            </a:r>
          </a:p>
          <a:p>
            <a:r>
              <a:rPr lang="en-US" altLang="zh-TW"/>
              <a:t>From programmer’s point of view, IA-32 has not changed substantially except the introduction of a set of high-performance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Modes of operation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r>
              <a:rPr lang="en-US" altLang="zh-TW"/>
              <a:t>Protected mode</a:t>
            </a:r>
          </a:p>
          <a:p>
            <a:pPr lvl="1"/>
            <a:r>
              <a:rPr lang="en-US" altLang="zh-TW"/>
              <a:t>native mode (Windows, Linux), full features, separate memory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endParaRPr lang="en-US" altLang="zh-TW"/>
          </a:p>
          <a:p>
            <a:r>
              <a:rPr lang="en-US" altLang="zh-TW"/>
              <a:t>Real-address mode</a:t>
            </a:r>
          </a:p>
          <a:p>
            <a:pPr lvl="1"/>
            <a:r>
              <a:rPr lang="en-US" altLang="zh-TW"/>
              <a:t>native MS-DOS</a:t>
            </a:r>
          </a:p>
          <a:p>
            <a:r>
              <a:rPr lang="en-US" altLang="zh-TW"/>
              <a:t>System management mode</a:t>
            </a:r>
          </a:p>
          <a:p>
            <a:pPr lvl="1"/>
            <a:r>
              <a:rPr lang="en-US" altLang="zh-TW"/>
              <a:t>power management, system security, diagnostics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971550" y="2554288"/>
            <a:ext cx="7467600" cy="145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31775" indent="-231775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400"/>
              <a:t>Virtual-8086 mode</a:t>
            </a:r>
          </a:p>
          <a:p>
            <a:pPr marL="684213" lvl="1" indent="-227013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200"/>
              <a:t>hybrid of Protected</a:t>
            </a:r>
          </a:p>
          <a:p>
            <a:pPr marL="684213" lvl="1" indent="-227013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200"/>
              <a:t>each program has its own 8086 computer</a:t>
            </a:r>
            <a:endParaRPr kumimoji="0" lang="en-US" altLang="zh-TW"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Addressable memory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6858000" cy="3524250"/>
          </a:xfrm>
        </p:spPr>
        <p:txBody>
          <a:bodyPr/>
          <a:lstStyle/>
          <a:p>
            <a:r>
              <a:rPr lang="en-US" altLang="zh-TW"/>
              <a:t>Protected mode</a:t>
            </a:r>
          </a:p>
          <a:p>
            <a:pPr lvl="1"/>
            <a:r>
              <a:rPr lang="en-US" altLang="zh-TW"/>
              <a:t>4 GB</a:t>
            </a:r>
          </a:p>
          <a:p>
            <a:pPr lvl="1"/>
            <a:r>
              <a:rPr lang="en-US" altLang="zh-TW"/>
              <a:t>32-bit address</a:t>
            </a:r>
          </a:p>
          <a:p>
            <a:r>
              <a:rPr lang="en-US" altLang="zh-TW"/>
              <a:t>Real-address and Virtual-8086 modes</a:t>
            </a:r>
          </a:p>
          <a:p>
            <a:pPr lvl="1"/>
            <a:r>
              <a:rPr lang="en-US" altLang="zh-TW"/>
              <a:t>1 MB space</a:t>
            </a:r>
          </a:p>
          <a:p>
            <a:pPr lvl="1"/>
            <a:r>
              <a:rPr lang="en-US" altLang="zh-TW"/>
              <a:t>20-bit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General-purpose registers</a:t>
            </a:r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1042988" y="2060575"/>
          <a:ext cx="6985000" cy="4237038"/>
        </p:xfrm>
        <a:graphic>
          <a:graphicData uri="http://schemas.openxmlformats.org/presentationml/2006/ole">
            <p:oleObj spid="_x0000_s154627" name="VISIO" r:id="rId3" imgW="4206600" imgH="2552760" progId="">
              <p:embed/>
            </p:oleObj>
          </a:graphicData>
        </a:graphic>
      </p:graphicFrame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990600" y="1052513"/>
            <a:ext cx="701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Named storage locations inside the CPU, optimized for speed.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Accessing parts of registers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206500"/>
          </a:xfrm>
        </p:spPr>
        <p:txBody>
          <a:bodyPr/>
          <a:lstStyle/>
          <a:p>
            <a:r>
              <a:rPr lang="en-US" altLang="zh-TW"/>
              <a:t>Use 8-bit name, 16-bit name, or 32-bit name</a:t>
            </a:r>
          </a:p>
          <a:p>
            <a:r>
              <a:rPr lang="en-US" altLang="zh-TW"/>
              <a:t>Applies to EAX, EBX, ECX, and EDX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1979613" y="2071688"/>
          <a:ext cx="4897437" cy="2652712"/>
        </p:xfrm>
        <a:graphic>
          <a:graphicData uri="http://schemas.openxmlformats.org/presentationml/2006/ole">
            <p:oleObj spid="_x0000_s155652" name="VISIO" r:id="rId3" imgW="2699640" imgH="1476360" progId="">
              <p:embed/>
            </p:oleObj>
          </a:graphicData>
        </a:graphic>
      </p:graphicFrame>
      <p:pic>
        <p:nvPicPr>
          <p:cNvPr id="155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4837113"/>
            <a:ext cx="4897437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Index and base registers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800225"/>
          </a:xfrm>
        </p:spPr>
        <p:txBody>
          <a:bodyPr/>
          <a:lstStyle/>
          <a:p>
            <a:r>
              <a:rPr lang="en-US" altLang="zh-TW"/>
              <a:t>Some registers have only a 16-bit name for their lower half. The 16-bit registers are usually used only in real-address mode.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3141663"/>
            <a:ext cx="3671887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specialized register uses </a:t>
            </a:r>
            <a:r>
              <a:rPr lang="en-US" altLang="zh-TW" sz="2400"/>
              <a:t>(1 of 2)</a:t>
            </a:r>
            <a:endParaRPr lang="en-US" altLang="zh-TW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8486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General-Purpose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EAX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accumulator (automatically used by division and multiplication)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ECX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loop counter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ESP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stack pointer (should never be used for arithmetic or data transfer)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ESI, EDI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index registers (used for high-speed memory transfer instructions)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EBP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extended frame pointer (stack)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specialized register uses </a:t>
            </a:r>
            <a:r>
              <a:rPr lang="en-US" altLang="zh-TW" sz="2400"/>
              <a:t>(2 of 2)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921625" cy="4464050"/>
          </a:xfrm>
        </p:spPr>
        <p:txBody>
          <a:bodyPr/>
          <a:lstStyle/>
          <a:p>
            <a:r>
              <a:rPr lang="en-US" altLang="zh-TW"/>
              <a:t>Segment</a:t>
            </a:r>
          </a:p>
          <a:p>
            <a:pPr lvl="1"/>
            <a:r>
              <a:rPr lang="en-US" altLang="zh-TW"/>
              <a:t>CS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code segment</a:t>
            </a:r>
          </a:p>
          <a:p>
            <a:pPr lvl="1"/>
            <a:r>
              <a:rPr lang="en-US" altLang="zh-TW"/>
              <a:t>DS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data segment</a:t>
            </a:r>
          </a:p>
          <a:p>
            <a:pPr lvl="1"/>
            <a:r>
              <a:rPr lang="en-US" altLang="zh-TW"/>
              <a:t>SS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stack segment</a:t>
            </a:r>
          </a:p>
          <a:p>
            <a:pPr lvl="1"/>
            <a:r>
              <a:rPr lang="en-US" altLang="zh-TW"/>
              <a:t>ES, FS, GS - additional segments</a:t>
            </a:r>
          </a:p>
          <a:p>
            <a:r>
              <a:rPr lang="en-US" altLang="zh-TW"/>
              <a:t>EIP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instruction pointer</a:t>
            </a:r>
          </a:p>
          <a:p>
            <a:r>
              <a:rPr lang="en-US" altLang="zh-TW"/>
              <a:t>EFLAGS</a:t>
            </a:r>
          </a:p>
          <a:p>
            <a:pPr lvl="1"/>
            <a:r>
              <a:rPr lang="en-US" altLang="zh-TW"/>
              <a:t>status and control flags</a:t>
            </a:r>
          </a:p>
          <a:p>
            <a:pPr lvl="1"/>
            <a:r>
              <a:rPr lang="en-US" altLang="zh-TW"/>
              <a:t>each flag is a single binary bit (</a:t>
            </a:r>
            <a:r>
              <a:rPr lang="en-US" altLang="zh-TW" i="1"/>
              <a:t>set</a:t>
            </a:r>
            <a:r>
              <a:rPr lang="en-US" altLang="zh-TW"/>
              <a:t> or </a:t>
            </a:r>
            <a:r>
              <a:rPr lang="en-US" altLang="zh-TW" i="1"/>
              <a:t>clear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Memory</a:t>
            </a:r>
          </a:p>
        </p:txBody>
      </p:sp>
      <p:pic>
        <p:nvPicPr>
          <p:cNvPr id="278533" name="Picture 5" descr="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290638"/>
            <a:ext cx="8137525" cy="4154487"/>
          </a:xfrm>
          <a:prstGeom prst="rect">
            <a:avLst/>
          </a:prstGeom>
          <a:noFill/>
        </p:spPr>
      </p:pic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3276600" y="5734050"/>
            <a:ext cx="2832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>
                <a:latin typeface="Trebuchet MS" pitchFamily="34" charset="0"/>
              </a:rPr>
              <a:t>8K 8-bit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Status flags</a:t>
            </a:r>
            <a:endParaRPr lang="en-US" altLang="zh-TW" sz="240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36650"/>
            <a:ext cx="8064500" cy="5029200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Carry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unsigned arithmetic out of range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Overflow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signed arithmetic out of range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Sign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result is negative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Zero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result is zero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Auxiliary Carry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carry from bit 3 to bit 4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Parity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sum of 1 bits is an even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Floating-point, MMX, XMM registers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5410200" cy="358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400"/>
              <a:t>Eight 80-bit floating-point data registers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ST(0), ST(1), . . . , ST(7)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arranged in a stack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used for all floating-point arithmetic</a:t>
            </a:r>
          </a:p>
          <a:p>
            <a:pPr>
              <a:lnSpc>
                <a:spcPct val="110000"/>
              </a:lnSpc>
            </a:pPr>
            <a:r>
              <a:rPr lang="en-US" altLang="zh-TW" sz="2400"/>
              <a:t>Eight 64-bit MMX registers</a:t>
            </a:r>
          </a:p>
          <a:p>
            <a:pPr>
              <a:lnSpc>
                <a:spcPct val="110000"/>
              </a:lnSpc>
            </a:pPr>
            <a:r>
              <a:rPr lang="en-US" altLang="zh-TW" sz="2400"/>
              <a:t>Eight 128-bit XMM registers for single-instruction multiple-data (SIMD) operations</a:t>
            </a: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5943600" y="1125538"/>
          <a:ext cx="2438400" cy="3505200"/>
        </p:xfrm>
        <a:graphic>
          <a:graphicData uri="http://schemas.openxmlformats.org/presentationml/2006/ole">
            <p:oleObj spid="_x0000_s160772" name="VISIO" r:id="rId3" imgW="4545720" imgH="26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IA-32 Memory Management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Real-address mode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351837" cy="5183187"/>
          </a:xfrm>
        </p:spPr>
        <p:txBody>
          <a:bodyPr/>
          <a:lstStyle/>
          <a:p>
            <a:r>
              <a:rPr lang="en-US" altLang="zh-TW"/>
              <a:t>1 MB RAM maximum addressable (20-bit address)</a:t>
            </a:r>
          </a:p>
          <a:p>
            <a:r>
              <a:rPr lang="en-US" altLang="zh-TW"/>
              <a:t>Application programs can access any area of memory</a:t>
            </a:r>
          </a:p>
          <a:p>
            <a:r>
              <a:rPr lang="en-US" altLang="zh-TW"/>
              <a:t>Single tasking</a:t>
            </a:r>
          </a:p>
          <a:p>
            <a:r>
              <a:rPr lang="en-US" altLang="zh-TW"/>
              <a:t>Supported by MS-DOS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Segmented memory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1223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400"/>
              <a:t>Segmented memory addressing: absolute (linear) address is a combination of a 16-bit segment value added to a 16-bit offset </a:t>
            </a:r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1436688" y="2276475"/>
          <a:ext cx="5256212" cy="4262438"/>
        </p:xfrm>
        <a:graphic>
          <a:graphicData uri="http://schemas.openxmlformats.org/presentationml/2006/ole">
            <p:oleObj spid="_x0000_s238596" name="VISIO" r:id="rId3" imgW="4718880" imgH="3812760" progId="">
              <p:embed/>
            </p:oleObj>
          </a:graphicData>
        </a:graphic>
      </p:graphicFrame>
      <p:sp>
        <p:nvSpPr>
          <p:cNvPr id="238597" name="Text Box 5"/>
          <p:cNvSpPr txBox="1">
            <a:spLocks noChangeArrowheads="1"/>
          </p:cNvSpPr>
          <p:nvPr/>
        </p:nvSpPr>
        <p:spPr bwMode="auto">
          <a:xfrm rot="-5389473">
            <a:off x="53975" y="4025901"/>
            <a:ext cx="22701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000"/>
              <a:t>linear addresses</a:t>
            </a:r>
          </a:p>
        </p:txBody>
      </p:sp>
      <p:sp>
        <p:nvSpPr>
          <p:cNvPr id="238598" name="Line 6"/>
          <p:cNvSpPr>
            <a:spLocks noChangeShapeType="1"/>
          </p:cNvSpPr>
          <p:nvPr/>
        </p:nvSpPr>
        <p:spPr bwMode="auto">
          <a:xfrm flipH="1">
            <a:off x="5468938" y="394335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6740525" y="3644900"/>
            <a:ext cx="1752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/>
              <a:t>one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Calculating linear addresses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854200"/>
          </a:xfrm>
        </p:spPr>
        <p:txBody>
          <a:bodyPr/>
          <a:lstStyle/>
          <a:p>
            <a:r>
              <a:rPr lang="en-US" altLang="zh-TW"/>
              <a:t>Given a segment address, multiply it by 16 (add a hexadecimal zero), and add it to the offset</a:t>
            </a:r>
          </a:p>
          <a:p>
            <a:r>
              <a:rPr lang="en-US" altLang="zh-TW"/>
              <a:t>Example: convert 08F1:0100 to a linear address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260475" y="2852738"/>
            <a:ext cx="6264275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 b="1">
                <a:latin typeface="Courier New" pitchFamily="49" charset="0"/>
              </a:rPr>
              <a:t>Adjusted Segment value: 0 8 F 1 0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 b="1">
                <a:latin typeface="Courier New" pitchFamily="49" charset="0"/>
              </a:rPr>
              <a:t>Add the offset:           0 1 0 0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 b="1">
                <a:latin typeface="Courier New" pitchFamily="49" charset="0"/>
              </a:rPr>
              <a:t>Linear address:         0 9 0 1 0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468313" y="4887913"/>
            <a:ext cx="82296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>
                <a:latin typeface="Trebuchet MS" pitchFamily="34" charset="0"/>
              </a:rPr>
              <a:t>A typical program has three segments: code, data and stack. Segment registers CS, DS and SS are used to store them separately.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135937" cy="101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What linear address corresponds to the segment/offset address 028F:0030?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2819400" y="2743200"/>
            <a:ext cx="36576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400"/>
              <a:t>028F0 + 0030 = </a:t>
            </a:r>
            <a:r>
              <a:rPr kumimoji="0" lang="en-US" altLang="zh-TW" sz="2400">
                <a:solidFill>
                  <a:schemeClr val="tx2"/>
                </a:solidFill>
              </a:rPr>
              <a:t>02920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838200" y="4114800"/>
            <a:ext cx="6705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>
                <a:solidFill>
                  <a:schemeClr val="tx2"/>
                </a:solidFill>
              </a:rPr>
              <a:t>Always use hexadecimal notation for addresses.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7543800" cy="101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What segment addresses correspond to the linear address 28F30h?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838200" y="2895600"/>
            <a:ext cx="7543800" cy="15605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>
                <a:solidFill>
                  <a:schemeClr val="tx2"/>
                </a:solidFill>
              </a:rPr>
              <a:t>Many different segment-offset addresses can produce the linear address 28F30h. For example: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>
                <a:solidFill>
                  <a:schemeClr val="tx2"/>
                </a:solidFill>
              </a:rPr>
              <a:t>	28F0:0030, 28F3:0000, 28B0:0430,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Protected mode</a:t>
            </a:r>
            <a:r>
              <a:rPr lang="en-US" altLang="zh-TW" sz="2400"/>
              <a:t> (1 of 2)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052513"/>
            <a:ext cx="8251825" cy="5400675"/>
          </a:xfrm>
        </p:spPr>
        <p:txBody>
          <a:bodyPr/>
          <a:lstStyle/>
          <a:p>
            <a:r>
              <a:rPr lang="en-US" altLang="zh-TW"/>
              <a:t>4 GB addressable RAM (32-bit address)</a:t>
            </a:r>
          </a:p>
          <a:p>
            <a:pPr lvl="1"/>
            <a:r>
              <a:rPr lang="en-US" altLang="zh-TW"/>
              <a:t>(00000000 to FFFFFFFFh)</a:t>
            </a:r>
          </a:p>
          <a:p>
            <a:r>
              <a:rPr lang="en-US" altLang="zh-TW"/>
              <a:t>Each program assigned a memory partition which is protected from other programs</a:t>
            </a:r>
          </a:p>
          <a:p>
            <a:r>
              <a:rPr lang="en-US" altLang="zh-TW"/>
              <a:t>Designed for multitasking</a:t>
            </a:r>
          </a:p>
          <a:p>
            <a:r>
              <a:rPr lang="en-US" altLang="zh-TW"/>
              <a:t>Supported by Linux &amp; MS-Windows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Protected mode</a:t>
            </a:r>
            <a:r>
              <a:rPr lang="en-US" altLang="zh-TW" sz="2400"/>
              <a:t> (2 of 2)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07375" cy="4464050"/>
          </a:xfrm>
        </p:spPr>
        <p:txBody>
          <a:bodyPr/>
          <a:lstStyle/>
          <a:p>
            <a:r>
              <a:rPr lang="en-US" altLang="zh-TW"/>
              <a:t>Segment descriptor tables</a:t>
            </a:r>
          </a:p>
          <a:p>
            <a:r>
              <a:rPr lang="en-US" altLang="zh-TW"/>
              <a:t>Program structure</a:t>
            </a:r>
          </a:p>
          <a:p>
            <a:pPr lvl="1"/>
            <a:r>
              <a:rPr lang="en-US" altLang="zh-TW"/>
              <a:t>code, data, and stack areas</a:t>
            </a:r>
          </a:p>
          <a:p>
            <a:pPr lvl="1"/>
            <a:r>
              <a:rPr lang="en-US" altLang="zh-TW"/>
              <a:t>CS, DS, SS segment descriptors</a:t>
            </a:r>
          </a:p>
          <a:p>
            <a:pPr lvl="1"/>
            <a:r>
              <a:rPr lang="en-US" altLang="zh-TW"/>
              <a:t>global descriptor table (GDT)</a:t>
            </a:r>
          </a:p>
          <a:p>
            <a:r>
              <a:rPr lang="en-US" altLang="zh-TW"/>
              <a:t>MASM Programs use the Microsoft </a:t>
            </a:r>
            <a:r>
              <a:rPr lang="en-US" altLang="zh-TW">
                <a:solidFill>
                  <a:schemeClr val="tx2"/>
                </a:solidFill>
              </a:rPr>
              <a:t>flat</a:t>
            </a:r>
            <a:r>
              <a:rPr lang="en-US" altLang="zh-TW"/>
              <a:t> memory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Virtual machines</a:t>
            </a:r>
            <a:endParaRPr lang="en-US" altLang="zh-TW" sz="2400" i="1"/>
          </a:p>
        </p:txBody>
      </p:sp>
      <p:graphicFrame>
        <p:nvGraphicFramePr>
          <p:cNvPr id="322563" name="Object 3"/>
          <p:cNvGraphicFramePr>
            <a:graphicFrameLocks noChangeAspect="1"/>
          </p:cNvGraphicFramePr>
          <p:nvPr/>
        </p:nvGraphicFramePr>
        <p:xfrm>
          <a:off x="2484438" y="1557338"/>
          <a:ext cx="4124325" cy="4824412"/>
        </p:xfrm>
        <a:graphic>
          <a:graphicData uri="http://schemas.openxmlformats.org/presentationml/2006/ole">
            <p:oleObj spid="_x0000_s322563" name="VISIO" r:id="rId3" imgW="2441160" imgH="2862360" progId="">
              <p:embed/>
            </p:oleObj>
          </a:graphicData>
        </a:graphic>
      </p:graphicFrame>
      <p:sp>
        <p:nvSpPr>
          <p:cNvPr id="322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4773612" cy="5048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Abstractions for computers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668588" y="3905250"/>
            <a:ext cx="2484437" cy="730250"/>
          </a:xfrm>
          <a:prstGeom prst="rect">
            <a:avLst/>
          </a:prstGeom>
          <a:solidFill>
            <a:srgbClr val="FFFF00">
              <a:alpha val="5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Multi-segment model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1081087"/>
          </a:xfrm>
        </p:spPr>
        <p:txBody>
          <a:bodyPr/>
          <a:lstStyle/>
          <a:p>
            <a:r>
              <a:rPr lang="en-US" altLang="zh-TW" sz="2400"/>
              <a:t>Each program has a local descriptor table (LDT)</a:t>
            </a:r>
          </a:p>
          <a:p>
            <a:pPr lvl="1"/>
            <a:r>
              <a:rPr lang="en-US" altLang="zh-TW" sz="2200"/>
              <a:t>holds descriptor for each segment used by the program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2411413" y="1963738"/>
          <a:ext cx="5761037" cy="4489450"/>
        </p:xfrm>
        <a:graphic>
          <a:graphicData uri="http://schemas.openxmlformats.org/presentationml/2006/ole">
            <p:oleObj spid="_x0000_s244740" name="VISIO" r:id="rId3" imgW="3325680" imgH="2365200" progId="">
              <p:embed/>
            </p:oleObj>
          </a:graphicData>
        </a:graphic>
      </p:graphicFrame>
      <p:sp>
        <p:nvSpPr>
          <p:cNvPr id="244741" name="Freeform 5"/>
          <p:cNvSpPr>
            <a:spLocks/>
          </p:cNvSpPr>
          <p:nvPr/>
        </p:nvSpPr>
        <p:spPr bwMode="auto">
          <a:xfrm>
            <a:off x="2122488" y="5589588"/>
            <a:ext cx="2016125" cy="360362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1270" y="227"/>
              </a:cxn>
              <a:cxn ang="0">
                <a:pos x="1270" y="0"/>
              </a:cxn>
            </a:cxnLst>
            <a:rect l="0" t="0" r="r" b="b"/>
            <a:pathLst>
              <a:path w="1270" h="227">
                <a:moveTo>
                  <a:pt x="0" y="227"/>
                </a:moveTo>
                <a:lnTo>
                  <a:pt x="1270" y="227"/>
                </a:lnTo>
                <a:lnTo>
                  <a:pt x="1270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755650" y="5346700"/>
            <a:ext cx="17526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/>
              <a:t>multiplied by</a:t>
            </a:r>
          </a:p>
          <a:p>
            <a:pPr>
              <a:spcBef>
                <a:spcPct val="50000"/>
              </a:spcBef>
            </a:pPr>
            <a:r>
              <a:rPr kumimoji="0" lang="en-US" altLang="zh-TW" sz="2000"/>
              <a:t>1000h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Flat segmentation model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1081087"/>
          </a:xfrm>
        </p:spPr>
        <p:txBody>
          <a:bodyPr/>
          <a:lstStyle/>
          <a:p>
            <a:r>
              <a:rPr lang="en-US" altLang="zh-TW" sz="2400"/>
              <a:t>All segments are mpped to the entire 32-bit physical address space, at least two, one for data and one for code</a:t>
            </a:r>
          </a:p>
          <a:p>
            <a:r>
              <a:rPr lang="en-US" altLang="zh-TW" sz="2400"/>
              <a:t>global descriptor table (GDT)</a:t>
            </a:r>
          </a:p>
        </p:txBody>
      </p:sp>
      <p:pic>
        <p:nvPicPr>
          <p:cNvPr id="2754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852738"/>
            <a:ext cx="6481762" cy="35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Paging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Virtual memory uses disk as part of the memory, thus allowing sum of all programs can be larger than physical memory</a:t>
            </a:r>
          </a:p>
          <a:p>
            <a:r>
              <a:rPr lang="en-US" altLang="zh-TW"/>
              <a:t>Divides each segment into 4096-byte blocks called </a:t>
            </a:r>
            <a:r>
              <a:rPr lang="en-US" altLang="zh-TW">
                <a:solidFill>
                  <a:schemeClr val="tx2"/>
                </a:solidFill>
              </a:rPr>
              <a:t>pages</a:t>
            </a:r>
          </a:p>
          <a:p>
            <a:endParaRPr lang="en-US" altLang="zh-TW"/>
          </a:p>
          <a:p>
            <a:r>
              <a:rPr lang="en-US" altLang="zh-TW">
                <a:solidFill>
                  <a:schemeClr val="tx2"/>
                </a:solidFill>
              </a:rPr>
              <a:t>Page fault</a:t>
            </a:r>
            <a:r>
              <a:rPr lang="en-US" altLang="zh-TW"/>
              <a:t> (supported directly by the CPU)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issued by CPU when a page must be loaded from disk</a:t>
            </a:r>
          </a:p>
          <a:p>
            <a:r>
              <a:rPr lang="en-US" altLang="zh-TW">
                <a:solidFill>
                  <a:schemeClr val="tx2"/>
                </a:solidFill>
              </a:rPr>
              <a:t>Virtual memory manager</a:t>
            </a:r>
            <a:r>
              <a:rPr lang="en-US" altLang="zh-TW"/>
              <a:t> (VMM)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OS utility that manages the loading and unloading of pages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Components of an IA-32 microcomputer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Components of an IA-32 Microcomputer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4840287" cy="2874962"/>
          </a:xfrm>
        </p:spPr>
        <p:txBody>
          <a:bodyPr/>
          <a:lstStyle/>
          <a:p>
            <a:r>
              <a:rPr lang="en-US" altLang="zh-TW"/>
              <a:t>Motherboard</a:t>
            </a:r>
          </a:p>
          <a:p>
            <a:r>
              <a:rPr lang="en-US" altLang="zh-TW"/>
              <a:t>Video output</a:t>
            </a:r>
          </a:p>
          <a:p>
            <a:r>
              <a:rPr lang="en-US" altLang="zh-TW"/>
              <a:t>Memory</a:t>
            </a:r>
          </a:p>
          <a:p>
            <a:r>
              <a:rPr lang="en-US" altLang="zh-TW"/>
              <a:t>Input-output 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Motherboard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CPU socket</a:t>
            </a:r>
          </a:p>
          <a:p>
            <a:r>
              <a:rPr lang="en-US" altLang="zh-TW"/>
              <a:t>External cache memory slots</a:t>
            </a:r>
          </a:p>
          <a:p>
            <a:r>
              <a:rPr lang="en-US" altLang="zh-TW"/>
              <a:t>Main memory slots</a:t>
            </a:r>
          </a:p>
          <a:p>
            <a:r>
              <a:rPr lang="en-US" altLang="zh-TW"/>
              <a:t>BIOS chips</a:t>
            </a:r>
          </a:p>
          <a:p>
            <a:r>
              <a:rPr lang="en-US" altLang="zh-TW"/>
              <a:t>Sound synthesizer chip (optional)</a:t>
            </a:r>
          </a:p>
          <a:p>
            <a:r>
              <a:rPr lang="en-US" altLang="zh-TW"/>
              <a:t>Video controller chip (optional)</a:t>
            </a:r>
          </a:p>
          <a:p>
            <a:r>
              <a:rPr lang="en-US" altLang="zh-TW"/>
              <a:t>IDE, parallel, serial, USB, video, keyboard, joystick, network, and mouse connectors</a:t>
            </a:r>
          </a:p>
          <a:p>
            <a:r>
              <a:rPr lang="en-US" altLang="zh-TW"/>
              <a:t>PCI bus connectors (expansion cards)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7" name="Picture 3" descr="d850m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9350"/>
            <a:ext cx="4965700" cy="5105400"/>
          </a:xfrm>
          <a:prstGeom prst="rect">
            <a:avLst/>
          </a:prstGeom>
          <a:noFill/>
        </p:spPr>
      </p:pic>
      <p:sp>
        <p:nvSpPr>
          <p:cNvPr id="251908" name="Line 4"/>
          <p:cNvSpPr>
            <a:spLocks noChangeShapeType="1"/>
          </p:cNvSpPr>
          <p:nvPr/>
        </p:nvSpPr>
        <p:spPr bwMode="auto">
          <a:xfrm flipH="1">
            <a:off x="6324600" y="4349750"/>
            <a:ext cx="914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7239000" y="4076700"/>
            <a:ext cx="1447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500" b="1"/>
              <a:t>dynamic RAM </a:t>
            </a:r>
          </a:p>
        </p:txBody>
      </p:sp>
      <p:sp>
        <p:nvSpPr>
          <p:cNvPr id="251910" name="Line 6"/>
          <p:cNvSpPr>
            <a:spLocks noChangeShapeType="1"/>
          </p:cNvSpPr>
          <p:nvPr/>
        </p:nvSpPr>
        <p:spPr bwMode="auto">
          <a:xfrm flipH="1">
            <a:off x="5867400" y="3511550"/>
            <a:ext cx="1066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6934200" y="3235325"/>
            <a:ext cx="1676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500" b="1"/>
              <a:t>Intel 486 socket</a:t>
            </a:r>
          </a:p>
        </p:txBody>
      </p:sp>
      <p:sp>
        <p:nvSpPr>
          <p:cNvPr id="251912" name="Line 8"/>
          <p:cNvSpPr>
            <a:spLocks noChangeShapeType="1"/>
          </p:cNvSpPr>
          <p:nvPr/>
        </p:nvSpPr>
        <p:spPr bwMode="auto">
          <a:xfrm>
            <a:off x="1676400" y="290195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228600" y="5448300"/>
            <a:ext cx="11430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500" b="1"/>
              <a:t>Speaker</a:t>
            </a:r>
          </a:p>
        </p:txBody>
      </p:sp>
      <p:sp>
        <p:nvSpPr>
          <p:cNvPr id="251914" name="Line 10"/>
          <p:cNvSpPr>
            <a:spLocks noChangeShapeType="1"/>
          </p:cNvSpPr>
          <p:nvPr/>
        </p:nvSpPr>
        <p:spPr bwMode="auto">
          <a:xfrm flipH="1" flipV="1">
            <a:off x="4800600" y="5873750"/>
            <a:ext cx="228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4953000" y="6178550"/>
            <a:ext cx="22860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500" b="1"/>
              <a:t>IDE drive connectors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6858000" y="981075"/>
            <a:ext cx="22860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500" b="1"/>
              <a:t>mouse, keyboard, parallel, serial, and USB connectors</a:t>
            </a:r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>
            <a:off x="1676400" y="366395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228600" y="3390900"/>
            <a:ext cx="1447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500" b="1"/>
              <a:t>AGP slot</a:t>
            </a: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1600200" y="5949950"/>
            <a:ext cx="3810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762000" y="5711825"/>
            <a:ext cx="838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500" b="1"/>
              <a:t>Battery</a:t>
            </a: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1447800" y="1301750"/>
            <a:ext cx="2438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609600" y="1028700"/>
            <a:ext cx="838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500" b="1"/>
              <a:t>Video</a:t>
            </a: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 flipH="1" flipV="1">
            <a:off x="5943600" y="579755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6934200" y="5524500"/>
            <a:ext cx="182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500" b="1"/>
              <a:t>Power connector</a:t>
            </a:r>
          </a:p>
        </p:txBody>
      </p:sp>
      <p:sp>
        <p:nvSpPr>
          <p:cNvPr id="251925" name="Line 21"/>
          <p:cNvSpPr>
            <a:spLocks noChangeShapeType="1"/>
          </p:cNvSpPr>
          <p:nvPr/>
        </p:nvSpPr>
        <p:spPr bwMode="auto">
          <a:xfrm flipH="1">
            <a:off x="4572000" y="3130550"/>
            <a:ext cx="236220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26" name="Text Box 22"/>
          <p:cNvSpPr txBox="1">
            <a:spLocks noChangeArrowheads="1"/>
          </p:cNvSpPr>
          <p:nvPr/>
        </p:nvSpPr>
        <p:spPr bwMode="auto">
          <a:xfrm>
            <a:off x="6934200" y="2857500"/>
            <a:ext cx="2133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500" b="1"/>
              <a:t>memory controller hub</a:t>
            </a:r>
          </a:p>
        </p:txBody>
      </p:sp>
      <p:sp>
        <p:nvSpPr>
          <p:cNvPr id="251927" name="Line 23"/>
          <p:cNvSpPr>
            <a:spLocks noChangeShapeType="1"/>
          </p:cNvSpPr>
          <p:nvPr/>
        </p:nvSpPr>
        <p:spPr bwMode="auto">
          <a:xfrm flipH="1">
            <a:off x="6324600" y="4349750"/>
            <a:ext cx="9144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28" name="Line 24"/>
          <p:cNvSpPr>
            <a:spLocks noChangeShapeType="1"/>
          </p:cNvSpPr>
          <p:nvPr/>
        </p:nvSpPr>
        <p:spPr bwMode="auto">
          <a:xfrm flipH="1" flipV="1">
            <a:off x="5943600" y="6026150"/>
            <a:ext cx="990600" cy="1968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29" name="Text Box 25"/>
          <p:cNvSpPr txBox="1">
            <a:spLocks noChangeArrowheads="1"/>
          </p:cNvSpPr>
          <p:nvPr/>
        </p:nvSpPr>
        <p:spPr bwMode="auto">
          <a:xfrm>
            <a:off x="6934200" y="5794375"/>
            <a:ext cx="1828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500" b="1"/>
              <a:t>Diskette connector</a:t>
            </a:r>
          </a:p>
        </p:txBody>
      </p:sp>
      <p:sp>
        <p:nvSpPr>
          <p:cNvPr id="251930" name="Line 26"/>
          <p:cNvSpPr>
            <a:spLocks noChangeShapeType="1"/>
          </p:cNvSpPr>
          <p:nvPr/>
        </p:nvSpPr>
        <p:spPr bwMode="auto">
          <a:xfrm>
            <a:off x="1371600" y="572135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31" name="Text Box 27"/>
          <p:cNvSpPr txBox="1">
            <a:spLocks noChangeArrowheads="1"/>
          </p:cNvSpPr>
          <p:nvPr/>
        </p:nvSpPr>
        <p:spPr bwMode="auto">
          <a:xfrm>
            <a:off x="228600" y="2616200"/>
            <a:ext cx="1447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500" b="1"/>
              <a:t>PCI slots</a:t>
            </a:r>
          </a:p>
        </p:txBody>
      </p:sp>
      <p:sp>
        <p:nvSpPr>
          <p:cNvPr id="251932" name="Line 28"/>
          <p:cNvSpPr>
            <a:spLocks noChangeShapeType="1"/>
          </p:cNvSpPr>
          <p:nvPr/>
        </p:nvSpPr>
        <p:spPr bwMode="auto">
          <a:xfrm>
            <a:off x="1371600" y="541655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33" name="Text Box 29"/>
          <p:cNvSpPr txBox="1">
            <a:spLocks noChangeArrowheads="1"/>
          </p:cNvSpPr>
          <p:nvPr/>
        </p:nvSpPr>
        <p:spPr bwMode="auto">
          <a:xfrm>
            <a:off x="31750" y="4941888"/>
            <a:ext cx="1371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500" b="1"/>
              <a:t>I/O Controller</a:t>
            </a:r>
          </a:p>
        </p:txBody>
      </p:sp>
      <p:sp>
        <p:nvSpPr>
          <p:cNvPr id="251934" name="Line 30"/>
          <p:cNvSpPr>
            <a:spLocks noChangeShapeType="1"/>
          </p:cNvSpPr>
          <p:nvPr/>
        </p:nvSpPr>
        <p:spPr bwMode="auto">
          <a:xfrm>
            <a:off x="4114800" y="1225550"/>
            <a:ext cx="2819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35" name="Line 31"/>
          <p:cNvSpPr>
            <a:spLocks noChangeShapeType="1"/>
          </p:cNvSpPr>
          <p:nvPr/>
        </p:nvSpPr>
        <p:spPr bwMode="auto">
          <a:xfrm>
            <a:off x="1600200" y="4730750"/>
            <a:ext cx="1295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36" name="Text Box 32"/>
          <p:cNvSpPr txBox="1">
            <a:spLocks noChangeArrowheads="1"/>
          </p:cNvSpPr>
          <p:nvPr/>
        </p:nvSpPr>
        <p:spPr bwMode="auto">
          <a:xfrm>
            <a:off x="152400" y="4457700"/>
            <a:ext cx="1447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500" b="1"/>
              <a:t>Firmware hub</a:t>
            </a:r>
          </a:p>
        </p:txBody>
      </p:sp>
      <p:sp>
        <p:nvSpPr>
          <p:cNvPr id="251937" name="Line 33"/>
          <p:cNvSpPr>
            <a:spLocks noChangeShapeType="1"/>
          </p:cNvSpPr>
          <p:nvPr/>
        </p:nvSpPr>
        <p:spPr bwMode="auto">
          <a:xfrm>
            <a:off x="1600200" y="1758950"/>
            <a:ext cx="609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51938" name="Text Box 34"/>
          <p:cNvSpPr txBox="1">
            <a:spLocks noChangeArrowheads="1"/>
          </p:cNvSpPr>
          <p:nvPr/>
        </p:nvSpPr>
        <p:spPr bwMode="auto">
          <a:xfrm>
            <a:off x="323850" y="1485900"/>
            <a:ext cx="12763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zh-TW" sz="1500" b="1"/>
              <a:t>Audio chip</a:t>
            </a:r>
          </a:p>
        </p:txBody>
      </p:sp>
      <p:sp>
        <p:nvSpPr>
          <p:cNvPr id="251939" name="Text Box 35"/>
          <p:cNvSpPr txBox="1">
            <a:spLocks noChangeArrowheads="1"/>
          </p:cNvSpPr>
          <p:nvPr/>
        </p:nvSpPr>
        <p:spPr bwMode="auto">
          <a:xfrm>
            <a:off x="76200" y="6178550"/>
            <a:ext cx="480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100">
                <a:solidFill>
                  <a:schemeClr val="tx2"/>
                </a:solidFill>
              </a:rPr>
              <a:t>Source: Intel® Desktop Board D850MD/D850MV Technical Product Specification</a:t>
            </a:r>
          </a:p>
        </p:txBody>
      </p:sp>
      <p:sp>
        <p:nvSpPr>
          <p:cNvPr id="251940" name="Rectangle 36"/>
          <p:cNvSpPr>
            <a:spLocks noChangeArrowheads="1"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TW" sz="3200" b="1">
                <a:solidFill>
                  <a:schemeClr val="tx2"/>
                </a:solidFill>
                <a:latin typeface="Trebuchet MS" pitchFamily="34" charset="0"/>
              </a:rPr>
              <a:t>Intel D850MD motherboard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Video Output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991475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Video controller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on motherboard, or on expansion card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AGP (accelerated graphics port)</a:t>
            </a:r>
          </a:p>
          <a:p>
            <a:pPr>
              <a:lnSpc>
                <a:spcPct val="90000"/>
              </a:lnSpc>
            </a:pPr>
            <a:r>
              <a:rPr lang="en-US" altLang="zh-TW"/>
              <a:t>Video memory (VRAM)</a:t>
            </a:r>
          </a:p>
          <a:p>
            <a:pPr>
              <a:lnSpc>
                <a:spcPct val="90000"/>
              </a:lnSpc>
            </a:pPr>
            <a:r>
              <a:rPr lang="en-US" altLang="zh-TW"/>
              <a:t>Video CRT Display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uses raster scanning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horizontal retrace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vertical retrace</a:t>
            </a:r>
          </a:p>
          <a:p>
            <a:pPr>
              <a:lnSpc>
                <a:spcPct val="90000"/>
              </a:lnSpc>
            </a:pPr>
            <a:r>
              <a:rPr lang="en-US" altLang="zh-TW"/>
              <a:t>Direct digital LCD monitors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no raster scanning required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Memory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472112"/>
          </a:xfrm>
        </p:spPr>
        <p:txBody>
          <a:bodyPr/>
          <a:lstStyle/>
          <a:p>
            <a:r>
              <a:rPr lang="en-US" altLang="zh-TW" sz="2200"/>
              <a:t>ROM</a:t>
            </a:r>
          </a:p>
          <a:p>
            <a:pPr lvl="1"/>
            <a:r>
              <a:rPr lang="en-US" altLang="zh-TW" sz="2200"/>
              <a:t>read-only memory</a:t>
            </a:r>
          </a:p>
          <a:p>
            <a:r>
              <a:rPr lang="en-US" altLang="zh-TW" sz="2200"/>
              <a:t>EPROM</a:t>
            </a:r>
          </a:p>
          <a:p>
            <a:pPr lvl="1"/>
            <a:r>
              <a:rPr lang="en-US" altLang="zh-TW" sz="2200"/>
              <a:t>erasable programmable read-only memory</a:t>
            </a:r>
          </a:p>
          <a:p>
            <a:r>
              <a:rPr lang="en-US" altLang="zh-TW" sz="2200"/>
              <a:t>Dynamic RAM (DRAM)</a:t>
            </a:r>
          </a:p>
          <a:p>
            <a:pPr lvl="1"/>
            <a:r>
              <a:rPr lang="en-US" altLang="zh-TW" sz="2200"/>
              <a:t>inexpensive; must be refreshed constantly</a:t>
            </a:r>
          </a:p>
          <a:p>
            <a:r>
              <a:rPr lang="en-US" altLang="zh-TW" sz="2200"/>
              <a:t>Static RAM (SRAM)</a:t>
            </a:r>
          </a:p>
          <a:p>
            <a:pPr lvl="1"/>
            <a:r>
              <a:rPr lang="en-US" altLang="zh-TW" sz="2200"/>
              <a:t>expensive; used for cache memory; no refresh required</a:t>
            </a:r>
          </a:p>
          <a:p>
            <a:r>
              <a:rPr lang="en-US" altLang="zh-TW" sz="2200"/>
              <a:t>Video RAM (VRAM)</a:t>
            </a:r>
          </a:p>
          <a:p>
            <a:pPr lvl="1"/>
            <a:r>
              <a:rPr lang="en-US" altLang="zh-TW" sz="2200"/>
              <a:t>dual ported; optimized for constant video refresh</a:t>
            </a:r>
          </a:p>
          <a:p>
            <a:r>
              <a:rPr lang="en-US" altLang="zh-TW" sz="2200"/>
              <a:t>CMOS RAM</a:t>
            </a:r>
          </a:p>
          <a:p>
            <a:pPr lvl="1"/>
            <a:r>
              <a:rPr lang="en-US" altLang="zh-TW" sz="2200"/>
              <a:t>refreshed by a battery</a:t>
            </a:r>
          </a:p>
          <a:p>
            <a:pPr lvl="1"/>
            <a:r>
              <a:rPr lang="en-US" altLang="zh-TW" sz="2200"/>
              <a:t>system setup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Input-output ports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135938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USB (universal serial bus)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intelligent high-speed connection to devices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up to 12 megabits/second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USB hub connects multiple devices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enumeration</a:t>
            </a:r>
            <a:r>
              <a:rPr lang="en-US" altLang="zh-TW"/>
              <a:t>: computer queries devices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supports </a:t>
            </a:r>
            <a:r>
              <a:rPr lang="en-US" altLang="zh-TW" i="1"/>
              <a:t>hot</a:t>
            </a:r>
            <a:r>
              <a:rPr lang="en-US" altLang="zh-TW"/>
              <a:t> connections</a:t>
            </a:r>
          </a:p>
          <a:p>
            <a:pPr>
              <a:lnSpc>
                <a:spcPct val="90000"/>
              </a:lnSpc>
            </a:pPr>
            <a:r>
              <a:rPr lang="en-US" altLang="zh-TW"/>
              <a:t>Parallel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short cable, high speed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common for printers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bidirectional, parallel data transfer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Intel 8255 controller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Instruction set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4640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OPCODE    MNEMONIC     OPCODE    MNEMONIC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0       NOP            A       CMP addr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1       LDA addr       B       JG  addr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2       STA addr       C       JE  addr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3       ADD addr       D       JL  addr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4       SUB addr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5       IN  port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6       OUT port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7       JMP addr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8       JN  addr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9       HLT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1908175" y="5589588"/>
            <a:ext cx="49688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1541" name="Line 5"/>
          <p:cNvSpPr>
            <a:spLocks noChangeShapeType="1"/>
          </p:cNvSpPr>
          <p:nvPr/>
        </p:nvSpPr>
        <p:spPr bwMode="auto">
          <a:xfrm>
            <a:off x="3205163" y="558958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1955800" y="5622925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OPCODE</a:t>
            </a:r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4429125" y="5589588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OPERAND</a:t>
            </a:r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2392363" y="6015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4765675" y="60229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Input-output ports </a:t>
            </a:r>
            <a:r>
              <a:rPr lang="en-US" altLang="zh-TW" sz="2400"/>
              <a:t>(cont)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76325"/>
            <a:ext cx="8135938" cy="5305425"/>
          </a:xfrm>
        </p:spPr>
        <p:txBody>
          <a:bodyPr/>
          <a:lstStyle/>
          <a:p>
            <a:r>
              <a:rPr lang="en-US" altLang="zh-TW"/>
              <a:t>Serial</a:t>
            </a:r>
          </a:p>
          <a:p>
            <a:pPr lvl="1"/>
            <a:r>
              <a:rPr lang="en-US" altLang="zh-TW"/>
              <a:t>RS-232 serial port</a:t>
            </a:r>
          </a:p>
          <a:p>
            <a:pPr lvl="1"/>
            <a:r>
              <a:rPr lang="en-US" altLang="zh-TW"/>
              <a:t>one bit at a time</a:t>
            </a:r>
          </a:p>
          <a:p>
            <a:pPr lvl="1"/>
            <a:r>
              <a:rPr lang="en-US" altLang="zh-TW"/>
              <a:t>used for long cables and modems</a:t>
            </a:r>
          </a:p>
          <a:p>
            <a:pPr lvl="1"/>
            <a:r>
              <a:rPr lang="en-US" altLang="zh-TW"/>
              <a:t>16550 UART (universal asynchronous receiver transmitter)</a:t>
            </a:r>
          </a:p>
          <a:p>
            <a:pPr lvl="1"/>
            <a:r>
              <a:rPr lang="en-US" altLang="zh-TW"/>
              <a:t>programmable in assembly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Intel microprocessor history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Early Intel microprocessors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135937" cy="5400675"/>
          </a:xfrm>
        </p:spPr>
        <p:txBody>
          <a:bodyPr/>
          <a:lstStyle/>
          <a:p>
            <a:r>
              <a:rPr lang="en-US" altLang="zh-TW" sz="2400"/>
              <a:t>Intel 8080</a:t>
            </a:r>
          </a:p>
          <a:p>
            <a:pPr lvl="1"/>
            <a:r>
              <a:rPr lang="en-US" altLang="zh-TW" sz="2200"/>
              <a:t>64K addressable RAM</a:t>
            </a:r>
          </a:p>
          <a:p>
            <a:pPr lvl="1"/>
            <a:r>
              <a:rPr lang="en-US" altLang="zh-TW" sz="2200"/>
              <a:t>8-bit registers</a:t>
            </a:r>
          </a:p>
          <a:p>
            <a:pPr lvl="1"/>
            <a:r>
              <a:rPr lang="en-US" altLang="zh-TW" sz="2200"/>
              <a:t>CP/M operating system</a:t>
            </a:r>
          </a:p>
          <a:p>
            <a:pPr lvl="1"/>
            <a:r>
              <a:rPr lang="en-US" altLang="zh-TW" sz="2200"/>
              <a:t>5,6,8,10 MHz</a:t>
            </a:r>
          </a:p>
          <a:p>
            <a:pPr lvl="1"/>
            <a:r>
              <a:rPr lang="en-US" altLang="zh-TW" sz="2200"/>
              <a:t>29K transistros</a:t>
            </a:r>
          </a:p>
          <a:p>
            <a:r>
              <a:rPr lang="en-US" altLang="zh-TW" sz="2400"/>
              <a:t>Intel 8086/8088 (1978)</a:t>
            </a:r>
          </a:p>
          <a:p>
            <a:pPr lvl="1"/>
            <a:r>
              <a:rPr lang="en-US" altLang="zh-TW" sz="2200"/>
              <a:t>IBM-PC used 8088</a:t>
            </a:r>
          </a:p>
          <a:p>
            <a:pPr lvl="1"/>
            <a:r>
              <a:rPr lang="en-US" altLang="zh-TW" sz="2200"/>
              <a:t>1 MB addressable RAM</a:t>
            </a:r>
          </a:p>
          <a:p>
            <a:pPr lvl="1"/>
            <a:r>
              <a:rPr lang="en-US" altLang="zh-TW" sz="2200"/>
              <a:t>16-bit registers</a:t>
            </a:r>
          </a:p>
          <a:p>
            <a:pPr lvl="1"/>
            <a:r>
              <a:rPr lang="en-US" altLang="zh-TW" sz="2200"/>
              <a:t>16-bit data bus (8-bit for 8088)</a:t>
            </a:r>
          </a:p>
          <a:p>
            <a:pPr lvl="1"/>
            <a:r>
              <a:rPr lang="en-US" altLang="zh-TW" sz="2200"/>
              <a:t>separate floating-point unit (8087)</a:t>
            </a:r>
          </a:p>
          <a:p>
            <a:pPr lvl="1"/>
            <a:r>
              <a:rPr lang="en-US" altLang="zh-TW" sz="2200"/>
              <a:t>used in low-cost microcontrollers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IBM-AT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6213475" cy="3524250"/>
          </a:xfrm>
        </p:spPr>
        <p:txBody>
          <a:bodyPr/>
          <a:lstStyle/>
          <a:p>
            <a:r>
              <a:rPr lang="en-US" altLang="zh-TW" sz="2400"/>
              <a:t>Intel 80286 (1982)</a:t>
            </a:r>
          </a:p>
          <a:p>
            <a:pPr lvl="1"/>
            <a:r>
              <a:rPr lang="en-US" altLang="zh-TW" sz="2200"/>
              <a:t>16 MB addressable RAM</a:t>
            </a:r>
          </a:p>
          <a:p>
            <a:pPr lvl="1"/>
            <a:r>
              <a:rPr lang="en-US" altLang="zh-TW" sz="2200"/>
              <a:t>Protected memory</a:t>
            </a:r>
          </a:p>
          <a:p>
            <a:pPr lvl="1"/>
            <a:r>
              <a:rPr lang="en-US" altLang="zh-TW" sz="2200"/>
              <a:t>several times faster than 8086</a:t>
            </a:r>
          </a:p>
          <a:p>
            <a:pPr lvl="1"/>
            <a:r>
              <a:rPr lang="en-US" altLang="zh-TW" sz="2200"/>
              <a:t>introduced IDE bus architecture</a:t>
            </a:r>
          </a:p>
          <a:p>
            <a:pPr lvl="1"/>
            <a:r>
              <a:rPr lang="en-US" altLang="zh-TW" sz="2200"/>
              <a:t>80287 floating point unit</a:t>
            </a:r>
          </a:p>
          <a:p>
            <a:pPr lvl="1"/>
            <a:r>
              <a:rPr lang="en-US" altLang="zh-TW" sz="2200"/>
              <a:t>Up to 20MHz</a:t>
            </a:r>
          </a:p>
          <a:p>
            <a:pPr lvl="1"/>
            <a:r>
              <a:rPr lang="en-US" altLang="zh-TW" sz="2200"/>
              <a:t>134K transistors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 IA-32 Family</a:t>
            </a:r>
            <a:endParaRPr lang="en-US" altLang="zh-TW" sz="240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400675"/>
          </a:xfrm>
        </p:spPr>
        <p:txBody>
          <a:bodyPr/>
          <a:lstStyle/>
          <a:p>
            <a:r>
              <a:rPr lang="en-US" altLang="zh-TW" sz="2400"/>
              <a:t>Intel386 (1985)</a:t>
            </a:r>
          </a:p>
          <a:p>
            <a:pPr lvl="1"/>
            <a:r>
              <a:rPr lang="en-US" altLang="zh-TW" sz="2200"/>
              <a:t>4 GB addressable RAM</a:t>
            </a:r>
          </a:p>
          <a:p>
            <a:pPr lvl="1"/>
            <a:r>
              <a:rPr lang="en-US" altLang="zh-TW" sz="2200"/>
              <a:t>32-bit registers</a:t>
            </a:r>
          </a:p>
          <a:p>
            <a:pPr lvl="1"/>
            <a:r>
              <a:rPr lang="en-US" altLang="zh-TW" sz="2200"/>
              <a:t>paging (virtual memory)</a:t>
            </a:r>
          </a:p>
          <a:p>
            <a:pPr lvl="1"/>
            <a:r>
              <a:rPr lang="en-US" altLang="zh-TW" sz="2200"/>
              <a:t>Up to 33MHz</a:t>
            </a:r>
          </a:p>
          <a:p>
            <a:r>
              <a:rPr lang="en-US" altLang="zh-TW" sz="2400"/>
              <a:t>Intel486 (1989)</a:t>
            </a:r>
          </a:p>
          <a:p>
            <a:pPr lvl="1"/>
            <a:r>
              <a:rPr lang="en-US" altLang="zh-TW" sz="2200"/>
              <a:t>instruction pipelining</a:t>
            </a:r>
          </a:p>
          <a:p>
            <a:pPr lvl="1"/>
            <a:r>
              <a:rPr lang="en-US" altLang="zh-TW" sz="2200"/>
              <a:t>Integrated FPU</a:t>
            </a:r>
          </a:p>
          <a:p>
            <a:pPr lvl="1"/>
            <a:r>
              <a:rPr lang="en-US" altLang="zh-TW" sz="2200"/>
              <a:t>8K cache</a:t>
            </a:r>
          </a:p>
          <a:p>
            <a:r>
              <a:rPr lang="en-US" altLang="zh-TW" sz="2400"/>
              <a:t>Pentium (1993)</a:t>
            </a:r>
          </a:p>
          <a:p>
            <a:pPr lvl="1"/>
            <a:r>
              <a:rPr lang="en-US" altLang="zh-TW" sz="2200"/>
              <a:t>Superscalar (two parallel pipelines)</a:t>
            </a:r>
          </a:p>
          <a:p>
            <a:pPr lvl="1">
              <a:buFontTx/>
              <a:buNone/>
            </a:pPr>
            <a:endParaRPr lang="en-US" altLang="zh-TW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 P6 Family</a:t>
            </a:r>
            <a:endParaRPr lang="en-US" altLang="zh-TW" sz="240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80400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2400"/>
              <a:t>Pentium Pro (1995)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advanced optimization techniques in microcode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More pipeline stages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On-board L2 cache</a:t>
            </a:r>
          </a:p>
          <a:p>
            <a:pPr>
              <a:lnSpc>
                <a:spcPct val="85000"/>
              </a:lnSpc>
            </a:pPr>
            <a:r>
              <a:rPr lang="en-US" altLang="zh-TW" sz="2400"/>
              <a:t>Pentium II (1997)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MMX (multimedia) instruction set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Up to 450MHz</a:t>
            </a:r>
          </a:p>
          <a:p>
            <a:pPr>
              <a:lnSpc>
                <a:spcPct val="85000"/>
              </a:lnSpc>
            </a:pPr>
            <a:r>
              <a:rPr lang="en-US" altLang="zh-TW" sz="2400"/>
              <a:t>Pentium III (1999)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SIMD (streaming extensions) instructions (SSE)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Up to 1+GHz</a:t>
            </a:r>
          </a:p>
          <a:p>
            <a:pPr>
              <a:lnSpc>
                <a:spcPct val="85000"/>
              </a:lnSpc>
            </a:pPr>
            <a:r>
              <a:rPr lang="en-US" altLang="zh-TW" sz="2400"/>
              <a:t>Pentium 4 (2000)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NetBurst micro-architecture, tuned for multimedia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3.8+GHz</a:t>
            </a:r>
          </a:p>
          <a:p>
            <a:pPr>
              <a:lnSpc>
                <a:spcPct val="85000"/>
              </a:lnSpc>
            </a:pPr>
            <a:r>
              <a:rPr lang="en-US" altLang="zh-TW" sz="2400"/>
              <a:t>Pentium D (Dual core)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CISC and RISC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616575"/>
          </a:xfrm>
        </p:spPr>
        <p:txBody>
          <a:bodyPr/>
          <a:lstStyle/>
          <a:p>
            <a:r>
              <a:rPr lang="en-US" altLang="zh-TW"/>
              <a:t>CISC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complex instruction set</a:t>
            </a:r>
          </a:p>
          <a:p>
            <a:pPr lvl="1"/>
            <a:r>
              <a:rPr lang="en-US" altLang="zh-TW" sz="2000"/>
              <a:t>large instruction set</a:t>
            </a:r>
          </a:p>
          <a:p>
            <a:pPr lvl="1"/>
            <a:r>
              <a:rPr lang="en-US" altLang="zh-TW" sz="2000"/>
              <a:t>high-level operations (simpler for compiler?)</a:t>
            </a:r>
          </a:p>
          <a:p>
            <a:pPr lvl="1"/>
            <a:r>
              <a:rPr lang="en-US" altLang="zh-TW" sz="2000"/>
              <a:t>requires microcode interpreter (could take a long time)</a:t>
            </a:r>
          </a:p>
          <a:p>
            <a:pPr lvl="1"/>
            <a:r>
              <a:rPr lang="en-US" altLang="zh-TW" sz="2000"/>
              <a:t>examples: Intel 80x86 family</a:t>
            </a:r>
          </a:p>
          <a:p>
            <a:r>
              <a:rPr lang="en-US" altLang="zh-TW"/>
              <a:t>RISC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reduced instruction set</a:t>
            </a:r>
          </a:p>
          <a:p>
            <a:pPr lvl="1"/>
            <a:r>
              <a:rPr lang="en-US" altLang="zh-TW" sz="2000"/>
              <a:t>small instruction set</a:t>
            </a:r>
          </a:p>
          <a:p>
            <a:pPr lvl="1"/>
            <a:r>
              <a:rPr lang="en-US" altLang="zh-TW" sz="2000"/>
              <a:t>simple, atomic instructions</a:t>
            </a:r>
          </a:p>
          <a:p>
            <a:pPr lvl="1"/>
            <a:r>
              <a:rPr lang="en-US" altLang="zh-TW" sz="2000"/>
              <a:t>directly executed by hardware very quickly</a:t>
            </a:r>
          </a:p>
          <a:p>
            <a:pPr lvl="1"/>
            <a:r>
              <a:rPr lang="en-US" altLang="zh-TW" sz="2000"/>
              <a:t>easier to incorporate advanced architecture design</a:t>
            </a:r>
          </a:p>
          <a:p>
            <a:pPr lvl="1"/>
            <a:r>
              <a:rPr lang="en-US" altLang="zh-TW" sz="2000"/>
              <a:t>examples: </a:t>
            </a:r>
          </a:p>
          <a:p>
            <a:pPr lvl="2"/>
            <a:r>
              <a:rPr lang="en-US" altLang="zh-TW"/>
              <a:t>ARM (Advanced RISC Machines)</a:t>
            </a:r>
          </a:p>
          <a:p>
            <a:pPr lvl="2"/>
            <a:r>
              <a:rPr lang="en-US" altLang="zh-TW"/>
              <a:t>DEC Alpha (now Compaq)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Virtual machines</a:t>
            </a:r>
            <a:endParaRPr lang="en-US" altLang="zh-TW" sz="2400" i="1"/>
          </a:p>
        </p:txBody>
      </p:sp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2484438" y="1557338"/>
          <a:ext cx="4124325" cy="4824412"/>
        </p:xfrm>
        <a:graphic>
          <a:graphicData uri="http://schemas.openxmlformats.org/presentationml/2006/ole">
            <p:oleObj spid="_x0000_s299011" name="VISIO" r:id="rId3" imgW="2441160" imgH="2862360" progId="">
              <p:embed/>
            </p:oleObj>
          </a:graphicData>
        </a:graphic>
      </p:graphicFrame>
      <p:sp>
        <p:nvSpPr>
          <p:cNvPr id="299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4773612" cy="5048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Abstractions for computers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2668588" y="4624388"/>
            <a:ext cx="2484437" cy="695325"/>
          </a:xfrm>
          <a:prstGeom prst="rect">
            <a:avLst/>
          </a:prstGeom>
          <a:solidFill>
            <a:srgbClr val="FFFF00">
              <a:alpha val="5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2005</TotalTime>
  <Words>2756</Words>
  <Application>Microsoft Office PowerPoint</Application>
  <PresentationFormat>On-screen Show (4:3)</PresentationFormat>
  <Paragraphs>1054</Paragraphs>
  <Slides>86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8" baseType="lpstr">
      <vt:lpstr>預設簡報設計</vt:lpstr>
      <vt:lpstr>VISIO</vt:lpstr>
      <vt:lpstr>IA-32 Architecture </vt:lpstr>
      <vt:lpstr>Virtual machines</vt:lpstr>
      <vt:lpstr>Truth tables</vt:lpstr>
      <vt:lpstr>Combinational logic</vt:lpstr>
      <vt:lpstr>Sequential logic</vt:lpstr>
      <vt:lpstr>Memory</vt:lpstr>
      <vt:lpstr>Virtual machines</vt:lpstr>
      <vt:lpstr>Instruction set</vt:lpstr>
      <vt:lpstr>Virtual machines</vt:lpstr>
      <vt:lpstr>Basic microcomputer design</vt:lpstr>
      <vt:lpstr>Basic microcomputer design</vt:lpstr>
      <vt:lpstr>Clock</vt:lpstr>
      <vt:lpstr>Instruction execution cycle</vt:lpstr>
      <vt:lpstr>A simple microcomputer</vt:lpstr>
      <vt:lpstr>ALU and Flag</vt:lpstr>
      <vt:lpstr>Flags</vt:lpstr>
      <vt:lpstr>Control signals (20 in total)</vt:lpstr>
      <vt:lpstr>LDA (execution cycle 1): IRRD</vt:lpstr>
      <vt:lpstr>LDA (execution cycle 2): MEMRD</vt:lpstr>
      <vt:lpstr>LDA (execution cycle 3): ACCWR</vt:lpstr>
      <vt:lpstr>ALU and Flag</vt:lpstr>
      <vt:lpstr>ADD (execution cycle 1): IRRD</vt:lpstr>
      <vt:lpstr>ADD (execution cycle 2): MEMRD</vt:lpstr>
      <vt:lpstr>ADD (execution cycle 3): BWR</vt:lpstr>
      <vt:lpstr>ADD (execution cycle 4): ALU10,ACCWR</vt:lpstr>
      <vt:lpstr>Flags</vt:lpstr>
      <vt:lpstr>JMP (execution cycle 1): IRRD</vt:lpstr>
      <vt:lpstr>JMP (execution cycle 2): PCWR</vt:lpstr>
      <vt:lpstr>JG (execution cycle 1): IRRD,FLAGRD</vt:lpstr>
      <vt:lpstr>JG (execution cycle 2): FLAG01</vt:lpstr>
      <vt:lpstr>Microcode sequence</vt:lpstr>
      <vt:lpstr>Decoder</vt:lpstr>
      <vt:lpstr>Control and sequencing unit</vt:lpstr>
      <vt:lpstr>Control and sequencing unit</vt:lpstr>
      <vt:lpstr>Virtual machines</vt:lpstr>
      <vt:lpstr>X=min of X,Y,Z</vt:lpstr>
      <vt:lpstr>Virtual machines</vt:lpstr>
      <vt:lpstr>Memory layout</vt:lpstr>
      <vt:lpstr>X=min of X,Y,Z</vt:lpstr>
      <vt:lpstr>X=min of X,Y,Z</vt:lpstr>
      <vt:lpstr>Slide 41</vt:lpstr>
      <vt:lpstr>Advanced architecture</vt:lpstr>
      <vt:lpstr>Multi-stage pipeline</vt:lpstr>
      <vt:lpstr>Pipelined execution</vt:lpstr>
      <vt:lpstr>Wasted cycles (pipelined)</vt:lpstr>
      <vt:lpstr>Superscalar</vt:lpstr>
      <vt:lpstr>Reading from memory</vt:lpstr>
      <vt:lpstr>Cache memory</vt:lpstr>
      <vt:lpstr>How a program runs</vt:lpstr>
      <vt:lpstr>Multitasking</vt:lpstr>
      <vt:lpstr>IA-32 Architecture</vt:lpstr>
      <vt:lpstr>IA-32 architecture</vt:lpstr>
      <vt:lpstr>Modes of operation</vt:lpstr>
      <vt:lpstr>Addressable memory</vt:lpstr>
      <vt:lpstr>General-purpose registers</vt:lpstr>
      <vt:lpstr>Accessing parts of registers</vt:lpstr>
      <vt:lpstr>Index and base registers</vt:lpstr>
      <vt:lpstr>Some specialized register uses (1 of 2)</vt:lpstr>
      <vt:lpstr>Some specialized register uses (2 of 2)</vt:lpstr>
      <vt:lpstr>Status flags</vt:lpstr>
      <vt:lpstr>Floating-point, MMX, XMM registers</vt:lpstr>
      <vt:lpstr>IA-32 Memory Management</vt:lpstr>
      <vt:lpstr>Real-address mode</vt:lpstr>
      <vt:lpstr>Segmented memory</vt:lpstr>
      <vt:lpstr>Calculating linear addresses</vt:lpstr>
      <vt:lpstr>Example</vt:lpstr>
      <vt:lpstr>Example</vt:lpstr>
      <vt:lpstr>Protected mode (1 of 2)</vt:lpstr>
      <vt:lpstr>Protected mode (2 of 2)</vt:lpstr>
      <vt:lpstr>Multi-segment model</vt:lpstr>
      <vt:lpstr>Flat segmentation model</vt:lpstr>
      <vt:lpstr>Paging</vt:lpstr>
      <vt:lpstr>Components of an IA-32 microcomputer</vt:lpstr>
      <vt:lpstr>Components of an IA-32 Microcomputer</vt:lpstr>
      <vt:lpstr>Motherboard</vt:lpstr>
      <vt:lpstr>Slide 76</vt:lpstr>
      <vt:lpstr>Video Output</vt:lpstr>
      <vt:lpstr>Memory</vt:lpstr>
      <vt:lpstr>Input-output ports</vt:lpstr>
      <vt:lpstr>Input-output ports (cont)</vt:lpstr>
      <vt:lpstr>Intel microprocessor history</vt:lpstr>
      <vt:lpstr>Early Intel microprocessors</vt:lpstr>
      <vt:lpstr>The IBM-AT</vt:lpstr>
      <vt:lpstr>Intel IA-32 Family</vt:lpstr>
      <vt:lpstr>Intel P6 Family</vt:lpstr>
      <vt:lpstr>CISC and RISC</vt:lpstr>
    </vt:vector>
  </TitlesOfParts>
  <Company>NTU CSIE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cyy</dc:creator>
  <cp:lastModifiedBy>Administrator</cp:lastModifiedBy>
  <cp:revision>556</cp:revision>
  <dcterms:created xsi:type="dcterms:W3CDTF">2005-01-08T09:49:33Z</dcterms:created>
  <dcterms:modified xsi:type="dcterms:W3CDTF">2020-10-04T06:58:35Z</dcterms:modified>
</cp:coreProperties>
</file>