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0"/>
  </p:handoutMasterIdLst>
  <p:sldIdLst>
    <p:sldId id="256" r:id="rId2"/>
    <p:sldId id="358" r:id="rId3"/>
    <p:sldId id="309" r:id="rId4"/>
    <p:sldId id="310" r:id="rId5"/>
    <p:sldId id="311" r:id="rId6"/>
    <p:sldId id="312" r:id="rId7"/>
    <p:sldId id="360" r:id="rId8"/>
    <p:sldId id="359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4" r:id="rId20"/>
    <p:sldId id="326" r:id="rId21"/>
    <p:sldId id="327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70" r:id="rId38"/>
    <p:sldId id="346" r:id="rId39"/>
    <p:sldId id="347" r:id="rId40"/>
    <p:sldId id="363" r:id="rId41"/>
    <p:sldId id="348" r:id="rId42"/>
    <p:sldId id="349" r:id="rId43"/>
    <p:sldId id="350" r:id="rId44"/>
    <p:sldId id="351" r:id="rId45"/>
    <p:sldId id="353" r:id="rId46"/>
    <p:sldId id="367" r:id="rId47"/>
    <p:sldId id="354" r:id="rId48"/>
    <p:sldId id="369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DDEF43-02AE-4A91-9E55-6001E4AD5A4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AddSubLst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Assembly Fundamentals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Reserved words and identifiers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66800"/>
            <a:ext cx="8280400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Reserved words (Appendix D) cannot be used as identifiers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Instruction mnemonics, directives, type attributes, operators, predefined symbols</a:t>
            </a:r>
          </a:p>
          <a:p>
            <a:pPr>
              <a:lnSpc>
                <a:spcPct val="90000"/>
              </a:lnSpc>
            </a:pPr>
            <a:r>
              <a:rPr lang="en-US" altLang="zh-TW"/>
              <a:t>Identifiers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1-247 characters, including digits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case insensitive (by default)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first character must be a letter, </a:t>
            </a:r>
            <a:r>
              <a:rPr lang="en-US" altLang="zh-TW" b="1">
                <a:latin typeface="Courier New" pitchFamily="49" charset="0"/>
              </a:rPr>
              <a:t>_, @, </a:t>
            </a:r>
            <a:r>
              <a:rPr lang="en-US" altLang="zh-TW"/>
              <a:t>or</a:t>
            </a:r>
            <a:r>
              <a:rPr lang="en-US" altLang="zh-TW" b="1">
                <a:latin typeface="Courier New" pitchFamily="49" charset="0"/>
              </a:rPr>
              <a:t> $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			</a:t>
            </a:r>
            <a:r>
              <a:rPr lang="en-US" altLang="zh-TW" b="1">
                <a:latin typeface="Courier New" pitchFamily="49" charset="0"/>
              </a:rPr>
              <a:t>var1		Count		$first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    	_main		MAX		open_file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			@@myfile	xVal		_12345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Directives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r>
              <a:rPr lang="en-US" altLang="zh-TW"/>
              <a:t>Commands that are recognized and acted upon by the assembler</a:t>
            </a:r>
          </a:p>
          <a:p>
            <a:pPr lvl="1"/>
            <a:r>
              <a:rPr lang="en-US" altLang="zh-TW"/>
              <a:t>Part of assembler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syntax but not part of the Intel instruction set</a:t>
            </a:r>
          </a:p>
          <a:p>
            <a:pPr lvl="1"/>
            <a:r>
              <a:rPr lang="en-US" altLang="zh-TW"/>
              <a:t>Used to declare code, data areas, select memory model, declare procedures, etc.</a:t>
            </a:r>
          </a:p>
          <a:p>
            <a:pPr lvl="1"/>
            <a:r>
              <a:rPr lang="en-US" altLang="zh-TW"/>
              <a:t>case insensitive</a:t>
            </a:r>
          </a:p>
          <a:p>
            <a:r>
              <a:rPr lang="en-US" altLang="zh-TW"/>
              <a:t>Different assemblers have different directives</a:t>
            </a:r>
          </a:p>
          <a:p>
            <a:pPr lvl="1"/>
            <a:r>
              <a:rPr lang="en-US" altLang="zh-TW"/>
              <a:t>NASM != MASM, for example</a:t>
            </a:r>
          </a:p>
          <a:p>
            <a:r>
              <a:rPr lang="en-US" altLang="zh-TW"/>
              <a:t>Examples: </a:t>
            </a:r>
            <a:r>
              <a:rPr lang="en-US" altLang="zh-TW" b="1">
                <a:latin typeface="Courier New" pitchFamily="49" charset="0"/>
              </a:rPr>
              <a:t>.data   .code  PROC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5183187"/>
          </a:xfrm>
        </p:spPr>
        <p:txBody>
          <a:bodyPr/>
          <a:lstStyle/>
          <a:p>
            <a:r>
              <a:rPr lang="en-US" altLang="zh-TW"/>
              <a:t>Assembled into machine code by assembler</a:t>
            </a:r>
          </a:p>
          <a:p>
            <a:r>
              <a:rPr lang="en-US" altLang="zh-TW"/>
              <a:t>Executed at runtime by the CPU</a:t>
            </a:r>
          </a:p>
          <a:p>
            <a:r>
              <a:rPr lang="en-US" altLang="zh-TW"/>
              <a:t>Member of the Intel IA-32 instruction set</a:t>
            </a:r>
          </a:p>
          <a:p>
            <a:r>
              <a:rPr lang="en-US" altLang="zh-TW"/>
              <a:t>Four parts</a:t>
            </a:r>
          </a:p>
          <a:p>
            <a:pPr lvl="1"/>
            <a:r>
              <a:rPr lang="en-US" altLang="zh-TW"/>
              <a:t>Label (optional)</a:t>
            </a:r>
          </a:p>
          <a:p>
            <a:pPr lvl="1"/>
            <a:r>
              <a:rPr lang="en-US" altLang="zh-TW"/>
              <a:t>Mnemonic (required)</a:t>
            </a:r>
          </a:p>
          <a:p>
            <a:pPr lvl="1"/>
            <a:r>
              <a:rPr lang="en-US" altLang="zh-TW"/>
              <a:t>Operand (usually required)</a:t>
            </a:r>
          </a:p>
          <a:p>
            <a:pPr lvl="1"/>
            <a:r>
              <a:rPr lang="en-US" altLang="zh-TW"/>
              <a:t>Comment (optional)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95288" y="5229225"/>
            <a:ext cx="1871662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827088" y="5300663"/>
            <a:ext cx="103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Label: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555875" y="5229225"/>
            <a:ext cx="1871663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698750" y="5300663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Mnemonic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4714875" y="5229225"/>
            <a:ext cx="1871663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4787900" y="5300663"/>
            <a:ext cx="169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Operand(s)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6875463" y="5229225"/>
            <a:ext cx="1871662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7002463" y="5300663"/>
            <a:ext cx="160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;Comment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Labels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Act as place markers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marks the address (offset) of code and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Easier to memorize and more flexible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 </a:t>
            </a:r>
            <a:r>
              <a:rPr lang="en-US" altLang="zh-TW" b="1">
                <a:latin typeface="Courier New" pitchFamily="49" charset="0"/>
              </a:rPr>
              <a:t>mov ax, [0020]</a:t>
            </a:r>
            <a:r>
              <a:rPr lang="en-US" altLang="zh-TW"/>
              <a:t> </a:t>
            </a:r>
            <a:r>
              <a:rPr lang="en-US" altLang="zh-TW" b="1"/>
              <a:t>→</a:t>
            </a:r>
            <a:r>
              <a:rPr lang="en-US" altLang="zh-TW"/>
              <a:t> </a:t>
            </a:r>
            <a:r>
              <a:rPr lang="en-US" altLang="zh-TW" b="1">
                <a:latin typeface="Courier New" pitchFamily="49" charset="0"/>
              </a:rPr>
              <a:t>mov ax, val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Follow identifier rules</a:t>
            </a:r>
          </a:p>
          <a:p>
            <a:pPr>
              <a:lnSpc>
                <a:spcPct val="90000"/>
              </a:lnSpc>
            </a:pPr>
            <a:r>
              <a:rPr lang="en-US" altLang="zh-TW"/>
              <a:t>Data label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must be unique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 </a:t>
            </a:r>
            <a:r>
              <a:rPr lang="en-US" altLang="zh-TW" b="1">
                <a:latin typeface="Courier New" pitchFamily="49" charset="0"/>
              </a:rPr>
              <a:t>myArray  BYTE  10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Code label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target of jump and loop instructions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example:   </a:t>
            </a:r>
            <a:r>
              <a:rPr lang="en-US" altLang="zh-TW" b="1">
                <a:latin typeface="Courier New" pitchFamily="49" charset="0"/>
              </a:rPr>
              <a:t>L1</a:t>
            </a:r>
            <a:r>
              <a:rPr lang="en-US" altLang="zh-TW" b="1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altLang="zh-TW" b="1">
                <a:latin typeface="Courier New" pitchFamily="49" charset="0"/>
              </a:rPr>
              <a:t> mov ax, bx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    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            jmp L1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Mnemonics and operands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Instruction mnemonics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"reminder"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examples: </a:t>
            </a:r>
            <a:r>
              <a:rPr lang="en-US" altLang="zh-TW" b="1">
                <a:latin typeface="Courier New" pitchFamily="49" charset="0"/>
              </a:rPr>
              <a:t>MOV, ADD, SUB, MUL, INC, DEC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Operands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constant (immediate value), </a:t>
            </a:r>
            <a:r>
              <a:rPr lang="en-US" altLang="zh-TW" b="1">
                <a:latin typeface="Courier New" pitchFamily="49" charset="0"/>
              </a:rPr>
              <a:t>96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constant expression, </a:t>
            </a:r>
            <a:r>
              <a:rPr lang="en-US" altLang="zh-TW" b="1">
                <a:latin typeface="Courier New" pitchFamily="49" charset="0"/>
              </a:rPr>
              <a:t>2+4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Register, </a:t>
            </a:r>
            <a:r>
              <a:rPr lang="en-US" altLang="zh-TW" b="1">
                <a:latin typeface="Courier New" pitchFamily="49" charset="0"/>
              </a:rPr>
              <a:t>eax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memory (data label), </a:t>
            </a:r>
            <a:r>
              <a:rPr lang="en-US" altLang="zh-TW" b="1">
                <a:latin typeface="Courier New" pitchFamily="49" charset="0"/>
              </a:rPr>
              <a:t>count</a:t>
            </a:r>
          </a:p>
          <a:p>
            <a:pPr>
              <a:lnSpc>
                <a:spcPct val="90000"/>
              </a:lnSpc>
            </a:pPr>
            <a:r>
              <a:rPr lang="en-US" altLang="zh-TW"/>
              <a:t>Number of operands: 0 to 3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stc			; set Carry flag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inc ax		; add 1 to ax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mov count, bx	; move BX to count</a:t>
            </a:r>
          </a:p>
          <a:p>
            <a:pPr>
              <a:lnSpc>
                <a:spcPct val="90000"/>
              </a:lnSpc>
            </a:pPr>
            <a:endParaRPr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5397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Comments are good!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explain the program's purpose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tricky coding techniques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application-specific explanations</a:t>
            </a:r>
          </a:p>
          <a:p>
            <a:pPr>
              <a:lnSpc>
                <a:spcPct val="90000"/>
              </a:lnSpc>
            </a:pPr>
            <a:r>
              <a:rPr lang="en-US" altLang="zh-TW"/>
              <a:t>Single-line comments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begin with semicolon (;)</a:t>
            </a:r>
          </a:p>
          <a:p>
            <a:pPr>
              <a:lnSpc>
                <a:spcPct val="90000"/>
              </a:lnSpc>
            </a:pPr>
            <a:r>
              <a:rPr lang="en-US" altLang="zh-TW"/>
              <a:t>block comments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begin with COMMENT directive and a programmer-chosen character and end with the same programmer-chosen character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COMMENT 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  This is a comment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  and this line is also a comment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09600"/>
          </a:xfrm>
        </p:spPr>
        <p:txBody>
          <a:bodyPr/>
          <a:lstStyle/>
          <a:p>
            <a:r>
              <a:rPr lang="en-US" altLang="zh-TW"/>
              <a:t>Example: adding/subtracting integers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04825" y="1527175"/>
            <a:ext cx="7773988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TITLE Add and Subtract           (AddSub.asm)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This program adds and subtracts 32-bit integers.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eax,10000h		; EAX = 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eax,40000h		; EAX = 50000h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sub eax,20000h		; EAX = 30000h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DumpRegs		; display registers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END main</a:t>
            </a: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484188" y="1095375"/>
            <a:ext cx="3668712" cy="863600"/>
            <a:chOff x="282" y="391"/>
            <a:chExt cx="2311" cy="544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40" y="709"/>
              <a:ext cx="453" cy="2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282" y="391"/>
              <a:ext cx="2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directive marks comment</a:t>
              </a:r>
            </a:p>
          </p:txBody>
        </p:sp>
      </p:grpSp>
      <p:grpSp>
        <p:nvGrpSpPr>
          <p:cNvPr id="149515" name="Group 11"/>
          <p:cNvGrpSpPr>
            <a:grpSpLocks/>
          </p:cNvGrpSpPr>
          <p:nvPr/>
        </p:nvGrpSpPr>
        <p:grpSpPr bwMode="auto">
          <a:xfrm>
            <a:off x="576263" y="1862138"/>
            <a:ext cx="6985000" cy="746125"/>
            <a:chOff x="340" y="874"/>
            <a:chExt cx="4400" cy="470"/>
          </a:xfrm>
        </p:grpSpPr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340" y="1117"/>
              <a:ext cx="4400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2154" y="874"/>
              <a:ext cx="9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comment</a:t>
              </a:r>
            </a:p>
          </p:txBody>
        </p:sp>
      </p:grp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576263" y="2751138"/>
            <a:ext cx="7759700" cy="457200"/>
            <a:chOff x="340" y="1434"/>
            <a:chExt cx="4888" cy="288"/>
          </a:xfrm>
        </p:grpSpPr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340" y="1480"/>
              <a:ext cx="1814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200" y="1434"/>
              <a:ext cx="3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copy definitions from Irvine32.inc</a:t>
              </a:r>
            </a:p>
          </p:txBody>
        </p:sp>
      </p:grpSp>
      <p:grpSp>
        <p:nvGrpSpPr>
          <p:cNvPr id="149521" name="Group 17"/>
          <p:cNvGrpSpPr>
            <a:grpSpLocks/>
          </p:cNvGrpSpPr>
          <p:nvPr/>
        </p:nvGrpSpPr>
        <p:grpSpPr bwMode="auto">
          <a:xfrm>
            <a:off x="576263" y="3086100"/>
            <a:ext cx="7256462" cy="457200"/>
            <a:chOff x="340" y="1645"/>
            <a:chExt cx="4571" cy="288"/>
          </a:xfrm>
        </p:grpSpPr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40" y="1706"/>
              <a:ext cx="544" cy="1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884" y="1645"/>
              <a:ext cx="40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code segment. 3 segments: code, data, stack</a:t>
              </a:r>
            </a:p>
          </p:txBody>
        </p:sp>
      </p:grpSp>
      <p:grpSp>
        <p:nvGrpSpPr>
          <p:cNvPr id="149524" name="Group 20"/>
          <p:cNvGrpSpPr>
            <a:grpSpLocks/>
          </p:cNvGrpSpPr>
          <p:nvPr/>
        </p:nvGrpSpPr>
        <p:grpSpPr bwMode="auto">
          <a:xfrm>
            <a:off x="576263" y="3398838"/>
            <a:ext cx="5045075" cy="457200"/>
            <a:chOff x="340" y="1842"/>
            <a:chExt cx="3178" cy="288"/>
          </a:xfrm>
        </p:grpSpPr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40" y="1888"/>
              <a:ext cx="862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1247" y="1842"/>
              <a:ext cx="2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beginning of a procedure</a:t>
              </a:r>
            </a:p>
          </p:txBody>
        </p:sp>
      </p:grpSp>
      <p:grpSp>
        <p:nvGrpSpPr>
          <p:cNvPr id="149539" name="Group 35"/>
          <p:cNvGrpSpPr>
            <a:grpSpLocks/>
          </p:cNvGrpSpPr>
          <p:nvPr/>
        </p:nvGrpSpPr>
        <p:grpSpPr bwMode="auto">
          <a:xfrm>
            <a:off x="1008063" y="3733800"/>
            <a:ext cx="3805237" cy="842963"/>
            <a:chOff x="635" y="2352"/>
            <a:chExt cx="2397" cy="531"/>
          </a:xfrm>
        </p:grpSpPr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2176" y="2352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source</a:t>
              </a:r>
            </a:p>
          </p:txBody>
        </p:sp>
        <p:grpSp>
          <p:nvGrpSpPr>
            <p:cNvPr id="149530" name="Group 26"/>
            <p:cNvGrpSpPr>
              <a:grpSpLocks/>
            </p:cNvGrpSpPr>
            <p:nvPr/>
          </p:nvGrpSpPr>
          <p:grpSpPr bwMode="auto">
            <a:xfrm>
              <a:off x="635" y="2414"/>
              <a:ext cx="2397" cy="469"/>
              <a:chOff x="749" y="2115"/>
              <a:chExt cx="2397" cy="469"/>
            </a:xfrm>
          </p:grpSpPr>
          <p:sp>
            <p:nvSpPr>
              <p:cNvPr id="149525" name="Rectangle 21"/>
              <p:cNvSpPr>
                <a:spLocks noChangeArrowheads="1"/>
              </p:cNvSpPr>
              <p:nvPr/>
            </p:nvSpPr>
            <p:spPr bwMode="auto">
              <a:xfrm>
                <a:off x="749" y="2115"/>
                <a:ext cx="1361" cy="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7" name="Rectangle 23"/>
              <p:cNvSpPr>
                <a:spLocks noChangeArrowheads="1"/>
              </p:cNvSpPr>
              <p:nvPr/>
            </p:nvSpPr>
            <p:spPr bwMode="auto">
              <a:xfrm>
                <a:off x="2064" y="2296"/>
                <a:ext cx="10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FF0000"/>
                    </a:solidFill>
                    <a:latin typeface="Trebuchet MS" pitchFamily="34" charset="0"/>
                  </a:rPr>
                  <a:t>destination</a:t>
                </a:r>
              </a:p>
            </p:txBody>
          </p:sp>
          <p:sp>
            <p:nvSpPr>
              <p:cNvPr id="149528" name="Line 24"/>
              <p:cNvSpPr>
                <a:spLocks noChangeShapeType="1"/>
              </p:cNvSpPr>
              <p:nvPr/>
            </p:nvSpPr>
            <p:spPr bwMode="auto">
              <a:xfrm flipH="1" flipV="1">
                <a:off x="1292" y="2251"/>
                <a:ext cx="772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29" name="Line 25"/>
              <p:cNvSpPr>
                <a:spLocks noChangeShapeType="1"/>
              </p:cNvSpPr>
              <p:nvPr/>
            </p:nvSpPr>
            <p:spPr bwMode="auto">
              <a:xfrm flipH="1" flipV="1">
                <a:off x="2018" y="2205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531" name="Rectangle 27"/>
          <p:cNvSpPr>
            <a:spLocks noChangeArrowheads="1"/>
          </p:cNvSpPr>
          <p:nvPr/>
        </p:nvSpPr>
        <p:spPr bwMode="auto">
          <a:xfrm>
            <a:off x="1006475" y="4119563"/>
            <a:ext cx="2160588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>
            <a:off x="1006475" y="4408488"/>
            <a:ext cx="2160588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1006475" y="4695825"/>
            <a:ext cx="2160588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538" name="Group 34"/>
          <p:cNvGrpSpPr>
            <a:grpSpLocks/>
          </p:cNvGrpSpPr>
          <p:nvPr/>
        </p:nvGrpSpPr>
        <p:grpSpPr bwMode="auto">
          <a:xfrm>
            <a:off x="503238" y="5559425"/>
            <a:ext cx="5951537" cy="822325"/>
            <a:chOff x="431" y="3203"/>
            <a:chExt cx="3749" cy="518"/>
          </a:xfrm>
        </p:grpSpPr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2109" y="3203"/>
              <a:ext cx="207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mark the last line and </a:t>
              </a:r>
            </a:p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startup procedure</a:t>
              </a: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431" y="3249"/>
              <a:ext cx="1678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503238" y="4911725"/>
            <a:ext cx="8389937" cy="720725"/>
            <a:chOff x="431" y="2795"/>
            <a:chExt cx="5285" cy="454"/>
          </a:xfrm>
        </p:grpSpPr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431" y="2840"/>
              <a:ext cx="1678" cy="4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2109" y="2795"/>
              <a:ext cx="36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  <a:latin typeface="Trebuchet MS" pitchFamily="34" charset="0"/>
                </a:rPr>
                <a:t>defined in Irvine32.inc to end a program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1" grpId="0" animBg="1"/>
      <p:bldP spid="149531" grpId="1" animBg="1"/>
      <p:bldP spid="149532" grpId="0" animBg="1"/>
      <p:bldP spid="149532" grpId="1" animBg="1"/>
      <p:bldP spid="149533" grpId="0" animBg="1"/>
      <p:bldP spid="1495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output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6705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500"/>
              <a:t>Program output, showing registers and flags: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467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solidFill>
                  <a:schemeClr val="tx2"/>
                </a:solidFill>
                <a:latin typeface="Courier New" pitchFamily="49" charset="0"/>
              </a:rPr>
              <a:t>EAX=00030000</a:t>
            </a:r>
            <a:r>
              <a:rPr kumimoji="0" lang="en-US" altLang="zh-TW" sz="1700" b="1">
                <a:latin typeface="Courier New" pitchFamily="49" charset="0"/>
              </a:rPr>
              <a:t>  EBX=7FFDF000  ECX=00000101  EDX=FFFFFFFF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ESI=00000000  EDI=00000000  EBP=0012FFF0  ESP=0012FFC4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EIP=00401024  EFL=00000206  CF=0  SF=0  ZF=0  OF=0</a:t>
            </a:r>
          </a:p>
          <a:p>
            <a:pPr>
              <a:spcBef>
                <a:spcPct val="50000"/>
              </a:spcBef>
            </a:pPr>
            <a:endParaRPr kumimoji="0" lang="en-US" altLang="zh-TW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Suggested coding standards</a:t>
            </a:r>
            <a:r>
              <a:rPr lang="en-US" altLang="zh-TW" sz="2400"/>
              <a:t>  (1 of 2)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329237"/>
          </a:xfrm>
        </p:spPr>
        <p:txBody>
          <a:bodyPr/>
          <a:lstStyle/>
          <a:p>
            <a:r>
              <a:rPr lang="en-US" altLang="zh-TW"/>
              <a:t>Some approaches to capitalization</a:t>
            </a:r>
          </a:p>
          <a:p>
            <a:pPr lvl="1"/>
            <a:r>
              <a:rPr lang="en-US" altLang="zh-TW"/>
              <a:t>capitalize nothing</a:t>
            </a:r>
          </a:p>
          <a:p>
            <a:pPr lvl="1"/>
            <a:r>
              <a:rPr lang="en-US" altLang="zh-TW"/>
              <a:t>capitalize everything</a:t>
            </a:r>
          </a:p>
          <a:p>
            <a:pPr lvl="1"/>
            <a:r>
              <a:rPr lang="en-US" altLang="zh-TW"/>
              <a:t>capitalize all reserved words, including instruction mnemonics and register names</a:t>
            </a:r>
          </a:p>
          <a:p>
            <a:pPr lvl="1"/>
            <a:r>
              <a:rPr lang="en-US" altLang="zh-TW"/>
              <a:t>capitalize only directives and operators (used by the book)</a:t>
            </a:r>
          </a:p>
          <a:p>
            <a:r>
              <a:rPr lang="en-US" altLang="zh-TW"/>
              <a:t>Other suggestions</a:t>
            </a:r>
          </a:p>
          <a:p>
            <a:pPr lvl="1"/>
            <a:r>
              <a:rPr lang="en-US" altLang="zh-TW"/>
              <a:t>descriptive identifier names</a:t>
            </a:r>
          </a:p>
          <a:p>
            <a:pPr lvl="1"/>
            <a:r>
              <a:rPr lang="en-US" altLang="zh-TW"/>
              <a:t>spaces surrounding arithmetic operators</a:t>
            </a:r>
          </a:p>
          <a:p>
            <a:pPr lvl="1"/>
            <a:r>
              <a:rPr lang="en-US" altLang="zh-TW"/>
              <a:t>blank lines between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Suggested coding standards</a:t>
            </a:r>
            <a:r>
              <a:rPr lang="en-US" altLang="zh-TW" sz="2400"/>
              <a:t>  (2 of 2)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3960812"/>
          </a:xfrm>
        </p:spPr>
        <p:txBody>
          <a:bodyPr/>
          <a:lstStyle/>
          <a:p>
            <a:r>
              <a:rPr lang="en-US" altLang="zh-TW"/>
              <a:t>Indentation and spacing</a:t>
            </a:r>
          </a:p>
          <a:p>
            <a:pPr lvl="1"/>
            <a:r>
              <a:rPr lang="en-US" altLang="zh-TW"/>
              <a:t>code and data labels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no indentation</a:t>
            </a:r>
          </a:p>
          <a:p>
            <a:pPr lvl="1"/>
            <a:r>
              <a:rPr lang="en-US" altLang="zh-TW"/>
              <a:t>executable instructions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indent 4-5 spaces</a:t>
            </a:r>
          </a:p>
          <a:p>
            <a:pPr lvl="1"/>
            <a:r>
              <a:rPr lang="en-US" altLang="zh-TW"/>
              <a:t>comments: begin at column 40-45, aligned vertically</a:t>
            </a:r>
          </a:p>
          <a:p>
            <a:pPr lvl="1"/>
            <a:r>
              <a:rPr lang="en-US" altLang="zh-TW"/>
              <a:t>1-3 spaces between instruction and its operands</a:t>
            </a:r>
          </a:p>
          <a:p>
            <a:pPr lvl="2"/>
            <a:r>
              <a:rPr lang="en-US" altLang="zh-TW"/>
              <a:t>ex:   </a:t>
            </a:r>
            <a:r>
              <a:rPr lang="en-US" altLang="zh-TW" b="1">
                <a:latin typeface="Courier New" pitchFamily="49" charset="0"/>
              </a:rPr>
              <a:t>mov  ax,bx</a:t>
            </a:r>
          </a:p>
          <a:p>
            <a:pPr lvl="1"/>
            <a:r>
              <a:rPr lang="en-US" altLang="zh-TW"/>
              <a:t>1-2 blank lines between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Announcements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Homework#1 assigned, due on 10/27</a:t>
            </a:r>
          </a:p>
          <a:p>
            <a:r>
              <a:rPr lang="en-US" altLang="zh-TW"/>
              <a:t>Next week’s class (10/20) will be taught by TAs</a:t>
            </a:r>
          </a:p>
          <a:p>
            <a:r>
              <a:rPr lang="en-US" altLang="zh-TW"/>
              <a:t>Midterm examination will be held on the week of 11/10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Alternative version of AddSub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836613" y="1125538"/>
            <a:ext cx="7696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TITLE Add and Subtract              (AddSubAlt.asm)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This program adds and subtracts 32-bit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.386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.MODEL flat,stdcall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.STACK 4096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ExitProcess PROTO, dwExitCode:DWORD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DumpRegs PROTO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main PROC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eax,10000h		; EAX = 10000h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add eax,40000h		; EAX = 50000h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sub eax,20000h		; EAX = 30000h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DumpRegs</a:t>
            </a:r>
            <a:endParaRPr kumimoji="0" lang="en-US" altLang="zh-TW" sz="1600" b="1"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</a:t>
            </a:r>
            <a:r>
              <a:rPr kumimoji="0" lang="en-US" altLang="zh-TW" b="1">
                <a:solidFill>
                  <a:srgbClr val="FF0000"/>
                </a:solidFill>
                <a:latin typeface="Courier New" pitchFamily="49" charset="0"/>
              </a:rPr>
              <a:t>INVOKE ExitProcess,0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main ENDP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 template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755650" y="1149350"/>
            <a:ext cx="7696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TITLE Program Template           (Template.asm)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Program Description: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Author: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Creation Date: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Revisions: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Date:              Modified by: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; (insert variables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; (insert executable instructions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; (insert additional procedures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Assemble-link execute cycle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54200"/>
          </a:xfrm>
        </p:spPr>
        <p:txBody>
          <a:bodyPr/>
          <a:lstStyle/>
          <a:p>
            <a:r>
              <a:rPr lang="en-US" altLang="zh-TW" sz="2400"/>
              <a:t>The following diagram describes the steps from creating a source program through executing the compiled program.</a:t>
            </a:r>
          </a:p>
          <a:p>
            <a:r>
              <a:rPr lang="en-US" altLang="zh-TW" sz="2400"/>
              <a:t>If the source code is modified, Steps 2 through 4 must be repeated.</a:t>
            </a: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539750" y="3500438"/>
          <a:ext cx="8153400" cy="2362200"/>
        </p:xfrm>
        <a:graphic>
          <a:graphicData uri="http://schemas.openxmlformats.org/presentationml/2006/ole">
            <p:oleObj spid="_x0000_s157700" name="VISIO" r:id="rId3" imgW="4823640" imgH="1300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make32.bat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451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Called a </a:t>
            </a:r>
            <a:r>
              <a:rPr lang="en-US" altLang="zh-TW">
                <a:solidFill>
                  <a:schemeClr val="tx2"/>
                </a:solidFill>
              </a:rPr>
              <a:t>batch file</a:t>
            </a:r>
          </a:p>
          <a:p>
            <a:pPr>
              <a:lnSpc>
                <a:spcPct val="90000"/>
              </a:lnSpc>
            </a:pPr>
            <a:r>
              <a:rPr lang="en-US" altLang="zh-TW"/>
              <a:t>Run it to assemble and link programs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Contains a command that executes ML.EXE (the Microsoft Assembler)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Contains a command that executes LINK32.EXE (the 32-bit Microsoft Linker)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Command-Line syntax: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b="1">
                <a:solidFill>
                  <a:schemeClr val="tx2"/>
                </a:solidFill>
              </a:rPr>
              <a:t>make32  </a:t>
            </a:r>
            <a:r>
              <a:rPr lang="en-US" altLang="zh-TW" b="1" i="1">
                <a:solidFill>
                  <a:schemeClr val="tx2"/>
                </a:solidFill>
              </a:rPr>
              <a:t>progName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/>
              <a:t>(progName</a:t>
            </a:r>
            <a:r>
              <a:rPr lang="en-US" altLang="zh-TW"/>
              <a:t> includes the .asm extension)		</a:t>
            </a:r>
            <a:endParaRPr lang="en-US" altLang="zh-TW" i="1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0" y="5105400"/>
            <a:ext cx="7696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000"/>
              <a:t>(use make16.bat to assemble and link Real-mode programs)</a:t>
            </a:r>
            <a:endParaRPr kumimoji="0" lang="en-US" altLang="zh-TW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Listing file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5538"/>
            <a:ext cx="7772400" cy="3581400"/>
          </a:xfrm>
        </p:spPr>
        <p:txBody>
          <a:bodyPr/>
          <a:lstStyle/>
          <a:p>
            <a:r>
              <a:rPr lang="en-US" altLang="zh-TW"/>
              <a:t>Use it to see how your program is compiled</a:t>
            </a:r>
          </a:p>
          <a:p>
            <a:r>
              <a:rPr lang="en-US" altLang="zh-TW"/>
              <a:t>Contains </a:t>
            </a:r>
          </a:p>
          <a:p>
            <a:pPr lvl="1"/>
            <a:r>
              <a:rPr lang="en-US" altLang="zh-TW"/>
              <a:t>source code</a:t>
            </a:r>
          </a:p>
          <a:p>
            <a:pPr lvl="1"/>
            <a:r>
              <a:rPr lang="en-US" altLang="zh-TW"/>
              <a:t>addresses</a:t>
            </a:r>
          </a:p>
          <a:p>
            <a:pPr lvl="1"/>
            <a:r>
              <a:rPr lang="en-US" altLang="zh-TW"/>
              <a:t>object code (machine language)</a:t>
            </a:r>
          </a:p>
          <a:p>
            <a:pPr lvl="1"/>
            <a:r>
              <a:rPr lang="en-US" altLang="zh-TW"/>
              <a:t>segment names</a:t>
            </a:r>
          </a:p>
          <a:p>
            <a:pPr lvl="1"/>
            <a:r>
              <a:rPr lang="en-US" altLang="zh-TW"/>
              <a:t>symbols (variables, procedures, and constants)</a:t>
            </a:r>
          </a:p>
          <a:p>
            <a:r>
              <a:rPr lang="en-US" altLang="zh-TW"/>
              <a:t>Example: </a:t>
            </a:r>
            <a:r>
              <a:rPr lang="en-US" altLang="zh-TW">
                <a:hlinkClick r:id="rId2" action="ppaction://hlinkfile"/>
              </a:rPr>
              <a:t>addSub.lst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data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052513"/>
            <a:ext cx="8069262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Intrinsic data types</a:t>
            </a:r>
          </a:p>
          <a:p>
            <a:pPr>
              <a:lnSpc>
                <a:spcPct val="90000"/>
              </a:lnSpc>
            </a:pPr>
            <a:r>
              <a:rPr lang="en-US" altLang="zh-TW"/>
              <a:t>Data Definition Statement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BYTE and SBYTE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WORD and SWORD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DWORD and SDWORD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QWORD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TBYTE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Defining Real Number Data</a:t>
            </a:r>
          </a:p>
          <a:p>
            <a:pPr>
              <a:lnSpc>
                <a:spcPct val="90000"/>
              </a:lnSpc>
            </a:pPr>
            <a:r>
              <a:rPr lang="en-US" altLang="zh-TW"/>
              <a:t>Little Endian Order</a:t>
            </a:r>
          </a:p>
          <a:p>
            <a:pPr>
              <a:lnSpc>
                <a:spcPct val="90000"/>
              </a:lnSpc>
            </a:pPr>
            <a:r>
              <a:rPr lang="en-US" altLang="zh-TW"/>
              <a:t>Adding Variables to the AddSub Program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Declaring Uninitialized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Intrinsic data types </a:t>
            </a:r>
            <a:r>
              <a:rPr lang="en-US" altLang="zh-TW" sz="2400"/>
              <a:t>(1 of 2)</a:t>
            </a:r>
            <a:endParaRPr lang="en-US" altLang="zh-TW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64500" cy="5329237"/>
          </a:xfrm>
        </p:spPr>
        <p:txBody>
          <a:bodyPr/>
          <a:lstStyle/>
          <a:p>
            <a:r>
              <a:rPr lang="en-US" altLang="zh-TW" b="1">
                <a:latin typeface="Courier New" pitchFamily="49" charset="0"/>
              </a:rPr>
              <a:t>BYTE</a:t>
            </a:r>
            <a:r>
              <a:rPr lang="en-US" altLang="zh-TW"/>
              <a:t>, </a:t>
            </a:r>
            <a:r>
              <a:rPr lang="en-US" altLang="zh-TW" b="1">
                <a:latin typeface="Courier New" pitchFamily="49" charset="0"/>
              </a:rPr>
              <a:t>SBYTE</a:t>
            </a:r>
          </a:p>
          <a:p>
            <a:pPr lvl="1"/>
            <a:r>
              <a:rPr lang="en-US" altLang="zh-TW"/>
              <a:t>8-bit unsigned integer; 8-bit signed integer</a:t>
            </a:r>
          </a:p>
          <a:p>
            <a:r>
              <a:rPr lang="en-US" altLang="zh-TW" b="1">
                <a:latin typeface="Courier New" pitchFamily="49" charset="0"/>
              </a:rPr>
              <a:t>WORD</a:t>
            </a:r>
            <a:r>
              <a:rPr lang="en-US" altLang="zh-TW"/>
              <a:t>, </a:t>
            </a:r>
            <a:r>
              <a:rPr lang="en-US" altLang="zh-TW" b="1">
                <a:latin typeface="Courier New" pitchFamily="49" charset="0"/>
              </a:rPr>
              <a:t>SWORD</a:t>
            </a:r>
          </a:p>
          <a:p>
            <a:pPr lvl="1"/>
            <a:r>
              <a:rPr lang="en-US" altLang="zh-TW"/>
              <a:t>16-bit unsigned &amp; signed integer</a:t>
            </a:r>
          </a:p>
          <a:p>
            <a:r>
              <a:rPr lang="en-US" altLang="zh-TW" b="1">
                <a:latin typeface="Courier New" pitchFamily="49" charset="0"/>
              </a:rPr>
              <a:t>DWORD</a:t>
            </a:r>
            <a:r>
              <a:rPr lang="en-US" altLang="zh-TW"/>
              <a:t>, </a:t>
            </a:r>
            <a:r>
              <a:rPr lang="en-US" altLang="zh-TW" b="1">
                <a:latin typeface="Courier New" pitchFamily="49" charset="0"/>
              </a:rPr>
              <a:t>SDWORD</a:t>
            </a:r>
          </a:p>
          <a:p>
            <a:pPr lvl="1"/>
            <a:r>
              <a:rPr lang="en-US" altLang="zh-TW"/>
              <a:t>32-bit unsigned &amp; signed integer</a:t>
            </a:r>
          </a:p>
          <a:p>
            <a:r>
              <a:rPr lang="en-US" altLang="zh-TW" b="1">
                <a:latin typeface="Courier New" pitchFamily="49" charset="0"/>
              </a:rPr>
              <a:t>QWORD</a:t>
            </a:r>
          </a:p>
          <a:p>
            <a:pPr lvl="1"/>
            <a:r>
              <a:rPr lang="en-US" altLang="zh-TW"/>
              <a:t>64-bit integer</a:t>
            </a:r>
          </a:p>
          <a:p>
            <a:r>
              <a:rPr lang="en-US" altLang="zh-TW" b="1">
                <a:latin typeface="Courier New" pitchFamily="49" charset="0"/>
              </a:rPr>
              <a:t>TBYTE</a:t>
            </a:r>
          </a:p>
          <a:p>
            <a:pPr lvl="1"/>
            <a:r>
              <a:rPr lang="en-US" altLang="zh-TW"/>
              <a:t>80-bit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Intrinsic data types </a:t>
            </a:r>
            <a:r>
              <a:rPr lang="en-US" altLang="zh-TW" sz="2400"/>
              <a:t>(2 of 2)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180263" cy="3895725"/>
          </a:xfrm>
          <a:noFill/>
        </p:spPr>
        <p:txBody>
          <a:bodyPr/>
          <a:lstStyle/>
          <a:p>
            <a:r>
              <a:rPr lang="en-US" altLang="zh-TW" b="1">
                <a:latin typeface="Courier New" pitchFamily="49" charset="0"/>
              </a:rPr>
              <a:t>REAL4</a:t>
            </a:r>
          </a:p>
          <a:p>
            <a:pPr lvl="1"/>
            <a:r>
              <a:rPr lang="en-US" altLang="zh-TW"/>
              <a:t>4-byte IEEE short real</a:t>
            </a:r>
          </a:p>
          <a:p>
            <a:r>
              <a:rPr lang="en-US" altLang="zh-TW" b="1">
                <a:latin typeface="Courier New" pitchFamily="49" charset="0"/>
              </a:rPr>
              <a:t>REAL8</a:t>
            </a:r>
          </a:p>
          <a:p>
            <a:pPr lvl="1"/>
            <a:r>
              <a:rPr lang="en-US" altLang="zh-TW"/>
              <a:t>8-byte IEEE long real</a:t>
            </a:r>
          </a:p>
          <a:p>
            <a:r>
              <a:rPr lang="en-US" altLang="zh-TW" b="1">
                <a:latin typeface="Courier New" pitchFamily="49" charset="0"/>
              </a:rPr>
              <a:t>REAL10</a:t>
            </a:r>
          </a:p>
          <a:p>
            <a:pPr lvl="1"/>
            <a:r>
              <a:rPr lang="en-US" altLang="zh-TW"/>
              <a:t>10-byte IEEE extended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definition statement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066087" cy="3824287"/>
          </a:xfrm>
        </p:spPr>
        <p:txBody>
          <a:bodyPr/>
          <a:lstStyle/>
          <a:p>
            <a:r>
              <a:rPr lang="en-US" altLang="zh-TW"/>
              <a:t>A data definition statement sets aside storage in memory for a variable.</a:t>
            </a:r>
          </a:p>
          <a:p>
            <a:r>
              <a:rPr lang="en-US" altLang="zh-TW"/>
              <a:t>May optionally assign a name (label) to the data</a:t>
            </a:r>
          </a:p>
          <a:p>
            <a:r>
              <a:rPr lang="en-US" altLang="zh-TW"/>
              <a:t>Syntax:</a:t>
            </a:r>
          </a:p>
          <a:p>
            <a:pPr lvl="1">
              <a:buFontTx/>
              <a:buNone/>
            </a:pPr>
            <a:r>
              <a:rPr lang="en-US" altLang="zh-TW"/>
              <a:t>[</a:t>
            </a:r>
            <a:r>
              <a:rPr lang="en-US" altLang="zh-TW" i="1"/>
              <a:t>name</a:t>
            </a:r>
            <a:r>
              <a:rPr lang="en-US" altLang="zh-TW"/>
              <a:t>] </a:t>
            </a:r>
            <a:r>
              <a:rPr lang="en-US" altLang="zh-TW" i="1"/>
              <a:t>directive</a:t>
            </a:r>
            <a:r>
              <a:rPr lang="en-US" altLang="zh-TW"/>
              <a:t> </a:t>
            </a:r>
            <a:r>
              <a:rPr lang="en-US" altLang="zh-TW" i="1"/>
              <a:t>initializer</a:t>
            </a:r>
            <a:r>
              <a:rPr lang="en-US" altLang="zh-TW"/>
              <a:t> [,</a:t>
            </a:r>
            <a:r>
              <a:rPr lang="en-US" altLang="zh-TW" i="1"/>
              <a:t>initializer</a:t>
            </a:r>
            <a:r>
              <a:rPr lang="en-US" altLang="zh-TW"/>
              <a:t>] . . .</a:t>
            </a:r>
          </a:p>
          <a:p>
            <a:pPr lvl="1">
              <a:buFontTx/>
              <a:buNone/>
            </a:pPr>
            <a:r>
              <a:rPr lang="en-US" altLang="zh-TW"/>
              <a:t>At least one initializer is required, can be </a:t>
            </a:r>
            <a:r>
              <a:rPr lang="en-US" altLang="zh-TW" b="1">
                <a:latin typeface="Courier New" pitchFamily="49" charset="0"/>
              </a:rPr>
              <a:t>?</a:t>
            </a:r>
          </a:p>
          <a:p>
            <a:r>
              <a:rPr lang="en-US" altLang="zh-TW"/>
              <a:t>All initializers become binary data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</a:t>
            </a:r>
            <a:r>
              <a:rPr lang="en-US" altLang="zh-TW">
                <a:latin typeface="Courier New" pitchFamily="49" charset="0"/>
              </a:rPr>
              <a:t>BYTE </a:t>
            </a:r>
            <a:r>
              <a:rPr lang="en-US" altLang="zh-TW"/>
              <a:t>and </a:t>
            </a:r>
            <a:r>
              <a:rPr lang="en-US" altLang="zh-TW">
                <a:latin typeface="Courier New" pitchFamily="49" charset="0"/>
              </a:rPr>
              <a:t>SBYTE</a:t>
            </a:r>
            <a:r>
              <a:rPr lang="en-US" altLang="zh-TW"/>
              <a:t> Data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696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value1 BYTE 'A'	; character constant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value2 BYTE 0	; smallest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value3 BYTE 255	; largest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value4 SBYTE -128	; smallest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value5 SBYTE +127	; largest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value6 BYTE ?	; uninitialized byte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391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Each of the following defines a single byte of storage: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4419600"/>
            <a:ext cx="7543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/>
              <a:t>A variable name is a data label that implies an offset (an address).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Overview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504112" cy="3987800"/>
          </a:xfrm>
        </p:spPr>
        <p:txBody>
          <a:bodyPr/>
          <a:lstStyle/>
          <a:p>
            <a:r>
              <a:rPr lang="en-US" altLang="zh-TW"/>
              <a:t>Basic Elements of Assembly Language</a:t>
            </a:r>
          </a:p>
          <a:p>
            <a:r>
              <a:rPr lang="en-US" altLang="zh-TW"/>
              <a:t>Example: Adding and Subtracting Integers</a:t>
            </a:r>
          </a:p>
          <a:p>
            <a:r>
              <a:rPr lang="en-US" altLang="zh-TW"/>
              <a:t>Assembling, Linking, and Running Programs</a:t>
            </a:r>
          </a:p>
          <a:p>
            <a:r>
              <a:rPr lang="en-US" altLang="zh-TW"/>
              <a:t>Defining Data</a:t>
            </a:r>
          </a:p>
          <a:p>
            <a:r>
              <a:rPr lang="en-US" altLang="zh-TW"/>
              <a:t>Symbolic Constants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multiple bytes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84213" y="2209800"/>
            <a:ext cx="463232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list1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list2 BYTE 10,20,30,40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    BYTE 50,60,70,80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    BYTE 81,82,83,84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list3 BYTE ?,32,41h,00100010b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list4 BYTE 0Ah,20h,‘A’,22h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611188" y="1295400"/>
            <a:ext cx="7391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500"/>
              <a:t>Examples that use multiple initializers: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7092950" y="1557338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7094538" y="1989138"/>
            <a:ext cx="1366837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7092950" y="2420938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7094538" y="2852738"/>
            <a:ext cx="1366837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7092950" y="3284538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7094538" y="3716338"/>
            <a:ext cx="1366837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7092950" y="4148138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7094538" y="4579938"/>
            <a:ext cx="1366837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7092950" y="5014913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7094538" y="5446713"/>
            <a:ext cx="1366837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7092950" y="5878513"/>
            <a:ext cx="1366838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strings</a:t>
            </a:r>
            <a:r>
              <a:rPr lang="en-US" altLang="zh-TW" sz="2400"/>
              <a:t>  (1 of 2)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6769100" cy="2225675"/>
          </a:xfrm>
        </p:spPr>
        <p:txBody>
          <a:bodyPr/>
          <a:lstStyle/>
          <a:p>
            <a:r>
              <a:rPr lang="en-US" altLang="zh-TW"/>
              <a:t>A string is implemented as an array of characters</a:t>
            </a:r>
          </a:p>
          <a:p>
            <a:pPr lvl="1"/>
            <a:r>
              <a:rPr lang="en-US" altLang="zh-TW" sz="2200"/>
              <a:t>For convenience, it is usually enclosed in quotation marks</a:t>
            </a:r>
          </a:p>
          <a:p>
            <a:pPr lvl="1"/>
            <a:r>
              <a:rPr lang="en-US" altLang="zh-TW" sz="2200"/>
              <a:t>It usually has a null byte at the end</a:t>
            </a:r>
          </a:p>
          <a:p>
            <a:r>
              <a:rPr lang="en-US" altLang="zh-TW"/>
              <a:t>Examples: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611188" y="3638550"/>
            <a:ext cx="7126287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str1 BYTE "Enter your name",0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str2 BYTE 'Error: halting program',0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str3 BYTE 'A','E','I','O','U'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greeting1 BYTE "Welcome to the Encryption Demo program "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          BYTE "created by Kip Irvine.",0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greeting2 \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BYTE "Welcome to the Encryption Demo program "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BYTE "created by Kip Irvine.",0</a:t>
            </a: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881938" y="14843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7883525" y="19161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881938" y="23479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7883525" y="27797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881938" y="32115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7883525" y="36433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7881938" y="40751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7883525" y="4506913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7881938" y="4941888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7883525" y="5373688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7881938" y="5805488"/>
            <a:ext cx="720725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strings</a:t>
            </a:r>
            <a:r>
              <a:rPr lang="en-US" altLang="zh-TW" sz="2400"/>
              <a:t>  (2 of 2)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576387"/>
          </a:xfrm>
        </p:spPr>
        <p:txBody>
          <a:bodyPr/>
          <a:lstStyle/>
          <a:p>
            <a:r>
              <a:rPr lang="en-US" altLang="zh-TW"/>
              <a:t>End-of-line character sequence:</a:t>
            </a:r>
          </a:p>
          <a:p>
            <a:pPr lvl="1"/>
            <a:r>
              <a:rPr lang="en-US" altLang="zh-TW"/>
              <a:t>0Dh = carriage return</a:t>
            </a:r>
          </a:p>
          <a:p>
            <a:pPr lvl="1"/>
            <a:r>
              <a:rPr lang="en-US" altLang="zh-TW"/>
              <a:t>0Ah = line feed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00200" y="2667000"/>
            <a:ext cx="594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str1 BYTE "Enter your name:    ",0Dh,0Ah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   BYTE "Enter your address: ",0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newLine BYTE 0Dh,0Ah,0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066800" y="4800600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Idea: Define all strings used by your program in the same area of the data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Using the </a:t>
            </a:r>
            <a:r>
              <a:rPr lang="en-US" altLang="zh-TW">
                <a:latin typeface="Courier New" pitchFamily="49" charset="0"/>
              </a:rPr>
              <a:t>DUP</a:t>
            </a:r>
            <a:r>
              <a:rPr lang="en-US" altLang="zh-TW"/>
              <a:t> operator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133600"/>
          </a:xfrm>
        </p:spPr>
        <p:txBody>
          <a:bodyPr/>
          <a:lstStyle/>
          <a:p>
            <a:r>
              <a:rPr lang="en-US" altLang="zh-TW"/>
              <a:t>Use </a:t>
            </a:r>
            <a:r>
              <a:rPr lang="en-US" altLang="zh-TW" b="1">
                <a:latin typeface="Courier New" pitchFamily="49" charset="0"/>
              </a:rPr>
              <a:t>DUP</a:t>
            </a:r>
            <a:r>
              <a:rPr lang="en-US" altLang="zh-TW"/>
              <a:t> to allocate (create space for) an array or string.</a:t>
            </a:r>
          </a:p>
          <a:p>
            <a:r>
              <a:rPr lang="en-US" altLang="zh-TW"/>
              <a:t>Counter and argument must be constants or constant expressions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533400" y="2924175"/>
            <a:ext cx="8229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var1 BYTE 20 DUP(0)	; 20 bytes, all equal to zero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var2 BYTE 20 DUP(?)	; 20 bytes, uninitialized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var3 BYTE 4 DUP("STACK")      ; 20 bytes: "STACKSTACKSTACKSTACK"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var4 BYTE 10,3 DUP(0),20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</a:t>
            </a:r>
            <a:r>
              <a:rPr lang="en-US" altLang="zh-TW">
                <a:latin typeface="Courier New" pitchFamily="49" charset="0"/>
              </a:rPr>
              <a:t>WORD</a:t>
            </a:r>
            <a:r>
              <a:rPr lang="en-US" altLang="zh-TW"/>
              <a:t> and </a:t>
            </a:r>
            <a:r>
              <a:rPr lang="en-US" altLang="zh-TW">
                <a:latin typeface="Courier New" pitchFamily="49" charset="0"/>
              </a:rPr>
              <a:t>SWORD</a:t>
            </a:r>
            <a:r>
              <a:rPr lang="en-US" altLang="zh-TW"/>
              <a:t> data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6119812" cy="1368425"/>
          </a:xfrm>
        </p:spPr>
        <p:txBody>
          <a:bodyPr/>
          <a:lstStyle/>
          <a:p>
            <a:r>
              <a:rPr lang="en-US" altLang="zh-TW"/>
              <a:t>Define storage for 16-bit integers</a:t>
            </a:r>
          </a:p>
          <a:p>
            <a:pPr lvl="1"/>
            <a:r>
              <a:rPr lang="en-US" altLang="zh-TW" sz="2500"/>
              <a:t>or double characters</a:t>
            </a:r>
          </a:p>
          <a:p>
            <a:pPr lvl="1"/>
            <a:r>
              <a:rPr lang="en-US" altLang="zh-TW" sz="2500"/>
              <a:t>single value or multiple values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73075" y="2511425"/>
            <a:ext cx="733901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word1 WORD   65535 	; largest unsigned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word2 SWORD –32768	; smallest signed 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word3 WORD   ?	; uninitialized,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word4 WORD "AB"	; double characters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myList WORD 1,2,3,4,5	; array of words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 WORD 5 DUP(?)	; uninitialized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</a:t>
            </a:r>
            <a:r>
              <a:rPr lang="en-US" altLang="zh-TW">
                <a:latin typeface="Courier New" pitchFamily="49" charset="0"/>
              </a:rPr>
              <a:t>DWORD</a:t>
            </a:r>
            <a:r>
              <a:rPr lang="en-US" altLang="zh-TW"/>
              <a:t> and </a:t>
            </a:r>
            <a:r>
              <a:rPr lang="en-US" altLang="zh-TW">
                <a:latin typeface="Courier New" pitchFamily="49" charset="0"/>
              </a:rPr>
              <a:t>SDWORD</a:t>
            </a:r>
            <a:r>
              <a:rPr lang="en-US" altLang="zh-TW"/>
              <a:t> data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84213" y="2667000"/>
            <a:ext cx="7696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val1 DWORD 12345678h 		; unsigned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val2 SDWORD –2147483648 		; signed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val3 DWORD 20 DUP(?) 		; unsigned array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val4 SDWORD –3,–2,–1,0,1		; signed array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Storage definitions for signed and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Defining </a:t>
            </a:r>
            <a:r>
              <a:rPr lang="en-US" altLang="zh-TW">
                <a:latin typeface="Courier New" pitchFamily="49" charset="0"/>
              </a:rPr>
              <a:t>QWORD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TBYTE</a:t>
            </a:r>
            <a:r>
              <a:rPr lang="en-US" altLang="zh-TW"/>
              <a:t>, Real Data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755650" y="2133600"/>
            <a:ext cx="493712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quad1 QWORD  1234567812345678h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val1  TBYTE  1000000000123456789Ah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rVal1 REAL4  -2.1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rVal2 REAL8  3.2E-260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rVal3 REAL10 4.6E+4096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ShortArray REAL4 20 DUP(0.0)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500"/>
              <a:t>Storage definitions for quadwords, tenbyte values, and real numbers: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Little Endian order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513"/>
            <a:ext cx="8153400" cy="2667000"/>
          </a:xfrm>
        </p:spPr>
        <p:txBody>
          <a:bodyPr/>
          <a:lstStyle/>
          <a:p>
            <a:r>
              <a:rPr lang="en-US" altLang="zh-TW"/>
              <a:t>All data types larger than a byte store their individual bytes in reverse order. The least significant byte occurs at the first (lowest) memory address.</a:t>
            </a:r>
          </a:p>
          <a:p>
            <a:endParaRPr lang="en-US" altLang="zh-TW"/>
          </a:p>
          <a:p>
            <a:r>
              <a:rPr lang="en-US" altLang="zh-TW"/>
              <a:t>Example:</a:t>
            </a:r>
          </a:p>
          <a:p>
            <a:pPr>
              <a:buFontTx/>
              <a:buNone/>
            </a:pPr>
            <a:r>
              <a:rPr lang="en-US" altLang="zh-TW"/>
              <a:t>		</a:t>
            </a:r>
            <a:r>
              <a:rPr lang="en-US" altLang="zh-TW" sz="2400" b="1">
                <a:latin typeface="Courier New" pitchFamily="49" charset="0"/>
              </a:rPr>
              <a:t>val1 DWORD 12345678h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2" cstate="print"/>
          <a:srcRect l="50262"/>
          <a:stretch>
            <a:fillRect/>
          </a:stretch>
        </p:blipFill>
        <p:spPr bwMode="auto">
          <a:xfrm>
            <a:off x="5334000" y="2895600"/>
            <a:ext cx="15081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Adding variables to AddSub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85800" y="1125538"/>
            <a:ext cx="7848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TITLE Add and Subtract, Version 2            (AddSub2.asm)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This program adds and subtracts 32-bit unsigned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; integers and stores the sum in a variable.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val2 DWORD 40000h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val3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finalVal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mov eax,</a:t>
            </a: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val1</a:t>
            </a:r>
            <a:r>
              <a:rPr kumimoji="0" lang="en-US" altLang="zh-TW" sz="1600" b="1">
                <a:latin typeface="Courier New" pitchFamily="49" charset="0"/>
              </a:rPr>
              <a:t>	; start with 10000h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add eax,</a:t>
            </a: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val2</a:t>
            </a:r>
            <a:r>
              <a:rPr kumimoji="0" lang="en-US" altLang="zh-TW" sz="1600" b="1">
                <a:latin typeface="Courier New" pitchFamily="49" charset="0"/>
              </a:rPr>
              <a:t>	; add 40000h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sub eax,</a:t>
            </a: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val3</a:t>
            </a:r>
            <a:r>
              <a:rPr kumimoji="0" lang="en-US" altLang="zh-TW" sz="1600" b="1">
                <a:latin typeface="Courier New" pitchFamily="49" charset="0"/>
              </a:rPr>
              <a:t>	; subtract 20000h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mov </a:t>
            </a:r>
            <a:r>
              <a:rPr kumimoji="0" lang="en-US" altLang="zh-TW" sz="1600" b="1">
                <a:solidFill>
                  <a:srgbClr val="FF0000"/>
                </a:solidFill>
                <a:latin typeface="Courier New" pitchFamily="49" charset="0"/>
              </a:rPr>
              <a:t>finalVal</a:t>
            </a:r>
            <a:r>
              <a:rPr kumimoji="0" lang="en-US" altLang="zh-TW" sz="1600" b="1">
                <a:latin typeface="Courier New" pitchFamily="49" charset="0"/>
              </a:rPr>
              <a:t>,eax	; store the result (30000h)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call DumpRegs	; display the registers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Declaring unitialized data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5538"/>
            <a:ext cx="7772400" cy="5256212"/>
          </a:xfrm>
        </p:spPr>
        <p:txBody>
          <a:bodyPr/>
          <a:lstStyle/>
          <a:p>
            <a:r>
              <a:rPr lang="en-US" altLang="zh-TW"/>
              <a:t>Use the </a:t>
            </a:r>
            <a:r>
              <a:rPr lang="en-US" altLang="zh-TW" b="1">
                <a:latin typeface="Courier New" pitchFamily="49" charset="0"/>
              </a:rPr>
              <a:t>.data?</a:t>
            </a:r>
            <a:r>
              <a:rPr lang="en-US" altLang="zh-TW"/>
              <a:t> directive to declare an unintialized data segment: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	.data?</a:t>
            </a:r>
          </a:p>
          <a:p>
            <a:r>
              <a:rPr lang="en-US" altLang="zh-TW"/>
              <a:t>Within the segment, declare variables with "?" initializers:</a:t>
            </a:r>
          </a:p>
          <a:p>
            <a:endParaRPr lang="en-US" altLang="zh-TW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   </a:t>
            </a: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smallArray DWORD 10 DUP(0)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.data?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bigArray   DWORD 5000 DUP(?)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116013" y="3689350"/>
            <a:ext cx="6934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Advantage: the program's EXE file size is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elements of assembly language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35937" cy="5100637"/>
          </a:xfrm>
        </p:spPr>
        <p:txBody>
          <a:bodyPr/>
          <a:lstStyle/>
          <a:p>
            <a:r>
              <a:rPr lang="en-US" altLang="zh-TW"/>
              <a:t>Integer constants</a:t>
            </a:r>
          </a:p>
          <a:p>
            <a:r>
              <a:rPr lang="en-US" altLang="zh-TW"/>
              <a:t>Integer expressions</a:t>
            </a:r>
          </a:p>
          <a:p>
            <a:r>
              <a:rPr lang="en-US" altLang="zh-TW"/>
              <a:t>Character and string constants</a:t>
            </a:r>
          </a:p>
          <a:p>
            <a:r>
              <a:rPr lang="en-US" altLang="zh-TW"/>
              <a:t>Reserved words and identifiers</a:t>
            </a:r>
          </a:p>
          <a:p>
            <a:r>
              <a:rPr lang="en-US" altLang="zh-TW"/>
              <a:t>Directives and instructions</a:t>
            </a:r>
          </a:p>
          <a:p>
            <a:r>
              <a:rPr lang="en-US" altLang="zh-TW"/>
              <a:t>Labels</a:t>
            </a:r>
          </a:p>
          <a:p>
            <a:r>
              <a:rPr lang="en-US" altLang="zh-TW"/>
              <a:t>Mnemonics and Operands</a:t>
            </a:r>
          </a:p>
          <a:p>
            <a:r>
              <a:rPr lang="en-US" altLang="zh-TW"/>
              <a:t>Comments</a:t>
            </a:r>
          </a:p>
          <a:p>
            <a:r>
              <a:rPr lang="en-US" altLang="zh-TW"/>
              <a:t>Examples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Mixing code and data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eax, ebx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temp DWORD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temp, eax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Symbolic constants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609725"/>
            <a:ext cx="7342187" cy="3802063"/>
          </a:xfrm>
        </p:spPr>
        <p:txBody>
          <a:bodyPr/>
          <a:lstStyle/>
          <a:p>
            <a:r>
              <a:rPr lang="en-US" altLang="zh-TW"/>
              <a:t>Equal-Sign Directive</a:t>
            </a:r>
          </a:p>
          <a:p>
            <a:r>
              <a:rPr lang="en-US" altLang="zh-TW"/>
              <a:t>Calculating the Sizes of Arrays and Strings</a:t>
            </a:r>
          </a:p>
          <a:p>
            <a:r>
              <a:rPr lang="en-US" altLang="zh-TW"/>
              <a:t>EQU Directive</a:t>
            </a:r>
          </a:p>
          <a:p>
            <a:r>
              <a:rPr lang="en-US" altLang="zh-TW"/>
              <a:t>TEXTEQU Directive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Equal-sign directive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name</a:t>
            </a:r>
            <a:r>
              <a:rPr lang="en-US" altLang="zh-TW"/>
              <a:t> = </a:t>
            </a:r>
            <a:r>
              <a:rPr lang="en-US" altLang="zh-TW" i="1"/>
              <a:t>expression</a:t>
            </a:r>
          </a:p>
          <a:p>
            <a:pPr lvl="1"/>
            <a:r>
              <a:rPr lang="en-US" altLang="zh-TW"/>
              <a:t>expression is a 32-bit integer (expression or constant)</a:t>
            </a:r>
          </a:p>
          <a:p>
            <a:pPr lvl="1"/>
            <a:r>
              <a:rPr lang="en-US" altLang="zh-TW"/>
              <a:t>may be redefined</a:t>
            </a:r>
          </a:p>
          <a:p>
            <a:pPr lvl="1"/>
            <a:r>
              <a:rPr lang="en-US" altLang="zh-TW" i="1"/>
              <a:t>name</a:t>
            </a:r>
            <a:r>
              <a:rPr lang="en-US" altLang="zh-TW"/>
              <a:t> is called a </a:t>
            </a:r>
            <a:r>
              <a:rPr lang="en-US" altLang="zh-TW">
                <a:solidFill>
                  <a:schemeClr val="tx2"/>
                </a:solidFill>
              </a:rPr>
              <a:t>symbolic constant</a:t>
            </a:r>
          </a:p>
          <a:p>
            <a:r>
              <a:rPr lang="en-US" altLang="zh-TW"/>
              <a:t>good programming style to use symbols</a:t>
            </a:r>
          </a:p>
          <a:p>
            <a:pPr lvl="1"/>
            <a:r>
              <a:rPr lang="en-US" altLang="zh-TW"/>
              <a:t>Easier to modify</a:t>
            </a:r>
          </a:p>
          <a:p>
            <a:pPr lvl="1"/>
            <a:r>
              <a:rPr lang="en-US" altLang="zh-TW"/>
              <a:t>Easier to understand, </a:t>
            </a:r>
            <a:r>
              <a:rPr lang="en-US" altLang="zh-TW" b="1">
                <a:latin typeface="Courier New" pitchFamily="49" charset="0"/>
              </a:rPr>
              <a:t>ESC_key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Array DWORD COUNT DUP(0)</a:t>
            </a:r>
          </a:p>
          <a:p>
            <a:pPr lvl="1">
              <a:lnSpc>
                <a:spcPct val="80000"/>
              </a:lnSpc>
            </a:pPr>
            <a:r>
              <a:rPr lang="en-US" altLang="zh-TW" b="1">
                <a:latin typeface="Courier New" pitchFamily="49" charset="0"/>
              </a:rPr>
              <a:t>COUNT=5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Mov al, COUNT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COUNT=10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  Mov al, COUNT</a:t>
            </a:r>
          </a:p>
          <a:p>
            <a:pPr lvl="1"/>
            <a:endParaRPr lang="en-US" altLang="zh-TW" b="1">
              <a:latin typeface="Courier New" pitchFamily="49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084888" y="3463925"/>
            <a:ext cx="1971675" cy="140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COUNT = 500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</a:t>
            </a:r>
          </a:p>
          <a:p>
            <a:pPr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al,COUNT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Calculating the size of a byte array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1728787"/>
          </a:xfrm>
        </p:spPr>
        <p:txBody>
          <a:bodyPr/>
          <a:lstStyle/>
          <a:p>
            <a:r>
              <a:rPr lang="en-US" altLang="zh-TW"/>
              <a:t>current location counter: $</a:t>
            </a:r>
          </a:p>
          <a:p>
            <a:pPr lvl="1"/>
            <a:r>
              <a:rPr lang="en-US" altLang="zh-TW"/>
              <a:t>subtract address of list</a:t>
            </a:r>
          </a:p>
          <a:p>
            <a:pPr lvl="1"/>
            <a:r>
              <a:rPr lang="en-US" altLang="zh-TW"/>
              <a:t>difference is the number of bytes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4500563" y="2636838"/>
            <a:ext cx="33401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 BYTE 10,20,30,40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ListSize = ($ - list)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755650" y="2636838"/>
            <a:ext cx="319563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 BYTE 10,20,30,40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ListSize = 4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952625" y="3789363"/>
            <a:ext cx="44196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 BYTE 10,20,30,40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Var2 BYTE 20 DUP(?)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ListSize = ($ - list)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331913" y="5229225"/>
            <a:ext cx="597693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myString BYTE “This is a long string.”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myString_len = ($ - myString)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Calculating the size of a word array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5538"/>
            <a:ext cx="7772400" cy="1828800"/>
          </a:xfrm>
        </p:spPr>
        <p:txBody>
          <a:bodyPr/>
          <a:lstStyle/>
          <a:p>
            <a:r>
              <a:rPr lang="en-US" altLang="zh-TW"/>
              <a:t>current location counter: $</a:t>
            </a:r>
          </a:p>
          <a:p>
            <a:pPr lvl="1"/>
            <a:r>
              <a:rPr lang="en-US" altLang="zh-TW"/>
              <a:t>subtract address of list</a:t>
            </a:r>
          </a:p>
          <a:p>
            <a:pPr lvl="1"/>
            <a:r>
              <a:rPr lang="en-US" altLang="zh-TW"/>
              <a:t>difference is the number of bytes</a:t>
            </a:r>
          </a:p>
          <a:p>
            <a:pPr lvl="1"/>
            <a:r>
              <a:rPr lang="en-US" altLang="zh-TW"/>
              <a:t>divide by 2 (the size of a word)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6629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 WORD 1000h,2000h,3000h,4000h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ListSize = ($ - list) / 2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254125" y="4819650"/>
            <a:ext cx="533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 DWORD 1,2,3,4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ListSize = ($ - list) / 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EQU</a:t>
            </a:r>
            <a:r>
              <a:rPr lang="en-US" altLang="zh-TW"/>
              <a:t> directive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887787"/>
          </a:xfrm>
        </p:spPr>
        <p:txBody>
          <a:bodyPr/>
          <a:lstStyle/>
          <a:p>
            <a:r>
              <a:rPr lang="en-US" altLang="zh-TW"/>
              <a:t>name EQU expression</a:t>
            </a:r>
          </a:p>
          <a:p>
            <a:pPr>
              <a:buFontTx/>
              <a:buNone/>
            </a:pPr>
            <a:r>
              <a:rPr lang="en-US" altLang="zh-TW"/>
              <a:t>   name EQU symbol</a:t>
            </a:r>
          </a:p>
          <a:p>
            <a:pPr>
              <a:buFontTx/>
              <a:buNone/>
            </a:pPr>
            <a:r>
              <a:rPr lang="en-US" altLang="zh-TW"/>
              <a:t>   name EQU &lt;text&gt;</a:t>
            </a:r>
          </a:p>
          <a:p>
            <a:r>
              <a:rPr lang="en-US" altLang="zh-TW"/>
              <a:t>Define a symbol as either an integer or text expression.</a:t>
            </a:r>
          </a:p>
          <a:p>
            <a:r>
              <a:rPr lang="en-US" altLang="zh-TW"/>
              <a:t>Can be useful for non-integer constant</a:t>
            </a:r>
          </a:p>
          <a:p>
            <a:r>
              <a:rPr lang="en-US" altLang="zh-TW"/>
              <a:t>Cannot be redefined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EQU directive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116013" y="1270000"/>
            <a:ext cx="7010400" cy="168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PI EQU &lt;3.1416&gt;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pressKey EQU &lt;"Press any key to continue...",0&gt;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prompt BYTE pressKey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116013" y="3257550"/>
            <a:ext cx="7010400" cy="211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Matrix1 EQU 10*10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matrix1 EQU &lt;10*10&gt;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M1 WORD matrix1	; M1 WORD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M2 WORD matrix2	; M2 WORD 10*10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</a:rPr>
              <a:t>TEXTEQU</a:t>
            </a:r>
            <a:r>
              <a:rPr lang="en-US" altLang="zh-TW"/>
              <a:t> directive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2736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400"/>
              <a:t>name TEXTEQU &lt;text&gt;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TW" sz="2400"/>
              <a:t>    name TEXTEQU textmacro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TW" sz="2400"/>
              <a:t>    name TEXTEQU %constExpr</a:t>
            </a:r>
          </a:p>
          <a:p>
            <a:pPr>
              <a:lnSpc>
                <a:spcPct val="95000"/>
              </a:lnSpc>
            </a:pPr>
            <a:r>
              <a:rPr lang="en-US" altLang="zh-TW" sz="2400"/>
              <a:t>Define a symbol as either an integer or text expression.</a:t>
            </a:r>
          </a:p>
          <a:p>
            <a:pPr>
              <a:lnSpc>
                <a:spcPct val="95000"/>
              </a:lnSpc>
            </a:pPr>
            <a:r>
              <a:rPr lang="en-US" altLang="zh-TW" sz="2400"/>
              <a:t>Called a </a:t>
            </a:r>
            <a:r>
              <a:rPr lang="en-US" altLang="zh-TW" sz="2400">
                <a:solidFill>
                  <a:schemeClr val="tx2"/>
                </a:solidFill>
              </a:rPr>
              <a:t>text macro</a:t>
            </a:r>
          </a:p>
          <a:p>
            <a:pPr>
              <a:lnSpc>
                <a:spcPct val="95000"/>
              </a:lnSpc>
            </a:pPr>
            <a:r>
              <a:rPr lang="en-US" altLang="zh-TW" sz="2400"/>
              <a:t>Can be redefined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84213" y="3571875"/>
            <a:ext cx="8001000" cy="309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continueMsg TEXTEQU &lt;"Do you wish to continue (Y/N)?"&gt;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rowSize = 5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prompt1 BYTE continueMsg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count TEXTEQU %(rowSize * 2)		; evaluates the expression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move TEXTEQU &lt;mov&gt;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setupAL TEXTEQU &lt;move al,count&gt;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setupAL		; generates: "mov al,10"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recap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504112" cy="3987800"/>
          </a:xfrm>
        </p:spPr>
        <p:txBody>
          <a:bodyPr/>
          <a:lstStyle/>
          <a:p>
            <a:r>
              <a:rPr lang="en-US" altLang="zh-TW"/>
              <a:t>Basic Elements of Assembly Language</a:t>
            </a:r>
          </a:p>
          <a:p>
            <a:r>
              <a:rPr lang="en-US" altLang="zh-TW"/>
              <a:t>Example: Adding and Subtracting Integers</a:t>
            </a:r>
          </a:p>
          <a:p>
            <a:r>
              <a:rPr lang="en-US" altLang="zh-TW"/>
              <a:t>Assembling, Linking, and Running Programs</a:t>
            </a:r>
          </a:p>
          <a:p>
            <a:r>
              <a:rPr lang="en-US" altLang="zh-TW"/>
              <a:t>Defining Data</a:t>
            </a:r>
          </a:p>
          <a:p>
            <a:r>
              <a:rPr lang="en-US" altLang="zh-TW"/>
              <a:t>Symbolic Constants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constants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[{+|-}] </a:t>
            </a:r>
            <a:r>
              <a:rPr lang="en-US" altLang="zh-TW" i="1"/>
              <a:t>digits</a:t>
            </a:r>
            <a:r>
              <a:rPr lang="en-US" altLang="zh-TW"/>
              <a:t> [</a:t>
            </a:r>
            <a:r>
              <a:rPr lang="en-US" altLang="zh-TW" i="1"/>
              <a:t>radix</a:t>
            </a:r>
            <a:r>
              <a:rPr lang="en-US" altLang="zh-TW"/>
              <a:t>]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Optional leading + or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sign</a:t>
            </a:r>
          </a:p>
          <a:p>
            <a:pPr>
              <a:lnSpc>
                <a:spcPct val="90000"/>
              </a:lnSpc>
            </a:pPr>
            <a:r>
              <a:rPr lang="en-US" altLang="zh-TW"/>
              <a:t>binary, decimal, hexadecimal, or octal digits</a:t>
            </a:r>
          </a:p>
          <a:p>
            <a:pPr>
              <a:lnSpc>
                <a:spcPct val="90000"/>
              </a:lnSpc>
            </a:pPr>
            <a:r>
              <a:rPr lang="en-US" altLang="zh-TW"/>
              <a:t>Common radix characters: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h</a:t>
            </a:r>
            <a:r>
              <a:rPr lang="en-US" altLang="zh-TW"/>
              <a:t>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hexadecimal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d</a:t>
            </a:r>
            <a:r>
              <a:rPr lang="en-US" altLang="zh-TW"/>
              <a:t>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decimal (default)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b</a:t>
            </a:r>
            <a:r>
              <a:rPr lang="en-US" altLang="zh-TW"/>
              <a:t>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binary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r</a:t>
            </a:r>
            <a:r>
              <a:rPr lang="en-US" altLang="zh-TW"/>
              <a:t>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encoded real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latin typeface="Courier New" pitchFamily="49" charset="0"/>
              </a:rPr>
              <a:t>o</a:t>
            </a:r>
            <a:r>
              <a:rPr lang="en-US" altLang="zh-TW"/>
              <a:t>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octal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Examples: </a:t>
            </a:r>
            <a:r>
              <a:rPr lang="en-US" altLang="zh-TW" b="1">
                <a:latin typeface="Courier New" pitchFamily="49" charset="0"/>
              </a:rPr>
              <a:t>30d, 6Ah, 42, 42o, 1101b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Hexadecimal beginning with letter: </a:t>
            </a:r>
            <a:r>
              <a:rPr lang="en-US" altLang="zh-TW" b="1">
                <a:latin typeface="Courier New" pitchFamily="49" charset="0"/>
              </a:rPr>
              <a:t>0A5h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expressions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Operators and precedence levels: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Examples: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579563"/>
            <a:ext cx="50419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143375"/>
            <a:ext cx="5111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Real number constants (encoded reals)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72112"/>
          </a:xfrm>
        </p:spPr>
        <p:txBody>
          <a:bodyPr/>
          <a:lstStyle/>
          <a:p>
            <a:r>
              <a:rPr lang="en-US" altLang="zh-TW"/>
              <a:t>Fixed point v.s. floating point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Example </a:t>
            </a:r>
            <a:r>
              <a:rPr lang="en-US" altLang="zh-TW" b="1">
                <a:latin typeface="Courier New" pitchFamily="49" charset="0"/>
              </a:rPr>
              <a:t>3F800000r=+1.0,37.75=42170000r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double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827088" y="2016125"/>
            <a:ext cx="7489825" cy="5762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1187450" y="201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2916238" y="201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827088" y="20621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S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1835150" y="206216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E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5435600" y="20621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M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833438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1835150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435600" y="1557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23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827088" y="5948363"/>
            <a:ext cx="7489825" cy="57626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1187450" y="5948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2916238" y="5948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827088" y="5994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S</a:t>
            </a: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1835150" y="5994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E</a:t>
            </a:r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5435600" y="5994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M</a:t>
            </a:r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833438" y="54895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190484" name="Text Box 20"/>
          <p:cNvSpPr txBox="1">
            <a:spLocks noChangeArrowheads="1"/>
          </p:cNvSpPr>
          <p:nvPr/>
        </p:nvSpPr>
        <p:spPr bwMode="auto">
          <a:xfrm>
            <a:off x="1835150" y="5489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11</a:t>
            </a:r>
          </a:p>
        </p:txBody>
      </p:sp>
      <p:sp>
        <p:nvSpPr>
          <p:cNvPr id="190485" name="Text Box 21"/>
          <p:cNvSpPr txBox="1">
            <a:spLocks noChangeArrowheads="1"/>
          </p:cNvSpPr>
          <p:nvPr/>
        </p:nvSpPr>
        <p:spPr bwMode="auto">
          <a:xfrm>
            <a:off x="5435600" y="5489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52</a:t>
            </a:r>
          </a:p>
        </p:txBody>
      </p:sp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3059113" y="2708275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±1.bbbb×2 </a:t>
            </a:r>
            <a:r>
              <a:rPr lang="en-US" altLang="zh-TW" sz="2800" baseline="30000"/>
              <a:t>(E-127)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Real number constants (decimal reals)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</a:t>
            </a:r>
            <a:r>
              <a:rPr lang="en-US" altLang="zh-TW" i="1"/>
              <a:t>sign</a:t>
            </a:r>
            <a:r>
              <a:rPr lang="en-US" altLang="zh-TW"/>
              <a:t>]</a:t>
            </a:r>
            <a:r>
              <a:rPr lang="en-US" altLang="zh-TW" i="1"/>
              <a:t>integer</a:t>
            </a:r>
            <a:r>
              <a:rPr lang="en-US" altLang="zh-TW"/>
              <a:t>.[</a:t>
            </a:r>
            <a:r>
              <a:rPr lang="en-US" altLang="zh-TW" i="1"/>
              <a:t>integer</a:t>
            </a:r>
            <a:r>
              <a:rPr lang="en-US" altLang="zh-TW"/>
              <a:t>][</a:t>
            </a:r>
            <a:r>
              <a:rPr lang="en-US" altLang="zh-TW" i="1"/>
              <a:t>exponent</a:t>
            </a:r>
            <a:r>
              <a:rPr lang="en-US" altLang="zh-TW"/>
              <a:t>]</a:t>
            </a:r>
          </a:p>
          <a:p>
            <a:pPr>
              <a:buFontTx/>
              <a:buNone/>
            </a:pPr>
            <a:r>
              <a:rPr lang="en-US" altLang="zh-TW"/>
              <a:t>    sign → {+|-}</a:t>
            </a:r>
          </a:p>
          <a:p>
            <a:pPr>
              <a:buFontTx/>
              <a:buNone/>
            </a:pPr>
            <a:r>
              <a:rPr lang="en-US" altLang="zh-TW"/>
              <a:t>    exponent → E[{+|-}]integer</a:t>
            </a:r>
          </a:p>
          <a:p>
            <a:r>
              <a:rPr lang="en-US" altLang="zh-TW"/>
              <a:t>Examples: </a:t>
            </a:r>
          </a:p>
          <a:p>
            <a:pPr>
              <a:buFontTx/>
              <a:buNone/>
            </a:pPr>
            <a:r>
              <a:rPr lang="en-US" altLang="zh-TW"/>
              <a:t>   </a:t>
            </a:r>
            <a:r>
              <a:rPr lang="en-US" altLang="zh-TW" sz="2400" b="1">
                <a:latin typeface="Courier New" pitchFamily="49" charset="0"/>
              </a:rPr>
              <a:t>2.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+3.0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-44.2E+05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26.E5</a:t>
            </a:r>
            <a:endParaRPr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 and string constants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08562"/>
          </a:xfrm>
        </p:spPr>
        <p:txBody>
          <a:bodyPr/>
          <a:lstStyle/>
          <a:p>
            <a:r>
              <a:rPr lang="en-US" altLang="zh-TW"/>
              <a:t>Enclose character in single or double quotes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'A', "x"</a:t>
            </a:r>
          </a:p>
          <a:p>
            <a:pPr lvl="1"/>
            <a:r>
              <a:rPr lang="en-US" altLang="zh-TW"/>
              <a:t>ASCII character = 1 byte</a:t>
            </a:r>
          </a:p>
          <a:p>
            <a:r>
              <a:rPr lang="en-US" altLang="zh-TW"/>
              <a:t>Enclose strings in single or double quotes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"ABC"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'xyz'</a:t>
            </a:r>
          </a:p>
          <a:p>
            <a:pPr lvl="1"/>
            <a:r>
              <a:rPr lang="en-US" altLang="zh-TW"/>
              <a:t>Each character occupies a single byte</a:t>
            </a:r>
          </a:p>
          <a:p>
            <a:r>
              <a:rPr lang="en-US" altLang="zh-TW"/>
              <a:t>Embedded quotes: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‘Say "Goodnight," Gracie’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"This isn't a test"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799</TotalTime>
  <Words>1975</Words>
  <Application>Microsoft Office PowerPoint</Application>
  <PresentationFormat>On-screen Show (4:3)</PresentationFormat>
  <Paragraphs>499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預設簡報設計</vt:lpstr>
      <vt:lpstr>VISIO</vt:lpstr>
      <vt:lpstr>Assembly Fundamentals </vt:lpstr>
      <vt:lpstr>Announcements</vt:lpstr>
      <vt:lpstr>Chapter Overview</vt:lpstr>
      <vt:lpstr>Basic elements of assembly language</vt:lpstr>
      <vt:lpstr>Integer constants</vt:lpstr>
      <vt:lpstr>Integer expressions</vt:lpstr>
      <vt:lpstr>Real number constants (encoded reals)</vt:lpstr>
      <vt:lpstr>Real number constants (decimal reals)</vt:lpstr>
      <vt:lpstr>Character and string constants</vt:lpstr>
      <vt:lpstr>Reserved words and identifiers</vt:lpstr>
      <vt:lpstr>Directives</vt:lpstr>
      <vt:lpstr>Instructions</vt:lpstr>
      <vt:lpstr>Labels</vt:lpstr>
      <vt:lpstr>Mnemonics and operands</vt:lpstr>
      <vt:lpstr>Comments</vt:lpstr>
      <vt:lpstr>Example: adding/subtracting integers</vt:lpstr>
      <vt:lpstr>Example output</vt:lpstr>
      <vt:lpstr>Suggested coding standards  (1 of 2)</vt:lpstr>
      <vt:lpstr>Suggested coding standards  (2 of 2)</vt:lpstr>
      <vt:lpstr>Alternative version of AddSub</vt:lpstr>
      <vt:lpstr>Program template</vt:lpstr>
      <vt:lpstr>Assemble-link execute cycle</vt:lpstr>
      <vt:lpstr>make32.bat</vt:lpstr>
      <vt:lpstr>Listing file</vt:lpstr>
      <vt:lpstr>Defining data</vt:lpstr>
      <vt:lpstr>Intrinsic data types (1 of 2)</vt:lpstr>
      <vt:lpstr>Intrinsic data types (2 of 2)</vt:lpstr>
      <vt:lpstr>Data definition statement</vt:lpstr>
      <vt:lpstr>Defining BYTE and SBYTE Data</vt:lpstr>
      <vt:lpstr>Defining multiple bytes</vt:lpstr>
      <vt:lpstr>Defining strings  (1 of 2)</vt:lpstr>
      <vt:lpstr>Defining strings  (2 of 2)</vt:lpstr>
      <vt:lpstr>Using the DUP operator</vt:lpstr>
      <vt:lpstr>Defining WORD and SWORD data</vt:lpstr>
      <vt:lpstr>Defining DWORD and SDWORD data</vt:lpstr>
      <vt:lpstr>Defining QWORD, TBYTE, Real Data</vt:lpstr>
      <vt:lpstr>Little Endian order</vt:lpstr>
      <vt:lpstr>Adding variables to AddSub</vt:lpstr>
      <vt:lpstr>Declaring unitialized data</vt:lpstr>
      <vt:lpstr>Mixing code and data</vt:lpstr>
      <vt:lpstr>Symbolic constants</vt:lpstr>
      <vt:lpstr>Equal-sign directive</vt:lpstr>
      <vt:lpstr>Calculating the size of a byte array</vt:lpstr>
      <vt:lpstr>Calculating the size of a word array</vt:lpstr>
      <vt:lpstr>EQU directive</vt:lpstr>
      <vt:lpstr>EQU directive</vt:lpstr>
      <vt:lpstr>TEXTEQU directive</vt:lpstr>
      <vt:lpstr>Chapter recap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238</cp:revision>
  <dcterms:created xsi:type="dcterms:W3CDTF">2005-01-08T09:49:33Z</dcterms:created>
  <dcterms:modified xsi:type="dcterms:W3CDTF">2020-10-04T06:59:36Z</dcterms:modified>
</cp:coreProperties>
</file>