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24" r:id="rId10"/>
    <p:sldId id="325" r:id="rId11"/>
    <p:sldId id="264" r:id="rId12"/>
    <p:sldId id="265" r:id="rId13"/>
    <p:sldId id="326" r:id="rId14"/>
    <p:sldId id="327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739C08-C745-4FA7-B099-1D54A2E7E5D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latin typeface="Garamond" pitchFamily="18" charset="0"/>
              </a:defRPr>
            </a:lvl1pPr>
          </a:lstStyle>
          <a:p>
            <a:r>
              <a:rPr lang="en-US" altLang="zh-TW"/>
              <a:t>Course Title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775575" cy="1752600"/>
          </a:xfrm>
        </p:spPr>
        <p:txBody>
          <a:bodyPr/>
          <a:lstStyle>
            <a:lvl1pPr marL="0" indent="0">
              <a:buFontTx/>
              <a:buNone/>
              <a:defRPr>
                <a:latin typeface="Garamond" pitchFamily="18" charset="0"/>
              </a:defRPr>
            </a:lvl1pPr>
          </a:lstStyle>
          <a:p>
            <a:r>
              <a:rPr lang="en-US" altLang="zh-TW"/>
              <a:t>Who teach this course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5113" y="260350"/>
            <a:ext cx="82708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Level 1</a:t>
            </a:r>
          </a:p>
          <a:p>
            <a:pPr lvl="1"/>
            <a:r>
              <a:rPr lang="en-US" altLang="zh-TW" smtClean="0"/>
              <a:t>Level 2</a:t>
            </a:r>
          </a:p>
          <a:p>
            <a:pPr lvl="2"/>
            <a:r>
              <a:rPr lang="en-US" altLang="zh-TW" smtClean="0"/>
              <a:t>Level 3</a:t>
            </a:r>
          </a:p>
          <a:p>
            <a:pPr lvl="3"/>
            <a:r>
              <a:rPr lang="en-US" altLang="zh-TW" smtClean="0"/>
              <a:t>Level4 </a:t>
            </a:r>
          </a:p>
          <a:p>
            <a:pPr lvl="4"/>
            <a:r>
              <a:rPr lang="en-US" altLang="zh-TW" smtClean="0"/>
              <a:t>level5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68313" y="981075"/>
            <a:ext cx="8207375" cy="0"/>
          </a:xfrm>
          <a:prstGeom prst="line">
            <a:avLst/>
          </a:prstGeom>
          <a:noFill/>
          <a:ln w="38100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/>
              <a:t>Data Transfer, Addressing and Arithmetic</a:t>
            </a:r>
            <a:r>
              <a:rPr lang="en-US" altLang="zh-TW" b="0">
                <a:latin typeface="新細明體" pitchFamily="18" charset="-120"/>
              </a:rPr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i="1" dirty="0">
                <a:latin typeface="Eras Bold ITC" pitchFamily="34" charset="0"/>
              </a:rPr>
              <a:t>Computer Organization and Assembly Languages</a:t>
            </a:r>
            <a:r>
              <a:rPr lang="en-US" altLang="zh-TW" i="1" dirty="0"/>
              <a:t> </a:t>
            </a:r>
          </a:p>
          <a:p>
            <a:endParaRPr lang="en-US" altLang="zh-TW" i="1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6021388"/>
            <a:ext cx="77724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Garamond" pitchFamily="18" charset="0"/>
              </a:rPr>
              <a:t>with slides by Kip Irvine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Copy smaller to larger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count WORD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.code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mov ecx,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mov cx, count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signedVal SWORD -16	; FFF0h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.code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mov ecx, 0         	; mov ecx, 0FFFFFFFFh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mov cx, signedVal</a:t>
            </a:r>
            <a:endParaRPr lang="en-US" altLang="zh-TW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Zero extension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1447800" y="4191000"/>
            <a:ext cx="6477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bl,10001111b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movzx</a:t>
            </a:r>
            <a:r>
              <a:rPr kumimoji="0" lang="en-US" altLang="zh-TW" b="1">
                <a:latin typeface="Courier New" pitchFamily="49" charset="0"/>
              </a:rPr>
              <a:t> ax,bl	; zero-extension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When you copy a smaller value into a larger destination, the </a:t>
            </a:r>
            <a:r>
              <a:rPr kumimoji="0" lang="en-US" altLang="zh-TW" sz="2100" b="1">
                <a:latin typeface="Courier New" pitchFamily="49" charset="0"/>
              </a:rPr>
              <a:t>MOVZX</a:t>
            </a:r>
            <a:r>
              <a:rPr kumimoji="0" lang="en-US" altLang="zh-TW" sz="2100"/>
              <a:t> instruction fills (extends) the upper half of the destination with zeros.</a:t>
            </a:r>
          </a:p>
        </p:txBody>
      </p:sp>
      <p:graphicFrame>
        <p:nvGraphicFramePr>
          <p:cNvPr id="195589" name="Object 5"/>
          <p:cNvGraphicFramePr>
            <a:graphicFrameLocks noChangeAspect="1"/>
          </p:cNvGraphicFramePr>
          <p:nvPr/>
        </p:nvGraphicFramePr>
        <p:xfrm>
          <a:off x="2209800" y="1981200"/>
          <a:ext cx="4495800" cy="1981200"/>
        </p:xfrm>
        <a:graphic>
          <a:graphicData uri="http://schemas.openxmlformats.org/presentationml/2006/ole">
            <p:oleObj spid="_x0000_s195589" name="VISIO" r:id="rId3" imgW="2926800" imgH="1189800" progId="">
              <p:embed/>
            </p:oleObj>
          </a:graphicData>
        </a:graphic>
      </p:graphicFrame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1752600" y="5257800"/>
            <a:ext cx="5562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The destination must be a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Sign extension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1295400" y="4267200"/>
            <a:ext cx="6400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bl,10001111b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movsx</a:t>
            </a:r>
            <a:r>
              <a:rPr kumimoji="0" lang="en-US" altLang="zh-TW" b="1">
                <a:latin typeface="Courier New" pitchFamily="49" charset="0"/>
              </a:rPr>
              <a:t> ax,bl	; sign extension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685800" y="9906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The </a:t>
            </a:r>
            <a:r>
              <a:rPr kumimoji="0" lang="en-US" altLang="zh-TW" sz="2100" b="1">
                <a:latin typeface="Courier New" pitchFamily="49" charset="0"/>
              </a:rPr>
              <a:t>MOVSX</a:t>
            </a:r>
            <a:r>
              <a:rPr kumimoji="0" lang="en-US" altLang="zh-TW" sz="2100"/>
              <a:t> instruction fills the upper half of the destination with a copy of the source operand's sign bit.</a:t>
            </a:r>
          </a:p>
        </p:txBody>
      </p:sp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2209800" y="1905000"/>
          <a:ext cx="4648200" cy="1981200"/>
        </p:xfrm>
        <a:graphic>
          <a:graphicData uri="http://schemas.openxmlformats.org/presentationml/2006/ole">
            <p:oleObj spid="_x0000_s196613" name="VISIO" r:id="rId3" imgW="2926800" imgH="1189800" progId="">
              <p:embed/>
            </p:oleObj>
          </a:graphicData>
        </a:graphic>
      </p:graphicFrame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1752600" y="5334000"/>
            <a:ext cx="5562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The destination must be a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ourier New" pitchFamily="49" charset="0"/>
              </a:rPr>
              <a:t>MOVZX MOVSX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From a smaller location to a larger one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mov bx, 0A69Bh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movzx eax, bx		; EAX=0000A69Bh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movzx edx, bl		; EDX=0000009Bh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movzx cx, bl			; EAX=009Bh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mov bx, 0A69Bh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movsx eax, bx		; EAX=FFFFA69Bh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movsx edx, bl		; EDX=FFFFFF9Bh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movsx cx, bl			; EAX=FF9Bh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ourier New" pitchFamily="49" charset="0"/>
              </a:rPr>
              <a:t>LAHF SAHF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b="1">
                <a:latin typeface="Courier New" pitchFamily="49" charset="0"/>
              </a:rPr>
              <a:t>.data</a:t>
            </a:r>
          </a:p>
          <a:p>
            <a:pPr>
              <a:buFontTx/>
              <a:buNone/>
            </a:pPr>
            <a:r>
              <a:rPr lang="en-US" altLang="zh-TW" b="1">
                <a:latin typeface="Courier New" pitchFamily="49" charset="0"/>
              </a:rPr>
              <a:t>saveflags BYTE ?</a:t>
            </a:r>
          </a:p>
          <a:p>
            <a:pPr>
              <a:buFontTx/>
              <a:buNone/>
            </a:pPr>
            <a:r>
              <a:rPr lang="en-US" altLang="zh-TW" b="1">
                <a:latin typeface="Courier New" pitchFamily="49" charset="0"/>
              </a:rPr>
              <a:t>.code</a:t>
            </a:r>
          </a:p>
          <a:p>
            <a:pPr>
              <a:buFontTx/>
              <a:buNone/>
            </a:pPr>
            <a:r>
              <a:rPr lang="en-US" altLang="zh-TW" b="1">
                <a:latin typeface="Courier New" pitchFamily="49" charset="0"/>
              </a:rPr>
              <a:t>lahf</a:t>
            </a:r>
          </a:p>
          <a:p>
            <a:pPr>
              <a:buFontTx/>
              <a:buNone/>
            </a:pPr>
            <a:r>
              <a:rPr lang="en-US" altLang="zh-TW" b="1">
                <a:latin typeface="Courier New" pitchFamily="49" charset="0"/>
              </a:rPr>
              <a:t>mov saveflags, ah</a:t>
            </a:r>
          </a:p>
          <a:p>
            <a:pPr>
              <a:buFontTx/>
              <a:buNone/>
            </a:pPr>
            <a:r>
              <a:rPr lang="en-US" altLang="zh-TW" b="1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altLang="zh-TW" b="1">
                <a:latin typeface="Courier New" pitchFamily="49" charset="0"/>
              </a:rPr>
              <a:t>mov ah, saveflags</a:t>
            </a:r>
          </a:p>
          <a:p>
            <a:pPr>
              <a:buFontTx/>
              <a:buNone/>
            </a:pPr>
            <a:r>
              <a:rPr lang="en-US" altLang="zh-TW" b="1">
                <a:latin typeface="Courier New" pitchFamily="49" charset="0"/>
              </a:rPr>
              <a:t>sahf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ourier New" pitchFamily="49" charset="0"/>
              </a:rPr>
              <a:t>XCHG</a:t>
            </a:r>
            <a:r>
              <a:rPr lang="en-US" altLang="zh-TW"/>
              <a:t> Instruction</a:t>
            </a: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914400" y="2362200"/>
            <a:ext cx="76200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25755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25755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var1 WORD 1000h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25755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var2 WORD 2000h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25755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25755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xchg ax,bx	; exchange 16-bit regs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25755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xchg ah,al	; exchange 8-bit regs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25755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xchg var1,bx	; exchange mem, reg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25755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xchg eax,ebx	; exchange 32-bit regs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25755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25755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xchg var1,var2	; error: two memory operands</a:t>
            </a: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 b="1">
                <a:latin typeface="Courier New" pitchFamily="49" charset="0"/>
              </a:rPr>
              <a:t>XCHG</a:t>
            </a:r>
            <a:r>
              <a:rPr kumimoji="0" lang="en-US" altLang="zh-TW" sz="2100"/>
              <a:t> exchanges the values of two operands. At least one operand must be a register. No immediate operands are permitted.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Direct-offset operands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685800" y="2590800"/>
            <a:ext cx="7696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arrayB BYTE 10h,20h,30h,40h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al,arrayB+1		; AL = 20h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al,[arrayB+1]		; alternative notation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A constant offset is added to a data label to produce an effective address (EA). The address is dereferenced to get the value inside its memory location. (no range checking)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1981200" y="4800600"/>
            <a:ext cx="5562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Q: Why doesn't </a:t>
            </a:r>
            <a:r>
              <a:rPr kumimoji="0" lang="en-US" altLang="zh-TW" sz="2100">
                <a:solidFill>
                  <a:schemeClr val="tx2"/>
                </a:solidFill>
              </a:rPr>
              <a:t>arrayB+1</a:t>
            </a:r>
            <a:r>
              <a:rPr kumimoji="0" lang="en-US" altLang="zh-TW" sz="2100"/>
              <a:t> produce 11h?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Direct-offset operands </a:t>
            </a:r>
            <a:r>
              <a:rPr lang="en-US" altLang="zh-TW" sz="2400"/>
              <a:t>(cont)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1066800" y="2362200"/>
            <a:ext cx="67818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arrayW  WORD 1000h,2000h,3000h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arrayD  DWORD 1,2,3,4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ax,[arrayW+2]		; AX = 2000h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ax,[arrayW+4]		; AX = 3000h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eax,[arrayD+4]		; EAX = 00000002h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A constant offset is added to a data label to produce an effective address (EA). The address is dereferenced to get the value inside its memory location.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838200" y="4724400"/>
            <a:ext cx="7239000" cy="973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b="1">
                <a:latin typeface="Courier New" pitchFamily="49" charset="0"/>
              </a:rPr>
              <a:t>; Will the following statements assemble and run?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b="1">
                <a:latin typeface="Courier New" pitchFamily="49" charset="0"/>
              </a:rPr>
              <a:t>mov ax,[arrayW-2]		; ??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b="1">
                <a:latin typeface="Courier New" pitchFamily="49" charset="0"/>
              </a:rPr>
              <a:t>mov eax,[arrayD+16]		; ??</a:t>
            </a:r>
            <a:endParaRPr kumimoji="0" lang="en-US" altLang="zh-TW" sz="2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turn. . .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762000" y="990600"/>
            <a:ext cx="7696200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900"/>
              <a:t>Write a program that rearranges the values of three doubleword  values in the following array as: 3, 1, 2.</a:t>
            </a:r>
          </a:p>
          <a:p>
            <a:pPr lvl="1"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.data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arrayD DWORD 1,2,3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762000" y="4114800"/>
            <a:ext cx="76200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1900"/>
              <a:t>Step 2: Exchange EAX with the third array value and copy the value in EAX to the first array position.</a:t>
            </a:r>
            <a:r>
              <a:rPr kumimoji="0" lang="en-US" altLang="zh-TW" sz="1900">
                <a:solidFill>
                  <a:schemeClr val="tx2"/>
                </a:solidFill>
              </a:rPr>
              <a:t>				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762000" y="2438400"/>
            <a:ext cx="73152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171450" indent="-171450">
              <a:spcBef>
                <a:spcPct val="50000"/>
              </a:spcBef>
              <a:buFontTx/>
              <a:buChar char="•"/>
            </a:pPr>
            <a:r>
              <a:rPr kumimoji="0" lang="en-US" altLang="zh-TW" sz="1900"/>
              <a:t>Step1: copy the first value into EAX and exchange it with the value in the second position.</a:t>
            </a: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1905000" y="3352800"/>
            <a:ext cx="4038600" cy="67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mov eax,arrayD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xchg eax,[arrayD+4]</a:t>
            </a:r>
            <a:endParaRPr kumimoji="0" lang="en-US" altLang="zh-TW" sz="2100"/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1905000" y="5029200"/>
            <a:ext cx="4038600" cy="67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xchg eax,[arrayD+8]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mov  arrayD,eax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utoUpdateAnimBg="0"/>
      <p:bldP spid="200709" grpId="0" autoUpdateAnimBg="0"/>
      <p:bldP spid="200710" grpId="0" animBg="1" autoUpdateAnimBg="0"/>
      <p:bldP spid="20071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Evaluate this . . . 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962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1900"/>
              <a:t>We want to write a program that adds the following three bytes:</a:t>
            </a:r>
          </a:p>
          <a:p>
            <a:pPr marL="228600" indent="-228600"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		.data</a:t>
            </a:r>
          </a:p>
          <a:p>
            <a:pPr marL="228600" indent="-228600"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		myBytes BYTE 80h,66h,0A5h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685800" y="2286000"/>
            <a:ext cx="762000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28600" indent="-228600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1900"/>
              <a:t>What is your evaluation of the following code?</a:t>
            </a:r>
            <a:endParaRPr kumimoji="0" lang="en-US" altLang="zh-TW" sz="1700" b="1">
              <a:latin typeface="Courier New" pitchFamily="49" charset="0"/>
            </a:endParaRPr>
          </a:p>
          <a:p>
            <a:pPr marL="228600" indent="-228600"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	   	mov al,myBytes</a:t>
            </a:r>
          </a:p>
          <a:p>
            <a:pPr marL="228600" indent="-228600"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		add al,[myBytes+1]</a:t>
            </a:r>
          </a:p>
          <a:p>
            <a:pPr marL="228600" indent="-228600"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		add al,[myBytes+2]</a:t>
            </a:r>
            <a:endParaRPr kumimoji="0" lang="en-US" altLang="zh-TW" sz="1900">
              <a:solidFill>
                <a:schemeClr val="tx2"/>
              </a:solidFill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685800" y="3505200"/>
            <a:ext cx="74676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1900"/>
              <a:t>What is your evaluation of the following code?</a:t>
            </a:r>
            <a:endParaRPr kumimoji="0" lang="en-US" altLang="zh-TW" sz="1700" b="1">
              <a:latin typeface="Courier New" pitchFamily="49" charset="0"/>
            </a:endParaRPr>
          </a:p>
          <a:p>
            <a:pPr marL="228600" indent="-228600"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	   	mov ax,myBytes</a:t>
            </a:r>
          </a:p>
          <a:p>
            <a:pPr marL="228600" indent="-228600"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		add ax,[myBytes+1]</a:t>
            </a:r>
          </a:p>
          <a:p>
            <a:pPr marL="228600" indent="-228600"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		add ax,[myBytes+2]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685800" y="4953000"/>
            <a:ext cx="6705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1900"/>
              <a:t>Any other possibilities?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  <p:bldP spid="201733" grpId="0" autoUpdateAnimBg="0"/>
      <p:bldP spid="20173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Chapter overview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7993062" cy="3338512"/>
          </a:xfrm>
        </p:spPr>
        <p:txBody>
          <a:bodyPr/>
          <a:lstStyle/>
          <a:p>
            <a:r>
              <a:rPr lang="en-US" altLang="zh-TW"/>
              <a:t>Data Transfer Instructions</a:t>
            </a:r>
          </a:p>
          <a:p>
            <a:r>
              <a:rPr lang="en-US" altLang="zh-TW"/>
              <a:t>Addition and Subtraction</a:t>
            </a:r>
          </a:p>
          <a:p>
            <a:r>
              <a:rPr lang="en-US" altLang="zh-TW"/>
              <a:t>Data-Related Operators and Directives</a:t>
            </a:r>
          </a:p>
          <a:p>
            <a:r>
              <a:rPr lang="en-US" altLang="zh-TW"/>
              <a:t>Indirect Addressing</a:t>
            </a:r>
          </a:p>
          <a:p>
            <a:r>
              <a:rPr lang="en-US" altLang="zh-TW"/>
              <a:t>JMP and LOOP Instructions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Evaluate this . . . </a:t>
            </a:r>
            <a:r>
              <a:rPr lang="en-US" altLang="zh-TW" sz="2400"/>
              <a:t>(cont)</a:t>
            </a: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96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28600" indent="-228600"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.data</a:t>
            </a:r>
          </a:p>
          <a:p>
            <a:pPr marL="228600" indent="-228600"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myBytes BYTE 80h,66h,0A5h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685800" y="1905000"/>
            <a:ext cx="76200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28600" indent="-228600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1900"/>
              <a:t>How about the following code. Is anything missing?</a:t>
            </a:r>
          </a:p>
          <a:p>
            <a:pPr marL="228600" indent="-228600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endParaRPr kumimoji="0" lang="en-US" altLang="zh-TW" sz="1700" b="1">
              <a:latin typeface="Courier New" pitchFamily="49" charset="0"/>
            </a:endParaRPr>
          </a:p>
          <a:p>
            <a:pPr marL="228600" indent="-228600"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		movzx ax,myBytes</a:t>
            </a:r>
          </a:p>
          <a:p>
            <a:pPr marL="228600" indent="-228600"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		mov   bl,[myBytes+1]</a:t>
            </a:r>
          </a:p>
          <a:p>
            <a:pPr marL="228600" indent="-228600"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		add   ax,bx</a:t>
            </a:r>
          </a:p>
          <a:p>
            <a:pPr marL="228600" indent="-228600"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		mov   bl,[myBytes+2]</a:t>
            </a:r>
          </a:p>
          <a:p>
            <a:pPr marL="228600" indent="-228600"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		add   ax,bx			; AX = sum</a:t>
            </a:r>
            <a:endParaRPr kumimoji="0" lang="en-US" altLang="zh-TW" sz="1900">
              <a:solidFill>
                <a:schemeClr val="tx2"/>
              </a:solidFill>
            </a:endParaRP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990600" y="4419600"/>
            <a:ext cx="70104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>
                <a:solidFill>
                  <a:schemeClr val="tx2"/>
                </a:solidFill>
              </a:rPr>
              <a:t>Yes: Move zero to BX before the MOVZX instruction.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Addition and Subtraction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75" y="1238250"/>
            <a:ext cx="6616700" cy="5008563"/>
          </a:xfrm>
        </p:spPr>
        <p:txBody>
          <a:bodyPr/>
          <a:lstStyle/>
          <a:p>
            <a:r>
              <a:rPr lang="en-US" altLang="zh-TW"/>
              <a:t>INC and DEC Instructions</a:t>
            </a:r>
          </a:p>
          <a:p>
            <a:r>
              <a:rPr lang="en-US" altLang="zh-TW"/>
              <a:t>ADD and SUB Instructions</a:t>
            </a:r>
          </a:p>
          <a:p>
            <a:r>
              <a:rPr lang="en-US" altLang="zh-TW"/>
              <a:t>NEG Instruction</a:t>
            </a:r>
          </a:p>
          <a:p>
            <a:r>
              <a:rPr lang="en-US" altLang="zh-TW"/>
              <a:t>Implementing Arithmetic Expressions</a:t>
            </a:r>
          </a:p>
          <a:p>
            <a:r>
              <a:rPr lang="en-US" altLang="zh-TW"/>
              <a:t>Flags Affected by Arithmetic</a:t>
            </a:r>
          </a:p>
          <a:p>
            <a:pPr lvl="1"/>
            <a:r>
              <a:rPr lang="en-US" altLang="zh-TW"/>
              <a:t>Zero</a:t>
            </a:r>
          </a:p>
          <a:p>
            <a:pPr lvl="1"/>
            <a:r>
              <a:rPr lang="en-US" altLang="zh-TW"/>
              <a:t>Sign</a:t>
            </a:r>
          </a:p>
          <a:p>
            <a:pPr lvl="1"/>
            <a:r>
              <a:rPr lang="en-US" altLang="zh-TW"/>
              <a:t>Carry</a:t>
            </a:r>
          </a:p>
          <a:p>
            <a:pPr lvl="1"/>
            <a:r>
              <a:rPr lang="en-US" altLang="zh-TW"/>
              <a:t>Overflow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INC and DEC Instructions</a:t>
            </a:r>
            <a:endParaRPr lang="en-US" altLang="zh-TW" sz="240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1609725"/>
            <a:ext cx="7261225" cy="29670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Add 1, subtract 1 from destination operand</a:t>
            </a:r>
          </a:p>
          <a:p>
            <a:pPr lvl="1">
              <a:lnSpc>
                <a:spcPct val="90000"/>
              </a:lnSpc>
            </a:pPr>
            <a:r>
              <a:rPr lang="en-US" altLang="zh-TW" sz="2200"/>
              <a:t>operand may be register or memory</a:t>
            </a:r>
          </a:p>
          <a:p>
            <a:pPr>
              <a:lnSpc>
                <a:spcPct val="90000"/>
              </a:lnSpc>
            </a:pPr>
            <a:r>
              <a:rPr lang="en-US" altLang="zh-TW" sz="2600"/>
              <a:t>INC </a:t>
            </a:r>
            <a:r>
              <a:rPr lang="en-US" altLang="zh-TW" sz="2400" i="1"/>
              <a:t>destination</a:t>
            </a:r>
          </a:p>
          <a:p>
            <a:pPr lvl="2">
              <a:lnSpc>
                <a:spcPct val="90000"/>
              </a:lnSpc>
            </a:pPr>
            <a:r>
              <a:rPr lang="en-US" altLang="zh-TW" sz="1800"/>
              <a:t>Logic: </a:t>
            </a:r>
            <a:r>
              <a:rPr lang="en-US" altLang="zh-TW" sz="1800" i="1"/>
              <a:t>destination </a:t>
            </a:r>
            <a:r>
              <a:rPr lang="en-US" altLang="zh-TW">
                <a:sym typeface="Symbol" pitchFamily="18" charset="2"/>
              </a:rPr>
              <a:t> </a:t>
            </a:r>
            <a:r>
              <a:rPr lang="en-US" altLang="zh-TW" sz="1800" i="1"/>
              <a:t>destination </a:t>
            </a:r>
            <a:r>
              <a:rPr lang="en-US" altLang="zh-TW" sz="1800"/>
              <a:t>+ 1</a:t>
            </a:r>
          </a:p>
          <a:p>
            <a:pPr>
              <a:lnSpc>
                <a:spcPct val="90000"/>
              </a:lnSpc>
            </a:pPr>
            <a:r>
              <a:rPr lang="en-US" altLang="zh-TW" sz="2600"/>
              <a:t>DEC </a:t>
            </a:r>
            <a:r>
              <a:rPr lang="en-US" altLang="zh-TW" sz="2400" i="1"/>
              <a:t>destination</a:t>
            </a:r>
          </a:p>
          <a:p>
            <a:pPr lvl="2">
              <a:lnSpc>
                <a:spcPct val="90000"/>
              </a:lnSpc>
            </a:pPr>
            <a:r>
              <a:rPr lang="en-US" altLang="zh-TW" sz="1800"/>
              <a:t>Logic: </a:t>
            </a:r>
            <a:r>
              <a:rPr lang="en-US" altLang="zh-TW" sz="1800" i="1"/>
              <a:t>destination </a:t>
            </a:r>
            <a:r>
              <a:rPr lang="en-US" altLang="zh-TW">
                <a:sym typeface="Symbol" pitchFamily="18" charset="2"/>
              </a:rPr>
              <a:t> </a:t>
            </a:r>
            <a:r>
              <a:rPr lang="en-US" altLang="zh-TW" sz="1800" i="1"/>
              <a:t>destination </a:t>
            </a:r>
            <a:r>
              <a:rPr lang="en-US" altLang="zh-TW" sz="1800">
                <a:latin typeface="Arial"/>
              </a:rPr>
              <a:t>–</a:t>
            </a:r>
            <a:r>
              <a:rPr lang="en-US" altLang="zh-TW" sz="1800"/>
              <a:t> 1</a:t>
            </a:r>
            <a:endParaRPr lang="en-US" altLang="zh-TW" sz="1800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INC and DEC Examples</a:t>
            </a:r>
            <a:endParaRPr lang="en-US" altLang="zh-TW" sz="240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1219200" y="1447800"/>
            <a:ext cx="68580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myWord  WORD 1000h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myDword DWORD 10000000h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inc myWord 	; 1001h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dec myWord	; 1000h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inc myDword	; 10000001h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ax,00FFh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inc ax	; AX = 0100h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ax,00FFh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inc al	; AX = 0000h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turn...</a:t>
            </a:r>
            <a:endParaRPr lang="en-US" altLang="zh-TW" sz="240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741362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TW" sz="2400"/>
              <a:t>Show the value of the destination operand after each of the following instructions executes: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219200" y="2209800"/>
            <a:ext cx="60960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myByte BYTE 0FFh, 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al,myByte	; AL =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ah,[myByte+1]	; AH =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dec ah	; AH =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inc al	; AL =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dec ax	; AX = 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5791200" y="2209800"/>
            <a:ext cx="1828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" pitchFamily="49" charset="0"/>
              </a:rPr>
              <a:t>FFh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" pitchFamily="49" charset="0"/>
              </a:rPr>
              <a:t>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" pitchFamily="49" charset="0"/>
              </a:rPr>
              <a:t>FFh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" pitchFamily="49" charset="0"/>
              </a:rPr>
              <a:t>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" pitchFamily="49" charset="0"/>
              </a:rPr>
              <a:t>FEFF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 and SUB Instructions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1143000" y="1295400"/>
            <a:ext cx="70104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28600" indent="-22860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500"/>
              <a:t>ADD destination, source</a:t>
            </a:r>
          </a:p>
          <a:p>
            <a:pPr marL="685800" lvl="1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0" lang="en-US" altLang="zh-TW" sz="2000"/>
              <a:t>Logic: </a:t>
            </a:r>
            <a:r>
              <a:rPr kumimoji="0" lang="en-US" altLang="zh-TW" sz="2000" i="1"/>
              <a:t>destination </a:t>
            </a:r>
            <a:r>
              <a:rPr kumimoji="0" lang="en-US" altLang="zh-TW" sz="2400">
                <a:sym typeface="Symbol" pitchFamily="18" charset="2"/>
              </a:rPr>
              <a:t> </a:t>
            </a:r>
            <a:r>
              <a:rPr kumimoji="0" lang="en-US" altLang="zh-TW" sz="2000" i="1"/>
              <a:t>destination </a:t>
            </a:r>
            <a:r>
              <a:rPr kumimoji="0" lang="en-US" altLang="zh-TW" sz="2000"/>
              <a:t>+ source</a:t>
            </a:r>
          </a:p>
          <a:p>
            <a:pPr marL="228600" indent="-22860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500"/>
              <a:t>SUB destination, source</a:t>
            </a:r>
          </a:p>
          <a:p>
            <a:pPr marL="685800" lvl="1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0" lang="en-US" altLang="zh-TW" sz="2000"/>
              <a:t>Logic: </a:t>
            </a:r>
            <a:r>
              <a:rPr kumimoji="0" lang="en-US" altLang="zh-TW" sz="2000" i="1"/>
              <a:t>destination </a:t>
            </a:r>
            <a:r>
              <a:rPr kumimoji="0" lang="en-US" altLang="zh-TW" sz="2400">
                <a:sym typeface="Symbol" pitchFamily="18" charset="2"/>
              </a:rPr>
              <a:t> </a:t>
            </a:r>
            <a:r>
              <a:rPr kumimoji="0" lang="en-US" altLang="zh-TW" sz="2000" i="1"/>
              <a:t>destination </a:t>
            </a:r>
            <a:r>
              <a:rPr kumimoji="0" lang="en-US" altLang="zh-TW" sz="2000"/>
              <a:t>– source</a:t>
            </a:r>
          </a:p>
          <a:p>
            <a:pPr marL="228600" indent="-22860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500"/>
              <a:t>Same operand rules as for the MOV instruction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 and SUB Examples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1143000" y="1752600"/>
            <a:ext cx="6629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var1 DWORD 10000h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var2 DWORD 20000h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	; ---EAX---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eax,var1	; 00010000h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add eax,var2 	; 00030000h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add ax,0FFFFh	; 0003FFFFh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add eax,1	; 00040000h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sub ax,1	; 0004FFFFh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NEG (negate) Instruction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1371600" y="2209800"/>
            <a:ext cx="64770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valB BYTE -1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valW WORD +32767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al,valB	; AL = -1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neg al	; AL = +1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neg valW	; valW = -32767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Reverses the sign of an operand. Operand can be a register or memory operand.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838200" y="4648200"/>
            <a:ext cx="754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Suppose AX contains –32,768 and we apply NEG to it. Will the result be valid?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Implementing Arithmetic Expressions</a:t>
            </a: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1371600" y="2514600"/>
            <a:ext cx="59436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Rval DWORD 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Xval DWORD 26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Yval DWORD 30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Zval DWORD 40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" pitchFamily="49" charset="0"/>
              </a:rPr>
              <a:t>	mov eax,Xval		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" pitchFamily="49" charset="0"/>
              </a:rPr>
              <a:t>	neg eax 	; EAX = -26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" pitchFamily="49" charset="0"/>
              </a:rPr>
              <a:t>	mov ebx,Yval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" pitchFamily="49" charset="0"/>
              </a:rPr>
              <a:t>	sub ebx,Zval 	; EBX = -10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" pitchFamily="49" charset="0"/>
              </a:rPr>
              <a:t>	add eax,ebx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" pitchFamily="49" charset="0"/>
              </a:rPr>
              <a:t>	mov Rval,eax 	; -36</a:t>
            </a:r>
            <a:endParaRPr kumimoji="0" lang="en-US" altLang="zh-TW" sz="1600" b="1">
              <a:latin typeface="Courier New" pitchFamily="49" charset="0"/>
            </a:endParaRP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33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HLL compilers translate mathematical expressions into assembly language. You can do it also. For example: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2100"/>
              <a:t>	</a:t>
            </a:r>
            <a:r>
              <a:rPr kumimoji="0" lang="en-US" altLang="zh-TW" b="1">
                <a:latin typeface="Courier New" pitchFamily="49" charset="0"/>
              </a:rPr>
              <a:t>Rval = -Xval + (Yval – Zval)</a:t>
            </a:r>
            <a:endParaRPr kumimoji="0" lang="en-US" altLang="zh-TW" sz="2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turn...</a:t>
            </a:r>
          </a:p>
        </p:txBody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2514600" y="3200400"/>
            <a:ext cx="2895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solidFill>
                  <a:schemeClr val="tx2"/>
                </a:solidFill>
                <a:latin typeface="Courier New" pitchFamily="49" charset="0"/>
              </a:rPr>
              <a:t>	mov ebx,Yval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solidFill>
                  <a:schemeClr val="tx2"/>
                </a:solidFill>
                <a:latin typeface="Courier New" pitchFamily="49" charset="0"/>
              </a:rPr>
              <a:t>	neg ebx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solidFill>
                  <a:schemeClr val="tx2"/>
                </a:solidFill>
                <a:latin typeface="Courier New" pitchFamily="49" charset="0"/>
              </a:rPr>
              <a:t>	add ebx,Zval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solidFill>
                  <a:schemeClr val="tx2"/>
                </a:solidFill>
                <a:latin typeface="Courier New" pitchFamily="49" charset="0"/>
              </a:rPr>
              <a:t>	mov eax,Xval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solidFill>
                  <a:schemeClr val="tx2"/>
                </a:solidFill>
                <a:latin typeface="Courier New" pitchFamily="49" charset="0"/>
              </a:rPr>
              <a:t>	sub ebx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solidFill>
                  <a:schemeClr val="tx2"/>
                </a:solidFill>
                <a:latin typeface="Courier New" pitchFamily="49" charset="0"/>
              </a:rPr>
              <a:t>	mov Rval,eax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33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Translate the following expression into assembly language. </a:t>
            </a:r>
            <a:r>
              <a:rPr kumimoji="0" lang="en-US" altLang="zh-TW" sz="2000"/>
              <a:t>Do not permit Xval, Yval, or Zval to be modified</a:t>
            </a:r>
            <a:r>
              <a:rPr kumimoji="0" lang="en-US" altLang="zh-TW" sz="2100"/>
              <a:t>: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2100"/>
              <a:t>	</a:t>
            </a:r>
            <a:r>
              <a:rPr kumimoji="0" lang="en-US" altLang="zh-TW" b="1">
                <a:latin typeface="Courier New" pitchFamily="49" charset="0"/>
              </a:rPr>
              <a:t>Rval = Xval - (-Yval + Zval)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838200" y="2438400"/>
            <a:ext cx="7086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Assume that all values are signed doublewords.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transfer instructions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6213475" cy="4359275"/>
          </a:xfrm>
        </p:spPr>
        <p:txBody>
          <a:bodyPr/>
          <a:lstStyle/>
          <a:p>
            <a:r>
              <a:rPr lang="en-US" altLang="zh-TW"/>
              <a:t>Operand Types</a:t>
            </a:r>
          </a:p>
          <a:p>
            <a:r>
              <a:rPr lang="en-US" altLang="zh-TW"/>
              <a:t>Instruction Operand Notation</a:t>
            </a:r>
          </a:p>
          <a:p>
            <a:r>
              <a:rPr lang="en-US" altLang="zh-TW"/>
              <a:t>Direct Memory Operands</a:t>
            </a:r>
          </a:p>
          <a:p>
            <a:r>
              <a:rPr lang="en-US" altLang="zh-TW"/>
              <a:t>MOV Instruction</a:t>
            </a:r>
          </a:p>
          <a:p>
            <a:r>
              <a:rPr lang="en-US" altLang="zh-TW"/>
              <a:t>Zero &amp; Sign Extension</a:t>
            </a:r>
          </a:p>
          <a:p>
            <a:r>
              <a:rPr lang="en-US" altLang="zh-TW"/>
              <a:t>XCHG Instruction</a:t>
            </a:r>
          </a:p>
          <a:p>
            <a:r>
              <a:rPr lang="en-US" altLang="zh-TW"/>
              <a:t>Direct-Offset Instructions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Flags Affected by Arithmetic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0325"/>
            <a:ext cx="8229600" cy="5008563"/>
          </a:xfrm>
        </p:spPr>
        <p:txBody>
          <a:bodyPr/>
          <a:lstStyle/>
          <a:p>
            <a:r>
              <a:rPr lang="en-US" altLang="zh-TW"/>
              <a:t>The ALU has a number of status flags that reflect the outcome of arithmetic (and bitwise) operations</a:t>
            </a:r>
          </a:p>
          <a:p>
            <a:pPr lvl="1"/>
            <a:r>
              <a:rPr lang="en-US" altLang="zh-TW"/>
              <a:t>based on the contents of the destination operand</a:t>
            </a:r>
          </a:p>
          <a:p>
            <a:r>
              <a:rPr lang="en-US" altLang="zh-TW"/>
              <a:t>Essential flags:</a:t>
            </a:r>
          </a:p>
          <a:p>
            <a:pPr lvl="1"/>
            <a:r>
              <a:rPr lang="en-US" altLang="zh-TW"/>
              <a:t>Zero flag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destination equals zero</a:t>
            </a:r>
          </a:p>
          <a:p>
            <a:pPr lvl="1"/>
            <a:r>
              <a:rPr lang="en-US" altLang="zh-TW"/>
              <a:t>Sign flag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destination is negative</a:t>
            </a:r>
          </a:p>
          <a:p>
            <a:pPr lvl="1"/>
            <a:r>
              <a:rPr lang="en-US" altLang="zh-TW"/>
              <a:t>Carry flag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unsigned value out of range</a:t>
            </a:r>
          </a:p>
          <a:p>
            <a:pPr lvl="1"/>
            <a:r>
              <a:rPr lang="en-US" altLang="zh-TW"/>
              <a:t>Overflow flag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signed value out of range</a:t>
            </a:r>
          </a:p>
          <a:p>
            <a:r>
              <a:rPr lang="en-US" altLang="zh-TW"/>
              <a:t>The MOV instruction never affects the flags.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Concept Map</a:t>
            </a: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3733800" y="4038600"/>
            <a:ext cx="14478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1900">
                <a:solidFill>
                  <a:schemeClr val="bg2"/>
                </a:solidFill>
              </a:rPr>
              <a:t>status flags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3962400" y="2428875"/>
            <a:ext cx="9144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1900">
                <a:solidFill>
                  <a:schemeClr val="bg2"/>
                </a:solidFill>
              </a:rPr>
              <a:t>ALU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6400800" y="2667000"/>
            <a:ext cx="20574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1900">
                <a:solidFill>
                  <a:schemeClr val="bg2"/>
                </a:solidFill>
              </a:rPr>
              <a:t>conditional jumps</a:t>
            </a: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6553200" y="4343400"/>
            <a:ext cx="18288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1900">
                <a:solidFill>
                  <a:schemeClr val="bg2"/>
                </a:solidFill>
              </a:rPr>
              <a:t>branching logic</a:t>
            </a: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533400" y="2978150"/>
            <a:ext cx="2362200" cy="679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1900">
                <a:solidFill>
                  <a:schemeClr val="bg2"/>
                </a:solidFill>
              </a:rPr>
              <a:t>arithmetic &amp; bitwise operations</a:t>
            </a:r>
          </a:p>
        </p:txBody>
      </p:sp>
      <p:sp>
        <p:nvSpPr>
          <p:cNvPr id="214024" name="Line 8"/>
          <p:cNvSpPr>
            <a:spLocks noChangeShapeType="1"/>
          </p:cNvSpPr>
          <p:nvPr/>
        </p:nvSpPr>
        <p:spPr bwMode="auto">
          <a:xfrm flipH="1" flipV="1">
            <a:off x="4419600" y="1524000"/>
            <a:ext cx="0" cy="914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14025" name="Line 9"/>
          <p:cNvSpPr>
            <a:spLocks noChangeShapeType="1"/>
          </p:cNvSpPr>
          <p:nvPr/>
        </p:nvSpPr>
        <p:spPr bwMode="auto">
          <a:xfrm>
            <a:off x="2895600" y="3657600"/>
            <a:ext cx="83820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14026" name="Line 10"/>
          <p:cNvSpPr>
            <a:spLocks noChangeShapeType="1"/>
          </p:cNvSpPr>
          <p:nvPr/>
        </p:nvSpPr>
        <p:spPr bwMode="auto">
          <a:xfrm flipH="1" flipV="1">
            <a:off x="4419600" y="2895600"/>
            <a:ext cx="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14027" name="Line 11"/>
          <p:cNvSpPr>
            <a:spLocks noChangeShapeType="1"/>
          </p:cNvSpPr>
          <p:nvPr/>
        </p:nvSpPr>
        <p:spPr bwMode="auto">
          <a:xfrm flipV="1">
            <a:off x="5257800" y="3048000"/>
            <a:ext cx="1066800" cy="990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14028" name="Line 12"/>
          <p:cNvSpPr>
            <a:spLocks noChangeShapeType="1"/>
          </p:cNvSpPr>
          <p:nvPr/>
        </p:nvSpPr>
        <p:spPr bwMode="auto">
          <a:xfrm flipH="1">
            <a:off x="7467600" y="3124200"/>
            <a:ext cx="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14029" name="Text Box 13"/>
          <p:cNvSpPr txBox="1">
            <a:spLocks noChangeArrowheads="1"/>
          </p:cNvSpPr>
          <p:nvPr/>
        </p:nvSpPr>
        <p:spPr bwMode="auto">
          <a:xfrm>
            <a:off x="3962400" y="1676400"/>
            <a:ext cx="9906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1500"/>
              <a:t> part of</a:t>
            </a:r>
          </a:p>
        </p:txBody>
      </p:sp>
      <p:sp>
        <p:nvSpPr>
          <p:cNvPr id="214030" name="Text Box 14"/>
          <p:cNvSpPr txBox="1">
            <a:spLocks noChangeArrowheads="1"/>
          </p:cNvSpPr>
          <p:nvPr/>
        </p:nvSpPr>
        <p:spPr bwMode="auto">
          <a:xfrm>
            <a:off x="4724400" y="3276600"/>
            <a:ext cx="1828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1500"/>
              <a:t>used by</a:t>
            </a:r>
          </a:p>
        </p:txBody>
      </p:sp>
      <p:sp>
        <p:nvSpPr>
          <p:cNvPr id="214031" name="Text Box 15"/>
          <p:cNvSpPr txBox="1">
            <a:spLocks noChangeArrowheads="1"/>
          </p:cNvSpPr>
          <p:nvPr/>
        </p:nvSpPr>
        <p:spPr bwMode="auto">
          <a:xfrm>
            <a:off x="6629400" y="3352800"/>
            <a:ext cx="1828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1500"/>
              <a:t> provide</a:t>
            </a:r>
          </a:p>
        </p:txBody>
      </p:sp>
      <p:sp>
        <p:nvSpPr>
          <p:cNvPr id="214032" name="Text Box 16"/>
          <p:cNvSpPr txBox="1">
            <a:spLocks noChangeArrowheads="1"/>
          </p:cNvSpPr>
          <p:nvPr/>
        </p:nvSpPr>
        <p:spPr bwMode="auto">
          <a:xfrm>
            <a:off x="3505200" y="3200400"/>
            <a:ext cx="1828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1500"/>
              <a:t>attached to</a:t>
            </a:r>
          </a:p>
        </p:txBody>
      </p:sp>
      <p:sp>
        <p:nvSpPr>
          <p:cNvPr id="214033" name="Text Box 17"/>
          <p:cNvSpPr txBox="1">
            <a:spLocks noChangeArrowheads="1"/>
          </p:cNvSpPr>
          <p:nvPr/>
        </p:nvSpPr>
        <p:spPr bwMode="auto">
          <a:xfrm>
            <a:off x="2133600" y="3810000"/>
            <a:ext cx="1828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1500"/>
              <a:t>affect</a:t>
            </a:r>
          </a:p>
        </p:txBody>
      </p:sp>
      <p:sp>
        <p:nvSpPr>
          <p:cNvPr id="214034" name="Text Box 18"/>
          <p:cNvSpPr txBox="1">
            <a:spLocks noChangeArrowheads="1"/>
          </p:cNvSpPr>
          <p:nvPr/>
        </p:nvSpPr>
        <p:spPr bwMode="auto">
          <a:xfrm>
            <a:off x="3962400" y="1066800"/>
            <a:ext cx="9144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1900">
                <a:solidFill>
                  <a:schemeClr val="bg2"/>
                </a:solidFill>
              </a:rPr>
              <a:t>CPU</a:t>
            </a:r>
          </a:p>
        </p:txBody>
      </p:sp>
      <p:sp>
        <p:nvSpPr>
          <p:cNvPr id="214035" name="Text Box 19"/>
          <p:cNvSpPr txBox="1">
            <a:spLocks noChangeArrowheads="1"/>
          </p:cNvSpPr>
          <p:nvPr/>
        </p:nvSpPr>
        <p:spPr bwMode="auto">
          <a:xfrm>
            <a:off x="762000" y="5181600"/>
            <a:ext cx="739140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500"/>
              <a:t>You can use diagrams such as these to express the relationships between assembly language concepts.</a:t>
            </a:r>
          </a:p>
        </p:txBody>
      </p:sp>
      <p:sp>
        <p:nvSpPr>
          <p:cNvPr id="214036" name="Line 20"/>
          <p:cNvSpPr>
            <a:spLocks noChangeShapeType="1"/>
          </p:cNvSpPr>
          <p:nvPr/>
        </p:nvSpPr>
        <p:spPr bwMode="auto">
          <a:xfrm>
            <a:off x="4876800" y="1447800"/>
            <a:ext cx="144780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14037" name="Text Box 21"/>
          <p:cNvSpPr txBox="1">
            <a:spLocks noChangeArrowheads="1"/>
          </p:cNvSpPr>
          <p:nvPr/>
        </p:nvSpPr>
        <p:spPr bwMode="auto">
          <a:xfrm>
            <a:off x="5105400" y="1676400"/>
            <a:ext cx="1828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1500"/>
              <a:t>executes</a:t>
            </a:r>
          </a:p>
        </p:txBody>
      </p:sp>
      <p:sp>
        <p:nvSpPr>
          <p:cNvPr id="214038" name="Line 22"/>
          <p:cNvSpPr>
            <a:spLocks noChangeShapeType="1"/>
          </p:cNvSpPr>
          <p:nvPr/>
        </p:nvSpPr>
        <p:spPr bwMode="auto">
          <a:xfrm flipH="1">
            <a:off x="2971800" y="2667000"/>
            <a:ext cx="9906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14039" name="Text Box 23"/>
          <p:cNvSpPr txBox="1">
            <a:spLocks noChangeArrowheads="1"/>
          </p:cNvSpPr>
          <p:nvPr/>
        </p:nvSpPr>
        <p:spPr bwMode="auto">
          <a:xfrm>
            <a:off x="2895600" y="2286000"/>
            <a:ext cx="11430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1500"/>
              <a:t>executes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Zero Flag (ZF)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752600" y="2133600"/>
            <a:ext cx="5562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</a:tabLst>
            </a:pPr>
            <a:r>
              <a:rPr kumimoji="0" lang="en-US" altLang="zh-TW" b="1">
                <a:latin typeface="Courier New" pitchFamily="49" charset="0"/>
              </a:rPr>
              <a:t>mov cx,1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</a:tabLst>
            </a:pPr>
            <a:r>
              <a:rPr kumimoji="0" lang="en-US" altLang="zh-TW" b="1">
                <a:latin typeface="Courier New" pitchFamily="49" charset="0"/>
              </a:rPr>
              <a:t>sub cx,1 	; CX = 0, ZF =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</a:tabLst>
            </a:pPr>
            <a:r>
              <a:rPr kumimoji="0" lang="en-US" altLang="zh-TW" b="1">
                <a:latin typeface="Courier New" pitchFamily="49" charset="0"/>
              </a:rPr>
              <a:t>mov ax,0FFFFh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</a:tabLst>
            </a:pPr>
            <a:r>
              <a:rPr kumimoji="0" lang="en-US" altLang="zh-TW" b="1">
                <a:latin typeface="Courier New" pitchFamily="49" charset="0"/>
              </a:rPr>
              <a:t>inc ax 	; AX = 0, ZF =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</a:tabLst>
            </a:pPr>
            <a:r>
              <a:rPr kumimoji="0" lang="en-US" altLang="zh-TW" b="1">
                <a:latin typeface="Courier New" pitchFamily="49" charset="0"/>
              </a:rPr>
              <a:t>inc ax 	; AX = 1, ZF = 0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Whenever the destination operand equals Zero, the Zero flag is set. 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1981200" y="4419600"/>
            <a:ext cx="4648200" cy="1084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A flag is </a:t>
            </a:r>
            <a:r>
              <a:rPr kumimoji="0" lang="en-US" altLang="zh-TW" sz="2100">
                <a:solidFill>
                  <a:schemeClr val="tx2"/>
                </a:solidFill>
              </a:rPr>
              <a:t>set</a:t>
            </a:r>
            <a:r>
              <a:rPr kumimoji="0" lang="en-US" altLang="zh-TW" sz="2100"/>
              <a:t> when it equals 1. </a:t>
            </a:r>
          </a:p>
          <a:p>
            <a:pPr algn="ctr">
              <a:spcBef>
                <a:spcPct val="50000"/>
              </a:spcBef>
            </a:pPr>
            <a:r>
              <a:rPr kumimoji="0" lang="en-US" altLang="zh-TW" sz="2100"/>
              <a:t>A flag is </a:t>
            </a:r>
            <a:r>
              <a:rPr kumimoji="0" lang="en-US" altLang="zh-TW" sz="2100">
                <a:solidFill>
                  <a:schemeClr val="tx2"/>
                </a:solidFill>
              </a:rPr>
              <a:t>clear</a:t>
            </a:r>
            <a:r>
              <a:rPr kumimoji="0" lang="en-US" altLang="zh-TW" sz="2100"/>
              <a:t> when it equals 0.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Sign Flag (SF)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1219200" y="2057400"/>
            <a:ext cx="6553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cx,0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sub cx,1 	; CX = -1, SF =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add cx,2 	; CX = 1, SF = 0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The Sign flag is set when the destination operand is negative. The flag is clear when the destination is positive. </a:t>
            </a:r>
          </a:p>
        </p:txBody>
      </p:sp>
      <p:grpSp>
        <p:nvGrpSpPr>
          <p:cNvPr id="216069" name="Group 5"/>
          <p:cNvGrpSpPr>
            <a:grpSpLocks/>
          </p:cNvGrpSpPr>
          <p:nvPr/>
        </p:nvGrpSpPr>
        <p:grpSpPr bwMode="auto">
          <a:xfrm>
            <a:off x="533400" y="3200400"/>
            <a:ext cx="7315200" cy="1676400"/>
            <a:chOff x="336" y="2016"/>
            <a:chExt cx="4608" cy="1056"/>
          </a:xfrm>
        </p:grpSpPr>
        <p:sp>
          <p:nvSpPr>
            <p:cNvPr id="216070" name="Rectangle 6"/>
            <p:cNvSpPr>
              <a:spLocks noChangeArrowheads="1"/>
            </p:cNvSpPr>
            <p:nvPr/>
          </p:nvSpPr>
          <p:spPr bwMode="auto">
            <a:xfrm>
              <a:off x="336" y="2016"/>
              <a:ext cx="4083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2100"/>
                <a:t>The sign flag is a copy of the destination's highest bit:</a:t>
              </a:r>
            </a:p>
          </p:txBody>
        </p:sp>
        <p:sp>
          <p:nvSpPr>
            <p:cNvPr id="216071" name="Text Box 7"/>
            <p:cNvSpPr txBox="1">
              <a:spLocks noChangeArrowheads="1"/>
            </p:cNvSpPr>
            <p:nvPr/>
          </p:nvSpPr>
          <p:spPr bwMode="auto">
            <a:xfrm>
              <a:off x="816" y="2448"/>
              <a:ext cx="412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137160" bIns="228600"/>
            <a:lstStyle/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mov al,0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sub al,1            ; AL = 11111111b, SF = 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add al,2            ; AL = 00000001b, SF =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Carry Flag (CF)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390650"/>
          </a:xfrm>
        </p:spPr>
        <p:txBody>
          <a:bodyPr/>
          <a:lstStyle/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TW" sz="2400"/>
              <a:t>The Carry flag is set when the result of an operation generates an </a:t>
            </a:r>
            <a:r>
              <a:rPr lang="en-US" altLang="zh-TW" sz="2400">
                <a:solidFill>
                  <a:schemeClr val="tx2"/>
                </a:solidFill>
              </a:rPr>
              <a:t>unsigned</a:t>
            </a:r>
            <a:r>
              <a:rPr lang="en-US" altLang="zh-TW" sz="2400"/>
              <a:t> value that is out of range (too big or too small for the destination operand).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1066800" y="2514600"/>
            <a:ext cx="68580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al,0FFh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add al,1	; CF = 1, AL = 00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; Try to go below zero: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sub al,1	; CF = 1, AL = FF</a:t>
            </a: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762000" y="4800600"/>
            <a:ext cx="73914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In the second example, we tried to generate a negative value. Unsigned values cannot be negative, so the Carry flag signaled an error condition.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 . . .</a:t>
            </a:r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1066800" y="2209800"/>
            <a:ext cx="693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ax,00FFh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add ax,1	; AX=       SF=  ZF=  CF=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sub ax,1	; AX=       SF=  ZF=  CF=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add al,1	; AL=       SF=  ZF=  CF=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bh,6Ch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add bh,95h	; BH=       SF=  ZF=  CF=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sub al,3	; AL=       SF=  ZF=  CF=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For each of the following marked entries, show the values of the destination operand and the Sign, Zero, and Carry flags: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4648200" y="22098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endParaRPr kumimoji="0" lang="en-US" altLang="zh-TW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0100h     0    0    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00FFh     0    0    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00h       0    1   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endParaRPr kumimoji="0" lang="en-US" altLang="zh-TW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01h       0    0   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endParaRPr kumimoji="0" lang="en-US" altLang="zh-TW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endParaRPr kumimoji="0" lang="en-US" altLang="zh-TW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FFh       1    0   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endParaRPr kumimoji="0" lang="en-US" altLang="zh-TW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Overflow Flag (OF)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4588"/>
            <a:ext cx="8229600" cy="9286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400"/>
              <a:t>The Overflow flag is set when the signed result of an operation is invalid or out of range.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1219200" y="2133600"/>
            <a:ext cx="65532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; Example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>
                <a:latin typeface="Courier New" pitchFamily="49" charset="0"/>
              </a:rPr>
              <a:t>mov al,+127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>
                <a:latin typeface="Courier New" pitchFamily="49" charset="0"/>
              </a:rPr>
              <a:t>add al,1	; OF = 1,   AL = ??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; Example 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>
                <a:latin typeface="Courier New" pitchFamily="49" charset="0"/>
              </a:rPr>
              <a:t>mov al,7Fh	; OF = 1,   AL = 80h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>
                <a:latin typeface="Courier New" pitchFamily="49" charset="0"/>
              </a:rPr>
              <a:t>add al,1</a:t>
            </a:r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762000" y="4419600"/>
            <a:ext cx="78486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The two examples are identical at the binary level because 7Fh equals +127. To determine the value of the destination operand, it is often easier to calculate in hexadecimal.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Rule of Thumb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968625"/>
          </a:xfrm>
        </p:spPr>
        <p:txBody>
          <a:bodyPr/>
          <a:lstStyle/>
          <a:p>
            <a:r>
              <a:rPr lang="en-US" altLang="zh-TW"/>
              <a:t>When adding two integers, remember that the Overflow flag is only set when . . .</a:t>
            </a:r>
          </a:p>
          <a:p>
            <a:pPr lvl="1"/>
            <a:r>
              <a:rPr lang="en-US" altLang="zh-TW"/>
              <a:t>Two positive operands are added and their sum is negative</a:t>
            </a:r>
          </a:p>
          <a:p>
            <a:pPr lvl="1"/>
            <a:r>
              <a:rPr lang="en-US" altLang="zh-TW"/>
              <a:t>Two negative operands are added and their sum is positive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066800" y="3733800"/>
            <a:ext cx="6934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What will be the values of the Overflow flag?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al,80h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add al,92h	; OF =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al,-2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add al,+127	; OF 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 . . .</a:t>
            </a: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1524000" y="2286000"/>
            <a:ext cx="5791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  <a:tab pos="4229100" algn="l"/>
              </a:tabLst>
            </a:pPr>
            <a:r>
              <a:rPr kumimoji="0" lang="en-US" altLang="zh-TW" b="1">
                <a:latin typeface="Courier New" pitchFamily="49" charset="0"/>
              </a:rPr>
              <a:t>mov al,-128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  <a:tab pos="4229100" algn="l"/>
              </a:tabLst>
            </a:pPr>
            <a:r>
              <a:rPr kumimoji="0" lang="en-US" altLang="zh-TW" b="1">
                <a:latin typeface="Courier New" pitchFamily="49" charset="0"/>
              </a:rPr>
              <a:t>neg al	; CF =	OF = 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  <a:tab pos="42291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  <a:tab pos="4229100" algn="l"/>
              </a:tabLst>
            </a:pPr>
            <a:r>
              <a:rPr kumimoji="0" lang="en-US" altLang="zh-TW" b="1">
                <a:latin typeface="Courier New" pitchFamily="49" charset="0"/>
              </a:rPr>
              <a:t>mov ax,8000h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  <a:tab pos="4229100" algn="l"/>
              </a:tabLst>
            </a:pPr>
            <a:r>
              <a:rPr kumimoji="0" lang="en-US" altLang="zh-TW" b="1">
                <a:latin typeface="Courier New" pitchFamily="49" charset="0"/>
              </a:rPr>
              <a:t>add ax,2	; CF =	OF =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  <a:tab pos="42291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  <a:tab pos="4229100" algn="l"/>
              </a:tabLst>
            </a:pPr>
            <a:r>
              <a:rPr kumimoji="0" lang="en-US" altLang="zh-TW" b="1">
                <a:latin typeface="Courier New" pitchFamily="49" charset="0"/>
              </a:rPr>
              <a:t>mov ax,0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  <a:tab pos="4229100" algn="l"/>
              </a:tabLst>
            </a:pPr>
            <a:r>
              <a:rPr kumimoji="0" lang="en-US" altLang="zh-TW" b="1">
                <a:latin typeface="Courier New" pitchFamily="49" charset="0"/>
              </a:rPr>
              <a:t>sub ax,2	; CF =	OF =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  <a:tab pos="42291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  <a:tab pos="4229100" algn="l"/>
              </a:tabLst>
            </a:pPr>
            <a:r>
              <a:rPr kumimoji="0" lang="en-US" altLang="zh-TW" b="1">
                <a:latin typeface="Courier New" pitchFamily="49" charset="0"/>
              </a:rPr>
              <a:t>mov al,-5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  <a:tab pos="4229100" algn="l"/>
              </a:tabLst>
            </a:pPr>
            <a:r>
              <a:rPr kumimoji="0" lang="en-US" altLang="zh-TW" b="1">
                <a:latin typeface="Courier New" pitchFamily="49" charset="0"/>
              </a:rPr>
              <a:t>sub al,+125	; CF =	OF =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  <a:tab pos="4229100" algn="l"/>
              </a:tabLst>
            </a:pPr>
            <a:endParaRPr kumimoji="0" lang="en-US" altLang="zh-TW" b="1">
              <a:latin typeface="Courier New" pitchFamily="49" charset="0"/>
            </a:endParaRP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What will be the values of the Carry and Overflow flags after each operation?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5257800" y="2462213"/>
            <a:ext cx="251460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0        1</a:t>
            </a:r>
          </a:p>
          <a:p>
            <a:pPr>
              <a:spcBef>
                <a:spcPct val="50000"/>
              </a:spcBef>
            </a:pPr>
            <a:endParaRPr kumimoji="0" lang="en-US" altLang="zh-TW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0        0</a:t>
            </a:r>
          </a:p>
          <a:p>
            <a:pPr>
              <a:spcBef>
                <a:spcPct val="50000"/>
              </a:spcBef>
            </a:pPr>
            <a:endParaRPr kumimoji="0" lang="en-US" altLang="zh-TW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1        0</a:t>
            </a:r>
          </a:p>
          <a:p>
            <a:pPr>
              <a:spcBef>
                <a:spcPct val="50000"/>
              </a:spcBef>
            </a:pPr>
            <a:endParaRPr kumimoji="0" lang="en-US" altLang="zh-TW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0        1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Data-Related Operators and Directives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75" y="1609725"/>
            <a:ext cx="6132513" cy="3802063"/>
          </a:xfrm>
        </p:spPr>
        <p:txBody>
          <a:bodyPr/>
          <a:lstStyle/>
          <a:p>
            <a:r>
              <a:rPr lang="en-US" altLang="zh-TW"/>
              <a:t>OFFSET Operator</a:t>
            </a:r>
          </a:p>
          <a:p>
            <a:r>
              <a:rPr lang="en-US" altLang="zh-TW"/>
              <a:t>PTR Operator</a:t>
            </a:r>
          </a:p>
          <a:p>
            <a:r>
              <a:rPr lang="en-US" altLang="zh-TW"/>
              <a:t>TYPE Operator</a:t>
            </a:r>
          </a:p>
          <a:p>
            <a:r>
              <a:rPr lang="en-US" altLang="zh-TW"/>
              <a:t>LENGTHOF Operator</a:t>
            </a:r>
          </a:p>
          <a:p>
            <a:r>
              <a:rPr lang="en-US" altLang="zh-TW"/>
              <a:t>SIZEOF Operator</a:t>
            </a:r>
          </a:p>
          <a:p>
            <a:r>
              <a:rPr lang="en-US" altLang="zh-TW"/>
              <a:t>LABEL Directive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Operand types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7920037" cy="3671887"/>
          </a:xfrm>
        </p:spPr>
        <p:txBody>
          <a:bodyPr/>
          <a:lstStyle/>
          <a:p>
            <a:r>
              <a:rPr lang="en-US" altLang="zh-TW"/>
              <a:t>Three basic types of operands:</a:t>
            </a:r>
          </a:p>
          <a:p>
            <a:pPr lvl="1"/>
            <a:r>
              <a:rPr lang="en-US" altLang="zh-TW"/>
              <a:t>Immediate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a constant integer (8, 16, or 32 bits)</a:t>
            </a:r>
          </a:p>
          <a:p>
            <a:pPr lvl="2"/>
            <a:r>
              <a:rPr lang="en-US" altLang="zh-TW"/>
              <a:t>value is encoded within the instruction</a:t>
            </a:r>
          </a:p>
          <a:p>
            <a:pPr lvl="1"/>
            <a:r>
              <a:rPr lang="en-US" altLang="zh-TW"/>
              <a:t>Register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the name of a register</a:t>
            </a:r>
          </a:p>
          <a:p>
            <a:pPr lvl="2"/>
            <a:r>
              <a:rPr lang="en-US" altLang="zh-TW"/>
              <a:t>register name is converted to a number and encoded within the instruction</a:t>
            </a:r>
          </a:p>
          <a:p>
            <a:pPr lvl="1"/>
            <a:r>
              <a:rPr lang="en-US" altLang="zh-TW"/>
              <a:t>Memory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reference to a location in memory</a:t>
            </a:r>
          </a:p>
          <a:p>
            <a:pPr lvl="2"/>
            <a:r>
              <a:rPr lang="en-US" altLang="zh-TW"/>
              <a:t>memory address is encoded within the instruction, or a register holds the address of a memory location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OFFSET Operator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052513"/>
            <a:ext cx="8148637" cy="20399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sz="2400"/>
              <a:t>OFFSET returns </a:t>
            </a:r>
            <a:r>
              <a:rPr lang="en-US" altLang="zh-TW" sz="2600"/>
              <a:t>the distance in bytes, of a label from the beginning of its enclosing segment</a:t>
            </a:r>
          </a:p>
          <a:p>
            <a:pPr lvl="1">
              <a:lnSpc>
                <a:spcPct val="110000"/>
              </a:lnSpc>
            </a:pPr>
            <a:r>
              <a:rPr lang="en-US" altLang="zh-TW" sz="2500"/>
              <a:t>Protected mode: 32 bits</a:t>
            </a:r>
          </a:p>
          <a:p>
            <a:pPr lvl="1">
              <a:lnSpc>
                <a:spcPct val="110000"/>
              </a:lnSpc>
            </a:pPr>
            <a:r>
              <a:rPr lang="en-US" altLang="zh-TW" sz="2500"/>
              <a:t>Real mode: 16 bits</a:t>
            </a:r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/>
        </p:nvGraphicFramePr>
        <p:xfrm>
          <a:off x="2286000" y="3048000"/>
          <a:ext cx="4800600" cy="1447800"/>
        </p:xfrm>
        <a:graphic>
          <a:graphicData uri="http://schemas.openxmlformats.org/presentationml/2006/ole">
            <p:oleObj spid="_x0000_s223236" name="VISIO" r:id="rId3" imgW="2898360" imgH="773280" progId="">
              <p:embed/>
            </p:oleObj>
          </a:graphicData>
        </a:graphic>
      </p:graphicFrame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914400" y="4876800"/>
            <a:ext cx="72390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The Protected-mode programs we write only have a single segment (we use the </a:t>
            </a:r>
            <a:r>
              <a:rPr kumimoji="0" lang="en-US" altLang="zh-TW" sz="2100">
                <a:solidFill>
                  <a:schemeClr val="tx2"/>
                </a:solidFill>
              </a:rPr>
              <a:t>flat memory model</a:t>
            </a:r>
            <a:r>
              <a:rPr kumimoji="0" lang="en-US" altLang="zh-TW" sz="210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OFFSET Examples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371600" y="1981200"/>
            <a:ext cx="6477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bVal BYTE 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wVal WORD 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dVal DWORD 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dVal2 DWORD 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esi,OFFSET bVal 	; ESI = 00404000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esi,OFFSET wVal 	; ESI = 00404001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esi,OFFSET dVal 	; ESI = 00404003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esi,OFFSET dVal2	; ESI = 00404007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685800" y="1143000"/>
            <a:ext cx="76962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Let's assume that the data segment begins at 00404000h: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Relating to C/C++</a:t>
            </a:r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1600200" y="2286000"/>
            <a:ext cx="5943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; C++ version: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char array[1000];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char * p = &amp;array;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The value returned by OFFSET is a pointer. Compare the following code written for both C++ and assembly language: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1600200" y="3733800"/>
            <a:ext cx="594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array BYTE 1000 DUP(?)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	 esi,OFFSET myArray		; ESI is 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PTR Operator</a:t>
            </a:r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990600" y="2286000"/>
            <a:ext cx="7239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myDouble DWORD 12345678h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ax,myDouble 			; </a:t>
            </a: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error – why?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ax,WORD PTR myDouble			; loads 5678h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WORD PTR myDouble,4321h		; saves 4321h</a:t>
            </a: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Overrides the default type of a label (variable). Provides the flexibility to access part of a variable.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838200" y="502920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To understand how this works, we need to know about </a:t>
            </a:r>
            <a:r>
              <a:rPr kumimoji="0" lang="en-US" altLang="zh-TW" sz="2100">
                <a:solidFill>
                  <a:schemeClr val="tx2"/>
                </a:solidFill>
              </a:rPr>
              <a:t>little endian</a:t>
            </a:r>
            <a:r>
              <a:rPr kumimoji="0" lang="en-US" altLang="zh-TW" sz="2100"/>
              <a:t> ordering of data 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Little Endian Order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87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Little endian order refers to the way Intel stores integers in memory.</a:t>
            </a:r>
          </a:p>
          <a:p>
            <a:pPr>
              <a:lnSpc>
                <a:spcPct val="90000"/>
              </a:lnSpc>
            </a:pPr>
            <a:r>
              <a:rPr lang="en-US" altLang="zh-TW"/>
              <a:t>Multi-byte integers are stored in reverse order, with the least significant byte stored at the lowest address</a:t>
            </a:r>
          </a:p>
          <a:p>
            <a:pPr>
              <a:lnSpc>
                <a:spcPct val="90000"/>
              </a:lnSpc>
            </a:pPr>
            <a:r>
              <a:rPr lang="en-US" altLang="zh-TW"/>
              <a:t>For example, the doubleword 12345678h would be stored as:</a:t>
            </a:r>
          </a:p>
        </p:txBody>
      </p:sp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1143000" y="3505200"/>
          <a:ext cx="1371600" cy="2286000"/>
        </p:xfrm>
        <a:graphic>
          <a:graphicData uri="http://schemas.openxmlformats.org/presentationml/2006/ole">
            <p:oleObj spid="_x0000_s227332" name="VISIO" r:id="rId3" imgW="3161520" imgH="1628280" progId="">
              <p:embed/>
            </p:oleObj>
          </a:graphicData>
        </a:graphic>
      </p:graphicFrame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3505200" y="3886200"/>
            <a:ext cx="4267200" cy="156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When integers are loaded from memory into registers, the bytes are automatically re-reversed into their correct positions.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PTR Operator Examples</a:t>
            </a:r>
            <a:endParaRPr lang="en-US" altLang="zh-TW" sz="2400"/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1143000" y="1219200"/>
            <a:ext cx="6172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myDouble DWORD 12345678h</a:t>
            </a:r>
          </a:p>
        </p:txBody>
      </p:sp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2362200" y="2209800"/>
          <a:ext cx="3733800" cy="1600200"/>
        </p:xfrm>
        <a:graphic>
          <a:graphicData uri="http://schemas.openxmlformats.org/presentationml/2006/ole">
            <p:oleObj spid="_x0000_s228356" name="VISIO" r:id="rId3" imgW="3161520" imgH="1628280" progId="">
              <p:embed/>
            </p:oleObj>
          </a:graphicData>
        </a:graphic>
      </p:graphicFrame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143000" y="4191000"/>
            <a:ext cx="6705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al,BYTE PTR myDouble		; AL = 78h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al,BYTE PTR [myDouble+1]		; AL = 56h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al,BYTE PTR [myDouble+2]		; AL = 34h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ax,WORD PTR [myDouble]		; AX = 5678h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ax,WORD PTR [myDouble+2]		; AX = 1234h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PTR Operator </a:t>
            </a:r>
            <a:r>
              <a:rPr lang="en-US" altLang="zh-TW" sz="2400"/>
              <a:t>(cont)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914400" y="2667000"/>
            <a:ext cx="73914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myBytes BYTE 12h,34h,56h,78h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ax,WORD PTR [myBytes]		; AX = 3412h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ax,WORD PTR [myBytes+2]		; AX = 5634h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eax,DWORD PTR myBytes		; EAX = 78563412h</a:t>
            </a: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762000" y="1219200"/>
            <a:ext cx="73914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PTR can also be used to combine elements of a smaller data type and move them into a larger operand. The CPU will automatically reverse the bytes.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 . . .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67818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varB BYTE 65h,31h,02h,05h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varW WORD 6543h,1202h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varD DWORD 12345678h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mov ax,WORD PTR [varB+2]	; a.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mov bl,BYTE PTR varD	; b.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mov bl,BYTE PTR [varW+2]	; c.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mov ax,WORD PTR [varD+2]	; d.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mov eax,DWORD PTR varW	; e.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685800" y="914400"/>
            <a:ext cx="76962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Write down the value of each destination operand: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5943600" y="1676400"/>
            <a:ext cx="1676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0502h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78h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02h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1234h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12026543h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TYPE Operator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0207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/>
              <a:t>The TYPE operator returns the size, in bytes, of a single element of a data declaration.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2133600" y="2286000"/>
            <a:ext cx="4953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var1 BYTE 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var2 WORD 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var3 DWORD 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var4 QWORD 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eax,TYPE var1	;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eax,TYPE var2	; 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eax,TYPE var3	; 4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eax,TYPE var4	; 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LENGTHOF Operator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990600" y="2286000"/>
            <a:ext cx="6934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5205413" algn="l"/>
              </a:tabLst>
            </a:pPr>
            <a:r>
              <a:rPr kumimoji="0" lang="en-US" altLang="zh-TW" b="1">
                <a:latin typeface="Courier New" pitchFamily="49" charset="0"/>
              </a:rPr>
              <a:t>.data	</a:t>
            </a:r>
            <a:r>
              <a:rPr kumimoji="0" lang="en-US" altLang="zh-TW">
                <a:solidFill>
                  <a:schemeClr val="tx2"/>
                </a:solidFill>
              </a:rPr>
              <a:t>LENGTHOF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205413" algn="l"/>
              </a:tabLst>
            </a:pPr>
            <a:r>
              <a:rPr kumimoji="0" lang="en-US" altLang="zh-TW" b="1">
                <a:latin typeface="Courier New" pitchFamily="49" charset="0"/>
              </a:rPr>
              <a:t>byte1  BYTE 10,20,30	; 3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205413" algn="l"/>
              </a:tabLst>
            </a:pPr>
            <a:r>
              <a:rPr kumimoji="0" lang="en-US" altLang="zh-TW" b="1">
                <a:latin typeface="Courier New" pitchFamily="49" charset="0"/>
              </a:rPr>
              <a:t>array1 WORD 30 DUP(?),0,0	; 32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205413" algn="l"/>
              </a:tabLst>
            </a:pPr>
            <a:r>
              <a:rPr kumimoji="0" lang="en-US" altLang="zh-TW" b="1">
                <a:latin typeface="Courier New" pitchFamily="49" charset="0"/>
              </a:rPr>
              <a:t>array2 WORD 5 DUP(3 DUP(?))	; 15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205413" algn="l"/>
              </a:tabLst>
            </a:pPr>
            <a:r>
              <a:rPr kumimoji="0" lang="en-US" altLang="zh-TW" b="1">
                <a:latin typeface="Courier New" pitchFamily="49" charset="0"/>
              </a:rPr>
              <a:t>array3 DWORD 1,2,3,4	; 4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205413" algn="l"/>
              </a:tabLst>
            </a:pPr>
            <a:r>
              <a:rPr kumimoji="0" lang="en-US" altLang="zh-TW" b="1">
                <a:latin typeface="Courier New" pitchFamily="49" charset="0"/>
              </a:rPr>
              <a:t>digitStr BYTE "12345678",0	; 9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205413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205413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205413" algn="l"/>
              </a:tabLst>
            </a:pPr>
            <a:r>
              <a:rPr kumimoji="0" lang="en-US" altLang="zh-TW" b="1">
                <a:latin typeface="Courier New" pitchFamily="49" charset="0"/>
              </a:rPr>
              <a:t>mov ecx,LENGTHOF array1	; 32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762000" y="1066800"/>
            <a:ext cx="71628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500"/>
              <a:t>The LENGTHOF operator counts the number of elements in a single data declaration.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</p:spPr>
        <p:txBody>
          <a:bodyPr/>
          <a:lstStyle/>
          <a:p>
            <a:r>
              <a:rPr lang="en-US" altLang="zh-TW"/>
              <a:t>Instruction operand notation</a:t>
            </a:r>
          </a:p>
        </p:txBody>
      </p:sp>
      <p:grpSp>
        <p:nvGrpSpPr>
          <p:cNvPr id="191493" name="Group 5"/>
          <p:cNvGrpSpPr>
            <a:grpSpLocks/>
          </p:cNvGrpSpPr>
          <p:nvPr/>
        </p:nvGrpSpPr>
        <p:grpSpPr bwMode="auto">
          <a:xfrm>
            <a:off x="898525" y="1062038"/>
            <a:ext cx="7345363" cy="5175250"/>
            <a:chOff x="476" y="663"/>
            <a:chExt cx="4627" cy="3260"/>
          </a:xfrm>
        </p:grpSpPr>
        <p:pic>
          <p:nvPicPr>
            <p:cNvPr id="19149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6" y="663"/>
              <a:ext cx="4627" cy="9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14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" y="1589"/>
              <a:ext cx="4618" cy="2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SIZEOF Operator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990600" y="2286000"/>
            <a:ext cx="6934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146675" algn="l"/>
              </a:tabLst>
            </a:pPr>
            <a:r>
              <a:rPr kumimoji="0" lang="en-US" altLang="zh-TW" b="1">
                <a:latin typeface="Courier New" pitchFamily="49" charset="0"/>
              </a:rPr>
              <a:t>.data	</a:t>
            </a:r>
            <a:r>
              <a:rPr kumimoji="0" lang="en-US" altLang="zh-TW">
                <a:solidFill>
                  <a:schemeClr val="tx2"/>
                </a:solidFill>
              </a:rPr>
              <a:t>SIZEOF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146675" algn="l"/>
              </a:tabLst>
            </a:pPr>
            <a:r>
              <a:rPr kumimoji="0" lang="en-US" altLang="zh-TW" b="1">
                <a:latin typeface="Courier New" pitchFamily="49" charset="0"/>
              </a:rPr>
              <a:t>byte1  BYTE 10,20,30	; 3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146675" algn="l"/>
              </a:tabLst>
            </a:pPr>
            <a:r>
              <a:rPr kumimoji="0" lang="en-US" altLang="zh-TW" b="1">
                <a:latin typeface="Courier New" pitchFamily="49" charset="0"/>
              </a:rPr>
              <a:t>array1 WORD 30 DUP(?),0,0	; 64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146675" algn="l"/>
              </a:tabLst>
            </a:pPr>
            <a:r>
              <a:rPr kumimoji="0" lang="en-US" altLang="zh-TW" b="1">
                <a:latin typeface="Courier New" pitchFamily="49" charset="0"/>
              </a:rPr>
              <a:t>array2 WORD 5 DUP(3 DUP(?))	; 30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146675" algn="l"/>
              </a:tabLst>
            </a:pPr>
            <a:r>
              <a:rPr kumimoji="0" lang="en-US" altLang="zh-TW" b="1">
                <a:latin typeface="Courier New" pitchFamily="49" charset="0"/>
              </a:rPr>
              <a:t>array3 DWORD 1,2,3,4	; 16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146675" algn="l"/>
              </a:tabLst>
            </a:pPr>
            <a:r>
              <a:rPr kumimoji="0" lang="en-US" altLang="zh-TW" b="1">
                <a:latin typeface="Courier New" pitchFamily="49" charset="0"/>
              </a:rPr>
              <a:t>digitStr BYTE "12345678",0	; 9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146675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146675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146675" algn="l"/>
              </a:tabLst>
            </a:pPr>
            <a:r>
              <a:rPr kumimoji="0" lang="en-US" altLang="zh-TW" b="1">
                <a:latin typeface="Courier New" pitchFamily="49" charset="0"/>
              </a:rPr>
              <a:t>mov ecx,SIZEOF array1	; 64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762000" y="11430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The SIZEOF operator returns a value that is equivalent to multiplying LENGTHOF by TYPE.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Spanning Multiple Lines </a:t>
            </a:r>
            <a:r>
              <a:rPr lang="en-US" altLang="zh-TW" sz="2400"/>
              <a:t>(1 of 2)</a:t>
            </a:r>
            <a:endParaRPr lang="en-US" altLang="zh-TW"/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1524000" y="2514600"/>
            <a:ext cx="5638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2880" tIns="137160" rIns="18288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4025" algn="l"/>
                <a:tab pos="451485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4025" algn="l"/>
                <a:tab pos="4514850" algn="l"/>
              </a:tabLst>
            </a:pPr>
            <a:r>
              <a:rPr kumimoji="0" lang="en-US" altLang="zh-TW" b="1">
                <a:latin typeface="Courier New" pitchFamily="49" charset="0"/>
              </a:rPr>
              <a:t>array WORD 10,20,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4025" algn="l"/>
                <a:tab pos="4514850" algn="l"/>
              </a:tabLst>
            </a:pPr>
            <a:r>
              <a:rPr kumimoji="0" lang="en-US" altLang="zh-TW" b="1">
                <a:latin typeface="Courier New" pitchFamily="49" charset="0"/>
              </a:rPr>
              <a:t>	30,40,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4025" algn="l"/>
                <a:tab pos="4514850" algn="l"/>
              </a:tabLst>
            </a:pPr>
            <a:r>
              <a:rPr kumimoji="0" lang="en-US" altLang="zh-TW" b="1">
                <a:latin typeface="Courier New" pitchFamily="49" charset="0"/>
              </a:rPr>
              <a:t>	50,60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4025" algn="l"/>
                <a:tab pos="451485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4025" algn="l"/>
                <a:tab pos="451485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4025" algn="l"/>
                <a:tab pos="4514850" algn="l"/>
              </a:tabLst>
            </a:pPr>
            <a:r>
              <a:rPr kumimoji="0" lang="en-US" altLang="zh-TW" b="1">
                <a:latin typeface="Courier New" pitchFamily="49" charset="0"/>
              </a:rPr>
              <a:t>mov eax,LENGTHOF array	; 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4025" algn="l"/>
                <a:tab pos="4514850" algn="l"/>
              </a:tabLst>
            </a:pPr>
            <a:r>
              <a:rPr kumimoji="0" lang="en-US" altLang="zh-TW" b="1">
                <a:latin typeface="Courier New" pitchFamily="49" charset="0"/>
              </a:rPr>
              <a:t>mov ebx,SIZEOF array	; 12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A data declaration spans multiple lines if each line (except the last) ends with a comma. The LENGTHOF and SIZEOF operators include all lines belonging to the declaration: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Spanning Multiple Lines </a:t>
            </a:r>
            <a:r>
              <a:rPr lang="en-US" altLang="zh-TW" sz="2400"/>
              <a:t>(2 of 2)</a:t>
            </a:r>
            <a:endParaRPr lang="en-US" altLang="zh-TW"/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1524000" y="2514600"/>
            <a:ext cx="5867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2880" tIns="137160" rIns="18288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915988" algn="l"/>
                <a:tab pos="451485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915988" algn="l"/>
                <a:tab pos="4514850" algn="l"/>
              </a:tabLst>
            </a:pPr>
            <a:r>
              <a:rPr kumimoji="0" lang="en-US" altLang="zh-TW" b="1">
                <a:latin typeface="Courier New" pitchFamily="49" charset="0"/>
              </a:rPr>
              <a:t>array	WORD 10,20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915988" algn="l"/>
                <a:tab pos="4514850" algn="l"/>
              </a:tabLst>
            </a:pPr>
            <a:r>
              <a:rPr kumimoji="0" lang="en-US" altLang="zh-TW" b="1">
                <a:latin typeface="Courier New" pitchFamily="49" charset="0"/>
              </a:rPr>
              <a:t>	WORD 30,40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915988" algn="l"/>
                <a:tab pos="4514850" algn="l"/>
              </a:tabLst>
            </a:pPr>
            <a:r>
              <a:rPr kumimoji="0" lang="en-US" altLang="zh-TW" b="1">
                <a:latin typeface="Courier New" pitchFamily="49" charset="0"/>
              </a:rPr>
              <a:t>	WORD 50,60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915988" algn="l"/>
                <a:tab pos="451485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915988" algn="l"/>
                <a:tab pos="451485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915988" algn="l"/>
                <a:tab pos="4514850" algn="l"/>
              </a:tabLst>
            </a:pPr>
            <a:r>
              <a:rPr kumimoji="0" lang="en-US" altLang="zh-TW" b="1">
                <a:latin typeface="Courier New" pitchFamily="49" charset="0"/>
              </a:rPr>
              <a:t>mov eax,LENGTHOF array	; 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915988" algn="l"/>
                <a:tab pos="4514850" algn="l"/>
              </a:tabLst>
            </a:pPr>
            <a:r>
              <a:rPr kumimoji="0" lang="en-US" altLang="zh-TW" b="1">
                <a:latin typeface="Courier New" pitchFamily="49" charset="0"/>
              </a:rPr>
              <a:t>mov ebx,SIZEOF array	; 4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3914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In the following example, array identifies only the first WORD declaration. Compare the values returned by LENGTHOF and SIZEOF here to those in the previous slide: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LABEL Directive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225675"/>
          </a:xfrm>
        </p:spPr>
        <p:txBody>
          <a:bodyPr/>
          <a:lstStyle/>
          <a:p>
            <a:r>
              <a:rPr lang="en-US" altLang="zh-TW"/>
              <a:t>Assigns an alternate label name and type to an existing storage location</a:t>
            </a:r>
          </a:p>
          <a:p>
            <a:r>
              <a:rPr lang="en-US" altLang="zh-TW"/>
              <a:t>LABEL does not allocate any storage of its own</a:t>
            </a:r>
          </a:p>
          <a:p>
            <a:r>
              <a:rPr lang="en-US" altLang="zh-TW"/>
              <a:t>Removes the need for the PTR operator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676400" y="3124200"/>
            <a:ext cx="5791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2880" tIns="137160" rIns="18288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915988" algn="l"/>
                <a:tab pos="3541713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915988" algn="l"/>
                <a:tab pos="3541713" algn="l"/>
              </a:tabLst>
            </a:pPr>
            <a:r>
              <a:rPr kumimoji="0" lang="en-US" altLang="zh-TW" b="1">
                <a:latin typeface="Courier New" pitchFamily="49" charset="0"/>
              </a:rPr>
              <a:t>dwList   LABEL DWORD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915988" algn="l"/>
                <a:tab pos="3541713" algn="l"/>
              </a:tabLst>
            </a:pPr>
            <a:r>
              <a:rPr kumimoji="0" lang="en-US" altLang="zh-TW" b="1">
                <a:latin typeface="Courier New" pitchFamily="49" charset="0"/>
              </a:rPr>
              <a:t>wordList LABEL WORD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915988" algn="l"/>
                <a:tab pos="3541713" algn="l"/>
              </a:tabLst>
            </a:pPr>
            <a:r>
              <a:rPr kumimoji="0" lang="en-US" altLang="zh-TW" b="1">
                <a:latin typeface="Courier New" pitchFamily="49" charset="0"/>
              </a:rPr>
              <a:t>intList  BYTE 00h,10h,00h,20h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915988" algn="l"/>
                <a:tab pos="3541713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915988" algn="l"/>
                <a:tab pos="3541713" algn="l"/>
              </a:tabLst>
            </a:pPr>
            <a:r>
              <a:rPr kumimoji="0" lang="en-US" altLang="zh-TW" b="1">
                <a:latin typeface="Courier New" pitchFamily="49" charset="0"/>
              </a:rPr>
              <a:t>mov eax,dwList	; 20001000h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915988" algn="l"/>
                <a:tab pos="3541713" algn="l"/>
              </a:tabLst>
            </a:pPr>
            <a:r>
              <a:rPr kumimoji="0" lang="en-US" altLang="zh-TW" b="1">
                <a:latin typeface="Courier New" pitchFamily="49" charset="0"/>
              </a:rPr>
              <a:t>mov cx,wordList	; 1000h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915988" algn="l"/>
                <a:tab pos="3541713" algn="l"/>
              </a:tabLst>
            </a:pPr>
            <a:r>
              <a:rPr kumimoji="0" lang="en-US" altLang="zh-TW" b="1">
                <a:latin typeface="Courier New" pitchFamily="49" charset="0"/>
              </a:rPr>
              <a:t>mov dl,intList	; 00h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Indirect Addressing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0" y="1609725"/>
            <a:ext cx="6211888" cy="3708400"/>
          </a:xfrm>
        </p:spPr>
        <p:txBody>
          <a:bodyPr/>
          <a:lstStyle/>
          <a:p>
            <a:r>
              <a:rPr lang="en-US" altLang="zh-TW"/>
              <a:t>Indirect Operands</a:t>
            </a:r>
          </a:p>
          <a:p>
            <a:r>
              <a:rPr lang="en-US" altLang="zh-TW"/>
              <a:t>Array Sum Example</a:t>
            </a:r>
          </a:p>
          <a:p>
            <a:r>
              <a:rPr lang="en-US" altLang="zh-TW"/>
              <a:t>Indexed Operands</a:t>
            </a:r>
          </a:p>
          <a:p>
            <a:r>
              <a:rPr lang="en-US" altLang="zh-TW"/>
              <a:t>Pointers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Indirect Operands </a:t>
            </a:r>
            <a:r>
              <a:rPr lang="en-US" altLang="zh-TW" sz="2400"/>
              <a:t>(1 of 2)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990600" y="2133600"/>
            <a:ext cx="76962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val1 BYTE 10h,20h,30h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esi,OFFSET val1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al,[esi]	; dereference ESI (AL = 10h)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inc esi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al,[esi]	; AL = 20h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inc esi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al,[esi]	; AL = 30h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An indirect operand holds the address of a variable, usually an array or string. It can be </a:t>
            </a:r>
            <a:r>
              <a:rPr kumimoji="0" lang="en-US" altLang="zh-TW" sz="2100">
                <a:solidFill>
                  <a:schemeClr val="tx2"/>
                </a:solidFill>
              </a:rPr>
              <a:t>dereferenced</a:t>
            </a:r>
            <a:r>
              <a:rPr kumimoji="0" lang="en-US" altLang="zh-TW" sz="2100"/>
              <a:t> (just like a pointer).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Indirect Operands </a:t>
            </a:r>
            <a:r>
              <a:rPr lang="en-US" altLang="zh-TW" sz="2400"/>
              <a:t>(2 of 2)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1143000" y="2057400"/>
            <a:ext cx="67818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myCount WORD 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esi,OFFSET myCount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inc [esi]	; error: ambiguous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inc WORD PTR [esi]	; ok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Use PTR when the size of a memory operand is ambiguous.</a:t>
            </a: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1981200" y="4648200"/>
            <a:ext cx="52578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Should PTR be used here? </a:t>
            </a:r>
          </a:p>
          <a:p>
            <a:pPr>
              <a:spcBef>
                <a:spcPct val="50000"/>
              </a:spcBef>
            </a:pPr>
            <a:r>
              <a:rPr kumimoji="0" lang="en-US" altLang="zh-TW" sz="2100"/>
              <a:t>	</a:t>
            </a:r>
            <a:r>
              <a:rPr kumimoji="0" lang="en-US" altLang="zh-TW" b="1">
                <a:latin typeface="Courier New" pitchFamily="49" charset="0"/>
              </a:rPr>
              <a:t> add [esi],20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1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Array Sum Example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762000" y="2209800"/>
            <a:ext cx="7696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arrayW WORD 1000h,2000h,3000h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esi,OFFSET arrayW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ax,[esi]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add esi,2	; or: </a:t>
            </a: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add esi,TYPE arrayW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add ax,[esi]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add esi,2	; increment ESI by 2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add ax,[esi]	; AX = sum of the array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7696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Indirect operands are ideal for traversing an array. Note that the register in brackets must be incremented by a value that matches the array type.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762000" y="5181600"/>
            <a:ext cx="76962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ToDo: Modify this example for an array of doublewords.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5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Indexed Operands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685800" y="2514600"/>
            <a:ext cx="7696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arrayW WORD 1000h,2000h,3000h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esi,0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ax,[arrayW + esi] 		; AX = 1000h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ax,arrayW[esi]		; alternate format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add esi,2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add ax,[arrayW + esi]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etc.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An indexed operand adds a constant to a register to generate an effective address. There are two notational forms:</a:t>
            </a:r>
          </a:p>
          <a:p>
            <a:pPr>
              <a:spcBef>
                <a:spcPct val="50000"/>
              </a:spcBef>
            </a:pPr>
            <a:r>
              <a:rPr kumimoji="0" lang="en-US" altLang="zh-TW" sz="2100"/>
              <a:t>	</a:t>
            </a:r>
            <a:r>
              <a:rPr kumimoji="0" lang="en-US" altLang="zh-TW" b="1">
                <a:latin typeface="Courier New" pitchFamily="49" charset="0"/>
              </a:rPr>
              <a:t>[</a:t>
            </a:r>
            <a:r>
              <a:rPr kumimoji="0" lang="en-US" altLang="zh-TW" b="1" i="1">
                <a:latin typeface="Courier New" pitchFamily="49" charset="0"/>
              </a:rPr>
              <a:t>label</a:t>
            </a:r>
            <a:r>
              <a:rPr kumimoji="0" lang="en-US" altLang="zh-TW" b="1">
                <a:latin typeface="Courier New" pitchFamily="49" charset="0"/>
              </a:rPr>
              <a:t> + </a:t>
            </a:r>
            <a:r>
              <a:rPr kumimoji="0" lang="en-US" altLang="zh-TW" b="1" i="1">
                <a:latin typeface="Courier New" pitchFamily="49" charset="0"/>
              </a:rPr>
              <a:t>reg</a:t>
            </a:r>
            <a:r>
              <a:rPr kumimoji="0" lang="en-US" altLang="zh-TW" b="1">
                <a:latin typeface="Courier New" pitchFamily="49" charset="0"/>
              </a:rPr>
              <a:t>]			</a:t>
            </a:r>
            <a:r>
              <a:rPr kumimoji="0" lang="en-US" altLang="zh-TW" b="1" i="1">
                <a:latin typeface="Courier New" pitchFamily="49" charset="0"/>
              </a:rPr>
              <a:t>label</a:t>
            </a:r>
            <a:r>
              <a:rPr kumimoji="0" lang="en-US" altLang="zh-TW" b="1">
                <a:latin typeface="Courier New" pitchFamily="49" charset="0"/>
              </a:rPr>
              <a:t>[</a:t>
            </a:r>
            <a:r>
              <a:rPr kumimoji="0" lang="en-US" altLang="zh-TW" b="1" i="1">
                <a:latin typeface="Courier New" pitchFamily="49" charset="0"/>
              </a:rPr>
              <a:t>reg</a:t>
            </a:r>
            <a:r>
              <a:rPr kumimoji="0" lang="en-US" altLang="zh-TW" b="1">
                <a:latin typeface="Courier New" pitchFamily="49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kumimoji="0" lang="en-US" altLang="zh-TW" sz="2100"/>
              <a:t>	</a:t>
            </a:r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685800" y="5410200"/>
            <a:ext cx="76962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ToDo: Modify this example for an array of doublewords.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9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Pointers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1447800" y="2133600"/>
            <a:ext cx="6324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arrayW WORD 1000h,2000h,3000h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ptrW DWORD arrayW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esi,ptrW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ax,[esi]	; AX = 1000h</a:t>
            </a: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You can declare a </a:t>
            </a:r>
            <a:r>
              <a:rPr kumimoji="0" lang="en-US" altLang="zh-TW" sz="2100">
                <a:solidFill>
                  <a:schemeClr val="tx2"/>
                </a:solidFill>
              </a:rPr>
              <a:t>pointer variable</a:t>
            </a:r>
            <a:r>
              <a:rPr kumimoji="0" lang="en-US" altLang="zh-TW" sz="2100"/>
              <a:t> that contains the offset of another variable.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Direct memory operands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052513"/>
            <a:ext cx="7905750" cy="19478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A direct memory operand is a named reference to storage in memory</a:t>
            </a:r>
          </a:p>
          <a:p>
            <a:pPr>
              <a:lnSpc>
                <a:spcPct val="90000"/>
              </a:lnSpc>
            </a:pPr>
            <a:r>
              <a:rPr lang="en-US" altLang="zh-TW"/>
              <a:t>The named reference (label) is automatically dereferenced by the assembler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143000" y="2819400"/>
            <a:ext cx="6858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var1 BYTE 10h, 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al,var1	; AL = 10h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al,[var1]	; AL = 10h</a:t>
            </a:r>
          </a:p>
        </p:txBody>
      </p:sp>
      <p:sp>
        <p:nvSpPr>
          <p:cNvPr id="192517" name="Line 5"/>
          <p:cNvSpPr>
            <a:spLocks noChangeShapeType="1"/>
          </p:cNvSpPr>
          <p:nvPr/>
        </p:nvSpPr>
        <p:spPr bwMode="auto">
          <a:xfrm flipV="1">
            <a:off x="2438400" y="4437063"/>
            <a:ext cx="0" cy="5921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1562100" y="5029200"/>
            <a:ext cx="1752600" cy="4810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1300" b="1">
                <a:solidFill>
                  <a:schemeClr val="tx2"/>
                </a:solidFill>
              </a:rPr>
              <a:t>alternate format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JMP and LOOP Instructions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75" y="1609725"/>
            <a:ext cx="6294438" cy="3338513"/>
          </a:xfrm>
        </p:spPr>
        <p:txBody>
          <a:bodyPr/>
          <a:lstStyle/>
          <a:p>
            <a:r>
              <a:rPr lang="en-US" altLang="zh-TW"/>
              <a:t>JMP Instruction</a:t>
            </a:r>
          </a:p>
          <a:p>
            <a:r>
              <a:rPr lang="en-US" altLang="zh-TW"/>
              <a:t>LOOP Instruction</a:t>
            </a:r>
          </a:p>
          <a:p>
            <a:r>
              <a:rPr lang="en-US" altLang="zh-TW"/>
              <a:t>LOOP Example</a:t>
            </a:r>
          </a:p>
          <a:p>
            <a:r>
              <a:rPr lang="en-US" altLang="zh-TW"/>
              <a:t>Summing an Integer Array</a:t>
            </a:r>
          </a:p>
          <a:p>
            <a:r>
              <a:rPr lang="en-US" altLang="zh-TW"/>
              <a:t>Copying a String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JMP Instruction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2819400" y="3276600"/>
            <a:ext cx="4191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top: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.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.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jmp top</a:t>
            </a: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JMP is an unconditional jump to a label that is usually within the  same procedure.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Syntax: </a:t>
            </a:r>
            <a:r>
              <a:rPr kumimoji="0" lang="en-US" altLang="zh-TW" sz="2100">
                <a:solidFill>
                  <a:schemeClr val="tx2"/>
                </a:solidFill>
              </a:rPr>
              <a:t>JMP </a:t>
            </a:r>
            <a:r>
              <a:rPr kumimoji="0" lang="en-US" altLang="zh-TW" sz="2100" i="1">
                <a:solidFill>
                  <a:schemeClr val="tx2"/>
                </a:solidFill>
              </a:rPr>
              <a:t>target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Logic: EIP </a:t>
            </a:r>
            <a:r>
              <a:rPr kumimoji="0" lang="en-US" altLang="zh-TW" sz="2100">
                <a:sym typeface="Symbol" pitchFamily="18" charset="2"/>
              </a:rPr>
              <a:t> </a:t>
            </a:r>
            <a:r>
              <a:rPr kumimoji="0" lang="en-US" altLang="zh-TW" sz="2100" i="1">
                <a:sym typeface="Symbol" pitchFamily="18" charset="2"/>
              </a:rPr>
              <a:t>target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2100">
                <a:sym typeface="Symbol" pitchFamily="18" charset="2"/>
              </a:rPr>
              <a:t>Example:</a:t>
            </a: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762000" y="5029200"/>
            <a:ext cx="76962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zh-TW" sz="1900"/>
              <a:t>A jump outside the current procedure must be to a special type of label called a </a:t>
            </a:r>
            <a:r>
              <a:rPr kumimoji="0" lang="en-US" altLang="zh-TW" sz="1900">
                <a:solidFill>
                  <a:schemeClr val="tx2"/>
                </a:solidFill>
              </a:rPr>
              <a:t>global label</a:t>
            </a:r>
            <a:r>
              <a:rPr kumimoji="0" lang="en-US" altLang="zh-TW" sz="1900"/>
              <a:t> (see Section 5.5.2.3 for details).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LOOP Instruction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7696200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28600" indent="-22860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The LOOP instruction creates a counting loop</a:t>
            </a:r>
          </a:p>
          <a:p>
            <a:pPr marL="228600" indent="-22860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Syntax: </a:t>
            </a:r>
            <a:r>
              <a:rPr kumimoji="0" lang="en-US" altLang="zh-TW" sz="2100">
                <a:solidFill>
                  <a:schemeClr val="tx2"/>
                </a:solidFill>
              </a:rPr>
              <a:t>LOOP </a:t>
            </a:r>
            <a:r>
              <a:rPr kumimoji="0" lang="en-US" altLang="zh-TW" sz="2100" i="1">
                <a:solidFill>
                  <a:schemeClr val="tx2"/>
                </a:solidFill>
              </a:rPr>
              <a:t>target</a:t>
            </a:r>
          </a:p>
          <a:p>
            <a:pPr marL="228600" indent="-22860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Logic:</a:t>
            </a:r>
          </a:p>
          <a:p>
            <a:pPr marL="685800" lvl="1" indent="-22860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ECX </a:t>
            </a:r>
            <a:r>
              <a:rPr kumimoji="0" lang="en-US" altLang="zh-TW" sz="2100">
                <a:sym typeface="Symbol" pitchFamily="18" charset="2"/>
              </a:rPr>
              <a:t> ECX – 1</a:t>
            </a:r>
            <a:endParaRPr kumimoji="0" lang="en-US" altLang="zh-TW" sz="2100"/>
          </a:p>
          <a:p>
            <a:pPr marL="685800" lvl="1" indent="-22860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if ECX &gt; 0, jump to </a:t>
            </a:r>
            <a:r>
              <a:rPr kumimoji="0" lang="en-US" altLang="zh-TW" sz="2100" i="1">
                <a:sym typeface="Symbol" pitchFamily="18" charset="2"/>
              </a:rPr>
              <a:t>target</a:t>
            </a:r>
          </a:p>
          <a:p>
            <a:pPr marL="228600" indent="-22860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100">
                <a:sym typeface="Symbol" pitchFamily="18" charset="2"/>
              </a:rPr>
              <a:t>Implementation: </a:t>
            </a:r>
          </a:p>
          <a:p>
            <a:pPr marL="685800" lvl="1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2100">
                <a:sym typeface="Symbol" pitchFamily="18" charset="2"/>
              </a:rPr>
              <a:t>The assembler calculates the distance, in bytes, between the current location and the offset of the target label. It is called the </a:t>
            </a:r>
            <a:r>
              <a:rPr kumimoji="0" lang="en-US" altLang="zh-TW" sz="2100">
                <a:solidFill>
                  <a:schemeClr val="tx2"/>
                </a:solidFill>
                <a:sym typeface="Symbol" pitchFamily="18" charset="2"/>
              </a:rPr>
              <a:t>relative offset</a:t>
            </a:r>
            <a:r>
              <a:rPr kumimoji="0" lang="en-US" altLang="zh-TW" sz="2100">
                <a:sym typeface="Symbol" pitchFamily="18" charset="2"/>
              </a:rPr>
              <a:t>.</a:t>
            </a:r>
          </a:p>
          <a:p>
            <a:pPr marL="685800" lvl="1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2100">
                <a:sym typeface="Symbol" pitchFamily="18" charset="2"/>
              </a:rPr>
              <a:t>The relative offset is added to EIP.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LOOP Example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1295400" y="2209800"/>
            <a:ext cx="6629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00000000  66 B8 0000		mov  ax,0  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00000004  B9 00000005		mov  ecx,5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00000009</a:t>
            </a:r>
            <a:r>
              <a:rPr kumimoji="0" lang="en-US" altLang="zh-TW" b="1">
                <a:latin typeface="Courier New" pitchFamily="49" charset="0"/>
              </a:rPr>
              <a:t>  66 03 C1	L1:	add  ax,cx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0000000C  E2 </a:t>
            </a: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FB</a:t>
            </a:r>
            <a:r>
              <a:rPr kumimoji="0" lang="en-US" altLang="zh-TW" b="1">
                <a:latin typeface="Courier New" pitchFamily="49" charset="0"/>
              </a:rPr>
              <a:t>		loop L1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0000000E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1219200" y="914400"/>
            <a:ext cx="6553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The following loop calculates the sum of the integers 5 + 4 + 3 +2 + 1:</a:t>
            </a:r>
            <a:endParaRPr kumimoji="0" lang="en-US" altLang="zh-TW" sz="2100" i="1">
              <a:sym typeface="Symbol" pitchFamily="18" charset="2"/>
            </a:endParaRP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533400" y="4343400"/>
            <a:ext cx="7924800" cy="1582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900"/>
              <a:t>When LOOP is assembled, the current location = 0000000E. Looking at the LOOP machine code, we see that –5 (FBh) is added to the current location, causing a jump to location 00000009:</a:t>
            </a:r>
          </a:p>
          <a:p>
            <a:pPr>
              <a:spcBef>
                <a:spcPct val="50000"/>
              </a:spcBef>
            </a:pPr>
            <a:r>
              <a:rPr kumimoji="0" lang="en-US" altLang="zh-TW" sz="1900"/>
              <a:t>	00000009 </a:t>
            </a:r>
            <a:r>
              <a:rPr kumimoji="0" lang="en-US" altLang="zh-TW" sz="1900">
                <a:sym typeface="Symbol" pitchFamily="18" charset="2"/>
              </a:rPr>
              <a:t></a:t>
            </a:r>
            <a:r>
              <a:rPr kumimoji="0" lang="en-US" altLang="zh-TW" sz="1900"/>
              <a:t> 0000000E + FB</a:t>
            </a:r>
          </a:p>
        </p:txBody>
      </p:sp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1295400" y="1752600"/>
            <a:ext cx="6477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  <a:tabLst>
                <a:tab pos="1371600" algn="l"/>
                <a:tab pos="4114800" algn="l"/>
              </a:tabLst>
            </a:pPr>
            <a:r>
              <a:rPr kumimoji="0" lang="en-US" altLang="zh-TW" sz="1900">
                <a:solidFill>
                  <a:schemeClr val="tx2"/>
                </a:solidFill>
              </a:rPr>
              <a:t>offset	machine code	source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 . . .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  <a:tabLst>
                <a:tab pos="685800" algn="l"/>
              </a:tabLst>
            </a:pPr>
            <a:r>
              <a:rPr kumimoji="0" lang="en-US" altLang="zh-TW" sz="2100"/>
              <a:t>If the relative offset is encoded in a single byte,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685800" algn="l"/>
              </a:tabLst>
            </a:pPr>
            <a:r>
              <a:rPr kumimoji="0" lang="en-US" altLang="zh-TW" sz="2100"/>
              <a:t>	(a) what is the largest possible backward jump?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685800" algn="l"/>
              </a:tabLst>
            </a:pPr>
            <a:r>
              <a:rPr kumimoji="0" lang="en-US" altLang="zh-TW" sz="2100"/>
              <a:t>	(b) what is the largest possible forward jump?</a:t>
            </a:r>
            <a:endParaRPr kumimoji="0" lang="en-US" altLang="zh-TW" sz="2100" i="1">
              <a:sym typeface="Symbol" pitchFamily="18" charset="2"/>
            </a:endParaRP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2514600" y="2971800"/>
            <a:ext cx="3429000" cy="1004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lphaLcParenBoth"/>
            </a:pPr>
            <a:r>
              <a:rPr kumimoji="0" lang="en-US" altLang="zh-TW" sz="1900"/>
              <a:t> </a:t>
            </a:r>
            <a:r>
              <a:rPr kumimoji="0" lang="en-US" altLang="zh-TW" sz="1900">
                <a:latin typeface="Symbol" pitchFamily="18" charset="2"/>
              </a:rPr>
              <a:t>-</a:t>
            </a:r>
            <a:r>
              <a:rPr kumimoji="0" lang="en-US" altLang="zh-TW" sz="1900"/>
              <a:t>128</a:t>
            </a:r>
          </a:p>
          <a:p>
            <a:pPr marL="457200" indent="-457200">
              <a:spcBef>
                <a:spcPct val="50000"/>
              </a:spcBef>
              <a:buFontTx/>
              <a:buAutoNum type="alphaLcParenBoth"/>
            </a:pPr>
            <a:r>
              <a:rPr kumimoji="0" lang="en-US" altLang="zh-TW" sz="1900"/>
              <a:t> +127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2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 . . .</a:t>
            </a: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50292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What will be the final value of AX?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5181600" y="1219200"/>
            <a:ext cx="2438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bIns="13716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ax,6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ecx,4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L1: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inc ax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loop L1</a:t>
            </a: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457200" y="3581400"/>
            <a:ext cx="426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How many times will the loop execute?</a:t>
            </a: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5181600" y="3581400"/>
            <a:ext cx="2438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37160" bIns="13716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ecx,0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X2: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inc ax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loop X2</a:t>
            </a: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2133600" y="2133600"/>
            <a:ext cx="609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1828800" y="4191000"/>
            <a:ext cx="2133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>
                <a:solidFill>
                  <a:schemeClr val="tx2"/>
                </a:solidFill>
              </a:rPr>
              <a:t>4,294,967,296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9" grpId="0" autoUpdateAnimBg="0"/>
      <p:bldP spid="248840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Nested Loop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685800" y="914400"/>
            <a:ext cx="7696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If you need to code a loop within a loop, you must save the outer loop counter's ECX value. In the following example, the outer loop executes 100 times, and the inner loop 20 times.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72390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kumimoji="0" lang="en-US" altLang="zh-TW" b="1">
                <a:latin typeface="Courier New" pitchFamily="49" charset="0"/>
              </a:rPr>
              <a:t>count DWORD 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kumimoji="0" lang="en-US" altLang="zh-TW" b="1">
                <a:latin typeface="Courier New" pitchFamily="49" charset="0"/>
              </a:rPr>
              <a:t>	mov ecx,100	; set outer loop count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kumimoji="0" lang="en-US" altLang="zh-TW" b="1">
                <a:solidFill>
                  <a:schemeClr val="hlink"/>
                </a:solidFill>
                <a:latin typeface="Courier New" pitchFamily="49" charset="0"/>
              </a:rPr>
              <a:t>L1: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kumimoji="0" lang="en-US" altLang="zh-TW" b="1">
                <a:solidFill>
                  <a:schemeClr val="hlink"/>
                </a:solidFill>
                <a:latin typeface="Courier New" pitchFamily="49" charset="0"/>
              </a:rPr>
              <a:t>	mov count,ecx	; save outer loop count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kumimoji="0" lang="en-US" altLang="zh-TW" b="1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mov ecx,20	; set inner loop count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L2:	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loop L2	; repeat the inner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kumimoji="0" lang="en-US" altLang="zh-TW" b="1">
                <a:latin typeface="Courier New" pitchFamily="49" charset="0"/>
              </a:rPr>
              <a:t>	</a:t>
            </a:r>
            <a:r>
              <a:rPr kumimoji="0" lang="en-US" altLang="zh-TW" b="1">
                <a:solidFill>
                  <a:schemeClr val="hlink"/>
                </a:solidFill>
                <a:latin typeface="Courier New" pitchFamily="49" charset="0"/>
              </a:rPr>
              <a:t>mov ecx,count	; restore outer loop count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kumimoji="0" lang="en-US" altLang="zh-TW" b="1">
                <a:solidFill>
                  <a:schemeClr val="hlink"/>
                </a:solidFill>
                <a:latin typeface="Courier New" pitchFamily="49" charset="0"/>
              </a:rPr>
              <a:t>	loop L1	; repeat the outer loop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Summing an Integer Array</a:t>
            </a: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838200" y="2057400"/>
            <a:ext cx="76962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/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.data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intarray WORD 100h,200h,300h,400h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.code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mov edi,OFFSET intarray	; address of intarray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mov ecx,LENGTHOF intarray	; loop counter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mov ax,0	; zero the accumulator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L1: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add ax,[edi]	; add an integer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add edi,TYPE intarray	; point to next integer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loop L1	; repeat until ECX = 0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838200" y="106680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The following code calculates the sum of an array of 16-bit integers.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 . . .</a:t>
            </a: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1828800" y="1905000"/>
            <a:ext cx="51054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0" lang="en-US" altLang="zh-TW" sz="2100"/>
              <a:t>What changes would you make to the program on the previous slide if you were summing a doubleword array?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Copying a String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762000" y="2057400"/>
            <a:ext cx="76962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source  BYTE  "This is the source string",0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target  BYTE  </a:t>
            </a:r>
            <a:r>
              <a:rPr kumimoji="0" lang="en-US" altLang="zh-TW" sz="1600" b="1">
                <a:solidFill>
                  <a:schemeClr val="tx2"/>
                </a:solidFill>
                <a:latin typeface="Courier New" pitchFamily="49" charset="0"/>
              </a:rPr>
              <a:t>SIZEOF source</a:t>
            </a:r>
            <a:r>
              <a:rPr kumimoji="0" lang="en-US" altLang="zh-TW" sz="1600" b="1">
                <a:latin typeface="Courier New" pitchFamily="49" charset="0"/>
              </a:rPr>
              <a:t> DUP(0),0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16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mov  esi,0		; index register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mov  ecx,SIZEOF source		; loop counter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L1: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mov  al,source[esi]		; get char from source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mov  target[esi],al		; store it in the target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inc  esi		; move to next character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loop L1		; repeat for entire string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1600" b="1">
              <a:latin typeface="Courier New" pitchFamily="49" charset="0"/>
            </a:endParaRPr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6867525" y="2320925"/>
            <a:ext cx="1219200" cy="6794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300" b="1">
                <a:solidFill>
                  <a:schemeClr val="tx2"/>
                </a:solidFill>
              </a:rPr>
              <a:t>good use of SIZEOF</a:t>
            </a:r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838200" y="1219200"/>
            <a:ext cx="7467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The following code copies a string from </a:t>
            </a:r>
            <a:r>
              <a:rPr kumimoji="0" lang="en-US" altLang="zh-TW" sz="2100">
                <a:solidFill>
                  <a:schemeClr val="tx2"/>
                </a:solidFill>
              </a:rPr>
              <a:t>source</a:t>
            </a:r>
            <a:r>
              <a:rPr kumimoji="0" lang="en-US" altLang="zh-TW" sz="2100"/>
              <a:t> to </a:t>
            </a:r>
            <a:r>
              <a:rPr kumimoji="0" lang="en-US" altLang="zh-TW" sz="2100">
                <a:solidFill>
                  <a:schemeClr val="tx2"/>
                </a:solidFill>
              </a:rPr>
              <a:t>target</a:t>
            </a:r>
            <a:r>
              <a:rPr kumimoji="0" lang="en-US" altLang="zh-TW" sz="210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ourier New" pitchFamily="49" charset="0"/>
              </a:rPr>
              <a:t>MOV</a:t>
            </a:r>
            <a:r>
              <a:rPr lang="en-US" altLang="zh-TW"/>
              <a:t> instruction</a:t>
            </a: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1371600" y="3486150"/>
            <a:ext cx="63246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count BYTE 100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wVal  WORD 2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bl,count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ax,wVal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count,al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	mov al,wVal		; error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	mov ax,count		; error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	mov eax,count		; error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838200" y="990600"/>
            <a:ext cx="6934200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28600" indent="-22860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Move from source to destination. Syntax:</a:t>
            </a:r>
          </a:p>
          <a:p>
            <a:pPr lvl="2"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TW" sz="2100" b="1">
                <a:solidFill>
                  <a:schemeClr val="tx2"/>
                </a:solidFill>
                <a:latin typeface="Courier New" pitchFamily="49" charset="0"/>
              </a:rPr>
              <a:t>MOV</a:t>
            </a:r>
            <a:r>
              <a:rPr kumimoji="0" lang="en-US" altLang="zh-TW" sz="2100">
                <a:solidFill>
                  <a:schemeClr val="tx2"/>
                </a:solidFill>
              </a:rPr>
              <a:t> </a:t>
            </a:r>
            <a:r>
              <a:rPr kumimoji="0" lang="en-US" altLang="zh-TW" sz="2100" i="1">
                <a:solidFill>
                  <a:schemeClr val="tx2"/>
                </a:solidFill>
              </a:rPr>
              <a:t>destination,source</a:t>
            </a:r>
          </a:p>
          <a:p>
            <a:pPr marL="228600" indent="-22860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Source and destination have the same size</a:t>
            </a:r>
          </a:p>
          <a:p>
            <a:pPr marL="228600" indent="-22860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No more than one memory operand permitted</a:t>
            </a:r>
          </a:p>
          <a:p>
            <a:pPr marL="228600" indent="-22860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CS, EIP, and IP cannot be the destination</a:t>
            </a:r>
          </a:p>
          <a:p>
            <a:pPr marL="228600" indent="-22860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No immediate to segment moves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 . . .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1676400" y="2133600"/>
            <a:ext cx="594360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500"/>
              <a:t>Rewrite the program shown in the previous slide, using indirect addressing rather than indexed addressing.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 . . .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676400" y="1905000"/>
            <a:ext cx="5487988" cy="31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228600"/>
          <a:lstStyle/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bVal  BYTE   100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bVal2 BYTE   ?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wVal  WORD   2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dVal  DWORD  5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ds,45	; a.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esi,wVal	; b.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eip,dVal	; c.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25,bVal	; d.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bVal2,bVal	; e.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609600" y="990600"/>
            <a:ext cx="76962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Explain why each of the following </a:t>
            </a:r>
            <a:r>
              <a:rPr kumimoji="0" lang="en-US" altLang="zh-TW" sz="2100" b="1">
                <a:latin typeface="Courier New" pitchFamily="49" charset="0"/>
              </a:rPr>
              <a:t>MOV</a:t>
            </a:r>
            <a:r>
              <a:rPr kumimoji="0" lang="en-US" altLang="zh-TW" sz="2100"/>
              <a:t> statements are invalid: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Memory to memory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var1 WORD 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var2 WORD 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mov ax, var1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mov var2, ax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rebuchet MS"/>
        <a:ea typeface="新細明體"/>
        <a:cs typeface=""/>
      </a:majorFont>
      <a:minorFont>
        <a:latin typeface="Trebuchet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402</TotalTime>
  <Words>2687</Words>
  <Application>Microsoft Office PowerPoint</Application>
  <PresentationFormat>On-screen Show (4:3)</PresentationFormat>
  <Paragraphs>714</Paragraphs>
  <Slides>70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預設簡報設計</vt:lpstr>
      <vt:lpstr>VISIO</vt:lpstr>
      <vt:lpstr>Data Transfer, Addressing and Arithmetic </vt:lpstr>
      <vt:lpstr>Chapter overview</vt:lpstr>
      <vt:lpstr>Data transfer instructions</vt:lpstr>
      <vt:lpstr>Operand types</vt:lpstr>
      <vt:lpstr>Instruction operand notation</vt:lpstr>
      <vt:lpstr>Direct memory operands</vt:lpstr>
      <vt:lpstr>MOV instruction</vt:lpstr>
      <vt:lpstr>Your turn . . .</vt:lpstr>
      <vt:lpstr>Memory to memory</vt:lpstr>
      <vt:lpstr>Copy smaller to larger</vt:lpstr>
      <vt:lpstr>Zero extension</vt:lpstr>
      <vt:lpstr>Sign extension</vt:lpstr>
      <vt:lpstr>MOVZX MOVSX</vt:lpstr>
      <vt:lpstr>LAHF SAHF</vt:lpstr>
      <vt:lpstr>XCHG Instruction</vt:lpstr>
      <vt:lpstr>Direct-offset operands</vt:lpstr>
      <vt:lpstr>Direct-offset operands (cont)</vt:lpstr>
      <vt:lpstr>Your turn. . .</vt:lpstr>
      <vt:lpstr>Evaluate this . . . </vt:lpstr>
      <vt:lpstr>Evaluate this . . . (cont)</vt:lpstr>
      <vt:lpstr>Addition and Subtraction</vt:lpstr>
      <vt:lpstr>INC and DEC Instructions</vt:lpstr>
      <vt:lpstr>INC and DEC Examples</vt:lpstr>
      <vt:lpstr>Your turn...</vt:lpstr>
      <vt:lpstr>ADD and SUB Instructions</vt:lpstr>
      <vt:lpstr>ADD and SUB Examples</vt:lpstr>
      <vt:lpstr>NEG (negate) Instruction</vt:lpstr>
      <vt:lpstr>Implementing Arithmetic Expressions</vt:lpstr>
      <vt:lpstr>Your turn...</vt:lpstr>
      <vt:lpstr>Flags Affected by Arithmetic</vt:lpstr>
      <vt:lpstr>Concept Map</vt:lpstr>
      <vt:lpstr>Zero Flag (ZF)</vt:lpstr>
      <vt:lpstr>Sign Flag (SF)</vt:lpstr>
      <vt:lpstr>Carry Flag (CF)</vt:lpstr>
      <vt:lpstr>Your turn . . .</vt:lpstr>
      <vt:lpstr>Overflow Flag (OF)</vt:lpstr>
      <vt:lpstr>A Rule of Thumb</vt:lpstr>
      <vt:lpstr>Your turn . . .</vt:lpstr>
      <vt:lpstr>Data-Related Operators and Directives</vt:lpstr>
      <vt:lpstr>OFFSET Operator</vt:lpstr>
      <vt:lpstr>OFFSET Examples</vt:lpstr>
      <vt:lpstr>Relating to C/C++</vt:lpstr>
      <vt:lpstr>PTR Operator</vt:lpstr>
      <vt:lpstr>Little Endian Order</vt:lpstr>
      <vt:lpstr>PTR Operator Examples</vt:lpstr>
      <vt:lpstr>PTR Operator (cont)</vt:lpstr>
      <vt:lpstr>Your turn . . .</vt:lpstr>
      <vt:lpstr>TYPE Operator</vt:lpstr>
      <vt:lpstr>LENGTHOF Operator</vt:lpstr>
      <vt:lpstr>SIZEOF Operator</vt:lpstr>
      <vt:lpstr>Spanning Multiple Lines (1 of 2)</vt:lpstr>
      <vt:lpstr>Spanning Multiple Lines (2 of 2)</vt:lpstr>
      <vt:lpstr>LABEL Directive</vt:lpstr>
      <vt:lpstr>Indirect Addressing</vt:lpstr>
      <vt:lpstr>Indirect Operands (1 of 2)</vt:lpstr>
      <vt:lpstr>Indirect Operands (2 of 2)</vt:lpstr>
      <vt:lpstr>Array Sum Example</vt:lpstr>
      <vt:lpstr>Indexed Operands</vt:lpstr>
      <vt:lpstr>Pointers</vt:lpstr>
      <vt:lpstr>JMP and LOOP Instructions</vt:lpstr>
      <vt:lpstr>JMP Instruction</vt:lpstr>
      <vt:lpstr>LOOP Instruction</vt:lpstr>
      <vt:lpstr>LOOP Example</vt:lpstr>
      <vt:lpstr>Your turn . . .</vt:lpstr>
      <vt:lpstr>Your turn . . .</vt:lpstr>
      <vt:lpstr>Nested Loop</vt:lpstr>
      <vt:lpstr>Summing an Integer Array</vt:lpstr>
      <vt:lpstr>Your turn . . .</vt:lpstr>
      <vt:lpstr>Copying a String</vt:lpstr>
      <vt:lpstr>Your turn . . .</vt:lpstr>
    </vt:vector>
  </TitlesOfParts>
  <Company>NTU CSIE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cyy</dc:creator>
  <cp:lastModifiedBy>Administrator</cp:lastModifiedBy>
  <cp:revision>162</cp:revision>
  <dcterms:created xsi:type="dcterms:W3CDTF">2005-01-08T09:49:33Z</dcterms:created>
  <dcterms:modified xsi:type="dcterms:W3CDTF">2020-10-04T07:00:22Z</dcterms:modified>
</cp:coreProperties>
</file>