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5"/>
  </p:handoutMasterIdLst>
  <p:sldIdLst>
    <p:sldId id="256" r:id="rId2"/>
    <p:sldId id="358" r:id="rId3"/>
    <p:sldId id="359" r:id="rId4"/>
    <p:sldId id="42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428" r:id="rId18"/>
    <p:sldId id="408" r:id="rId19"/>
    <p:sldId id="374" r:id="rId20"/>
    <p:sldId id="410" r:id="rId21"/>
    <p:sldId id="375" r:id="rId22"/>
    <p:sldId id="376" r:id="rId23"/>
    <p:sldId id="377" r:id="rId24"/>
    <p:sldId id="411" r:id="rId25"/>
    <p:sldId id="379" r:id="rId26"/>
    <p:sldId id="382" r:id="rId27"/>
    <p:sldId id="380" r:id="rId28"/>
    <p:sldId id="430" r:id="rId29"/>
    <p:sldId id="416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418" r:id="rId42"/>
    <p:sldId id="401" r:id="rId43"/>
    <p:sldId id="426" r:id="rId44"/>
    <p:sldId id="427" r:id="rId45"/>
    <p:sldId id="403" r:id="rId46"/>
    <p:sldId id="404" r:id="rId47"/>
    <p:sldId id="405" r:id="rId48"/>
    <p:sldId id="406" r:id="rId49"/>
    <p:sldId id="431" r:id="rId50"/>
    <p:sldId id="432" r:id="rId51"/>
    <p:sldId id="433" r:id="rId52"/>
    <p:sldId id="434" r:id="rId53"/>
    <p:sldId id="407" r:id="rId5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0CAB3-21FA-4058-A79B-6161AC7EF5E4}" v="4" dt="2023-12-28T10:27:30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4" autoAdjust="0"/>
    <p:restoredTop sz="94660"/>
  </p:normalViewPr>
  <p:slideViewPr>
    <p:cSldViewPr>
      <p:cViewPr varScale="1">
        <p:scale>
          <a:sx n="64" d="100"/>
          <a:sy n="64" d="100"/>
        </p:scale>
        <p:origin x="125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man Usman" userId="2d174d7c561d70b0" providerId="LiveId" clId="{C4F0CAB3-21FA-4058-A79B-6161AC7EF5E4}"/>
    <pc:docChg chg="undo custSel modSld modMainMaster">
      <pc:chgData name="Nouman Usman" userId="2d174d7c561d70b0" providerId="LiveId" clId="{C4F0CAB3-21FA-4058-A79B-6161AC7EF5E4}" dt="2023-12-28T10:27:30.669" v="22" actId="26606"/>
      <pc:docMkLst>
        <pc:docMk/>
      </pc:docMkLst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256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256"/>
            <ac:spMk id="2051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58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58"/>
            <ac:spMk id="188418" creationId="{00000000-0000-0000-0000-000000000000}"/>
          </ac:spMkLst>
        </pc:spChg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58"/>
            <ac:spMk id="188419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59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59"/>
            <ac:spMk id="203778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61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61"/>
            <ac:spMk id="205826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62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62"/>
            <ac:spMk id="206850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63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63"/>
            <ac:spMk id="207874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64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64"/>
            <ac:spMk id="208898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65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65"/>
            <ac:spMk id="209922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66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66"/>
            <ac:spMk id="210946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67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67"/>
            <ac:spMk id="211970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68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68"/>
            <ac:spMk id="212994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69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69"/>
            <ac:spMk id="214018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70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70"/>
            <ac:spMk id="215042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71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71"/>
            <ac:spMk id="216066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72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72"/>
            <ac:spMk id="217090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74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74"/>
            <ac:spMk id="219138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75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75"/>
            <ac:spMk id="220162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76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76"/>
            <ac:spMk id="221186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77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77"/>
            <ac:spMk id="222210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79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79"/>
            <ac:spMk id="224258" creationId="{00000000-0000-0000-0000-000000000000}"/>
          </ac:spMkLst>
        </pc:spChg>
      </pc:sldChg>
      <pc:sldChg chg="modSp mod">
        <pc:chgData name="Nouman Usman" userId="2d174d7c561d70b0" providerId="LiveId" clId="{C4F0CAB3-21FA-4058-A79B-6161AC7EF5E4}" dt="2023-12-28T10:27:30.653" v="21"/>
        <pc:sldMkLst>
          <pc:docMk/>
          <pc:sldMk cId="0" sldId="380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80"/>
            <ac:spMk id="225282" creationId="{00000000-0000-0000-0000-000000000000}"/>
          </ac:spMkLst>
        </pc:spChg>
        <pc:spChg chg="mod">
          <ac:chgData name="Nouman Usman" userId="2d174d7c561d70b0" providerId="LiveId" clId="{C4F0CAB3-21FA-4058-A79B-6161AC7EF5E4}" dt="2023-12-28T10:27:27.775" v="19"/>
          <ac:spMkLst>
            <pc:docMk/>
            <pc:sldMk cId="0" sldId="380"/>
            <ac:spMk id="225286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82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82"/>
            <ac:spMk id="227330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85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85"/>
            <ac:spMk id="230402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86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86"/>
            <ac:spMk id="231426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87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87"/>
            <ac:spMk id="232450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88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88"/>
            <ac:spMk id="233474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89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89"/>
            <ac:spMk id="234498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90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90"/>
            <ac:spMk id="235522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91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91"/>
            <ac:spMk id="236546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92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92"/>
            <ac:spMk id="237570" creationId="{00000000-0000-0000-0000-000000000000}"/>
          </ac:spMkLst>
        </pc:spChg>
      </pc:sldChg>
      <pc:sldChg chg="addSp delSp modSp mod modClrScheme chgLayout">
        <pc:chgData name="Nouman Usman" userId="2d174d7c561d70b0" providerId="LiveId" clId="{C4F0CAB3-21FA-4058-A79B-6161AC7EF5E4}" dt="2023-12-28T10:27:30.669" v="22" actId="26606"/>
        <pc:sldMkLst>
          <pc:docMk/>
          <pc:sldMk cId="0" sldId="393"/>
        </pc:sldMkLst>
        <pc:spChg chg="mod">
          <ac:chgData name="Nouman Usman" userId="2d174d7c561d70b0" providerId="LiveId" clId="{C4F0CAB3-21FA-4058-A79B-6161AC7EF5E4}" dt="2023-12-28T10:27:30.669" v="22" actId="26606"/>
          <ac:spMkLst>
            <pc:docMk/>
            <pc:sldMk cId="0" sldId="393"/>
            <ac:spMk id="238594" creationId="{00000000-0000-0000-0000-000000000000}"/>
          </ac:spMkLst>
        </pc:spChg>
        <pc:spChg chg="add del">
          <ac:chgData name="Nouman Usman" userId="2d174d7c561d70b0" providerId="LiveId" clId="{C4F0CAB3-21FA-4058-A79B-6161AC7EF5E4}" dt="2023-12-28T10:27:30.669" v="22" actId="26606"/>
          <ac:spMkLst>
            <pc:docMk/>
            <pc:sldMk cId="0" sldId="393"/>
            <ac:spMk id="238595" creationId="{00000000-0000-0000-0000-000000000000}"/>
          </ac:spMkLst>
        </pc:spChg>
        <pc:spChg chg="add del mod">
          <ac:chgData name="Nouman Usman" userId="2d174d7c561d70b0" providerId="LiveId" clId="{C4F0CAB3-21FA-4058-A79B-6161AC7EF5E4}" dt="2023-12-28T10:27:30.669" v="22" actId="26606"/>
          <ac:spMkLst>
            <pc:docMk/>
            <pc:sldMk cId="0" sldId="393"/>
            <ac:spMk id="238599" creationId="{00000000-0000-0000-0000-000000000000}"/>
          </ac:spMkLst>
        </pc:spChg>
        <pc:graphicFrameChg chg="add del">
          <ac:chgData name="Nouman Usman" userId="2d174d7c561d70b0" providerId="LiveId" clId="{C4F0CAB3-21FA-4058-A79B-6161AC7EF5E4}" dt="2023-12-28T10:27:12.979" v="1" actId="26606"/>
          <ac:graphicFrameMkLst>
            <pc:docMk/>
            <pc:sldMk cId="0" sldId="393"/>
            <ac:graphicFrameMk id="238597" creationId="{FBBC8542-961D-EB0A-A64D-F0B8291ED962}"/>
          </ac:graphicFrameMkLst>
        </pc:graphicFrame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94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94"/>
            <ac:spMk id="239618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395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395"/>
            <ac:spMk id="240642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401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01"/>
            <ac:spMk id="246786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403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03"/>
            <ac:spMk id="248834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404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04"/>
            <ac:spMk id="249858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405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05"/>
            <ac:spMk id="250882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406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06"/>
            <ac:spMk id="251906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407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07"/>
            <ac:spMk id="252930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408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08"/>
            <ac:spMk id="253954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410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10"/>
            <ac:spMk id="256002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411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11"/>
            <ac:spMk id="258050" creationId="{00000000-0000-0000-0000-000000000000}"/>
          </ac:spMkLst>
        </pc:spChg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11"/>
            <ac:spMk id="258051" creationId="{00000000-0000-0000-0000-000000000000}"/>
          </ac:spMkLst>
        </pc:spChg>
      </pc:sldChg>
      <pc:sldChg chg="modSp mod">
        <pc:chgData name="Nouman Usman" userId="2d174d7c561d70b0" providerId="LiveId" clId="{C4F0CAB3-21FA-4058-A79B-6161AC7EF5E4}" dt="2023-12-28T10:27:30.653" v="21"/>
        <pc:sldMkLst>
          <pc:docMk/>
          <pc:sldMk cId="0" sldId="418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18"/>
            <ac:spMk id="266242" creationId="{00000000-0000-0000-0000-000000000000}"/>
          </ac:spMkLst>
        </pc:spChg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18"/>
            <ac:spMk id="266243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426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26"/>
            <ac:spMk id="274434" creationId="{00000000-0000-0000-0000-000000000000}"/>
          </ac:spMkLst>
        </pc:spChg>
      </pc:sldChg>
      <pc:sldChg chg="modSp">
        <pc:chgData name="Nouman Usman" userId="2d174d7c561d70b0" providerId="LiveId" clId="{C4F0CAB3-21FA-4058-A79B-6161AC7EF5E4}" dt="2023-12-28T10:27:30.653" v="21"/>
        <pc:sldMkLst>
          <pc:docMk/>
          <pc:sldMk cId="0" sldId="427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27"/>
            <ac:spMk id="275459" creationId="{00000000-0000-0000-0000-000000000000}"/>
          </ac:spMkLst>
        </pc:spChg>
      </pc:sldChg>
      <pc:sldChg chg="modSp mod">
        <pc:chgData name="Nouman Usman" userId="2d174d7c561d70b0" providerId="LiveId" clId="{C4F0CAB3-21FA-4058-A79B-6161AC7EF5E4}" dt="2023-12-28T10:27:30.653" v="21"/>
        <pc:sldMkLst>
          <pc:docMk/>
          <pc:sldMk cId="0" sldId="430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30"/>
            <ac:spMk id="279554" creationId="{00000000-0000-0000-0000-000000000000}"/>
          </ac:spMkLst>
        </pc:spChg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30"/>
            <ac:spMk id="279555" creationId="{00000000-0000-0000-0000-000000000000}"/>
          </ac:spMkLst>
        </pc:spChg>
      </pc:sldChg>
      <pc:sldChg chg="modSp mod">
        <pc:chgData name="Nouman Usman" userId="2d174d7c561d70b0" providerId="LiveId" clId="{C4F0CAB3-21FA-4058-A79B-6161AC7EF5E4}" dt="2023-12-28T10:27:30.653" v="21"/>
        <pc:sldMkLst>
          <pc:docMk/>
          <pc:sldMk cId="0" sldId="431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31"/>
            <ac:spMk id="281602" creationId="{00000000-0000-0000-0000-000000000000}"/>
          </ac:spMkLst>
        </pc:spChg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31"/>
            <ac:spMk id="281603" creationId="{00000000-0000-0000-0000-000000000000}"/>
          </ac:spMkLst>
        </pc:spChg>
      </pc:sldChg>
      <pc:sldChg chg="modSp mod">
        <pc:chgData name="Nouman Usman" userId="2d174d7c561d70b0" providerId="LiveId" clId="{C4F0CAB3-21FA-4058-A79B-6161AC7EF5E4}" dt="2023-12-28T10:27:30.653" v="21"/>
        <pc:sldMkLst>
          <pc:docMk/>
          <pc:sldMk cId="0" sldId="432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32"/>
            <ac:spMk id="283650" creationId="{00000000-0000-0000-0000-000000000000}"/>
          </ac:spMkLst>
        </pc:spChg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32"/>
            <ac:spMk id="283651" creationId="{00000000-0000-0000-0000-000000000000}"/>
          </ac:spMkLst>
        </pc:spChg>
      </pc:sldChg>
      <pc:sldChg chg="modSp mod">
        <pc:chgData name="Nouman Usman" userId="2d174d7c561d70b0" providerId="LiveId" clId="{C4F0CAB3-21FA-4058-A79B-6161AC7EF5E4}" dt="2023-12-28T10:27:30.653" v="21"/>
        <pc:sldMkLst>
          <pc:docMk/>
          <pc:sldMk cId="0" sldId="433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33"/>
            <ac:spMk id="284674" creationId="{00000000-0000-0000-0000-000000000000}"/>
          </ac:spMkLst>
        </pc:spChg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33"/>
            <ac:spMk id="284675" creationId="{00000000-0000-0000-0000-000000000000}"/>
          </ac:spMkLst>
        </pc:spChg>
      </pc:sldChg>
      <pc:sldChg chg="modSp mod">
        <pc:chgData name="Nouman Usman" userId="2d174d7c561d70b0" providerId="LiveId" clId="{C4F0CAB3-21FA-4058-A79B-6161AC7EF5E4}" dt="2023-12-28T10:27:30.653" v="21"/>
        <pc:sldMkLst>
          <pc:docMk/>
          <pc:sldMk cId="0" sldId="434"/>
        </pc:sldMkLst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34"/>
            <ac:spMk id="285698" creationId="{00000000-0000-0000-0000-000000000000}"/>
          </ac:spMkLst>
        </pc:spChg>
        <pc:spChg chg="mod">
          <ac:chgData name="Nouman Usman" userId="2d174d7c561d70b0" providerId="LiveId" clId="{C4F0CAB3-21FA-4058-A79B-6161AC7EF5E4}" dt="2023-12-28T10:27:30.653" v="21"/>
          <ac:spMkLst>
            <pc:docMk/>
            <pc:sldMk cId="0" sldId="434"/>
            <ac:spMk id="285699" creationId="{00000000-0000-0000-0000-000000000000}"/>
          </ac:spMkLst>
        </pc:spChg>
      </pc:sldChg>
      <pc:sldMasterChg chg="addSp">
        <pc:chgData name="Nouman Usman" userId="2d174d7c561d70b0" providerId="LiveId" clId="{C4F0CAB3-21FA-4058-A79B-6161AC7EF5E4}" dt="2023-12-28T10:27:22.577" v="3"/>
        <pc:sldMasterMkLst>
          <pc:docMk/>
          <pc:sldMasterMk cId="2752573116" sldId="2147483660"/>
        </pc:sldMasterMkLst>
        <pc:spChg chg="add">
          <ac:chgData name="Nouman Usman" userId="2d174d7c561d70b0" providerId="LiveId" clId="{C4F0CAB3-21FA-4058-A79B-6161AC7EF5E4}" dt="2023-12-28T10:27:22.577" v="3"/>
          <ac:spMkLst>
            <pc:docMk/>
            <pc:sldMasterMk cId="2752573116" sldId="2147483660"/>
            <ac:spMk id="8" creationId="{E4D35389-AD0C-20CC-DAC4-BCF2C27312CF}"/>
          </ac:spMkLst>
        </pc:spChg>
        <pc:picChg chg="add">
          <ac:chgData name="Nouman Usman" userId="2d174d7c561d70b0" providerId="LiveId" clId="{C4F0CAB3-21FA-4058-A79B-6161AC7EF5E4}" dt="2023-12-28T10:27:22.577" v="3"/>
          <ac:picMkLst>
            <pc:docMk/>
            <pc:sldMasterMk cId="2752573116" sldId="2147483660"/>
            <ac:picMk id="7" creationId="{091FF1EC-E5C9-6B19-430D-3DA37A85C0C6}"/>
          </ac:picMkLst>
        </pc:picChg>
      </pc:sldMasterChg>
      <pc:sldMasterChg chg="addSp">
        <pc:chgData name="Nouman Usman" userId="2d174d7c561d70b0" providerId="LiveId" clId="{C4F0CAB3-21FA-4058-A79B-6161AC7EF5E4}" dt="2023-12-28T10:27:25.173" v="8"/>
        <pc:sldMasterMkLst>
          <pc:docMk/>
          <pc:sldMasterMk cId="2831299784" sldId="2147483678"/>
        </pc:sldMasterMkLst>
        <pc:spChg chg="add">
          <ac:chgData name="Nouman Usman" userId="2d174d7c561d70b0" providerId="LiveId" clId="{C4F0CAB3-21FA-4058-A79B-6161AC7EF5E4}" dt="2023-12-28T10:27:25.173" v="8"/>
          <ac:spMkLst>
            <pc:docMk/>
            <pc:sldMasterMk cId="2831299784" sldId="2147483678"/>
            <ac:spMk id="8" creationId="{7416D4D7-6A0B-02C8-18AB-54FF1BD8D280}"/>
          </ac:spMkLst>
        </pc:spChg>
        <pc:picChg chg="add">
          <ac:chgData name="Nouman Usman" userId="2d174d7c561d70b0" providerId="LiveId" clId="{C4F0CAB3-21FA-4058-A79B-6161AC7EF5E4}" dt="2023-12-28T10:27:25.173" v="8"/>
          <ac:picMkLst>
            <pc:docMk/>
            <pc:sldMasterMk cId="2831299784" sldId="2147483678"/>
            <ac:picMk id="7" creationId="{648D421C-E286-606D-1386-99C43F70C31A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EBEF5E-5F67-4020-8900-7059C041D21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Garamond" pitchFamily="18" charset="0"/>
              </a:defRPr>
            </a:lvl1pPr>
          </a:lstStyle>
          <a:p>
            <a:r>
              <a:rPr lang="en-US" altLang="zh-TW"/>
              <a:t>Course Title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75575" cy="1752600"/>
          </a:xfrm>
        </p:spPr>
        <p:txBody>
          <a:bodyPr/>
          <a:lstStyle>
            <a:lvl1pPr marL="0" indent="0">
              <a:buFontTx/>
              <a:buNone/>
              <a:defRPr>
                <a:latin typeface="Garamond" pitchFamily="18" charset="0"/>
              </a:defRPr>
            </a:lvl1pPr>
          </a:lstStyle>
          <a:p>
            <a:r>
              <a:rPr lang="en-US" altLang="zh-TW"/>
              <a:t>Who teach this course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5113" y="260350"/>
            <a:ext cx="82708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Level 1</a:t>
            </a:r>
          </a:p>
          <a:p>
            <a:pPr lvl="1"/>
            <a:r>
              <a:rPr lang="en-US" altLang="zh-TW"/>
              <a:t>Level 2</a:t>
            </a:r>
          </a:p>
          <a:p>
            <a:pPr lvl="2"/>
            <a:r>
              <a:rPr lang="en-US" altLang="zh-TW"/>
              <a:t>Level 3</a:t>
            </a:r>
          </a:p>
          <a:p>
            <a:pPr lvl="3"/>
            <a:r>
              <a:rPr lang="en-US" altLang="zh-TW"/>
              <a:t>Level4 </a:t>
            </a:r>
          </a:p>
          <a:p>
            <a:pPr lvl="4"/>
            <a:r>
              <a:rPr lang="en-US" altLang="zh-TW"/>
              <a:t>level5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68313" y="981075"/>
            <a:ext cx="8207375" cy="0"/>
          </a:xfrm>
          <a:prstGeom prst="line">
            <a:avLst/>
          </a:prstGeom>
          <a:noFill/>
          <a:ln w="38100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dirty="0"/>
              <a:t>Procedure</a:t>
            </a:r>
            <a:r>
              <a:rPr lang="en-US" altLang="zh-TW" b="0" dirty="0">
                <a:latin typeface="新細明體" pitchFamily="18" charset="-120"/>
              </a:rPr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i="1" dirty="0">
                <a:latin typeface="Eras Bold ITC" pitchFamily="34" charset="0"/>
              </a:rPr>
              <a:t>Computer Organization and Assembly Languages</a:t>
            </a:r>
            <a:r>
              <a:rPr lang="en-US" altLang="zh-TW" i="1" dirty="0"/>
              <a:t> </a:t>
            </a:r>
          </a:p>
          <a:p>
            <a:endParaRPr lang="en-US" altLang="zh-TW" i="1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6021388"/>
            <a:ext cx="77724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Garamond" pitchFamily="18" charset="0"/>
              </a:rPr>
              <a:t>with slides by Kip Irvine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Library procedures - overview</a:t>
            </a:r>
            <a:r>
              <a:rPr lang="en-US" altLang="zh-TW" sz="2400"/>
              <a:t> (3 of 3)</a:t>
            </a:r>
            <a:endParaRPr lang="en-US" altLang="zh-TW"/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539750" y="981075"/>
            <a:ext cx="8135938" cy="567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SetTextColor</a:t>
            </a:r>
            <a:r>
              <a:rPr kumimoji="0" lang="en-US" altLang="zh-TW" sz="2200">
                <a:latin typeface="Trebuchet MS" pitchFamily="34" charset="0"/>
              </a:rPr>
              <a:t> - Sets the foreground and background colors of all subsequent text output to the console.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WaitMsg</a:t>
            </a:r>
            <a:r>
              <a:rPr kumimoji="0" lang="en-US" altLang="zh-TW" sz="2200">
                <a:latin typeface="Trebuchet MS" pitchFamily="34" charset="0"/>
              </a:rPr>
              <a:t> - Displays message, waits for Enter key to be pressed.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WriteBin</a:t>
            </a:r>
            <a:r>
              <a:rPr kumimoji="0" lang="en-US" altLang="zh-TW" sz="2200">
                <a:latin typeface="Trebuchet MS" pitchFamily="34" charset="0"/>
              </a:rPr>
              <a:t> - Writes an unsigned 32-bit integer to standard output in ASCII binary format.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WriteChar</a:t>
            </a:r>
            <a:r>
              <a:rPr kumimoji="0" lang="en-US" altLang="zh-TW" sz="2200">
                <a:latin typeface="Trebuchet MS" pitchFamily="34" charset="0"/>
              </a:rPr>
              <a:t> - Writes a single character to standard output.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WriteDec</a:t>
            </a:r>
            <a:r>
              <a:rPr kumimoji="0" lang="en-US" altLang="zh-TW" sz="2200">
                <a:latin typeface="Trebuchet MS" pitchFamily="34" charset="0"/>
              </a:rPr>
              <a:t> - Writes an unsigned 32-bit integer to standard output in decimal format.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WriteHex</a:t>
            </a:r>
            <a:r>
              <a:rPr kumimoji="0" lang="en-US" altLang="zh-TW" sz="2200">
                <a:latin typeface="Trebuchet MS" pitchFamily="34" charset="0"/>
              </a:rPr>
              <a:t> - Writes an unsigned 32-bit integer to standard output in hexadecimal format.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WriteInt</a:t>
            </a:r>
            <a:r>
              <a:rPr kumimoji="0" lang="en-US" altLang="zh-TW" sz="2200">
                <a:latin typeface="Trebuchet MS" pitchFamily="34" charset="0"/>
              </a:rPr>
              <a:t> - Writes a signed 32-bit integer to standard output in decimal format.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WriteString</a:t>
            </a:r>
            <a:r>
              <a:rPr kumimoji="0" lang="en-US" altLang="zh-TW" sz="2200">
                <a:latin typeface="Trebuchet MS" pitchFamily="34" charset="0"/>
              </a:rPr>
              <a:t> - Writes a null-terminated string to standard output.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1</a:t>
            </a: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2133600" y="2133600"/>
            <a:ext cx="525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Clrscr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eax,500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Delay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DumpRegs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91845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Clear the screen, delay the program for 500 milliseconds, and dump the registers and flags.</a:t>
            </a:r>
          </a:p>
        </p:txBody>
      </p:sp>
      <p:grpSp>
        <p:nvGrpSpPr>
          <p:cNvPr id="211973" name="Group 5"/>
          <p:cNvGrpSpPr>
            <a:grpSpLocks/>
          </p:cNvGrpSpPr>
          <p:nvPr/>
        </p:nvGrpSpPr>
        <p:grpSpPr bwMode="auto">
          <a:xfrm>
            <a:off x="457200" y="4038600"/>
            <a:ext cx="7620000" cy="1619250"/>
            <a:chOff x="288" y="2688"/>
            <a:chExt cx="4800" cy="1020"/>
          </a:xfrm>
        </p:grpSpPr>
        <p:sp>
          <p:nvSpPr>
            <p:cNvPr id="211974" name="Text Box 6"/>
            <p:cNvSpPr txBox="1">
              <a:spLocks noChangeArrowheads="1"/>
            </p:cNvSpPr>
            <p:nvPr/>
          </p:nvSpPr>
          <p:spPr bwMode="auto">
            <a:xfrm>
              <a:off x="576" y="3024"/>
              <a:ext cx="4512" cy="6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zh-TW" sz="1700" b="1">
                  <a:latin typeface="Courier New" pitchFamily="49" charset="0"/>
                </a:rPr>
                <a:t>EAX=00000613 EBX=00000000 ECX=000000FF EDX=00000000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zh-TW" sz="1700" b="1">
                  <a:latin typeface="Courier New" pitchFamily="49" charset="0"/>
                </a:rPr>
                <a:t>ESI=00000000 EDI=00000100 EBP=0000091E ESP=000000F6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zh-TW" sz="1700" b="1">
                  <a:latin typeface="Courier New" pitchFamily="49" charset="0"/>
                </a:rPr>
                <a:t>EIP=00401026 EFL=00000286 CF=0 SF=1 ZF=0 OF=0</a:t>
              </a:r>
            </a:p>
          </p:txBody>
        </p:sp>
        <p:sp>
          <p:nvSpPr>
            <p:cNvPr id="211975" name="Text Box 7"/>
            <p:cNvSpPr txBox="1">
              <a:spLocks noChangeArrowheads="1"/>
            </p:cNvSpPr>
            <p:nvPr/>
          </p:nvSpPr>
          <p:spPr bwMode="auto">
            <a:xfrm>
              <a:off x="288" y="2688"/>
              <a:ext cx="177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2100">
                  <a:solidFill>
                    <a:schemeClr val="tx2"/>
                  </a:solidFill>
                </a:rPr>
                <a:t>Sample output: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2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1331913" y="2209800"/>
            <a:ext cx="6859587" cy="2659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str1 BYTE "Assembly language is easy!",0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edx,OFFSET str1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WriteString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Crlf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239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Display a null-terminated string and move the cursor to the beginning of the next screen line.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3</a:t>
            </a: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990600" y="1900238"/>
            <a:ext cx="7613650" cy="282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IntVal = 35	; constant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eax,IntVal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WriteBin	; display binary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Crlf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WriteDec	; display decimal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Crlf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WriteHex	; display hexadecimal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Crlf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539750" y="912813"/>
            <a:ext cx="81534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Display the same unsigned integer in binary, decimal, and hexadecimal. Each number is displayed on a separate line.</a:t>
            </a:r>
          </a:p>
        </p:txBody>
      </p:sp>
      <p:grpSp>
        <p:nvGrpSpPr>
          <p:cNvPr id="214021" name="Group 5"/>
          <p:cNvGrpSpPr>
            <a:grpSpLocks/>
          </p:cNvGrpSpPr>
          <p:nvPr/>
        </p:nvGrpSpPr>
        <p:grpSpPr bwMode="auto">
          <a:xfrm>
            <a:off x="762000" y="4708525"/>
            <a:ext cx="7696200" cy="1600200"/>
            <a:chOff x="384" y="1152"/>
            <a:chExt cx="4848" cy="1008"/>
          </a:xfrm>
        </p:grpSpPr>
        <p:sp>
          <p:nvSpPr>
            <p:cNvPr id="214022" name="Text Box 6"/>
            <p:cNvSpPr txBox="1">
              <a:spLocks noChangeArrowheads="1"/>
            </p:cNvSpPr>
            <p:nvPr/>
          </p:nvSpPr>
          <p:spPr bwMode="auto">
            <a:xfrm>
              <a:off x="720" y="1536"/>
              <a:ext cx="384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0000 0000 0000 0000 0000 0000 0010 0011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35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23</a:t>
              </a:r>
            </a:p>
          </p:txBody>
        </p:sp>
        <p:sp>
          <p:nvSpPr>
            <p:cNvPr id="214023" name="Text Box 7"/>
            <p:cNvSpPr txBox="1">
              <a:spLocks noChangeArrowheads="1"/>
            </p:cNvSpPr>
            <p:nvPr/>
          </p:nvSpPr>
          <p:spPr bwMode="auto">
            <a:xfrm>
              <a:off x="384" y="1152"/>
              <a:ext cx="4848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2100">
                  <a:solidFill>
                    <a:schemeClr val="tx2"/>
                  </a:solidFill>
                </a:rPr>
                <a:t>Sample output: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4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600200" y="2514600"/>
            <a:ext cx="5708650" cy="249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0292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0292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fileName BYTE 80 DUP(0)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0292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0292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0292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edx,OFFSET fileName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0292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ecx,SIZEOF fileName –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0292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ReadString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Input a string from the user. EDX points to the string and ECX specifies the maximum number of characters the user is permitted to enter.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5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611188" y="2438400"/>
            <a:ext cx="7756525" cy="2935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ecx,10	; loop counter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L1:	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mov  eax,100	; ceiling value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RandomRange	; generate random int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WriteInt	; display signed int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Crlf	; goto next display line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loop L1	; repeat loop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76962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Generate and display ten pseudorandom signed integers in the range 0 – 99. Each integer is passed to WriteInt in EAX and displayed on a separate line.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6</a:t>
            </a: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1447800" y="2209800"/>
            <a:ext cx="6248400" cy="2947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str1 BYTE "Color output is easy!",0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 eax,yellow + (blue * 16)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SetTextColor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 edx,OFFSET str1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WriteString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Crlf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Display a null-terminated string with yellow characters on a blue background.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838200" y="5181600"/>
            <a:ext cx="7467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900"/>
              <a:t>The background color must be multiplied by 16 before you add it to the foreground color.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/>
          <a:lstStyle/>
          <a:p>
            <a:pPr algn="ctr"/>
            <a:r>
              <a:rPr lang="en-US" altLang="zh-TW"/>
              <a:t>Stack operations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Stacks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7499350" cy="5472112"/>
          </a:xfrm>
        </p:spPr>
        <p:txBody>
          <a:bodyPr/>
          <a:lstStyle/>
          <a:p>
            <a:r>
              <a:rPr lang="en-US" altLang="zh-TW"/>
              <a:t>LIFO (Last-In, First-Out) data structure.</a:t>
            </a:r>
          </a:p>
          <a:p>
            <a:r>
              <a:rPr lang="en-US" altLang="zh-TW"/>
              <a:t>push/pop operations</a:t>
            </a:r>
          </a:p>
          <a:p>
            <a:r>
              <a:rPr lang="en-US" altLang="zh-TW"/>
              <a:t>You probably have had experiences on implementing it in high-level languages.</a:t>
            </a:r>
          </a:p>
          <a:p>
            <a:r>
              <a:rPr lang="en-US" altLang="zh-TW"/>
              <a:t>Here, we concentrate on </a:t>
            </a:r>
            <a:r>
              <a:rPr lang="en-US" altLang="zh-TW" i="1"/>
              <a:t>runtime stack</a:t>
            </a:r>
            <a:r>
              <a:rPr lang="en-US" altLang="zh-TW"/>
              <a:t>, directly supported by hardware in the CPU. It is essential for calling and returning from procedures.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Runtime stack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670050"/>
          </a:xfrm>
        </p:spPr>
        <p:txBody>
          <a:bodyPr/>
          <a:lstStyle/>
          <a:p>
            <a:r>
              <a:rPr lang="en-US" altLang="zh-TW"/>
              <a:t>Managed by the CPU, using two registers</a:t>
            </a:r>
          </a:p>
          <a:p>
            <a:pPr lvl="1"/>
            <a:r>
              <a:rPr lang="en-US" altLang="zh-TW"/>
              <a:t>SS (stack segment)</a:t>
            </a:r>
          </a:p>
          <a:p>
            <a:pPr lvl="1"/>
            <a:r>
              <a:rPr lang="en-US" altLang="zh-TW"/>
              <a:t>ESP (stack pointer) * : point to the top of the stack</a:t>
            </a:r>
          </a:p>
          <a:p>
            <a:pPr lvl="1">
              <a:buFontTx/>
              <a:buNone/>
            </a:pPr>
            <a:r>
              <a:rPr lang="en-US" altLang="zh-TW"/>
              <a:t>   usually modified by CALL, RET, PUSH and POP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533400" y="5867400"/>
            <a:ext cx="77724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700"/>
              <a:t>* SP in Real-address mode</a:t>
            </a:r>
          </a:p>
        </p:txBody>
      </p:sp>
      <p:sp>
        <p:nvSpPr>
          <p:cNvPr id="219143" name="Line 7"/>
          <p:cNvSpPr>
            <a:spLocks noChangeShapeType="1"/>
          </p:cNvSpPr>
          <p:nvPr/>
        </p:nvSpPr>
        <p:spPr bwMode="auto">
          <a:xfrm>
            <a:off x="3492500" y="3141663"/>
            <a:ext cx="0" cy="2447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44" name="Line 8"/>
          <p:cNvSpPr>
            <a:spLocks noChangeShapeType="1"/>
          </p:cNvSpPr>
          <p:nvPr/>
        </p:nvSpPr>
        <p:spPr bwMode="auto">
          <a:xfrm>
            <a:off x="5076825" y="3141663"/>
            <a:ext cx="0" cy="2447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45" name="Rectangle 9"/>
          <p:cNvSpPr>
            <a:spLocks noChangeArrowheads="1"/>
          </p:cNvSpPr>
          <p:nvPr/>
        </p:nvSpPr>
        <p:spPr bwMode="auto">
          <a:xfrm>
            <a:off x="3492500" y="3644900"/>
            <a:ext cx="1584325" cy="151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3643313" y="5392738"/>
            <a:ext cx="128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memory</a:t>
            </a:r>
          </a:p>
        </p:txBody>
      </p: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5038725" y="4011613"/>
            <a:ext cx="1333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stack</a:t>
            </a:r>
          </a:p>
          <a:p>
            <a:r>
              <a:rPr lang="en-US" altLang="zh-TW" sz="2400">
                <a:latin typeface="Trebuchet MS" pitchFamily="34" charset="0"/>
              </a:rPr>
              <a:t>segment</a:t>
            </a:r>
          </a:p>
        </p:txBody>
      </p:sp>
      <p:sp>
        <p:nvSpPr>
          <p:cNvPr id="219148" name="Line 12"/>
          <p:cNvSpPr>
            <a:spLocks noChangeShapeType="1"/>
          </p:cNvSpPr>
          <p:nvPr/>
        </p:nvSpPr>
        <p:spPr bwMode="auto">
          <a:xfrm>
            <a:off x="3276600" y="36449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49" name="Text Box 13"/>
          <p:cNvSpPr txBox="1">
            <a:spLocks noChangeArrowheads="1"/>
          </p:cNvSpPr>
          <p:nvPr/>
        </p:nvSpPr>
        <p:spPr bwMode="auto">
          <a:xfrm>
            <a:off x="2844800" y="3403600"/>
            <a:ext cx="47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SS</a:t>
            </a:r>
          </a:p>
        </p:txBody>
      </p:sp>
      <p:sp>
        <p:nvSpPr>
          <p:cNvPr id="219151" name="Line 15"/>
          <p:cNvSpPr>
            <a:spLocks noChangeShapeType="1"/>
          </p:cNvSpPr>
          <p:nvPr/>
        </p:nvSpPr>
        <p:spPr bwMode="auto">
          <a:xfrm>
            <a:off x="3276600" y="43656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52" name="Text Box 16"/>
          <p:cNvSpPr txBox="1">
            <a:spLocks noChangeArrowheads="1"/>
          </p:cNvSpPr>
          <p:nvPr/>
        </p:nvSpPr>
        <p:spPr bwMode="auto">
          <a:xfrm>
            <a:off x="2700338" y="4149725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19153" name="Rectangle 17"/>
          <p:cNvSpPr>
            <a:spLocks noChangeArrowheads="1"/>
          </p:cNvSpPr>
          <p:nvPr/>
        </p:nvSpPr>
        <p:spPr bwMode="auto">
          <a:xfrm>
            <a:off x="3492500" y="4365625"/>
            <a:ext cx="15843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4" name="Line 18"/>
          <p:cNvSpPr>
            <a:spLocks noChangeShapeType="1"/>
          </p:cNvSpPr>
          <p:nvPr/>
        </p:nvSpPr>
        <p:spPr bwMode="auto">
          <a:xfrm>
            <a:off x="5148263" y="36449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55" name="Line 19"/>
          <p:cNvSpPr>
            <a:spLocks noChangeShapeType="1"/>
          </p:cNvSpPr>
          <p:nvPr/>
        </p:nvSpPr>
        <p:spPr bwMode="auto">
          <a:xfrm>
            <a:off x="5148263" y="51577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56" name="Line 20"/>
          <p:cNvSpPr>
            <a:spLocks noChangeShapeType="1"/>
          </p:cNvSpPr>
          <p:nvPr/>
        </p:nvSpPr>
        <p:spPr bwMode="auto">
          <a:xfrm>
            <a:off x="5329238" y="36449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57" name="Line 21"/>
          <p:cNvSpPr>
            <a:spLocks noChangeShapeType="1"/>
          </p:cNvSpPr>
          <p:nvPr/>
        </p:nvSpPr>
        <p:spPr bwMode="auto">
          <a:xfrm>
            <a:off x="5303838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Announcements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Assignment #1 due today after the class.</a:t>
            </a:r>
          </a:p>
          <a:p>
            <a:r>
              <a:rPr lang="en-US" altLang="zh-TW"/>
              <a:t>Q10, Q11</a:t>
            </a:r>
          </a:p>
          <a:p>
            <a:r>
              <a:rPr lang="en-US" altLang="zh-TW"/>
              <a:t>Midterm examination will be held on the week of 11/10. It is an openbook exam. </a:t>
            </a:r>
          </a:p>
          <a:p>
            <a:r>
              <a:rPr lang="en-US" altLang="zh-TW"/>
              <a:t>Scope: chapters 1-5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PUSH and POP instructions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4841875" cy="4081462"/>
          </a:xfrm>
        </p:spPr>
        <p:txBody>
          <a:bodyPr/>
          <a:lstStyle/>
          <a:p>
            <a:r>
              <a:rPr lang="en-US" altLang="zh-TW"/>
              <a:t>PUSH syntax:</a:t>
            </a:r>
          </a:p>
          <a:p>
            <a:pPr lvl="1"/>
            <a:r>
              <a:rPr lang="en-US" altLang="zh-TW"/>
              <a:t>PUSH </a:t>
            </a:r>
            <a:r>
              <a:rPr lang="en-US" altLang="zh-TW" i="1"/>
              <a:t>r/m16</a:t>
            </a:r>
            <a:r>
              <a:rPr lang="en-US" altLang="zh-TW"/>
              <a:t>		</a:t>
            </a:r>
          </a:p>
          <a:p>
            <a:pPr lvl="1"/>
            <a:r>
              <a:rPr lang="en-US" altLang="zh-TW"/>
              <a:t>PUSH </a:t>
            </a:r>
            <a:r>
              <a:rPr lang="en-US" altLang="zh-TW" i="1"/>
              <a:t>r/m32</a:t>
            </a:r>
          </a:p>
          <a:p>
            <a:pPr lvl="1"/>
            <a:r>
              <a:rPr lang="en-US" altLang="zh-TW"/>
              <a:t>PUSH </a:t>
            </a:r>
            <a:r>
              <a:rPr lang="en-US" altLang="zh-TW" i="1"/>
              <a:t>imm32</a:t>
            </a:r>
          </a:p>
          <a:p>
            <a:r>
              <a:rPr lang="en-US" altLang="zh-TW"/>
              <a:t>POP syntax:</a:t>
            </a:r>
          </a:p>
          <a:p>
            <a:pPr lvl="1"/>
            <a:r>
              <a:rPr lang="en-US" altLang="zh-TW"/>
              <a:t>POP </a:t>
            </a:r>
            <a:r>
              <a:rPr lang="en-US" altLang="zh-TW" i="1"/>
              <a:t>r/m16</a:t>
            </a:r>
            <a:r>
              <a:rPr lang="en-US" altLang="zh-TW"/>
              <a:t>		</a:t>
            </a:r>
          </a:p>
          <a:p>
            <a:pPr lvl="1"/>
            <a:r>
              <a:rPr lang="en-US" altLang="zh-TW"/>
              <a:t>POP </a:t>
            </a:r>
            <a:r>
              <a:rPr lang="en-US" altLang="zh-TW" i="1"/>
              <a:t>r/m32</a:t>
            </a:r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PUSH operation</a:t>
            </a:r>
            <a:r>
              <a:rPr lang="en-US" altLang="zh-TW" sz="2400"/>
              <a:t> (1 of 2)</a:t>
            </a:r>
            <a:endParaRPr lang="en-US" altLang="zh-TW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576387"/>
          </a:xfrm>
        </p:spPr>
        <p:txBody>
          <a:bodyPr/>
          <a:lstStyle/>
          <a:p>
            <a:r>
              <a:rPr lang="en-US" altLang="zh-TW"/>
              <a:t>A 32-bit push operation decrements the stack pointer by 4 and copies a value into the location pointed to by the stack pointer.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1981200" y="5378450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1981200" y="4875213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1981200" y="4370388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1981200" y="3867150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1981200" y="3362325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1981200" y="2859088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3" name="Text Box 13"/>
          <p:cNvSpPr txBox="1">
            <a:spLocks noChangeArrowheads="1"/>
          </p:cNvSpPr>
          <p:nvPr/>
        </p:nvSpPr>
        <p:spPr bwMode="auto">
          <a:xfrm>
            <a:off x="2197100" y="545147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00000006</a:t>
            </a:r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>
            <a:off x="1044575" y="53784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75" name="Text Box 15"/>
          <p:cNvSpPr txBox="1">
            <a:spLocks noChangeArrowheads="1"/>
          </p:cNvSpPr>
          <p:nvPr/>
        </p:nvSpPr>
        <p:spPr bwMode="auto">
          <a:xfrm>
            <a:off x="468313" y="516255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1250950" y="52276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1000</a:t>
            </a:r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1260475" y="47244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0FFC</a:t>
            </a:r>
          </a:p>
        </p:txBody>
      </p:sp>
      <p:sp>
        <p:nvSpPr>
          <p:cNvPr id="220178" name="Text Box 18"/>
          <p:cNvSpPr txBox="1">
            <a:spLocks noChangeArrowheads="1"/>
          </p:cNvSpPr>
          <p:nvPr/>
        </p:nvSpPr>
        <p:spPr bwMode="auto">
          <a:xfrm>
            <a:off x="1260475" y="42195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0FF8</a:t>
            </a: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1250950" y="37163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0FF4</a:t>
            </a:r>
          </a:p>
        </p:txBody>
      </p:sp>
      <p:sp>
        <p:nvSpPr>
          <p:cNvPr id="220180" name="Text Box 20"/>
          <p:cNvSpPr txBox="1">
            <a:spLocks noChangeArrowheads="1"/>
          </p:cNvSpPr>
          <p:nvPr/>
        </p:nvSpPr>
        <p:spPr bwMode="auto">
          <a:xfrm>
            <a:off x="1260475" y="32115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0FF0</a:t>
            </a:r>
          </a:p>
        </p:txBody>
      </p: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1260475" y="27082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0FEC</a:t>
            </a:r>
          </a:p>
        </p:txBody>
      </p:sp>
      <p:sp>
        <p:nvSpPr>
          <p:cNvPr id="220182" name="Rectangle 22"/>
          <p:cNvSpPr>
            <a:spLocks noChangeArrowheads="1"/>
          </p:cNvSpPr>
          <p:nvPr/>
        </p:nvSpPr>
        <p:spPr bwMode="auto">
          <a:xfrm>
            <a:off x="6516688" y="5378450"/>
            <a:ext cx="1655762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3" name="Rectangle 23"/>
          <p:cNvSpPr>
            <a:spLocks noChangeArrowheads="1"/>
          </p:cNvSpPr>
          <p:nvPr/>
        </p:nvSpPr>
        <p:spPr bwMode="auto">
          <a:xfrm>
            <a:off x="6516688" y="4875213"/>
            <a:ext cx="1655762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4" name="Rectangle 24"/>
          <p:cNvSpPr>
            <a:spLocks noChangeArrowheads="1"/>
          </p:cNvSpPr>
          <p:nvPr/>
        </p:nvSpPr>
        <p:spPr bwMode="auto">
          <a:xfrm>
            <a:off x="6516688" y="4370388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5" name="Rectangle 25"/>
          <p:cNvSpPr>
            <a:spLocks noChangeArrowheads="1"/>
          </p:cNvSpPr>
          <p:nvPr/>
        </p:nvSpPr>
        <p:spPr bwMode="auto">
          <a:xfrm>
            <a:off x="6516688" y="3867150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6" name="Rectangle 26"/>
          <p:cNvSpPr>
            <a:spLocks noChangeArrowheads="1"/>
          </p:cNvSpPr>
          <p:nvPr/>
        </p:nvSpPr>
        <p:spPr bwMode="auto">
          <a:xfrm>
            <a:off x="6516688" y="3362325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7" name="Rectangle 27"/>
          <p:cNvSpPr>
            <a:spLocks noChangeArrowheads="1"/>
          </p:cNvSpPr>
          <p:nvPr/>
        </p:nvSpPr>
        <p:spPr bwMode="auto">
          <a:xfrm>
            <a:off x="6516688" y="2859088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8" name="Text Box 28"/>
          <p:cNvSpPr txBox="1">
            <a:spLocks noChangeArrowheads="1"/>
          </p:cNvSpPr>
          <p:nvPr/>
        </p:nvSpPr>
        <p:spPr bwMode="auto">
          <a:xfrm>
            <a:off x="6732588" y="545147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00000006</a:t>
            </a:r>
          </a:p>
        </p:txBody>
      </p:sp>
      <p:sp>
        <p:nvSpPr>
          <p:cNvPr id="220189" name="Line 29"/>
          <p:cNvSpPr>
            <a:spLocks noChangeShapeType="1"/>
          </p:cNvSpPr>
          <p:nvPr/>
        </p:nvSpPr>
        <p:spPr bwMode="auto">
          <a:xfrm>
            <a:off x="5580063" y="48688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90" name="Text Box 30"/>
          <p:cNvSpPr txBox="1">
            <a:spLocks noChangeArrowheads="1"/>
          </p:cNvSpPr>
          <p:nvPr/>
        </p:nvSpPr>
        <p:spPr bwMode="auto">
          <a:xfrm>
            <a:off x="5003800" y="4652963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20191" name="Text Box 31"/>
          <p:cNvSpPr txBox="1">
            <a:spLocks noChangeArrowheads="1"/>
          </p:cNvSpPr>
          <p:nvPr/>
        </p:nvSpPr>
        <p:spPr bwMode="auto">
          <a:xfrm>
            <a:off x="5786438" y="52276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1000</a:t>
            </a:r>
          </a:p>
        </p:txBody>
      </p:sp>
      <p:sp>
        <p:nvSpPr>
          <p:cNvPr id="220192" name="Text Box 32"/>
          <p:cNvSpPr txBox="1">
            <a:spLocks noChangeArrowheads="1"/>
          </p:cNvSpPr>
          <p:nvPr/>
        </p:nvSpPr>
        <p:spPr bwMode="auto">
          <a:xfrm>
            <a:off x="5795963" y="47244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0FFC</a:t>
            </a:r>
          </a:p>
        </p:txBody>
      </p:sp>
      <p:sp>
        <p:nvSpPr>
          <p:cNvPr id="220193" name="Text Box 33"/>
          <p:cNvSpPr txBox="1">
            <a:spLocks noChangeArrowheads="1"/>
          </p:cNvSpPr>
          <p:nvPr/>
        </p:nvSpPr>
        <p:spPr bwMode="auto">
          <a:xfrm>
            <a:off x="5795963" y="42195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0FF8</a:t>
            </a:r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5786438" y="37163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0FF4</a:t>
            </a:r>
          </a:p>
        </p:txBody>
      </p:sp>
      <p:sp>
        <p:nvSpPr>
          <p:cNvPr id="220195" name="Text Box 35"/>
          <p:cNvSpPr txBox="1">
            <a:spLocks noChangeArrowheads="1"/>
          </p:cNvSpPr>
          <p:nvPr/>
        </p:nvSpPr>
        <p:spPr bwMode="auto">
          <a:xfrm>
            <a:off x="5795963" y="32115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0FF0</a:t>
            </a:r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5795963" y="27082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0FEC</a:t>
            </a:r>
          </a:p>
        </p:txBody>
      </p:sp>
      <p:sp>
        <p:nvSpPr>
          <p:cNvPr id="220197" name="Text Box 37"/>
          <p:cNvSpPr txBox="1">
            <a:spLocks noChangeArrowheads="1"/>
          </p:cNvSpPr>
          <p:nvPr/>
        </p:nvSpPr>
        <p:spPr bwMode="auto">
          <a:xfrm>
            <a:off x="6731000" y="49418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000000A5</a:t>
            </a:r>
          </a:p>
        </p:txBody>
      </p:sp>
      <p:sp>
        <p:nvSpPr>
          <p:cNvPr id="220198" name="Line 38"/>
          <p:cNvSpPr>
            <a:spLocks noChangeShapeType="1"/>
          </p:cNvSpPr>
          <p:nvPr/>
        </p:nvSpPr>
        <p:spPr bwMode="auto">
          <a:xfrm>
            <a:off x="3851275" y="4292600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99" name="Text Box 39"/>
          <p:cNvSpPr txBox="1">
            <a:spLocks noChangeArrowheads="1"/>
          </p:cNvSpPr>
          <p:nvPr/>
        </p:nvSpPr>
        <p:spPr bwMode="auto">
          <a:xfrm>
            <a:off x="3779838" y="3762375"/>
            <a:ext cx="182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Courier New" pitchFamily="49" charset="0"/>
              </a:rPr>
              <a:t>PUSH 0A5h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PUSH operation</a:t>
            </a:r>
            <a:r>
              <a:rPr lang="en-US" altLang="zh-TW" sz="2400"/>
              <a:t> (2 of 2)</a:t>
            </a:r>
            <a:endParaRPr lang="en-US" altLang="zh-TW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741362"/>
          </a:xfrm>
        </p:spPr>
        <p:txBody>
          <a:bodyPr/>
          <a:lstStyle/>
          <a:p>
            <a:r>
              <a:rPr lang="en-US" altLang="zh-TW" sz="2400"/>
              <a:t>This is the same stack, after pushing two more integers: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2413000" y="4586288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2413000" y="4083050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2413000" y="3578225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2413000" y="3074988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2413000" y="2570163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2413000" y="2066925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6" name="Text Box 12"/>
          <p:cNvSpPr txBox="1">
            <a:spLocks noChangeArrowheads="1"/>
          </p:cNvSpPr>
          <p:nvPr/>
        </p:nvSpPr>
        <p:spPr bwMode="auto">
          <a:xfrm>
            <a:off x="2628900" y="465931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00000006</a:t>
            </a:r>
          </a:p>
        </p:txBody>
      </p:sp>
      <p:sp>
        <p:nvSpPr>
          <p:cNvPr id="221197" name="Line 13"/>
          <p:cNvSpPr>
            <a:spLocks noChangeShapeType="1"/>
          </p:cNvSpPr>
          <p:nvPr/>
        </p:nvSpPr>
        <p:spPr bwMode="auto">
          <a:xfrm>
            <a:off x="1476375" y="35734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198" name="Text Box 14"/>
          <p:cNvSpPr txBox="1">
            <a:spLocks noChangeArrowheads="1"/>
          </p:cNvSpPr>
          <p:nvPr/>
        </p:nvSpPr>
        <p:spPr bwMode="auto">
          <a:xfrm>
            <a:off x="900113" y="3357563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21199" name="Text Box 15"/>
          <p:cNvSpPr txBox="1">
            <a:spLocks noChangeArrowheads="1"/>
          </p:cNvSpPr>
          <p:nvPr/>
        </p:nvSpPr>
        <p:spPr bwMode="auto">
          <a:xfrm>
            <a:off x="1682750" y="44354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1000</a:t>
            </a:r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1692275" y="39322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0FFC</a:t>
            </a:r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1692275" y="34274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0FF8</a:t>
            </a:r>
          </a:p>
        </p:txBody>
      </p:sp>
      <p:sp>
        <p:nvSpPr>
          <p:cNvPr id="221202" name="Text Box 18"/>
          <p:cNvSpPr txBox="1">
            <a:spLocks noChangeArrowheads="1"/>
          </p:cNvSpPr>
          <p:nvPr/>
        </p:nvSpPr>
        <p:spPr bwMode="auto">
          <a:xfrm>
            <a:off x="1682750" y="29241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0FF4</a:t>
            </a:r>
          </a:p>
        </p:txBody>
      </p:sp>
      <p:sp>
        <p:nvSpPr>
          <p:cNvPr id="221203" name="Text Box 19"/>
          <p:cNvSpPr txBox="1">
            <a:spLocks noChangeArrowheads="1"/>
          </p:cNvSpPr>
          <p:nvPr/>
        </p:nvSpPr>
        <p:spPr bwMode="auto">
          <a:xfrm>
            <a:off x="1692275" y="241935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0FF0</a:t>
            </a:r>
          </a:p>
        </p:txBody>
      </p:sp>
      <p:sp>
        <p:nvSpPr>
          <p:cNvPr id="221204" name="Text Box 20"/>
          <p:cNvSpPr txBox="1">
            <a:spLocks noChangeArrowheads="1"/>
          </p:cNvSpPr>
          <p:nvPr/>
        </p:nvSpPr>
        <p:spPr bwMode="auto">
          <a:xfrm>
            <a:off x="1692275" y="19161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0FEC</a:t>
            </a:r>
          </a:p>
        </p:txBody>
      </p:sp>
      <p:sp>
        <p:nvSpPr>
          <p:cNvPr id="221205" name="Text Box 21"/>
          <p:cNvSpPr txBox="1">
            <a:spLocks noChangeArrowheads="1"/>
          </p:cNvSpPr>
          <p:nvPr/>
        </p:nvSpPr>
        <p:spPr bwMode="auto">
          <a:xfrm>
            <a:off x="2627313" y="414972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000000A5</a:t>
            </a:r>
          </a:p>
        </p:txBody>
      </p:sp>
      <p:sp>
        <p:nvSpPr>
          <p:cNvPr id="221206" name="Text Box 22"/>
          <p:cNvSpPr txBox="1">
            <a:spLocks noChangeArrowheads="1"/>
          </p:cNvSpPr>
          <p:nvPr/>
        </p:nvSpPr>
        <p:spPr bwMode="auto">
          <a:xfrm>
            <a:off x="2647950" y="36449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00000001</a:t>
            </a:r>
          </a:p>
        </p:txBody>
      </p:sp>
      <p:sp>
        <p:nvSpPr>
          <p:cNvPr id="221207" name="Rectangle 23"/>
          <p:cNvSpPr>
            <a:spLocks noChangeArrowheads="1"/>
          </p:cNvSpPr>
          <p:nvPr/>
        </p:nvSpPr>
        <p:spPr bwMode="auto">
          <a:xfrm>
            <a:off x="6229350" y="4586288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208" name="Rectangle 24"/>
          <p:cNvSpPr>
            <a:spLocks noChangeArrowheads="1"/>
          </p:cNvSpPr>
          <p:nvPr/>
        </p:nvSpPr>
        <p:spPr bwMode="auto">
          <a:xfrm>
            <a:off x="6229350" y="4083050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209" name="Rectangle 25"/>
          <p:cNvSpPr>
            <a:spLocks noChangeArrowheads="1"/>
          </p:cNvSpPr>
          <p:nvPr/>
        </p:nvSpPr>
        <p:spPr bwMode="auto">
          <a:xfrm>
            <a:off x="6229350" y="3578225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210" name="Rectangle 26"/>
          <p:cNvSpPr>
            <a:spLocks noChangeArrowheads="1"/>
          </p:cNvSpPr>
          <p:nvPr/>
        </p:nvSpPr>
        <p:spPr bwMode="auto">
          <a:xfrm>
            <a:off x="6229350" y="3074988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211" name="Rectangle 27"/>
          <p:cNvSpPr>
            <a:spLocks noChangeArrowheads="1"/>
          </p:cNvSpPr>
          <p:nvPr/>
        </p:nvSpPr>
        <p:spPr bwMode="auto">
          <a:xfrm>
            <a:off x="6229350" y="2570163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212" name="Rectangle 28"/>
          <p:cNvSpPr>
            <a:spLocks noChangeArrowheads="1"/>
          </p:cNvSpPr>
          <p:nvPr/>
        </p:nvSpPr>
        <p:spPr bwMode="auto">
          <a:xfrm>
            <a:off x="6229350" y="2066925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6445250" y="465931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00000006</a:t>
            </a:r>
          </a:p>
        </p:txBody>
      </p:sp>
      <p:sp>
        <p:nvSpPr>
          <p:cNvPr id="221214" name="Line 30"/>
          <p:cNvSpPr>
            <a:spLocks noChangeShapeType="1"/>
          </p:cNvSpPr>
          <p:nvPr/>
        </p:nvSpPr>
        <p:spPr bwMode="auto">
          <a:xfrm>
            <a:off x="5292725" y="30686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4716463" y="2852738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21216" name="Text Box 32"/>
          <p:cNvSpPr txBox="1">
            <a:spLocks noChangeArrowheads="1"/>
          </p:cNvSpPr>
          <p:nvPr/>
        </p:nvSpPr>
        <p:spPr bwMode="auto">
          <a:xfrm>
            <a:off x="5499100" y="44354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1000</a:t>
            </a:r>
          </a:p>
        </p:txBody>
      </p:sp>
      <p:sp>
        <p:nvSpPr>
          <p:cNvPr id="221217" name="Text Box 33"/>
          <p:cNvSpPr txBox="1">
            <a:spLocks noChangeArrowheads="1"/>
          </p:cNvSpPr>
          <p:nvPr/>
        </p:nvSpPr>
        <p:spPr bwMode="auto">
          <a:xfrm>
            <a:off x="5508625" y="39322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0FFC</a:t>
            </a:r>
          </a:p>
        </p:txBody>
      </p:sp>
      <p:sp>
        <p:nvSpPr>
          <p:cNvPr id="221218" name="Text Box 34"/>
          <p:cNvSpPr txBox="1">
            <a:spLocks noChangeArrowheads="1"/>
          </p:cNvSpPr>
          <p:nvPr/>
        </p:nvSpPr>
        <p:spPr bwMode="auto">
          <a:xfrm>
            <a:off x="5508625" y="34274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0FF8</a:t>
            </a:r>
          </a:p>
        </p:txBody>
      </p:sp>
      <p:sp>
        <p:nvSpPr>
          <p:cNvPr id="221219" name="Text Box 35"/>
          <p:cNvSpPr txBox="1">
            <a:spLocks noChangeArrowheads="1"/>
          </p:cNvSpPr>
          <p:nvPr/>
        </p:nvSpPr>
        <p:spPr bwMode="auto">
          <a:xfrm>
            <a:off x="5499100" y="29241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0FF4</a:t>
            </a:r>
          </a:p>
        </p:txBody>
      </p:sp>
      <p:sp>
        <p:nvSpPr>
          <p:cNvPr id="221220" name="Text Box 36"/>
          <p:cNvSpPr txBox="1">
            <a:spLocks noChangeArrowheads="1"/>
          </p:cNvSpPr>
          <p:nvPr/>
        </p:nvSpPr>
        <p:spPr bwMode="auto">
          <a:xfrm>
            <a:off x="5508625" y="241935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0FF0</a:t>
            </a:r>
          </a:p>
        </p:txBody>
      </p:sp>
      <p:sp>
        <p:nvSpPr>
          <p:cNvPr id="221221" name="Text Box 37"/>
          <p:cNvSpPr txBox="1">
            <a:spLocks noChangeArrowheads="1"/>
          </p:cNvSpPr>
          <p:nvPr/>
        </p:nvSpPr>
        <p:spPr bwMode="auto">
          <a:xfrm>
            <a:off x="5508625" y="19161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0FEC</a:t>
            </a:r>
          </a:p>
        </p:txBody>
      </p:sp>
      <p:sp>
        <p:nvSpPr>
          <p:cNvPr id="221222" name="Text Box 38"/>
          <p:cNvSpPr txBox="1">
            <a:spLocks noChangeArrowheads="1"/>
          </p:cNvSpPr>
          <p:nvPr/>
        </p:nvSpPr>
        <p:spPr bwMode="auto">
          <a:xfrm>
            <a:off x="6443663" y="414972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000000A5</a:t>
            </a:r>
          </a:p>
        </p:txBody>
      </p:sp>
      <p:sp>
        <p:nvSpPr>
          <p:cNvPr id="221223" name="Text Box 39"/>
          <p:cNvSpPr txBox="1">
            <a:spLocks noChangeArrowheads="1"/>
          </p:cNvSpPr>
          <p:nvPr/>
        </p:nvSpPr>
        <p:spPr bwMode="auto">
          <a:xfrm>
            <a:off x="6464300" y="36449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00000001</a:t>
            </a:r>
          </a:p>
        </p:txBody>
      </p:sp>
      <p:sp>
        <p:nvSpPr>
          <p:cNvPr id="221224" name="Text Box 40"/>
          <p:cNvSpPr txBox="1">
            <a:spLocks noChangeArrowheads="1"/>
          </p:cNvSpPr>
          <p:nvPr/>
        </p:nvSpPr>
        <p:spPr bwMode="auto">
          <a:xfrm>
            <a:off x="6443663" y="314166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00000002</a:t>
            </a:r>
          </a:p>
        </p:txBody>
      </p:sp>
      <p:sp>
        <p:nvSpPr>
          <p:cNvPr id="221225" name="Text Box 41"/>
          <p:cNvSpPr txBox="1">
            <a:spLocks noChangeArrowheads="1"/>
          </p:cNvSpPr>
          <p:nvPr/>
        </p:nvSpPr>
        <p:spPr bwMode="auto">
          <a:xfrm>
            <a:off x="1692275" y="5348288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Courier New" pitchFamily="49" charset="0"/>
              </a:rPr>
              <a:t>PUSH 01h</a:t>
            </a:r>
          </a:p>
        </p:txBody>
      </p:sp>
      <p:sp>
        <p:nvSpPr>
          <p:cNvPr id="221226" name="Text Box 42"/>
          <p:cNvSpPr txBox="1">
            <a:spLocks noChangeArrowheads="1"/>
          </p:cNvSpPr>
          <p:nvPr/>
        </p:nvSpPr>
        <p:spPr bwMode="auto">
          <a:xfrm>
            <a:off x="5519738" y="5348288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Courier New" pitchFamily="49" charset="0"/>
              </a:rPr>
              <a:t>PUSH 02h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POP operation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762125"/>
          </a:xfrm>
        </p:spPr>
        <p:txBody>
          <a:bodyPr/>
          <a:lstStyle/>
          <a:p>
            <a:r>
              <a:rPr lang="en-US" altLang="zh-TW" sz="2400"/>
              <a:t>Copies value at stack[ESP] into a register or variable.</a:t>
            </a:r>
          </a:p>
          <a:p>
            <a:r>
              <a:rPr lang="en-US" altLang="zh-TW" sz="2400"/>
              <a:t>Adds </a:t>
            </a:r>
            <a:r>
              <a:rPr lang="en-US" altLang="zh-TW" sz="2400" i="1"/>
              <a:t>n</a:t>
            </a:r>
            <a:r>
              <a:rPr lang="en-US" altLang="zh-TW" sz="2400"/>
              <a:t> to ESP, where </a:t>
            </a:r>
            <a:r>
              <a:rPr lang="en-US" altLang="zh-TW" sz="2400" i="1"/>
              <a:t>n</a:t>
            </a:r>
            <a:r>
              <a:rPr lang="en-US" altLang="zh-TW" sz="2400"/>
              <a:t> is either 2 or 4.</a:t>
            </a:r>
          </a:p>
          <a:p>
            <a:pPr lvl="1"/>
            <a:r>
              <a:rPr lang="en-US" altLang="zh-TW" sz="2200"/>
              <a:t>depends on the attribute of the operand receiving the data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1908175" y="5378450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1908175" y="4875213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1908175" y="4370388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1908175" y="3867150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1908175" y="3362325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908175" y="2859088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2124075" y="545147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00000006</a:t>
            </a:r>
          </a:p>
        </p:txBody>
      </p:sp>
      <p:sp>
        <p:nvSpPr>
          <p:cNvPr id="222220" name="Line 12"/>
          <p:cNvSpPr>
            <a:spLocks noChangeShapeType="1"/>
          </p:cNvSpPr>
          <p:nvPr/>
        </p:nvSpPr>
        <p:spPr bwMode="auto">
          <a:xfrm>
            <a:off x="971550" y="38608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395288" y="36449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22222" name="Text Box 14"/>
          <p:cNvSpPr txBox="1">
            <a:spLocks noChangeArrowheads="1"/>
          </p:cNvSpPr>
          <p:nvPr/>
        </p:nvSpPr>
        <p:spPr bwMode="auto">
          <a:xfrm>
            <a:off x="1177925" y="52276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1000</a:t>
            </a:r>
          </a:p>
        </p:txBody>
      </p:sp>
      <p:sp>
        <p:nvSpPr>
          <p:cNvPr id="222223" name="Text Box 15"/>
          <p:cNvSpPr txBox="1">
            <a:spLocks noChangeArrowheads="1"/>
          </p:cNvSpPr>
          <p:nvPr/>
        </p:nvSpPr>
        <p:spPr bwMode="auto">
          <a:xfrm>
            <a:off x="1187450" y="47244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0FFC</a:t>
            </a:r>
          </a:p>
        </p:txBody>
      </p:sp>
      <p:sp>
        <p:nvSpPr>
          <p:cNvPr id="222224" name="Text Box 16"/>
          <p:cNvSpPr txBox="1">
            <a:spLocks noChangeArrowheads="1"/>
          </p:cNvSpPr>
          <p:nvPr/>
        </p:nvSpPr>
        <p:spPr bwMode="auto">
          <a:xfrm>
            <a:off x="1187450" y="42195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0FF8</a:t>
            </a:r>
          </a:p>
        </p:txBody>
      </p:sp>
      <p:sp>
        <p:nvSpPr>
          <p:cNvPr id="222225" name="Text Box 17"/>
          <p:cNvSpPr txBox="1">
            <a:spLocks noChangeArrowheads="1"/>
          </p:cNvSpPr>
          <p:nvPr/>
        </p:nvSpPr>
        <p:spPr bwMode="auto">
          <a:xfrm>
            <a:off x="1177925" y="37163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0FF4</a:t>
            </a:r>
          </a:p>
        </p:txBody>
      </p:sp>
      <p:sp>
        <p:nvSpPr>
          <p:cNvPr id="222226" name="Text Box 18"/>
          <p:cNvSpPr txBox="1">
            <a:spLocks noChangeArrowheads="1"/>
          </p:cNvSpPr>
          <p:nvPr/>
        </p:nvSpPr>
        <p:spPr bwMode="auto">
          <a:xfrm>
            <a:off x="1187450" y="32115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0FF0</a:t>
            </a:r>
          </a:p>
        </p:txBody>
      </p:sp>
      <p:sp>
        <p:nvSpPr>
          <p:cNvPr id="222227" name="Text Box 19"/>
          <p:cNvSpPr txBox="1">
            <a:spLocks noChangeArrowheads="1"/>
          </p:cNvSpPr>
          <p:nvPr/>
        </p:nvSpPr>
        <p:spPr bwMode="auto">
          <a:xfrm>
            <a:off x="1187450" y="27082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0FEC</a:t>
            </a:r>
          </a:p>
        </p:txBody>
      </p:sp>
      <p:sp>
        <p:nvSpPr>
          <p:cNvPr id="222228" name="Text Box 20"/>
          <p:cNvSpPr txBox="1">
            <a:spLocks noChangeArrowheads="1"/>
          </p:cNvSpPr>
          <p:nvPr/>
        </p:nvSpPr>
        <p:spPr bwMode="auto">
          <a:xfrm>
            <a:off x="2122488" y="49418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000000A5</a:t>
            </a:r>
          </a:p>
        </p:txBody>
      </p:sp>
      <p:sp>
        <p:nvSpPr>
          <p:cNvPr id="222229" name="Text Box 21"/>
          <p:cNvSpPr txBox="1">
            <a:spLocks noChangeArrowheads="1"/>
          </p:cNvSpPr>
          <p:nvPr/>
        </p:nvSpPr>
        <p:spPr bwMode="auto">
          <a:xfrm>
            <a:off x="2143125" y="443706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00000001</a:t>
            </a:r>
          </a:p>
        </p:txBody>
      </p:sp>
      <p:sp>
        <p:nvSpPr>
          <p:cNvPr id="222230" name="Text Box 22"/>
          <p:cNvSpPr txBox="1">
            <a:spLocks noChangeArrowheads="1"/>
          </p:cNvSpPr>
          <p:nvPr/>
        </p:nvSpPr>
        <p:spPr bwMode="auto">
          <a:xfrm>
            <a:off x="2122488" y="393382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00000002</a:t>
            </a:r>
          </a:p>
        </p:txBody>
      </p:sp>
      <p:sp>
        <p:nvSpPr>
          <p:cNvPr id="222231" name="Rectangle 23"/>
          <p:cNvSpPr>
            <a:spLocks noChangeArrowheads="1"/>
          </p:cNvSpPr>
          <p:nvPr/>
        </p:nvSpPr>
        <p:spPr bwMode="auto">
          <a:xfrm>
            <a:off x="6804025" y="5378450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2" name="Rectangle 24"/>
          <p:cNvSpPr>
            <a:spLocks noChangeArrowheads="1"/>
          </p:cNvSpPr>
          <p:nvPr/>
        </p:nvSpPr>
        <p:spPr bwMode="auto">
          <a:xfrm>
            <a:off x="6804025" y="4875213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3" name="Rectangle 25"/>
          <p:cNvSpPr>
            <a:spLocks noChangeArrowheads="1"/>
          </p:cNvSpPr>
          <p:nvPr/>
        </p:nvSpPr>
        <p:spPr bwMode="auto">
          <a:xfrm>
            <a:off x="6804025" y="4370388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4" name="Rectangle 26"/>
          <p:cNvSpPr>
            <a:spLocks noChangeArrowheads="1"/>
          </p:cNvSpPr>
          <p:nvPr/>
        </p:nvSpPr>
        <p:spPr bwMode="auto">
          <a:xfrm>
            <a:off x="6804025" y="3867150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5" name="Rectangle 27"/>
          <p:cNvSpPr>
            <a:spLocks noChangeArrowheads="1"/>
          </p:cNvSpPr>
          <p:nvPr/>
        </p:nvSpPr>
        <p:spPr bwMode="auto">
          <a:xfrm>
            <a:off x="6804025" y="3362325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6" name="Rectangle 28"/>
          <p:cNvSpPr>
            <a:spLocks noChangeArrowheads="1"/>
          </p:cNvSpPr>
          <p:nvPr/>
        </p:nvSpPr>
        <p:spPr bwMode="auto">
          <a:xfrm>
            <a:off x="6804025" y="2859088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7" name="Text Box 29"/>
          <p:cNvSpPr txBox="1">
            <a:spLocks noChangeArrowheads="1"/>
          </p:cNvSpPr>
          <p:nvPr/>
        </p:nvSpPr>
        <p:spPr bwMode="auto">
          <a:xfrm>
            <a:off x="7019925" y="545147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00000006</a:t>
            </a:r>
          </a:p>
        </p:txBody>
      </p:sp>
      <p:sp>
        <p:nvSpPr>
          <p:cNvPr id="222238" name="Line 30"/>
          <p:cNvSpPr>
            <a:spLocks noChangeShapeType="1"/>
          </p:cNvSpPr>
          <p:nvPr/>
        </p:nvSpPr>
        <p:spPr bwMode="auto">
          <a:xfrm>
            <a:off x="5867400" y="44116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39" name="Text Box 31"/>
          <p:cNvSpPr txBox="1">
            <a:spLocks noChangeArrowheads="1"/>
          </p:cNvSpPr>
          <p:nvPr/>
        </p:nvSpPr>
        <p:spPr bwMode="auto">
          <a:xfrm>
            <a:off x="5291138" y="4195763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22240" name="Text Box 32"/>
          <p:cNvSpPr txBox="1">
            <a:spLocks noChangeArrowheads="1"/>
          </p:cNvSpPr>
          <p:nvPr/>
        </p:nvSpPr>
        <p:spPr bwMode="auto">
          <a:xfrm>
            <a:off x="6073775" y="52276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1000</a:t>
            </a:r>
          </a:p>
        </p:txBody>
      </p:sp>
      <p:sp>
        <p:nvSpPr>
          <p:cNvPr id="222241" name="Text Box 33"/>
          <p:cNvSpPr txBox="1">
            <a:spLocks noChangeArrowheads="1"/>
          </p:cNvSpPr>
          <p:nvPr/>
        </p:nvSpPr>
        <p:spPr bwMode="auto">
          <a:xfrm>
            <a:off x="6083300" y="47244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0FFC</a:t>
            </a:r>
          </a:p>
        </p:txBody>
      </p:sp>
      <p:sp>
        <p:nvSpPr>
          <p:cNvPr id="222242" name="Text Box 34"/>
          <p:cNvSpPr txBox="1">
            <a:spLocks noChangeArrowheads="1"/>
          </p:cNvSpPr>
          <p:nvPr/>
        </p:nvSpPr>
        <p:spPr bwMode="auto">
          <a:xfrm>
            <a:off x="6083300" y="42195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0FF8</a:t>
            </a:r>
          </a:p>
        </p:txBody>
      </p:sp>
      <p:sp>
        <p:nvSpPr>
          <p:cNvPr id="222243" name="Text Box 35"/>
          <p:cNvSpPr txBox="1">
            <a:spLocks noChangeArrowheads="1"/>
          </p:cNvSpPr>
          <p:nvPr/>
        </p:nvSpPr>
        <p:spPr bwMode="auto">
          <a:xfrm>
            <a:off x="6073775" y="37163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0FF4</a:t>
            </a:r>
          </a:p>
        </p:txBody>
      </p:sp>
      <p:sp>
        <p:nvSpPr>
          <p:cNvPr id="222244" name="Text Box 36"/>
          <p:cNvSpPr txBox="1">
            <a:spLocks noChangeArrowheads="1"/>
          </p:cNvSpPr>
          <p:nvPr/>
        </p:nvSpPr>
        <p:spPr bwMode="auto">
          <a:xfrm>
            <a:off x="6083300" y="32115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0FF0</a:t>
            </a:r>
          </a:p>
        </p:txBody>
      </p:sp>
      <p:sp>
        <p:nvSpPr>
          <p:cNvPr id="222245" name="Text Box 37"/>
          <p:cNvSpPr txBox="1">
            <a:spLocks noChangeArrowheads="1"/>
          </p:cNvSpPr>
          <p:nvPr/>
        </p:nvSpPr>
        <p:spPr bwMode="auto">
          <a:xfrm>
            <a:off x="6083300" y="27082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0FEC</a:t>
            </a:r>
          </a:p>
        </p:txBody>
      </p:sp>
      <p:sp>
        <p:nvSpPr>
          <p:cNvPr id="222246" name="Text Box 38"/>
          <p:cNvSpPr txBox="1">
            <a:spLocks noChangeArrowheads="1"/>
          </p:cNvSpPr>
          <p:nvPr/>
        </p:nvSpPr>
        <p:spPr bwMode="auto">
          <a:xfrm>
            <a:off x="7018338" y="49418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000000A5</a:t>
            </a:r>
          </a:p>
        </p:txBody>
      </p:sp>
      <p:sp>
        <p:nvSpPr>
          <p:cNvPr id="222247" name="Text Box 39"/>
          <p:cNvSpPr txBox="1">
            <a:spLocks noChangeArrowheads="1"/>
          </p:cNvSpPr>
          <p:nvPr/>
        </p:nvSpPr>
        <p:spPr bwMode="auto">
          <a:xfrm>
            <a:off x="7038975" y="443706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00000001</a:t>
            </a:r>
          </a:p>
        </p:txBody>
      </p:sp>
      <p:sp>
        <p:nvSpPr>
          <p:cNvPr id="222249" name="Text Box 41"/>
          <p:cNvSpPr txBox="1">
            <a:spLocks noChangeArrowheads="1"/>
          </p:cNvSpPr>
          <p:nvPr/>
        </p:nvSpPr>
        <p:spPr bwMode="auto">
          <a:xfrm>
            <a:off x="4046538" y="5564188"/>
            <a:ext cx="1462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Courier New" pitchFamily="49" charset="0"/>
              </a:rPr>
              <a:t>POP EAX</a:t>
            </a:r>
          </a:p>
        </p:txBody>
      </p:sp>
      <p:sp>
        <p:nvSpPr>
          <p:cNvPr id="222250" name="Text Box 42"/>
          <p:cNvSpPr txBox="1">
            <a:spLocks noChangeArrowheads="1"/>
          </p:cNvSpPr>
          <p:nvPr/>
        </p:nvSpPr>
        <p:spPr bwMode="auto">
          <a:xfrm>
            <a:off x="6084888" y="5995988"/>
            <a:ext cx="237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Courier New" pitchFamily="49" charset="0"/>
              </a:rPr>
              <a:t>EAX=00000002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When to use stacks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Temporary save area for registers</a:t>
            </a:r>
          </a:p>
          <a:p>
            <a:r>
              <a:rPr lang="en-US" altLang="zh-TW"/>
              <a:t>To save return address for CALL</a:t>
            </a:r>
          </a:p>
          <a:p>
            <a:r>
              <a:rPr lang="en-US" altLang="zh-TW"/>
              <a:t>To pass arguments</a:t>
            </a:r>
          </a:p>
          <a:p>
            <a:r>
              <a:rPr lang="en-US" altLang="zh-TW"/>
              <a:t>Local variables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of using stacks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684213" y="2362200"/>
            <a:ext cx="7704137" cy="409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push esi	; push registers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push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push ebx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esi,OFFSET dwordVal 	; starting OFFSET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ecx,LENGTHOF dwordVal 	; number of units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ebx,TYPE dwordVal 	; size of a doubleword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call DumpMem 	; display memory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pop ebx	; opposite order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pop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pop esi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Save and restore registers when they contain important values. Note that the PUSH and POP instructions are in the opposite order: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Related instructions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0325"/>
            <a:ext cx="8229600" cy="4545013"/>
          </a:xfrm>
        </p:spPr>
        <p:txBody>
          <a:bodyPr/>
          <a:lstStyle/>
          <a:p>
            <a:r>
              <a:rPr lang="en-US" altLang="zh-TW"/>
              <a:t>PUSHFD and POPFD</a:t>
            </a:r>
          </a:p>
          <a:p>
            <a:pPr lvl="1"/>
            <a:r>
              <a:rPr lang="en-US" altLang="zh-TW"/>
              <a:t>push and pop the EFLAGS register</a:t>
            </a:r>
          </a:p>
          <a:p>
            <a:r>
              <a:rPr lang="en-US" altLang="zh-TW"/>
              <a:t>PUSHAD pushes the 32-bit general-purpose registers on the stack </a:t>
            </a:r>
          </a:p>
          <a:p>
            <a:pPr lvl="1"/>
            <a:r>
              <a:rPr lang="en-US" altLang="zh-TW"/>
              <a:t>order: EAX, ECX, EDX, EBX, ESP, EBP, ESI, EDI</a:t>
            </a:r>
          </a:p>
          <a:p>
            <a:r>
              <a:rPr lang="en-US" altLang="zh-TW"/>
              <a:t>POPAD pops the same registers off the stack in reverse order</a:t>
            </a:r>
          </a:p>
          <a:p>
            <a:pPr lvl="1"/>
            <a:r>
              <a:rPr lang="en-US" altLang="zh-TW"/>
              <a:t>PUSHA and POPA do the same for 16-bit registers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reversing a string</a:t>
            </a:r>
          </a:p>
        </p:txBody>
      </p:sp>
      <p:sp>
        <p:nvSpPr>
          <p:cNvPr id="2252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83187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aName BYTE "Abraham Lincoln",0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nameSize = ($ - aName) –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.code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main PROC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; Push the name on the stack.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mov ecx,nameSize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mov esi,0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L1: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movzx eax,aName[esi]	; get character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push eax				; push on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inc esi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Loop L1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reversing a string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; Pop the name from the stack, in reverse,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; and store in the aName array.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mov ecx,nameSize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mov esi,0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L2: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pop eax			; get character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mov aName[esi],al	; store in string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inc esi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Loop L2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exit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main ENDP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END main</a:t>
            </a:r>
          </a:p>
          <a:p>
            <a:endParaRPr lang="en-US" altLang="zh-TW" sz="24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/>
          <a:lstStyle/>
          <a:p>
            <a:pPr algn="ctr"/>
            <a:r>
              <a:rPr lang="en-US" altLang="zh-TW"/>
              <a:t>Defining and using procedures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Chapter overview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6778625" cy="3524250"/>
          </a:xfrm>
        </p:spPr>
        <p:txBody>
          <a:bodyPr/>
          <a:lstStyle/>
          <a:p>
            <a:r>
              <a:rPr lang="en-US" altLang="zh-TW"/>
              <a:t>Linking to an External Library</a:t>
            </a:r>
          </a:p>
          <a:p>
            <a:r>
              <a:rPr lang="en-US" altLang="zh-TW"/>
              <a:t>The Book's Link Library</a:t>
            </a:r>
          </a:p>
          <a:p>
            <a:r>
              <a:rPr lang="en-US" altLang="zh-TW"/>
              <a:t>Stack Operations</a:t>
            </a:r>
          </a:p>
          <a:p>
            <a:r>
              <a:rPr lang="en-US" altLang="zh-TW"/>
              <a:t>Defining and Using Procedures</a:t>
            </a:r>
          </a:p>
          <a:p>
            <a:r>
              <a:rPr lang="en-US" altLang="zh-TW"/>
              <a:t>Program Design Using Procedures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Creating Procedures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87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Large problems can be divided into smaller tasks to make them more manageable</a:t>
            </a:r>
          </a:p>
          <a:p>
            <a:pPr>
              <a:lnSpc>
                <a:spcPct val="90000"/>
              </a:lnSpc>
            </a:pPr>
            <a:r>
              <a:rPr lang="en-US" altLang="zh-TW"/>
              <a:t>A </a:t>
            </a:r>
            <a:r>
              <a:rPr lang="en-US" altLang="zh-TW">
                <a:solidFill>
                  <a:schemeClr val="tx2"/>
                </a:solidFill>
              </a:rPr>
              <a:t>procedure</a:t>
            </a:r>
            <a:r>
              <a:rPr lang="en-US" altLang="zh-TW"/>
              <a:t> is the ASM equivalent of a Java or C++ function</a:t>
            </a:r>
          </a:p>
          <a:p>
            <a:pPr>
              <a:lnSpc>
                <a:spcPct val="90000"/>
              </a:lnSpc>
            </a:pPr>
            <a:r>
              <a:rPr lang="en-US" altLang="zh-TW"/>
              <a:t>Following is an assembly language procedure named </a:t>
            </a:r>
            <a:r>
              <a:rPr lang="en-US" altLang="zh-TW">
                <a:solidFill>
                  <a:schemeClr val="tx2"/>
                </a:solidFill>
              </a:rPr>
              <a:t>sample: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908175" y="3800475"/>
            <a:ext cx="545465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sample PROC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sample ENDP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Documenting procedures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7772400" cy="39608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2400"/>
              <a:t>A description of all tasks accomplished by the procedure.</a:t>
            </a:r>
          </a:p>
          <a:p>
            <a:pPr>
              <a:lnSpc>
                <a:spcPct val="110000"/>
              </a:lnSpc>
            </a:pPr>
            <a:r>
              <a:rPr lang="en-US" altLang="zh-TW" sz="2400">
                <a:solidFill>
                  <a:schemeClr val="tx2"/>
                </a:solidFill>
              </a:rPr>
              <a:t>Receives:</a:t>
            </a:r>
            <a:r>
              <a:rPr lang="en-US" altLang="zh-TW" sz="2400"/>
              <a:t> A list of input parameters; state their usage and requirements.</a:t>
            </a:r>
          </a:p>
          <a:p>
            <a:pPr>
              <a:lnSpc>
                <a:spcPct val="110000"/>
              </a:lnSpc>
            </a:pPr>
            <a:r>
              <a:rPr lang="en-US" altLang="zh-TW" sz="2400">
                <a:solidFill>
                  <a:schemeClr val="tx2"/>
                </a:solidFill>
              </a:rPr>
              <a:t>Returns:</a:t>
            </a:r>
            <a:r>
              <a:rPr lang="en-US" altLang="zh-TW" sz="2400"/>
              <a:t> A description of values returned by the procedure.</a:t>
            </a:r>
          </a:p>
          <a:p>
            <a:pPr>
              <a:lnSpc>
                <a:spcPct val="110000"/>
              </a:lnSpc>
            </a:pPr>
            <a:r>
              <a:rPr lang="en-US" altLang="zh-TW" sz="2400">
                <a:solidFill>
                  <a:schemeClr val="tx2"/>
                </a:solidFill>
              </a:rPr>
              <a:t>Requires:</a:t>
            </a:r>
            <a:r>
              <a:rPr lang="en-US" altLang="zh-TW" sz="2400"/>
              <a:t> Optional list of requirements called </a:t>
            </a:r>
            <a:r>
              <a:rPr lang="en-US" altLang="zh-TW" sz="2400">
                <a:solidFill>
                  <a:schemeClr val="tx2"/>
                </a:solidFill>
              </a:rPr>
              <a:t>preconditions</a:t>
            </a:r>
            <a:r>
              <a:rPr lang="en-US" altLang="zh-TW" sz="2400"/>
              <a:t> that must be satisfied before the procedure is called.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685800" y="908050"/>
            <a:ext cx="73914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Suggested documentation for each procedure:</a:t>
            </a: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971550" y="5373688"/>
            <a:ext cx="7620000" cy="1084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For example, a procedure of drawing lines could assume that</a:t>
            </a:r>
          </a:p>
          <a:p>
            <a:pPr>
              <a:spcBef>
                <a:spcPct val="50000"/>
              </a:spcBef>
            </a:pPr>
            <a:r>
              <a:rPr kumimoji="0" lang="en-US" altLang="zh-TW" sz="2100"/>
              <a:t>display adapter is already in graphics mode,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9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SumOf procedure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7696200" cy="531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;-----------------------------------------------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SumOf PROC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Calculates and returns the sum of three 32-bit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  integers.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Receives: EAX, EBX, ECX, the three integers.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          May be signed or unsigned.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Returns: EAX = sum, and the status flags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         (Carry, Overflow, etc.) are changed.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Requires: nothing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;-----------------------------------------------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add eax,ebx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add eax,ecx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SumOf ENDP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CALL and RET instructions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11750"/>
          </a:xfrm>
        </p:spPr>
        <p:txBody>
          <a:bodyPr/>
          <a:lstStyle/>
          <a:p>
            <a:r>
              <a:rPr lang="en-US" altLang="zh-TW"/>
              <a:t>The CALL instruction calls a procedure </a:t>
            </a:r>
          </a:p>
          <a:p>
            <a:pPr lvl="1"/>
            <a:r>
              <a:rPr lang="en-US" altLang="zh-TW"/>
              <a:t>pushes offset of next instruction on the stack</a:t>
            </a:r>
          </a:p>
          <a:p>
            <a:pPr lvl="1"/>
            <a:r>
              <a:rPr lang="en-US" altLang="zh-TW"/>
              <a:t>copies the address of the called procedure into EIP</a:t>
            </a:r>
          </a:p>
          <a:p>
            <a:r>
              <a:rPr lang="en-US" altLang="zh-TW"/>
              <a:t> The RET instruction returns from a procedure</a:t>
            </a:r>
          </a:p>
          <a:p>
            <a:pPr lvl="1"/>
            <a:r>
              <a:rPr lang="en-US" altLang="zh-TW"/>
              <a:t>pops top of stack into EIP</a:t>
            </a:r>
          </a:p>
          <a:p>
            <a:r>
              <a:rPr lang="en-US" altLang="zh-TW"/>
              <a:t>What do we need to do to have our toy computer to support CALL and RET?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CALL-RET example</a:t>
            </a:r>
            <a:r>
              <a:rPr lang="en-US" altLang="zh-TW" sz="2400"/>
              <a:t> (1 of 2)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3505200" y="1371600"/>
            <a:ext cx="4800600" cy="472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main PROC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00000020 call MySub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00000025 mov eax,ebx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main ENDP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MySub PROC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00000040 mov eax,edx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MySub ENDP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2670175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/>
              <a:t>0000025 is the offset of the instruction immediately following the CALL instruction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609600" y="35814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/>
              <a:t>00000040 is the offset of the first instruction inside MySub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CALL-RET example</a:t>
            </a:r>
            <a:r>
              <a:rPr lang="en-US" altLang="zh-TW" sz="2400"/>
              <a:t> (2 of 2)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457200" y="1125538"/>
            <a:ext cx="2746375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/>
              <a:t>The CALL instruction pushes 00000025 onto the stack, and loads 00000040 into EIP</a:t>
            </a: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457200" y="3860800"/>
            <a:ext cx="2530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/>
              <a:t>The RET instruction pops 00000025 from the stack into EIP</a:t>
            </a: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4572000" y="2709863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4572000" y="2205038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4572000" y="1701800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4572000" y="1196975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4284663" y="17002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3708400" y="1484313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35545" name="Text Box 25"/>
          <p:cNvSpPr txBox="1">
            <a:spLocks noChangeArrowheads="1"/>
          </p:cNvSpPr>
          <p:nvPr/>
        </p:nvSpPr>
        <p:spPr bwMode="auto">
          <a:xfrm>
            <a:off x="4786313" y="176847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00000025</a:t>
            </a:r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6732588" y="1196975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47" name="Text Box 27"/>
          <p:cNvSpPr txBox="1">
            <a:spLocks noChangeArrowheads="1"/>
          </p:cNvSpPr>
          <p:nvPr/>
        </p:nvSpPr>
        <p:spPr bwMode="auto">
          <a:xfrm>
            <a:off x="6948488" y="126206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00000040</a:t>
            </a:r>
          </a:p>
        </p:txBody>
      </p:sp>
      <p:sp>
        <p:nvSpPr>
          <p:cNvPr id="235548" name="Text Box 28"/>
          <p:cNvSpPr txBox="1">
            <a:spLocks noChangeArrowheads="1"/>
          </p:cNvSpPr>
          <p:nvPr/>
        </p:nvSpPr>
        <p:spPr bwMode="auto">
          <a:xfrm>
            <a:off x="7283450" y="1701800"/>
            <a:ext cx="60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EIP</a:t>
            </a: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4572000" y="5588000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0" name="Rectangle 30"/>
          <p:cNvSpPr>
            <a:spLocks noChangeArrowheads="1"/>
          </p:cNvSpPr>
          <p:nvPr/>
        </p:nvSpPr>
        <p:spPr bwMode="auto">
          <a:xfrm>
            <a:off x="4572000" y="5083175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1" name="Rectangle 31"/>
          <p:cNvSpPr>
            <a:spLocks noChangeArrowheads="1"/>
          </p:cNvSpPr>
          <p:nvPr/>
        </p:nvSpPr>
        <p:spPr bwMode="auto">
          <a:xfrm>
            <a:off x="4572000" y="4579938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2" name="Rectangle 32"/>
          <p:cNvSpPr>
            <a:spLocks noChangeArrowheads="1"/>
          </p:cNvSpPr>
          <p:nvPr/>
        </p:nvSpPr>
        <p:spPr bwMode="auto">
          <a:xfrm>
            <a:off x="4572000" y="4075113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3" name="Line 33"/>
          <p:cNvSpPr>
            <a:spLocks noChangeShapeType="1"/>
          </p:cNvSpPr>
          <p:nvPr/>
        </p:nvSpPr>
        <p:spPr bwMode="auto">
          <a:xfrm>
            <a:off x="4284663" y="50847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54" name="Text Box 34"/>
          <p:cNvSpPr txBox="1">
            <a:spLocks noChangeArrowheads="1"/>
          </p:cNvSpPr>
          <p:nvPr/>
        </p:nvSpPr>
        <p:spPr bwMode="auto">
          <a:xfrm>
            <a:off x="3708400" y="4868863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35555" name="Text Box 35"/>
          <p:cNvSpPr txBox="1">
            <a:spLocks noChangeArrowheads="1"/>
          </p:cNvSpPr>
          <p:nvPr/>
        </p:nvSpPr>
        <p:spPr bwMode="auto">
          <a:xfrm>
            <a:off x="4786313" y="464661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00000025</a:t>
            </a:r>
          </a:p>
        </p:txBody>
      </p:sp>
      <p:sp>
        <p:nvSpPr>
          <p:cNvPr id="235556" name="Rectangle 36"/>
          <p:cNvSpPr>
            <a:spLocks noChangeArrowheads="1"/>
          </p:cNvSpPr>
          <p:nvPr/>
        </p:nvSpPr>
        <p:spPr bwMode="auto">
          <a:xfrm>
            <a:off x="6732588" y="4075113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7" name="Text Box 37"/>
          <p:cNvSpPr txBox="1">
            <a:spLocks noChangeArrowheads="1"/>
          </p:cNvSpPr>
          <p:nvPr/>
        </p:nvSpPr>
        <p:spPr bwMode="auto">
          <a:xfrm>
            <a:off x="6948488" y="41402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00000025</a:t>
            </a:r>
          </a:p>
        </p:txBody>
      </p:sp>
      <p:sp>
        <p:nvSpPr>
          <p:cNvPr id="235558" name="Text Box 38"/>
          <p:cNvSpPr txBox="1">
            <a:spLocks noChangeArrowheads="1"/>
          </p:cNvSpPr>
          <p:nvPr/>
        </p:nvSpPr>
        <p:spPr bwMode="auto">
          <a:xfrm>
            <a:off x="7283450" y="4579938"/>
            <a:ext cx="60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EIP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Nested procedure calls</a:t>
            </a:r>
          </a:p>
        </p:txBody>
      </p:sp>
      <p:graphicFrame>
        <p:nvGraphicFramePr>
          <p:cNvPr id="236547" name="Object 3"/>
          <p:cNvGraphicFramePr>
            <a:graphicFrameLocks noChangeAspect="1"/>
          </p:cNvGraphicFramePr>
          <p:nvPr/>
        </p:nvGraphicFramePr>
        <p:xfrm>
          <a:off x="1284288" y="1027113"/>
          <a:ext cx="2279650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81640" imgH="4162320" progId="">
                  <p:embed/>
                </p:oleObj>
              </mc:Choice>
              <mc:Fallback>
                <p:oleObj name="VISIO" r:id="rId2" imgW="1781640" imgH="4162320" progId="">
                  <p:embed/>
                  <p:pic>
                    <p:nvPicPr>
                      <p:cNvPr id="2365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436" t="-1471" r="7230"/>
                      <a:stretch>
                        <a:fillRect/>
                      </a:stretch>
                    </p:blipFill>
                    <p:spPr bwMode="auto">
                      <a:xfrm>
                        <a:off x="1284288" y="1027113"/>
                        <a:ext cx="2279650" cy="56165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4500563" y="5229225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4500563" y="4724400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4500563" y="4221163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4500563" y="3716338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59" name="Rectangle 15"/>
          <p:cNvSpPr>
            <a:spLocks noChangeArrowheads="1"/>
          </p:cNvSpPr>
          <p:nvPr/>
        </p:nvSpPr>
        <p:spPr bwMode="auto">
          <a:xfrm>
            <a:off x="4500563" y="3213100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60" name="Rectangle 16"/>
          <p:cNvSpPr>
            <a:spLocks noChangeArrowheads="1"/>
          </p:cNvSpPr>
          <p:nvPr/>
        </p:nvSpPr>
        <p:spPr bwMode="auto">
          <a:xfrm>
            <a:off x="4500563" y="2708275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61" name="Text Box 17"/>
          <p:cNvSpPr txBox="1">
            <a:spLocks noChangeArrowheads="1"/>
          </p:cNvSpPr>
          <p:nvPr/>
        </p:nvSpPr>
        <p:spPr bwMode="auto">
          <a:xfrm>
            <a:off x="376238" y="2455863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itchFamily="49" charset="0"/>
              </a:rPr>
              <a:t>0100</a:t>
            </a:r>
          </a:p>
        </p:txBody>
      </p:sp>
      <p:sp>
        <p:nvSpPr>
          <p:cNvPr id="236562" name="Text Box 18"/>
          <p:cNvSpPr txBox="1">
            <a:spLocks noChangeArrowheads="1"/>
          </p:cNvSpPr>
          <p:nvPr/>
        </p:nvSpPr>
        <p:spPr bwMode="auto">
          <a:xfrm>
            <a:off x="393700" y="3895725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itchFamily="49" charset="0"/>
              </a:rPr>
              <a:t>0200</a:t>
            </a:r>
          </a:p>
        </p:txBody>
      </p:sp>
      <p:sp>
        <p:nvSpPr>
          <p:cNvPr id="236563" name="Text Box 19"/>
          <p:cNvSpPr txBox="1">
            <a:spLocks noChangeArrowheads="1"/>
          </p:cNvSpPr>
          <p:nvPr/>
        </p:nvSpPr>
        <p:spPr bwMode="auto">
          <a:xfrm>
            <a:off x="393700" y="5300663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itchFamily="49" charset="0"/>
              </a:rPr>
              <a:t>0300</a:t>
            </a:r>
          </a:p>
        </p:txBody>
      </p:sp>
      <p:sp>
        <p:nvSpPr>
          <p:cNvPr id="236564" name="Rectangle 20"/>
          <p:cNvSpPr>
            <a:spLocks noChangeArrowheads="1"/>
          </p:cNvSpPr>
          <p:nvPr/>
        </p:nvSpPr>
        <p:spPr bwMode="auto">
          <a:xfrm>
            <a:off x="6804025" y="2708275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65" name="Text Box 21"/>
          <p:cNvSpPr txBox="1">
            <a:spLocks noChangeArrowheads="1"/>
          </p:cNvSpPr>
          <p:nvPr/>
        </p:nvSpPr>
        <p:spPr bwMode="auto">
          <a:xfrm>
            <a:off x="7283450" y="3213100"/>
            <a:ext cx="60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EIP</a:t>
            </a:r>
          </a:p>
        </p:txBody>
      </p:sp>
      <p:sp>
        <p:nvSpPr>
          <p:cNvPr id="236566" name="Text Box 22"/>
          <p:cNvSpPr txBox="1">
            <a:spLocks noChangeArrowheads="1"/>
          </p:cNvSpPr>
          <p:nvPr/>
        </p:nvSpPr>
        <p:spPr bwMode="auto">
          <a:xfrm>
            <a:off x="4879975" y="5780088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Stack</a:t>
            </a:r>
          </a:p>
        </p:txBody>
      </p:sp>
      <p:sp>
        <p:nvSpPr>
          <p:cNvPr id="236567" name="Text Box 23"/>
          <p:cNvSpPr txBox="1">
            <a:spLocks noChangeArrowheads="1"/>
          </p:cNvSpPr>
          <p:nvPr/>
        </p:nvSpPr>
        <p:spPr bwMode="auto">
          <a:xfrm>
            <a:off x="592138" y="1916113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itchFamily="49" charset="0"/>
              </a:rPr>
              <a:t>0050</a:t>
            </a:r>
          </a:p>
        </p:txBody>
      </p:sp>
      <p:sp>
        <p:nvSpPr>
          <p:cNvPr id="236568" name="Text Box 24"/>
          <p:cNvSpPr txBox="1">
            <a:spLocks noChangeArrowheads="1"/>
          </p:cNvSpPr>
          <p:nvPr/>
        </p:nvSpPr>
        <p:spPr bwMode="auto">
          <a:xfrm>
            <a:off x="609600" y="328453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itchFamily="49" charset="0"/>
              </a:rPr>
              <a:t>0150</a:t>
            </a:r>
          </a:p>
        </p:txBody>
      </p:sp>
      <p:sp>
        <p:nvSpPr>
          <p:cNvPr id="236569" name="Text Box 25"/>
          <p:cNvSpPr txBox="1">
            <a:spLocks noChangeArrowheads="1"/>
          </p:cNvSpPr>
          <p:nvPr/>
        </p:nvSpPr>
        <p:spPr bwMode="auto">
          <a:xfrm>
            <a:off x="611188" y="468788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itchFamily="49" charset="0"/>
              </a:rPr>
              <a:t>0250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Local and global labels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1303338" y="1916113"/>
            <a:ext cx="6869112" cy="439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main PROC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	jmp L2	; error!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L1::	; global label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	exit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main ENDP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sub2 PROC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L2:	; local label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	jmp L1	; ok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	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sub2 ENDP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692150" y="90805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A local label </a:t>
            </a:r>
            <a:r>
              <a:rPr kumimoji="0" lang="en-US" altLang="zh-TW" sz="2100">
                <a:sym typeface="Wingdings" pitchFamily="2" charset="2"/>
              </a:rPr>
              <a:t>is visible only to statements inside the same procedure. A global label is visible everywhere.</a:t>
            </a:r>
            <a:endParaRPr kumimoji="0" lang="en-US" altLang="zh-TW" sz="2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Procedure parameters</a:t>
            </a:r>
            <a:r>
              <a:rPr lang="en-US" altLang="zh-TW" sz="2400"/>
              <a:t> (1 of 3)</a:t>
            </a:r>
            <a:endParaRPr lang="en-US" altLang="zh-TW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37433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900"/>
              <a:t>A good procedure might be usable in many different programs</a:t>
            </a:r>
          </a:p>
          <a:p>
            <a:pPr>
              <a:spcBef>
                <a:spcPct val="50000"/>
              </a:spcBef>
            </a:pPr>
            <a:r>
              <a:rPr lang="en-US" altLang="zh-TW" sz="2900"/>
              <a:t>Parameters help to make procedures flexible because parameter values can change at runtime</a:t>
            </a:r>
          </a:p>
          <a:p>
            <a:pPr>
              <a:spcBef>
                <a:spcPct val="50000"/>
              </a:spcBef>
            </a:pPr>
            <a:r>
              <a:rPr lang="en-US" altLang="zh-TW" sz="2900"/>
              <a:t>General registers can be used to pass parameters</a:t>
            </a:r>
            <a:endParaRPr lang="en-US" altLang="zh-TW"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Procedure parameters</a:t>
            </a:r>
            <a:r>
              <a:rPr lang="en-US" altLang="zh-TW" sz="2400"/>
              <a:t> (2 of 3)</a:t>
            </a:r>
            <a:endParaRPr lang="en-US" altLang="zh-TW"/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684213" y="1844675"/>
            <a:ext cx="7848600" cy="388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ArraySum PROC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esi,0	; array index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eax,0	; set the sum to zero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L1:	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add eax,</a:t>
            </a:r>
            <a:r>
              <a:rPr kumimoji="0" lang="en-US" altLang="zh-TW" sz="2000" b="1">
                <a:solidFill>
                  <a:schemeClr val="tx2"/>
                </a:solidFill>
                <a:latin typeface="Courier New" pitchFamily="49" charset="0"/>
              </a:rPr>
              <a:t>myArray</a:t>
            </a:r>
            <a:r>
              <a:rPr kumimoji="0" lang="en-US" altLang="zh-TW" sz="2000" b="1">
                <a:latin typeface="Courier New" pitchFamily="49" charset="0"/>
              </a:rPr>
              <a:t>[esi]	; add each integer to sum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add esi,4	; point to next integer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loop L1	; repeat for array size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</a:t>
            </a:r>
            <a:r>
              <a:rPr kumimoji="0" lang="en-US" altLang="zh-TW" sz="2000" b="1">
                <a:solidFill>
                  <a:schemeClr val="tx2"/>
                </a:solidFill>
                <a:latin typeface="Courier New" pitchFamily="49" charset="0"/>
              </a:rPr>
              <a:t>theSum</a:t>
            </a:r>
            <a:r>
              <a:rPr kumimoji="0" lang="en-US" altLang="zh-TW" sz="2000" b="1">
                <a:latin typeface="Courier New" pitchFamily="49" charset="0"/>
              </a:rPr>
              <a:t>,eax	; store the sum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ArraySum ENDP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692150" y="90805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ArraySum procedure calculates the sum of an array. It makes two references to specific variable names: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/>
          <a:lstStyle/>
          <a:p>
            <a:pPr algn="ctr"/>
            <a:r>
              <a:rPr lang="en-US" altLang="zh-TW"/>
              <a:t>The book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link library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Procedure parameters</a:t>
            </a:r>
            <a:r>
              <a:rPr lang="en-US" altLang="zh-TW" sz="2400"/>
              <a:t> (3 of 3)</a:t>
            </a:r>
            <a:endParaRPr lang="en-US" altLang="zh-TW"/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539750" y="1916113"/>
            <a:ext cx="7986713" cy="4395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ArraySum PROC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Recevies: ESI points to an array of doublewords,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          ECX = number of array elements.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Returns:  EAX = sum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;------------------------------------------------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eax,0	; set the sum to zero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L1: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add eax,[esi]	; add each integer to sum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add esi,4	; point to next integer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loop L1	; repeat for array size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ArraySum ENDP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685800" y="9906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This version of ArraySum returns the sum of any doubleword  array whose address is in ESI. The sum is returned in EAX: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Calling </a:t>
            </a:r>
            <a:r>
              <a:rPr lang="en-US" altLang="zh-TW">
                <a:latin typeface="Courier New" pitchFamily="49" charset="0"/>
              </a:rPr>
              <a:t>ArraySum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.data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array DWORD 10000h, 20000h, 30000h, 40000h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theSum DWORD ?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.code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main PROC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mov 	esi, OFFSET array  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mov 	ecx, LENGTHOF array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call	ArraySum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mov		theSum, eax</a:t>
            </a:r>
            <a:r>
              <a:rPr lang="en-US" altLang="zh-TW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zh-TW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USES operator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741362"/>
          </a:xfrm>
        </p:spPr>
        <p:txBody>
          <a:bodyPr/>
          <a:lstStyle/>
          <a:p>
            <a:r>
              <a:rPr lang="en-US" altLang="zh-TW"/>
              <a:t>Lists the registers that will be saved (to avoid side effects) (return register shouldn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t be saved)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838200" y="1968500"/>
            <a:ext cx="7467600" cy="448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ArraySum PROC </a:t>
            </a:r>
            <a:r>
              <a:rPr kumimoji="0" lang="en-US" altLang="zh-TW" sz="2000" b="1">
                <a:solidFill>
                  <a:srgbClr val="FF0000"/>
                </a:solidFill>
                <a:latin typeface="Courier New" pitchFamily="49" charset="0"/>
              </a:rPr>
              <a:t>USES esi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eax,0  ; set the sum to zero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400"/>
              <a:t>MASM generates the following code:</a:t>
            </a: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ArraySum PROC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push esi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push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pop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pop esi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ArraySum ENDP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Flowchart symbols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020762"/>
          </a:xfrm>
        </p:spPr>
        <p:txBody>
          <a:bodyPr/>
          <a:lstStyle/>
          <a:p>
            <a:r>
              <a:rPr lang="en-US" altLang="zh-TW"/>
              <a:t>The following symbols are the basic building blocks of flowcharts:</a:t>
            </a:r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1908175" y="2024063"/>
          <a:ext cx="5184775" cy="428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510280" imgH="2056680" progId="">
                  <p:embed/>
                </p:oleObj>
              </mc:Choice>
              <mc:Fallback>
                <p:oleObj name="VISIO" r:id="rId2" imgW="2510280" imgH="2056680" progId="">
                  <p:embed/>
                  <p:pic>
                    <p:nvPicPr>
                      <p:cNvPr id="274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99" t="-4881"/>
                      <a:stretch>
                        <a:fillRect/>
                      </a:stretch>
                    </p:blipFill>
                    <p:spPr bwMode="auto">
                      <a:xfrm>
                        <a:off x="1908175" y="2024063"/>
                        <a:ext cx="5184775" cy="42846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458" name="Object 2"/>
          <p:cNvGraphicFramePr>
            <a:graphicFrameLocks noChangeAspect="1"/>
          </p:cNvGraphicFramePr>
          <p:nvPr/>
        </p:nvGraphicFramePr>
        <p:xfrm>
          <a:off x="3635375" y="0"/>
          <a:ext cx="49720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37120" imgH="4514760" progId="">
                  <p:embed/>
                </p:oleObj>
              </mc:Choice>
              <mc:Fallback>
                <p:oleObj name="VISIO" r:id="rId2" imgW="3237120" imgH="4514760" progId="">
                  <p:embed/>
                  <p:pic>
                    <p:nvPicPr>
                      <p:cNvPr id="275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811" t="-1299" r="-3246" b="-2597"/>
                      <a:stretch>
                        <a:fillRect/>
                      </a:stretch>
                    </p:blipFill>
                    <p:spPr bwMode="auto">
                      <a:xfrm>
                        <a:off x="3635375" y="0"/>
                        <a:ext cx="4972050" cy="685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09575"/>
            <a:ext cx="3124200" cy="2514600"/>
          </a:xfrm>
        </p:spPr>
        <p:txBody>
          <a:bodyPr/>
          <a:lstStyle/>
          <a:p>
            <a:r>
              <a:rPr lang="en-US" altLang="zh-TW"/>
              <a:t>Flowchart for the ArraySum Procedure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Program design using procedures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3505200"/>
          </a:xfrm>
        </p:spPr>
        <p:txBody>
          <a:bodyPr/>
          <a:lstStyle/>
          <a:p>
            <a:r>
              <a:rPr lang="en-US" altLang="zh-TW"/>
              <a:t>Top-Down Design (</a:t>
            </a:r>
            <a:r>
              <a:rPr lang="en-US" altLang="zh-TW">
                <a:solidFill>
                  <a:schemeClr val="tx2"/>
                </a:solidFill>
              </a:rPr>
              <a:t>functional decomposition</a:t>
            </a:r>
            <a:r>
              <a:rPr lang="en-US" altLang="zh-TW"/>
              <a:t>) involves the following:</a:t>
            </a:r>
          </a:p>
          <a:p>
            <a:pPr lvl="1"/>
            <a:r>
              <a:rPr lang="en-US" altLang="zh-TW"/>
              <a:t>design your program before starting to code</a:t>
            </a:r>
          </a:p>
          <a:p>
            <a:pPr lvl="1"/>
            <a:r>
              <a:rPr lang="en-US" altLang="zh-TW"/>
              <a:t>break large tasks into smaller ones</a:t>
            </a:r>
          </a:p>
          <a:p>
            <a:pPr lvl="1"/>
            <a:r>
              <a:rPr lang="en-US" altLang="zh-TW"/>
              <a:t>use a hierarchical structure based on procedure calls</a:t>
            </a:r>
          </a:p>
          <a:p>
            <a:pPr lvl="1"/>
            <a:r>
              <a:rPr lang="en-US" altLang="zh-TW"/>
              <a:t>test individual procedures separately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Integer summation program</a:t>
            </a:r>
            <a:r>
              <a:rPr lang="en-US" altLang="zh-TW" sz="2400"/>
              <a:t> (1 of 4)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1476375" y="2852738"/>
            <a:ext cx="6096000" cy="20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400050" indent="-400050">
              <a:spcBef>
                <a:spcPct val="50000"/>
              </a:spcBef>
            </a:pPr>
            <a:r>
              <a:rPr kumimoji="0" lang="en-US" altLang="zh-TW" sz="2100"/>
              <a:t>Main steps:</a:t>
            </a:r>
          </a:p>
          <a:p>
            <a:pPr marL="400050" indent="-400050"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Prompt user for multiple integers</a:t>
            </a:r>
          </a:p>
          <a:p>
            <a:pPr marL="400050" indent="-400050"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Calculate the sum of the array</a:t>
            </a:r>
          </a:p>
          <a:p>
            <a:pPr marL="400050" indent="-400050"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Display the sum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539750" y="1125538"/>
            <a:ext cx="7993063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 i="1"/>
              <a:t>Spec.:</a:t>
            </a:r>
            <a:r>
              <a:rPr kumimoji="0" lang="en-US" altLang="zh-TW" sz="2100"/>
              <a:t> Write a program that prompts the user for multiple 32-bit integers, stores them in an array, calculates the sum of the array, and displays the sum on the screen.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Procedure design</a:t>
            </a:r>
            <a:r>
              <a:rPr lang="en-US" altLang="zh-TW" sz="2400"/>
              <a:t> (2 of 4)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100637"/>
          </a:xfrm>
        </p:spPr>
        <p:txBody>
          <a:bodyPr/>
          <a:lstStyle/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Main</a:t>
            </a:r>
          </a:p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	Clrscr	; clear screen</a:t>
            </a:r>
          </a:p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	PromptForIntegers</a:t>
            </a:r>
          </a:p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		WriteString	; display string</a:t>
            </a:r>
          </a:p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		ReadInt 	; input integer</a:t>
            </a:r>
          </a:p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	ArraySum 	; sum the integers</a:t>
            </a:r>
          </a:p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	DisplaySum</a:t>
            </a:r>
          </a:p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		WriteString	; display string</a:t>
            </a:r>
          </a:p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		WriteInt	; display integer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Structure chart</a:t>
            </a:r>
            <a:r>
              <a:rPr lang="en-US" altLang="zh-TW" sz="2400"/>
              <a:t> (3 of 4)</a:t>
            </a:r>
          </a:p>
        </p:txBody>
      </p:sp>
      <p:graphicFrame>
        <p:nvGraphicFramePr>
          <p:cNvPr id="251907" name="Object 3"/>
          <p:cNvGraphicFramePr>
            <a:graphicFrameLocks noChangeAspect="1"/>
          </p:cNvGraphicFramePr>
          <p:nvPr/>
        </p:nvGraphicFramePr>
        <p:xfrm>
          <a:off x="468313" y="1154113"/>
          <a:ext cx="8135937" cy="385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75880" imgH="1990080" progId="">
                  <p:embed/>
                </p:oleObj>
              </mc:Choice>
              <mc:Fallback>
                <p:oleObj name="VISIO" r:id="rId2" imgW="4475880" imgH="1990080" progId="">
                  <p:embed/>
                  <p:pic>
                    <p:nvPicPr>
                      <p:cNvPr id="251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02" t="-6076" r="-2702" b="-6329"/>
                      <a:stretch>
                        <a:fillRect/>
                      </a:stretch>
                    </p:blipFill>
                    <p:spPr bwMode="auto">
                      <a:xfrm>
                        <a:off x="468313" y="1154113"/>
                        <a:ext cx="8135937" cy="38592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>
                <a:latin typeface="Courier New" pitchFamily="49" charset="0"/>
              </a:rPr>
              <a:t>PromptForIntegers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;---------------------------------------------------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PromptForIntegers PROC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 Prompts the user for an array of integers, and 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 fills the array with the user's input.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 Receives: ESI points to the array, 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           ECX = array size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 Returns:  nothing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;--------------------------------------------------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pushad		; save all registers</a:t>
            </a:r>
          </a:p>
          <a:p>
            <a:pPr>
              <a:buFontTx/>
              <a:buNone/>
            </a:pPr>
            <a:endParaRPr lang="en-US" altLang="zh-TW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mov  edx,OFFSET prompt1 ; address of the prompt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cmp  ecx,0		  ; array size &lt;= 0?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jle  L2		        ; yes: quit</a:t>
            </a:r>
          </a:p>
          <a:p>
            <a:pPr>
              <a:buFontTx/>
              <a:buNone/>
            </a:pPr>
            <a:endParaRPr lang="en-US" altLang="zh-TW" sz="20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 library overview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r>
              <a:rPr lang="en-US" altLang="zh-TW"/>
              <a:t>A file containing procedures that have been compiled into machine code</a:t>
            </a:r>
          </a:p>
          <a:p>
            <a:pPr lvl="1"/>
            <a:r>
              <a:rPr lang="en-US" altLang="zh-TW"/>
              <a:t>constructed from one or more OBJ files</a:t>
            </a:r>
          </a:p>
          <a:p>
            <a:r>
              <a:rPr lang="en-US" altLang="zh-TW"/>
              <a:t>To build a library, . . .</a:t>
            </a:r>
          </a:p>
          <a:p>
            <a:pPr lvl="1"/>
            <a:r>
              <a:rPr lang="en-US" altLang="zh-TW"/>
              <a:t>start with one or more ASM source files</a:t>
            </a:r>
          </a:p>
          <a:p>
            <a:pPr lvl="1"/>
            <a:r>
              <a:rPr lang="en-US" altLang="zh-TW"/>
              <a:t>assemble each into an OBJ file</a:t>
            </a:r>
          </a:p>
          <a:p>
            <a:pPr lvl="1"/>
            <a:r>
              <a:rPr lang="en-US" altLang="zh-TW"/>
              <a:t>create an empty library file (extension .LIB)</a:t>
            </a:r>
          </a:p>
          <a:p>
            <a:pPr lvl="1"/>
            <a:r>
              <a:rPr lang="en-US" altLang="zh-TW"/>
              <a:t>add the OBJ file(s) to the library file, using the Microsoft LIB utility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838200" y="5181600"/>
            <a:ext cx="7239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700"/>
              <a:t>Take a quick look at Irvine32.asm by clicking on Examples at the bottom of this screen.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>
                <a:latin typeface="Courier New" pitchFamily="49" charset="0"/>
              </a:rPr>
              <a:t>PromptForIntegers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L1: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WriteString	; display string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ReadInt		; read integer into EAX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Crlf		      ; go to next output line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mov  [esi],eax		; store in array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add  esi,4		; next integer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loop L1</a:t>
            </a:r>
          </a:p>
          <a:p>
            <a:pPr>
              <a:buFontTx/>
              <a:buNone/>
            </a:pPr>
            <a:endParaRPr lang="en-US" altLang="zh-TW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L2: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popad		; restore all registers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ret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PromptForIntegers ENDP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>
                <a:latin typeface="Courier New" pitchFamily="49" charset="0"/>
              </a:rPr>
              <a:t>PromptForIntegers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;---------------------------------------------------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DisplaySum PROC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 Displays the sum on the screen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 Receives: EAX = the sum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 Returns:  nothing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;---------------------------------------------------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push edx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mov  edx,OFFSET prompt2  ; display message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WriteString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WriteInt		   ; display EAX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Crlf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pop  edx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ret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DisplaySum ENDP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Code fragment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IntegerCount = 3			; array size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.data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prompt1 BYTE  "Enter a signed integer: ",0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prompt2 BYTE  "The sum of the integers is: ",0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array   DWORD  IntegerCount DUP(?) 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.code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main PROC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Clrscr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mov  esi,OFFSET array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mov  ecx,IntegerCount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PromptForIntegers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ArraySum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DisplaySum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exit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main ENDP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Sample output</a:t>
            </a:r>
            <a:r>
              <a:rPr lang="en-US" altLang="zh-TW" sz="2400"/>
              <a:t> (4 of 4)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611188" y="1268413"/>
            <a:ext cx="7632700" cy="18716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900" b="1">
                <a:latin typeface="Courier New" pitchFamily="49" charset="0"/>
              </a:rPr>
              <a:t>Enter a signed integer: 550</a:t>
            </a:r>
          </a:p>
          <a:p>
            <a:pPr>
              <a:spcBef>
                <a:spcPct val="50000"/>
              </a:spcBef>
            </a:pPr>
            <a:r>
              <a:rPr kumimoji="0" lang="en-US" altLang="zh-TW" sz="1900" b="1">
                <a:latin typeface="Courier New" pitchFamily="49" charset="0"/>
              </a:rPr>
              <a:t>Enter a signed integer: -23</a:t>
            </a:r>
          </a:p>
          <a:p>
            <a:pPr>
              <a:spcBef>
                <a:spcPct val="50000"/>
              </a:spcBef>
            </a:pPr>
            <a:r>
              <a:rPr kumimoji="0" lang="en-US" altLang="zh-TW" sz="1900" b="1">
                <a:latin typeface="Courier New" pitchFamily="49" charset="0"/>
              </a:rPr>
              <a:t>Enter a signed integer: -96</a:t>
            </a:r>
          </a:p>
          <a:p>
            <a:pPr>
              <a:spcBef>
                <a:spcPct val="50000"/>
              </a:spcBef>
            </a:pPr>
            <a:r>
              <a:rPr kumimoji="0" lang="en-US" altLang="zh-TW" sz="1900" b="1">
                <a:latin typeface="Courier New" pitchFamily="49" charset="0"/>
              </a:rPr>
              <a:t>The sum of the integers is: +431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Calling a library procedure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1066800" y="3840163"/>
            <a:ext cx="6858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INCLUDE Irvine32.inc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eax,1234h	; input argument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WriteHex	; show hex number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Crlf	; end of line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400">
                <a:latin typeface="Trebuchet MS" pitchFamily="34" charset="0"/>
              </a:rPr>
              <a:t>Call a library procedure using the CALL instruction. Some procedures require input arguments. The INCLUDE directive copies in the procedure prototypes (declarations).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400">
                <a:latin typeface="Trebuchet MS" pitchFamily="34" charset="0"/>
              </a:rPr>
              <a:t>The following example displays "1234" on the console: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Linking to a library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225675"/>
          </a:xfrm>
        </p:spPr>
        <p:txBody>
          <a:bodyPr/>
          <a:lstStyle/>
          <a:p>
            <a:r>
              <a:rPr lang="en-US" altLang="zh-TW" sz="2400"/>
              <a:t>Your programs link to Irvine32.lib using the linker command inside a batch file named make32.bat.</a:t>
            </a:r>
          </a:p>
          <a:p>
            <a:r>
              <a:rPr lang="en-US" altLang="zh-TW" sz="2400"/>
              <a:t>Notice the two LIB files: Irvine32.lib, and kernel32.lib</a:t>
            </a:r>
          </a:p>
          <a:p>
            <a:pPr lvl="1"/>
            <a:r>
              <a:rPr lang="en-US" altLang="zh-TW" sz="2200"/>
              <a:t>the latter is part of the Microsoft </a:t>
            </a:r>
            <a:r>
              <a:rPr lang="en-US" altLang="zh-TW" sz="2200" i="1"/>
              <a:t>Win32 Software Devlopment Kit</a:t>
            </a:r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2362200" y="3270250"/>
          <a:ext cx="4267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40840" imgH="1322280" progId="">
                  <p:embed/>
                </p:oleObj>
              </mc:Choice>
              <mc:Fallback>
                <p:oleObj name="VISIO" r:id="rId2" imgW="2040840" imgH="1322280" progId="">
                  <p:embed/>
                  <p:pic>
                    <p:nvPicPr>
                      <p:cNvPr id="207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636" t="-2808" r="1819" b="-3859"/>
                      <a:stretch>
                        <a:fillRect/>
                      </a:stretch>
                    </p:blipFill>
                    <p:spPr bwMode="auto">
                      <a:xfrm>
                        <a:off x="2362200" y="3270250"/>
                        <a:ext cx="4267200" cy="2895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Library procedures - overview</a:t>
            </a:r>
            <a:r>
              <a:rPr lang="en-US" altLang="zh-TW" sz="2400"/>
              <a:t> (1 of 3)</a:t>
            </a:r>
            <a:endParaRPr lang="en-US" altLang="zh-TW"/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8135937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Clrscr</a:t>
            </a:r>
            <a:r>
              <a:rPr kumimoji="0" lang="en-US" altLang="zh-TW" sz="2200">
                <a:latin typeface="Trebuchet MS" pitchFamily="34" charset="0"/>
              </a:rPr>
              <a:t> - Clears the console and locates the cursor at the upper left corner.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Crlf</a:t>
            </a:r>
            <a:r>
              <a:rPr kumimoji="0" lang="en-US" altLang="zh-TW" sz="2200">
                <a:latin typeface="Trebuchet MS" pitchFamily="34" charset="0"/>
              </a:rPr>
              <a:t> - Writes an end of line sequence to standard output.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Delay</a:t>
            </a:r>
            <a:r>
              <a:rPr kumimoji="0" lang="en-US" altLang="zh-TW" sz="2200">
                <a:latin typeface="Trebuchet MS" pitchFamily="34" charset="0"/>
              </a:rPr>
              <a:t>  - Pauses the program execution for a specified </a:t>
            </a:r>
            <a:r>
              <a:rPr kumimoji="0" lang="en-US" altLang="zh-TW" sz="2200" i="1">
                <a:latin typeface="Trebuchet MS" pitchFamily="34" charset="0"/>
              </a:rPr>
              <a:t>n </a:t>
            </a:r>
            <a:r>
              <a:rPr kumimoji="0" lang="en-US" altLang="zh-TW" sz="2200">
                <a:latin typeface="Trebuchet MS" pitchFamily="34" charset="0"/>
              </a:rPr>
              <a:t>millisecond interval.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DumpMem</a:t>
            </a:r>
            <a:r>
              <a:rPr kumimoji="0" lang="en-US" altLang="zh-TW" sz="2200">
                <a:latin typeface="Trebuchet MS" pitchFamily="34" charset="0"/>
              </a:rPr>
              <a:t>  - Writes a block of memory to standard output in hexadecimal.</a:t>
            </a:r>
          </a:p>
          <a:p>
            <a:pPr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DumpRegs</a:t>
            </a:r>
            <a:r>
              <a:rPr kumimoji="0" lang="en-US" altLang="zh-TW" sz="2200">
                <a:latin typeface="Trebuchet MS" pitchFamily="34" charset="0"/>
              </a:rPr>
              <a:t> - Displays the EAX, EBX, ECX, EDX, ESI, EDI, EBP, ESP, EFLAGS, and EIP registers in hexadecimal. Also displays the Carry, Sign, Zero, and Overflow flags.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GetCommandtail</a:t>
            </a:r>
            <a:r>
              <a:rPr kumimoji="0" lang="en-US" altLang="zh-TW" sz="2200">
                <a:latin typeface="Trebuchet MS" pitchFamily="34" charset="0"/>
              </a:rPr>
              <a:t> - Copies the program’s command-line arguments (called the </a:t>
            </a:r>
            <a:r>
              <a:rPr kumimoji="0" lang="en-US" altLang="zh-TW" sz="2200" i="1">
                <a:latin typeface="Trebuchet MS" pitchFamily="34" charset="0"/>
              </a:rPr>
              <a:t>command tail</a:t>
            </a:r>
            <a:r>
              <a:rPr kumimoji="0" lang="en-US" altLang="zh-TW" sz="2200">
                <a:latin typeface="Trebuchet MS" pitchFamily="34" charset="0"/>
              </a:rPr>
              <a:t>) into an array of bytes.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GetMseconds</a:t>
            </a:r>
            <a:r>
              <a:rPr kumimoji="0" lang="en-US" altLang="zh-TW" sz="2200">
                <a:latin typeface="Trebuchet MS" pitchFamily="34" charset="0"/>
              </a:rPr>
              <a:t> - Returns the number of milliseconds that have elapsed since midnight.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Library procedures - overview</a:t>
            </a:r>
            <a:r>
              <a:rPr lang="en-US" altLang="zh-TW" sz="2400"/>
              <a:t> (2 of 3)</a:t>
            </a:r>
            <a:endParaRPr lang="en-US" altLang="zh-TW"/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539750" y="1052513"/>
            <a:ext cx="813593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Gotoxy</a:t>
            </a:r>
            <a:r>
              <a:rPr kumimoji="0" lang="en-US" altLang="zh-TW" sz="2200">
                <a:latin typeface="Trebuchet MS" pitchFamily="34" charset="0"/>
              </a:rPr>
              <a:t> - Locates cursor at row and column on the console.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Random32</a:t>
            </a:r>
            <a:r>
              <a:rPr kumimoji="0" lang="en-US" altLang="zh-TW" sz="2200">
                <a:latin typeface="Trebuchet MS" pitchFamily="34" charset="0"/>
              </a:rPr>
              <a:t> - Generates a 32-bit pseudorandom integer in the range 0 to FFFFFFFFh.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Randomize</a:t>
            </a:r>
            <a:r>
              <a:rPr kumimoji="0" lang="en-US" altLang="zh-TW" sz="2200">
                <a:latin typeface="Trebuchet MS" pitchFamily="34" charset="0"/>
              </a:rPr>
              <a:t> - Seeds the random number generator.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RandomRange</a:t>
            </a:r>
            <a:r>
              <a:rPr kumimoji="0" lang="en-US" altLang="zh-TW" sz="2200">
                <a:latin typeface="Trebuchet MS" pitchFamily="34" charset="0"/>
              </a:rPr>
              <a:t> - Generates a pseudorandom integer within a specified range.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ReadChar</a:t>
            </a:r>
            <a:r>
              <a:rPr kumimoji="0" lang="en-US" altLang="zh-TW" sz="2200">
                <a:latin typeface="Trebuchet MS" pitchFamily="34" charset="0"/>
              </a:rPr>
              <a:t> - Reads a single character from standard input.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ReadHex</a:t>
            </a:r>
            <a:r>
              <a:rPr kumimoji="0" lang="en-US" altLang="zh-TW" sz="2200">
                <a:latin typeface="Trebuchet MS" pitchFamily="34" charset="0"/>
              </a:rPr>
              <a:t> - Reads a 32-bit hexadecimal integer from standard input, terminated by the Enter key.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ReadInt</a:t>
            </a:r>
            <a:r>
              <a:rPr kumimoji="0" lang="en-US" altLang="zh-TW" sz="2200">
                <a:latin typeface="Trebuchet MS" pitchFamily="34" charset="0"/>
              </a:rPr>
              <a:t> - Reads a 32-bit signed decimal integer from standard input, terminated by the Enter key.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ReadString</a:t>
            </a:r>
            <a:r>
              <a:rPr kumimoji="0" lang="en-US" altLang="zh-TW" sz="2200">
                <a:latin typeface="Trebuchet MS" pitchFamily="34" charset="0"/>
              </a:rPr>
              <a:t> - Reads a string from standard input, terminated by the Enter key.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rebuchet MS"/>
        <a:ea typeface="新細明體"/>
        <a:cs typeface=""/>
      </a:majorFont>
      <a:minorFont>
        <a:latin typeface="Trebuchet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2947</Words>
  <Application>Microsoft Office PowerPoint</Application>
  <PresentationFormat>On-screen Show (4:3)</PresentationFormat>
  <Paragraphs>522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新細明體</vt:lpstr>
      <vt:lpstr>Arial</vt:lpstr>
      <vt:lpstr>Courier New</vt:lpstr>
      <vt:lpstr>Eras Bold ITC</vt:lpstr>
      <vt:lpstr>Garamond</vt:lpstr>
      <vt:lpstr>Trebuchet MS</vt:lpstr>
      <vt:lpstr>預設簡報設計</vt:lpstr>
      <vt:lpstr>VISIO</vt:lpstr>
      <vt:lpstr>Procedure </vt:lpstr>
      <vt:lpstr>Announcements</vt:lpstr>
      <vt:lpstr>Chapter overview</vt:lpstr>
      <vt:lpstr>The book’s link library</vt:lpstr>
      <vt:lpstr>Link library overview</vt:lpstr>
      <vt:lpstr>Calling a library procedure</vt:lpstr>
      <vt:lpstr>Linking to a library</vt:lpstr>
      <vt:lpstr>Library procedures - overview (1 of 3)</vt:lpstr>
      <vt:lpstr>Library procedures - overview (2 of 3)</vt:lpstr>
      <vt:lpstr>Library procedures - overview (3 of 3)</vt:lpstr>
      <vt:lpstr>Example 1</vt:lpstr>
      <vt:lpstr>Example 2</vt:lpstr>
      <vt:lpstr>Example 3</vt:lpstr>
      <vt:lpstr>Example 4</vt:lpstr>
      <vt:lpstr>Example 5</vt:lpstr>
      <vt:lpstr>Example 6</vt:lpstr>
      <vt:lpstr>Stack operations</vt:lpstr>
      <vt:lpstr>Stacks</vt:lpstr>
      <vt:lpstr>Runtime stack</vt:lpstr>
      <vt:lpstr>PUSH and POP instructions</vt:lpstr>
      <vt:lpstr>PUSH operation (1 of 2)</vt:lpstr>
      <vt:lpstr>PUSH operation (2 of 2)</vt:lpstr>
      <vt:lpstr>POP operation</vt:lpstr>
      <vt:lpstr>When to use stacks</vt:lpstr>
      <vt:lpstr>Example of using stacks</vt:lpstr>
      <vt:lpstr>Related instructions</vt:lpstr>
      <vt:lpstr>Example: reversing a string</vt:lpstr>
      <vt:lpstr>Example: reversing a string</vt:lpstr>
      <vt:lpstr>Defining and using procedures</vt:lpstr>
      <vt:lpstr>Creating Procedures</vt:lpstr>
      <vt:lpstr>Documenting procedures</vt:lpstr>
      <vt:lpstr>Example: SumOf procedure</vt:lpstr>
      <vt:lpstr>CALL and RET instructions</vt:lpstr>
      <vt:lpstr>CALL-RET example (1 of 2)</vt:lpstr>
      <vt:lpstr>CALL-RET example (2 of 2)</vt:lpstr>
      <vt:lpstr>Nested procedure calls</vt:lpstr>
      <vt:lpstr>Local and global labels</vt:lpstr>
      <vt:lpstr>Procedure parameters (1 of 3)</vt:lpstr>
      <vt:lpstr>Procedure parameters (2 of 3)</vt:lpstr>
      <vt:lpstr>Procedure parameters (3 of 3)</vt:lpstr>
      <vt:lpstr>Calling ArraySum</vt:lpstr>
      <vt:lpstr>USES operator</vt:lpstr>
      <vt:lpstr>Flowchart symbols</vt:lpstr>
      <vt:lpstr>Flowchart for the ArraySum Procedure</vt:lpstr>
      <vt:lpstr>Program design using procedures</vt:lpstr>
      <vt:lpstr>Integer summation program (1 of 4)</vt:lpstr>
      <vt:lpstr>Procedure design (2 of 4)</vt:lpstr>
      <vt:lpstr>Structure chart (3 of 4)</vt:lpstr>
      <vt:lpstr>PromptForIntegers</vt:lpstr>
      <vt:lpstr>PromptForIntegers</vt:lpstr>
      <vt:lpstr>PromptForIntegers</vt:lpstr>
      <vt:lpstr>Code fragment</vt:lpstr>
      <vt:lpstr>Sample output (4 of 4)</vt:lpstr>
    </vt:vector>
  </TitlesOfParts>
  <Company>NTU CSIE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cyy</dc:creator>
  <cp:lastModifiedBy>Nouman Usman</cp:lastModifiedBy>
  <cp:revision>303</cp:revision>
  <dcterms:created xsi:type="dcterms:W3CDTF">2005-01-08T09:49:33Z</dcterms:created>
  <dcterms:modified xsi:type="dcterms:W3CDTF">2023-12-28T10:27:34Z</dcterms:modified>
</cp:coreProperties>
</file>