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8"/>
  </p:handoutMasterIdLst>
  <p:sldIdLst>
    <p:sldId id="256" r:id="rId2"/>
    <p:sldId id="329" r:id="rId3"/>
    <p:sldId id="330" r:id="rId4"/>
    <p:sldId id="258" r:id="rId5"/>
    <p:sldId id="259" r:id="rId6"/>
    <p:sldId id="32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24" r:id="rId20"/>
    <p:sldId id="325" r:id="rId21"/>
    <p:sldId id="331" r:id="rId22"/>
    <p:sldId id="274" r:id="rId23"/>
    <p:sldId id="275" r:id="rId24"/>
    <p:sldId id="276" r:id="rId25"/>
    <p:sldId id="277" r:id="rId26"/>
    <p:sldId id="278" r:id="rId27"/>
    <p:sldId id="281" r:id="rId28"/>
    <p:sldId id="283" r:id="rId29"/>
    <p:sldId id="334" r:id="rId30"/>
    <p:sldId id="285" r:id="rId31"/>
    <p:sldId id="335" r:id="rId32"/>
    <p:sldId id="289" r:id="rId33"/>
    <p:sldId id="290" r:id="rId34"/>
    <p:sldId id="291" r:id="rId35"/>
    <p:sldId id="292" r:id="rId36"/>
    <p:sldId id="293" r:id="rId37"/>
    <p:sldId id="336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3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48" r:id="rId59"/>
    <p:sldId id="347" r:id="rId60"/>
    <p:sldId id="349" r:id="rId61"/>
    <p:sldId id="346" r:id="rId62"/>
    <p:sldId id="317" r:id="rId63"/>
    <p:sldId id="318" r:id="rId64"/>
    <p:sldId id="319" r:id="rId65"/>
    <p:sldId id="321" r:id="rId66"/>
    <p:sldId id="322" r:id="rId6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man Usman" userId="2d174d7c561d70b0" providerId="LiveId" clId="{EEBB8E23-9B68-48B0-8109-4664754F8E10}"/>
    <pc:docChg chg="custSel modSld">
      <pc:chgData name="Nouman Usman" userId="2d174d7c561d70b0" providerId="LiveId" clId="{EEBB8E23-9B68-48B0-8109-4664754F8E10}" dt="2023-12-27T15:50:07.327" v="3" actId="33524"/>
      <pc:docMkLst>
        <pc:docMk/>
      </pc:docMkLst>
      <pc:sldChg chg="modSp mod">
        <pc:chgData name="Nouman Usman" userId="2d174d7c561d70b0" providerId="LiveId" clId="{EEBB8E23-9B68-48B0-8109-4664754F8E10}" dt="2023-12-27T15:36:09.099" v="2" actId="1035"/>
        <pc:sldMkLst>
          <pc:docMk/>
          <pc:sldMk cId="0" sldId="303"/>
        </pc:sldMkLst>
        <pc:spChg chg="mod">
          <ac:chgData name="Nouman Usman" userId="2d174d7c561d70b0" providerId="LiveId" clId="{EEBB8E23-9B68-48B0-8109-4664754F8E10}" dt="2023-12-27T15:36:09.099" v="2" actId="1035"/>
          <ac:spMkLst>
            <pc:docMk/>
            <pc:sldMk cId="0" sldId="303"/>
            <ac:spMk id="301059" creationId="{00000000-0000-0000-0000-000000000000}"/>
          </ac:spMkLst>
        </pc:spChg>
      </pc:sldChg>
      <pc:sldChg chg="modSp mod">
        <pc:chgData name="Nouman Usman" userId="2d174d7c561d70b0" providerId="LiveId" clId="{EEBB8E23-9B68-48B0-8109-4664754F8E10}" dt="2023-12-27T15:50:07.327" v="3" actId="33524"/>
        <pc:sldMkLst>
          <pc:docMk/>
          <pc:sldMk cId="0" sldId="306"/>
        </pc:sldMkLst>
        <pc:spChg chg="mod">
          <ac:chgData name="Nouman Usman" userId="2d174d7c561d70b0" providerId="LiveId" clId="{EEBB8E23-9B68-48B0-8109-4664754F8E10}" dt="2023-12-27T15:50:07.327" v="3" actId="33524"/>
          <ac:spMkLst>
            <pc:docMk/>
            <pc:sldMk cId="0" sldId="306"/>
            <ac:spMk id="304131" creationId="{00000000-0000-0000-0000-000000000000}"/>
          </ac:spMkLst>
        </pc:spChg>
      </pc:sldChg>
      <pc:sldChg chg="modSp mod">
        <pc:chgData name="Nouman Usman" userId="2d174d7c561d70b0" providerId="LiveId" clId="{EEBB8E23-9B68-48B0-8109-4664754F8E10}" dt="2023-12-27T10:54:01.289" v="0" actId="33524"/>
        <pc:sldMkLst>
          <pc:docMk/>
          <pc:sldMk cId="0" sldId="331"/>
        </pc:sldMkLst>
        <pc:spChg chg="mod">
          <ac:chgData name="Nouman Usman" userId="2d174d7c561d70b0" providerId="LiveId" clId="{EEBB8E23-9B68-48B0-8109-4664754F8E10}" dt="2023-12-27T10:54:01.289" v="0" actId="33524"/>
          <ac:spMkLst>
            <pc:docMk/>
            <pc:sldMk cId="0" sldId="331"/>
            <ac:spMk id="3297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AC7F93-25C1-4004-B3C5-DAA522A2D5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Level 1</a:t>
            </a:r>
          </a:p>
          <a:p>
            <a:pPr lvl="1"/>
            <a:r>
              <a:rPr lang="en-US" altLang="zh-TW"/>
              <a:t>Level 2</a:t>
            </a:r>
          </a:p>
          <a:p>
            <a:pPr lvl="2"/>
            <a:r>
              <a:rPr lang="en-US" altLang="zh-TW"/>
              <a:t>Level 3</a:t>
            </a:r>
          </a:p>
          <a:p>
            <a:pPr lvl="3"/>
            <a:r>
              <a:rPr lang="en-US" altLang="zh-TW"/>
              <a:t>Level4 </a:t>
            </a:r>
          </a:p>
          <a:p>
            <a:pPr lvl="4"/>
            <a:r>
              <a:rPr lang="en-US" altLang="zh-TW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Conditional Processing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 </a:t>
            </a:r>
            <a:r>
              <a:rPr lang="en-US" altLang="zh-TW" sz="2400"/>
              <a:t> (1 of 5)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693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al,'a'	; AL = 01100001b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and al,11011111b	; AL = 01000001b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 dirty="0"/>
              <a:t>Task: Convert the character in AL to upper case.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 dirty="0"/>
              <a:t>Solution: Use the AND instruction to clear bit 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(2 of 5)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6934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al,6	; AL = 00000110b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or  al,00110000b	; AL = 00110110b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7739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Convert a binary decimal byte into its equivalent ASCII decimal digit.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Use the OR instruction to set bits 4 and 5.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6477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The ASCII digit '6' = 00110110b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(3 of 5)</a:t>
            </a:r>
            <a:endParaRPr lang="en-US" altLang="zh-TW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762000" y="2921000"/>
            <a:ext cx="7339013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mov ax,40h           ; BIOS segment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mov </a:t>
            </a:r>
            <a:r>
              <a:rPr kumimoji="0" lang="en-US" altLang="zh-TW" sz="2000" b="1" dirty="0" err="1">
                <a:latin typeface="Courier New" pitchFamily="49" charset="0"/>
              </a:rPr>
              <a:t>ds,ax</a:t>
            </a:r>
            <a:endParaRPr kumimoji="0" lang="en-US" altLang="zh-TW" sz="20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mov bx,17h           ; keyboard flag byte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or BYTE PTR [bx],01000000b	; </a:t>
            </a:r>
            <a:r>
              <a:rPr kumimoji="0" lang="en-US" altLang="zh-TW" sz="2000" b="1" dirty="0" err="1">
                <a:latin typeface="Courier New" pitchFamily="49" charset="0"/>
              </a:rPr>
              <a:t>CapsLock</a:t>
            </a:r>
            <a:r>
              <a:rPr kumimoji="0" lang="en-US" altLang="zh-TW" sz="2000" b="1" dirty="0">
                <a:latin typeface="Courier New" pitchFamily="49" charset="0"/>
              </a:rPr>
              <a:t> on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39750" y="1066800"/>
            <a:ext cx="81343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 dirty="0"/>
              <a:t>Task: Turn on the keyboard </a:t>
            </a:r>
            <a:r>
              <a:rPr kumimoji="0" lang="en-US" altLang="zh-TW" sz="2400" dirty="0" err="1"/>
              <a:t>CapsLock</a:t>
            </a:r>
            <a:r>
              <a:rPr kumimoji="0" lang="en-US" altLang="zh-TW" sz="2400" dirty="0"/>
              <a:t> key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 dirty="0"/>
              <a:t>Solution: Use the OR instruction to set bit 6 in the keyboard flag byte at 0040:0017h in the BIOS data area.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This code only runs in Real-address mode, and it does not work under Windows NT, 2000, or XP.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(4 of 5)</a:t>
            </a:r>
            <a:endParaRPr lang="en-US" altLang="zh-TW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16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mov </a:t>
            </a:r>
            <a:r>
              <a:rPr kumimoji="0" lang="en-US" altLang="zh-TW" sz="2000" b="1" dirty="0" err="1">
                <a:latin typeface="Courier New" pitchFamily="49" charset="0"/>
              </a:rPr>
              <a:t>ax,wordVal</a:t>
            </a:r>
            <a:endParaRPr kumimoji="0" lang="en-US" altLang="zh-TW" sz="20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and ax,1	; low bit set?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 dirty="0" err="1">
                <a:latin typeface="Courier New" pitchFamily="49" charset="0"/>
              </a:rPr>
              <a:t>jz</a:t>
            </a:r>
            <a:r>
              <a:rPr kumimoji="0" lang="en-US" altLang="zh-TW" sz="2000" b="1" dirty="0">
                <a:latin typeface="Courier New" pitchFamily="49" charset="0"/>
              </a:rPr>
              <a:t>  </a:t>
            </a:r>
            <a:r>
              <a:rPr kumimoji="0" lang="en-US" altLang="zh-TW" sz="2000" b="1" dirty="0" err="1">
                <a:latin typeface="Courier New" pitchFamily="49" charset="0"/>
              </a:rPr>
              <a:t>EvenValue</a:t>
            </a:r>
            <a:r>
              <a:rPr kumimoji="0" lang="en-US" altLang="zh-TW" sz="2000" b="1" dirty="0">
                <a:latin typeface="Courier New" pitchFamily="49" charset="0"/>
              </a:rPr>
              <a:t>	; jump if Zero flag set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981075"/>
            <a:ext cx="72390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Jump to a label if an integer is even.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AND the lowest bit with a 1. If the result is Zero, the number was even.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(5 of 5)</a:t>
            </a:r>
            <a:endParaRPr lang="en-US" altLang="zh-TW"/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16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or  al,al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jnz IsNotZero	; jump if not zero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2390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Jump to a label if the value in AL is not zero.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OR the byte with itself, then use the JNZ (jump if not zero) instruction.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7162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ORing any number with itself does not change its value.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TEST instruction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18488" cy="2039937"/>
          </a:xfrm>
        </p:spPr>
        <p:txBody>
          <a:bodyPr/>
          <a:lstStyle/>
          <a:p>
            <a:r>
              <a:rPr lang="en-US" altLang="zh-TW" sz="2400"/>
              <a:t>Performs a nondestructive AND operation between each pair of matching bits in two operands</a:t>
            </a:r>
          </a:p>
          <a:p>
            <a:r>
              <a:rPr lang="en-US" altLang="zh-TW" sz="2400"/>
              <a:t>No operands are modified, but the flags are affected.</a:t>
            </a:r>
          </a:p>
          <a:p>
            <a:r>
              <a:rPr lang="en-US" altLang="zh-TW" sz="2400"/>
              <a:t>Example: jump to a label if either bit 0 or bit 1 in AL is set.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133600" y="2878138"/>
            <a:ext cx="381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jnz  ValueFound</a:t>
            </a: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468313" y="400208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Example: jump to a label if neither bit 0 nor bit 1 in AL is set.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2201863" y="4967288"/>
            <a:ext cx="381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jz   ValueNotFound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(1 of 3)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Compares the destination operand to the source operand</a:t>
            </a:r>
          </a:p>
          <a:p>
            <a:pPr lvl="1">
              <a:lnSpc>
                <a:spcPct val="90000"/>
              </a:lnSpc>
            </a:pPr>
            <a:r>
              <a:rPr lang="en-US" altLang="zh-TW" sz="1800"/>
              <a:t>Nondestructive subtraction of source from destination (destination operand is not changed)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Syntax: (OSZCAP)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chemeClr val="tx2"/>
                </a:solidFill>
                <a:latin typeface="Courier New" pitchFamily="49" charset="0"/>
              </a:rPr>
              <a:t>    CMP </a:t>
            </a:r>
            <a:r>
              <a:rPr lang="en-US" altLang="zh-TW" sz="2400" b="1" i="1">
                <a:solidFill>
                  <a:schemeClr val="tx2"/>
                </a:solidFill>
                <a:latin typeface="Courier New" pitchFamily="49" charset="0"/>
              </a:rPr>
              <a:t>destination, source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Example: destination == source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524000" y="3811588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Zero flag set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471488" y="4718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Example: destination &lt; source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524000" y="532765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Carry flag 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(2 of 3)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6535738" cy="741362"/>
          </a:xfrm>
        </p:spPr>
        <p:txBody>
          <a:bodyPr/>
          <a:lstStyle/>
          <a:p>
            <a:r>
              <a:rPr lang="en-US" altLang="zh-TW" sz="2400"/>
              <a:t>Example: destination &gt; source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ZF = 0, CF = 0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2743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000"/>
              <a:t>(both the Zero and Carry flags are clear)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219200" y="3962400"/>
            <a:ext cx="6324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 dirty="0"/>
              <a:t>The comparisons shown so far were unsigned.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(3 of 3)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8"/>
            <a:ext cx="6535738" cy="741362"/>
          </a:xfrm>
        </p:spPr>
        <p:txBody>
          <a:bodyPr/>
          <a:lstStyle/>
          <a:p>
            <a:r>
              <a:rPr lang="en-US" altLang="zh-TW" sz="2400"/>
              <a:t>Example: destination &gt; source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858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cmp al,-2	; Sign flag == Overflow flag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7086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comparisons shown here are performed with signed integers.</a:t>
            </a:r>
          </a:p>
        </p:txBody>
      </p:sp>
      <p:grpSp>
        <p:nvGrpSpPr>
          <p:cNvPr id="269318" name="Group 6"/>
          <p:cNvGrpSpPr>
            <a:grpSpLocks/>
          </p:cNvGrpSpPr>
          <p:nvPr/>
        </p:nvGrpSpPr>
        <p:grpSpPr bwMode="auto">
          <a:xfrm>
            <a:off x="685800" y="4005263"/>
            <a:ext cx="7315200" cy="1295400"/>
            <a:chOff x="432" y="2496"/>
            <a:chExt cx="4608" cy="816"/>
          </a:xfrm>
        </p:grpSpPr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432" y="2496"/>
              <a:ext cx="38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kumimoji="0" lang="en-US" altLang="zh-TW" sz="2000"/>
                <a:t>Example: destination &lt; source</a:t>
              </a:r>
            </a:p>
          </p:txBody>
        </p:sp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720" y="2784"/>
              <a:ext cx="43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743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al,-1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743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al,5	; Sign flag </a:t>
              </a:r>
              <a:r>
                <a:rPr kumimoji="0" lang="en-US" altLang="zh-TW" b="1">
                  <a:latin typeface="Courier New" pitchFamily="49" charset="0"/>
                  <a:sym typeface="Symbol" pitchFamily="18" charset="2"/>
                </a:rPr>
                <a:t>!=</a:t>
              </a:r>
              <a:r>
                <a:rPr kumimoji="0" lang="en-US" altLang="zh-TW" b="1">
                  <a:latin typeface="Courier New" pitchFamily="49" charset="0"/>
                </a:rPr>
                <a:t> Overflow flag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Setting and clearing individual flags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and al, 0		; set Zero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or  al, 1		; clear Zero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or  al, 80h		; set 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and al, 7Fh		; clear 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itchFamily="49" charset="0"/>
              </a:rPr>
              <a:t>stc</a:t>
            </a:r>
            <a:r>
              <a:rPr lang="en-US" altLang="zh-TW" b="1" dirty="0">
                <a:latin typeface="Courier New" pitchFamily="49" charset="0"/>
              </a:rPr>
              <a:t>				; set Carry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itchFamily="49" charset="0"/>
              </a:rPr>
              <a:t>clc</a:t>
            </a:r>
            <a:r>
              <a:rPr lang="en-US" altLang="zh-TW" b="1" dirty="0">
                <a:latin typeface="Courier New" pitchFamily="49" charset="0"/>
              </a:rPr>
              <a:t>				; clear Carry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mov al, 7Fh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 err="1">
                <a:latin typeface="Courier New" pitchFamily="49" charset="0"/>
              </a:rPr>
              <a:t>inc</a:t>
            </a:r>
            <a:r>
              <a:rPr lang="en-US" altLang="zh-TW" b="1" dirty="0">
                <a:latin typeface="Courier New" pitchFamily="49" charset="0"/>
              </a:rPr>
              <a:t> al			; set Overflow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dirty="0">
                <a:latin typeface="Courier New" pitchFamily="49" charset="0"/>
              </a:rPr>
              <a:t>or </a:t>
            </a:r>
            <a:r>
              <a:rPr lang="en-US" altLang="zh-TW" b="1" dirty="0" err="1">
                <a:latin typeface="Courier New" pitchFamily="49" charset="0"/>
              </a:rPr>
              <a:t>eax</a:t>
            </a:r>
            <a:r>
              <a:rPr lang="en-US" altLang="zh-TW" b="1" dirty="0">
                <a:latin typeface="Courier New" pitchFamily="49" charset="0"/>
              </a:rPr>
              <a:t>, 0		; clear Overflow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Announcements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Midterm exam: Room 103, 10:00am-12:00am next Thursday, open book, chapters 1-5.</a:t>
            </a:r>
          </a:p>
          <a:p>
            <a:r>
              <a:rPr lang="en-US" altLang="zh-TW"/>
              <a:t>Assignment #2 is online.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jumps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Conditional structures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 are no high-level logic structures such as if-then-else, in the IA-32 instruction set. But you can use combinations of comparisons and jumps to implement any logic structure.</a:t>
            </a:r>
          </a:p>
          <a:p>
            <a:r>
              <a:rPr lang="en-US" altLang="zh-TW" dirty="0"/>
              <a:t>First, an operation such as CMP, AND or SUB is executed to modified the CPU flags. Second, a conditional jump instruction tests the flags and change the execution flow accordingly. 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2590800" y="4724400"/>
            <a:ext cx="2557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    CMP AL, 0</a:t>
            </a:r>
          </a:p>
          <a:p>
            <a:r>
              <a:rPr lang="en-US" altLang="zh-TW" sz="2400" b="1">
                <a:latin typeface="Courier New" pitchFamily="49" charset="0"/>
              </a:rPr>
              <a:t>    JZ  L1</a:t>
            </a:r>
          </a:p>
          <a:p>
            <a:r>
              <a:rPr lang="en-US" altLang="zh-TW" sz="2400" b="1">
                <a:latin typeface="Courier New" pitchFamily="49" charset="0"/>
              </a:rPr>
              <a:t>    :</a:t>
            </a:r>
          </a:p>
          <a:p>
            <a:r>
              <a:rPr lang="en-US" altLang="zh-TW" sz="2400" b="1">
                <a:latin typeface="Courier New" pitchFamily="49" charset="0"/>
              </a:rPr>
              <a:t>L1: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</a:t>
            </a:r>
            <a:r>
              <a:rPr lang="en-US" altLang="zh-TW" sz="2800" i="1"/>
              <a:t>cond</a:t>
            </a:r>
            <a:r>
              <a:rPr lang="en-US" altLang="zh-TW"/>
              <a:t> instruction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0637"/>
          </a:xfrm>
        </p:spPr>
        <p:txBody>
          <a:bodyPr/>
          <a:lstStyle/>
          <a:p>
            <a:pPr marL="533400" indent="-533400"/>
            <a:r>
              <a:rPr lang="en-US" altLang="zh-TW"/>
              <a:t>A conditional jump instruction branches to a label when specific register or flag conditions are met</a:t>
            </a:r>
          </a:p>
          <a:p>
            <a:pPr marL="533400" indent="-533400">
              <a:buFontTx/>
              <a:buNone/>
            </a:pPr>
            <a:r>
              <a:rPr lang="en-US" altLang="zh-TW" b="1">
                <a:latin typeface="Courier New" pitchFamily="49" charset="0"/>
              </a:rPr>
              <a:t>   Jcond </a:t>
            </a:r>
            <a:r>
              <a:rPr lang="en-US" altLang="zh-TW" b="1" i="1">
                <a:latin typeface="Courier New" pitchFamily="49" charset="0"/>
              </a:rPr>
              <a:t>destination</a:t>
            </a:r>
          </a:p>
          <a:p>
            <a:pPr marL="533400" indent="-533400"/>
            <a:r>
              <a:rPr lang="en-US" altLang="zh-TW"/>
              <a:t>Four groups: (some are the same)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specific flag values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equality between operands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comparisons of unsigned operands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comparisons of signed operands</a:t>
            </a:r>
            <a:endParaRPr lang="en-US" altLang="zh-TW" b="1" i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specific flags</a:t>
            </a: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052513"/>
            <a:ext cx="7272337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equality</a:t>
            </a:r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96975"/>
            <a:ext cx="80645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unsigned comparisons</a:t>
            </a:r>
          </a:p>
        </p:txBody>
      </p: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207375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4825" y="52292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 b="1"/>
              <a:t>＞≧＜≦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signed comparisons</a:t>
            </a:r>
          </a:p>
        </p:txBody>
      </p:sp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207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Examples</a:t>
            </a:r>
            <a:endParaRPr lang="en-US" altLang="zh-TW" sz="2400">
              <a:solidFill>
                <a:schemeClr val="tx1"/>
              </a:solidFill>
            </a:endParaRPr>
          </a:p>
        </p:txBody>
      </p:sp>
      <p:grpSp>
        <p:nvGrpSpPr>
          <p:cNvPr id="278531" name="Group 3"/>
          <p:cNvGrpSpPr>
            <a:grpSpLocks/>
          </p:cNvGrpSpPr>
          <p:nvPr/>
        </p:nvGrpSpPr>
        <p:grpSpPr bwMode="auto">
          <a:xfrm>
            <a:off x="685800" y="914400"/>
            <a:ext cx="7696200" cy="2514600"/>
            <a:chOff x="432" y="576"/>
            <a:chExt cx="4848" cy="1584"/>
          </a:xfrm>
        </p:grpSpPr>
        <p:sp>
          <p:nvSpPr>
            <p:cNvPr id="278532" name="Text Box 4"/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Large,bx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ax,bx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jna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Large,ax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278533" name="Text Box 5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kumimoji="0" lang="en-US" altLang="zh-TW" sz="2100"/>
                <a:t>Compare unsigned AX to BX, and copy the larger of the two into a variable named </a:t>
              </a:r>
              <a:r>
                <a:rPr kumimoji="0" lang="en-US" altLang="zh-TW" sz="2100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762000" y="3657600"/>
            <a:ext cx="7696200" cy="2590800"/>
            <a:chOff x="480" y="2304"/>
            <a:chExt cx="4848" cy="1632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Small,ax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bx,ax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jnl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Small,bx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278536" name="Text Box 8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kumimoji="0" lang="en-US" altLang="zh-TW" sz="2100"/>
                <a:t>Compare signed AX to BX, and copy the smaller of the two into a variable named </a:t>
              </a:r>
              <a:r>
                <a:rPr kumimoji="0" lang="en-US" altLang="zh-TW" sz="2100">
                  <a:solidFill>
                    <a:schemeClr val="tx2"/>
                  </a:solidFill>
                </a:rPr>
                <a:t>Small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914400" y="1773238"/>
            <a:ext cx="7162800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.date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intArray</a:t>
            </a:r>
            <a:r>
              <a:rPr kumimoji="0" lang="en-US" altLang="zh-TW" b="1" dirty="0">
                <a:latin typeface="Courier New" pitchFamily="49" charset="0"/>
              </a:rPr>
              <a:t> DWORD 7,9,3,4,6,1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        mov  </a:t>
            </a:r>
            <a:r>
              <a:rPr kumimoji="0" lang="en-US" altLang="zh-TW" b="1" dirty="0" err="1">
                <a:latin typeface="Courier New" pitchFamily="49" charset="0"/>
              </a:rPr>
              <a:t>ebx</a:t>
            </a:r>
            <a:r>
              <a:rPr kumimoji="0" lang="en-US" altLang="zh-TW" b="1" dirty="0">
                <a:latin typeface="Courier New" pitchFamily="49" charset="0"/>
              </a:rPr>
              <a:t>, OFFSET </a:t>
            </a:r>
            <a:r>
              <a:rPr kumimoji="0" lang="en-US" altLang="zh-TW" b="1" dirty="0" err="1">
                <a:latin typeface="Courier New" pitchFamily="49" charset="0"/>
              </a:rPr>
              <a:t>intArray</a:t>
            </a:r>
            <a:endParaRPr kumimoji="0" lang="en-US" altLang="zh-TW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        mov  </a:t>
            </a:r>
            <a:r>
              <a:rPr kumimoji="0" lang="en-US" altLang="zh-TW" b="1" dirty="0" err="1">
                <a:latin typeface="Courier New" pitchFamily="49" charset="0"/>
              </a:rPr>
              <a:t>ecx</a:t>
            </a:r>
            <a:r>
              <a:rPr kumimoji="0" lang="en-US" altLang="zh-TW" b="1" dirty="0">
                <a:latin typeface="Courier New" pitchFamily="49" charset="0"/>
              </a:rPr>
              <a:t>, LENGTHOF </a:t>
            </a:r>
            <a:r>
              <a:rPr kumimoji="0" lang="en-US" altLang="zh-TW" b="1" dirty="0" err="1">
                <a:latin typeface="Courier New" pitchFamily="49" charset="0"/>
              </a:rPr>
              <a:t>intArray</a:t>
            </a:r>
            <a:endParaRPr kumimoji="0" lang="en-US" altLang="zh-TW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L1:     test DWORD PTR [</a:t>
            </a:r>
            <a:r>
              <a:rPr kumimoji="0" lang="en-US" altLang="zh-TW" b="1" dirty="0" err="1">
                <a:latin typeface="Courier New" pitchFamily="49" charset="0"/>
              </a:rPr>
              <a:t>ebx</a:t>
            </a:r>
            <a:r>
              <a:rPr kumimoji="0" lang="en-US" altLang="zh-TW" b="1" dirty="0">
                <a:latin typeface="Courier New" pitchFamily="49" charset="0"/>
              </a:rPr>
              <a:t>],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        </a:t>
            </a:r>
            <a:r>
              <a:rPr kumimoji="0" lang="en-US" altLang="zh-TW" b="1" dirty="0" err="1">
                <a:latin typeface="Courier New" pitchFamily="49" charset="0"/>
              </a:rPr>
              <a:t>jz</a:t>
            </a:r>
            <a:r>
              <a:rPr kumimoji="0" lang="en-US" altLang="zh-TW" b="1" dirty="0">
                <a:latin typeface="Courier New" pitchFamily="49" charset="0"/>
              </a:rPr>
              <a:t>   found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        add  </a:t>
            </a:r>
            <a:r>
              <a:rPr kumimoji="0" lang="en-US" altLang="zh-TW" b="1" dirty="0" err="1">
                <a:latin typeface="Courier New" pitchFamily="49" charset="0"/>
              </a:rPr>
              <a:t>ebx</a:t>
            </a:r>
            <a:r>
              <a:rPr kumimoji="0" lang="en-US" altLang="zh-TW" b="1" dirty="0">
                <a:latin typeface="Courier New" pitchFamily="49" charset="0"/>
              </a:rPr>
              <a:t>, 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        loop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...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70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 dirty="0"/>
              <a:t>Find the first even number in an array of unsigned integers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 encryption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884488" y="1917700"/>
            <a:ext cx="230505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encoder</a:t>
            </a:r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223678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5219700" y="2565400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588963" y="2254250"/>
            <a:ext cx="173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message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(plain text)</a:t>
            </a:r>
          </a:p>
        </p:txBody>
      </p:sp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5892800" y="3254375"/>
            <a:ext cx="2855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unintelligible string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(cipher text)</a:t>
            </a:r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3635375" y="1100138"/>
            <a:ext cx="65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key</a:t>
            </a: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3995738" y="1557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2914650" y="4149725"/>
            <a:ext cx="230505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encoder</a:t>
            </a: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2266950" y="47974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619125" y="4486275"/>
            <a:ext cx="173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message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(plain text)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08400" y="5734050"/>
            <a:ext cx="65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key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>
            <a:off x="4067175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 flipV="1">
            <a:off x="5219700" y="4149725"/>
            <a:ext cx="792163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#2 CRC32 checksum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unsigned int crc32(const char* data,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           size_t length)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{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// standard polynomial in CRC32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const unsigned int POLY = 0xEDB88320;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// standard initial value in CRC32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unsigned int reminder = 0xFFFFFFFF;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for(size_t i = 0; i &lt; length; i++){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// must be zero extended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reminder ^= (unsigned char)data[i];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for(size_t bit = 0; bit &lt; 8; bit++)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if(reminder &amp; 0x01)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reminder = (reminder &gt;&gt; 1) ^ POLY;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else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reminder &gt;&gt;= 1;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return reminder ^ 0xFFFFFFFF;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Encrypting a string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755650" y="1236663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KEY = 239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buffer BYTE BUFMAX DUP(0)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bufSize</a:t>
            </a:r>
            <a:r>
              <a:rPr kumimoji="0" lang="en-US" altLang="zh-TW" b="1" dirty="0">
                <a:latin typeface="Courier New" pitchFamily="49" charset="0"/>
              </a:rPr>
              <a:t>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mov </a:t>
            </a:r>
            <a:r>
              <a:rPr kumimoji="0" lang="en-US" altLang="zh-TW" b="1" dirty="0" err="1">
                <a:latin typeface="Courier New" pitchFamily="49" charset="0"/>
              </a:rPr>
              <a:t>ecx,bufSize</a:t>
            </a:r>
            <a:r>
              <a:rPr kumimoji="0" lang="en-US" altLang="zh-TW" b="1" dirty="0">
                <a:latin typeface="Courier New" pitchFamily="49" charset="0"/>
              </a:rPr>
              <a:t>	; loop counter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mov esi,0	; index 0 in buffer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L1: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xor</a:t>
            </a:r>
            <a:r>
              <a:rPr kumimoji="0" lang="en-US" altLang="zh-TW" b="1" dirty="0">
                <a:latin typeface="Courier New" pitchFamily="49" charset="0"/>
              </a:rPr>
              <a:t> buffer[</a:t>
            </a:r>
            <a:r>
              <a:rPr kumimoji="0" lang="en-US" altLang="zh-TW" b="1" dirty="0" err="1">
                <a:latin typeface="Courier New" pitchFamily="49" charset="0"/>
              </a:rPr>
              <a:t>esi</a:t>
            </a:r>
            <a:r>
              <a:rPr kumimoji="0" lang="en-US" altLang="zh-TW" b="1" dirty="0">
                <a:latin typeface="Courier New" pitchFamily="49" charset="0"/>
              </a:rPr>
              <a:t>],KEY	; translate a byte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inc</a:t>
            </a:r>
            <a:r>
              <a:rPr kumimoji="0" lang="en-US" altLang="zh-TW" b="1" dirty="0">
                <a:latin typeface="Courier New" pitchFamily="49" charset="0"/>
              </a:rPr>
              <a:t> </a:t>
            </a:r>
            <a:r>
              <a:rPr kumimoji="0" lang="en-US" altLang="zh-TW" b="1" dirty="0" err="1">
                <a:latin typeface="Courier New" pitchFamily="49" charset="0"/>
              </a:rPr>
              <a:t>esi</a:t>
            </a:r>
            <a:r>
              <a:rPr kumimoji="0" lang="en-US" altLang="zh-TW" b="1" dirty="0">
                <a:latin typeface="Courier New" pitchFamily="49" charset="0"/>
              </a:rPr>
              <a:t>	; point to next byte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loop L1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828675" y="4638675"/>
            <a:ext cx="7559675" cy="1743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 dirty="0">
                <a:solidFill>
                  <a:schemeClr val="tx2"/>
                </a:solidFill>
                <a:latin typeface="Courier New" pitchFamily="49" charset="0"/>
              </a:rPr>
              <a:t>Message: Attack at dawn.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 dirty="0">
                <a:latin typeface="Courier New" pitchFamily="49" charset="0"/>
              </a:rPr>
              <a:t>Cipher text:</a:t>
            </a:r>
            <a:r>
              <a:rPr kumimoji="0" lang="en-US" altLang="zh-TW" sz="24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TW" sz="2400" b="1" dirty="0">
                <a:latin typeface="Courier New" pitchFamily="49" charset="0"/>
              </a:rPr>
              <a:t>«¢¢</a:t>
            </a:r>
            <a:r>
              <a:rPr kumimoji="0" lang="en-US" altLang="zh-TW" sz="2400" b="1" dirty="0" err="1">
                <a:latin typeface="Courier New" pitchFamily="49" charset="0"/>
              </a:rPr>
              <a:t>Äîä</a:t>
            </a:r>
            <a:r>
              <a:rPr kumimoji="0" lang="en-US" altLang="zh-TW" sz="2400" b="1" dirty="0">
                <a:latin typeface="Courier New" pitchFamily="49" charset="0"/>
              </a:rPr>
              <a:t>-Ä¢-</a:t>
            </a:r>
            <a:r>
              <a:rPr kumimoji="0" lang="en-US" altLang="zh-TW" sz="2400" b="1" dirty="0" err="1">
                <a:latin typeface="Courier New" pitchFamily="49" charset="0"/>
              </a:rPr>
              <a:t>ïÄÿü-Gs</a:t>
            </a:r>
            <a:endParaRPr kumimoji="0" lang="en-US" altLang="zh-TW" sz="2400" b="1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kumimoji="0" lang="en-US" altLang="zh-TW" sz="2400" b="1" dirty="0">
                <a:latin typeface="Courier New" pitchFamily="49" charset="0"/>
              </a:rPr>
              <a:t>Decrypted: Attack at dawn.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loops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LOOPZ and LOOPE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5022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Syntax: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500">
                <a:solidFill>
                  <a:schemeClr val="tx2"/>
                </a:solidFill>
              </a:rPr>
              <a:t>	</a:t>
            </a:r>
            <a:r>
              <a:rPr lang="en-US" altLang="zh-TW" sz="2800" b="1">
                <a:solidFill>
                  <a:schemeClr val="tx2"/>
                </a:solidFill>
                <a:latin typeface="Courier New" pitchFamily="49" charset="0"/>
              </a:rPr>
              <a:t>LOOPE </a:t>
            </a:r>
            <a:r>
              <a:rPr lang="en-US" altLang="zh-TW" sz="2800" b="1" i="1">
                <a:solidFill>
                  <a:schemeClr val="tx2"/>
                </a:solidFill>
                <a:latin typeface="Courier New" pitchFamily="49" charset="0"/>
              </a:rPr>
              <a:t>destination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i="1">
                <a:solidFill>
                  <a:schemeClr val="tx2"/>
                </a:solidFill>
              </a:rPr>
              <a:t>	</a:t>
            </a:r>
            <a:r>
              <a:rPr lang="en-US" altLang="zh-TW" sz="2800" b="1">
                <a:solidFill>
                  <a:schemeClr val="tx2"/>
                </a:solidFill>
                <a:latin typeface="Courier New" pitchFamily="49" charset="0"/>
              </a:rPr>
              <a:t>LOOPZ</a:t>
            </a:r>
            <a:r>
              <a:rPr lang="en-US" altLang="zh-TW" sz="2800" b="1" i="1">
                <a:solidFill>
                  <a:schemeClr val="tx2"/>
                </a:solidFill>
                <a:latin typeface="Courier New" pitchFamily="49" charset="0"/>
              </a:rPr>
              <a:t> 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Logic: </a:t>
            </a:r>
          </a:p>
          <a:p>
            <a:pPr lvl="1">
              <a:lnSpc>
                <a:spcPct val="90000"/>
              </a:lnSpc>
            </a:pPr>
            <a:r>
              <a:rPr lang="en-US" altLang="zh-TW" sz="2500"/>
              <a:t>ECX </a:t>
            </a:r>
            <a:r>
              <a:rPr lang="en-US" altLang="zh-TW" sz="2200">
                <a:sym typeface="Symbol" pitchFamily="18" charset="2"/>
              </a:rPr>
              <a:t></a:t>
            </a:r>
            <a:r>
              <a:rPr lang="en-US" altLang="zh-TW" sz="2500"/>
              <a:t> ECX </a:t>
            </a:r>
            <a:r>
              <a:rPr lang="en-US" altLang="zh-TW" sz="2500">
                <a:latin typeface="Arial"/>
              </a:rPr>
              <a:t>–</a:t>
            </a:r>
            <a:r>
              <a:rPr lang="en-US" altLang="zh-TW" sz="2500"/>
              <a:t> 1</a:t>
            </a:r>
          </a:p>
          <a:p>
            <a:pPr lvl="1">
              <a:lnSpc>
                <a:spcPct val="90000"/>
              </a:lnSpc>
            </a:pPr>
            <a:r>
              <a:rPr lang="en-US" altLang="zh-TW" sz="2500"/>
              <a:t>if ECX &gt; 0 and ZF=1, jump to </a:t>
            </a:r>
            <a:r>
              <a:rPr lang="en-US" altLang="zh-TW" sz="2500" i="1"/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destination label must be between -128 and +127 bytes from the location of the following instruction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Useful when scanning an array for the first element that meets some condition.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LOOPNZ and LOOPNE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637087"/>
          </a:xfrm>
        </p:spPr>
        <p:txBody>
          <a:bodyPr/>
          <a:lstStyle/>
          <a:p>
            <a:r>
              <a:rPr lang="en-US" altLang="zh-TW"/>
              <a:t>Syntax: </a:t>
            </a:r>
          </a:p>
          <a:p>
            <a:pPr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	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LOOPNZ 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destination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chemeClr val="tx2"/>
                </a:solidFill>
              </a:rPr>
              <a:t>	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LOOPNE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 destination</a:t>
            </a:r>
          </a:p>
          <a:p>
            <a:r>
              <a:rPr lang="en-US" altLang="zh-TW"/>
              <a:t>Logic: </a:t>
            </a:r>
          </a:p>
          <a:p>
            <a:pPr lvl="1"/>
            <a:r>
              <a:rPr lang="en-US" altLang="zh-TW"/>
              <a:t>ECX </a:t>
            </a:r>
            <a:r>
              <a:rPr lang="en-US" altLang="zh-TW">
                <a:sym typeface="Symbol" pitchFamily="18" charset="2"/>
              </a:rPr>
              <a:t></a:t>
            </a:r>
            <a:r>
              <a:rPr lang="en-US" altLang="zh-TW"/>
              <a:t> ECX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1; </a:t>
            </a:r>
          </a:p>
          <a:p>
            <a:pPr lvl="1"/>
            <a:r>
              <a:rPr lang="en-US" altLang="zh-TW"/>
              <a:t>if ECX &gt; 0 and ZF=0, jump to </a:t>
            </a:r>
            <a:r>
              <a:rPr lang="en-US" altLang="zh-TW" i="1"/>
              <a:t>destination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LOOPNZ example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8135938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array SWORD -3,-6,-1,-10,10,30,40,4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sentinel SWORD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mov </a:t>
            </a:r>
            <a:r>
              <a:rPr kumimoji="0" lang="en-US" altLang="zh-TW" b="1" dirty="0" err="1">
                <a:latin typeface="Courier New" pitchFamily="49" charset="0"/>
              </a:rPr>
              <a:t>esi,OFFSET</a:t>
            </a:r>
            <a:r>
              <a:rPr kumimoji="0" lang="en-US" altLang="zh-TW" b="1" dirty="0">
                <a:latin typeface="Courier New" pitchFamily="49" charset="0"/>
              </a:rPr>
              <a:t> array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mov </a:t>
            </a:r>
            <a:r>
              <a:rPr kumimoji="0" lang="en-US" altLang="zh-TW" b="1" dirty="0" err="1">
                <a:latin typeface="Courier New" pitchFamily="49" charset="0"/>
              </a:rPr>
              <a:t>ecx,LENGTHOF</a:t>
            </a:r>
            <a:r>
              <a:rPr kumimoji="0" lang="en-US" altLang="zh-TW" b="1" dirty="0">
                <a:latin typeface="Courier New" pitchFamily="49" charset="0"/>
              </a:rPr>
              <a:t> array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next: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test WORD PTR [</a:t>
            </a:r>
            <a:r>
              <a:rPr kumimoji="0" lang="en-US" altLang="zh-TW" b="1" dirty="0" err="1">
                <a:latin typeface="Courier New" pitchFamily="49" charset="0"/>
              </a:rPr>
              <a:t>esi</a:t>
            </a:r>
            <a:r>
              <a:rPr kumimoji="0" lang="en-US" altLang="zh-TW" b="1" dirty="0">
                <a:latin typeface="Courier New" pitchFamily="49" charset="0"/>
              </a:rPr>
              <a:t>],8000h	; test sign bit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pushfd</a:t>
            </a:r>
            <a:r>
              <a:rPr kumimoji="0" lang="en-US" altLang="zh-TW" b="1" dirty="0">
                <a:latin typeface="Courier New" pitchFamily="49" charset="0"/>
              </a:rPr>
              <a:t>	; push flags on stack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add </a:t>
            </a:r>
            <a:r>
              <a:rPr kumimoji="0" lang="en-US" altLang="zh-TW" b="1" dirty="0" err="1">
                <a:latin typeface="Courier New" pitchFamily="49" charset="0"/>
              </a:rPr>
              <a:t>esi,TYPE</a:t>
            </a:r>
            <a:r>
              <a:rPr kumimoji="0" lang="en-US" altLang="zh-TW" b="1" dirty="0">
                <a:latin typeface="Courier New" pitchFamily="49" charset="0"/>
              </a:rPr>
              <a:t> array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popfd</a:t>
            </a:r>
            <a:r>
              <a:rPr kumimoji="0" lang="en-US" altLang="zh-TW" b="1" dirty="0">
                <a:latin typeface="Courier New" pitchFamily="49" charset="0"/>
              </a:rPr>
              <a:t>	; pop flags from stack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loopnz</a:t>
            </a:r>
            <a:r>
              <a:rPr kumimoji="0" lang="en-US" altLang="zh-TW" b="1" dirty="0">
                <a:latin typeface="Courier New" pitchFamily="49" charset="0"/>
              </a:rPr>
              <a:t> next	; continue loop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 err="1">
                <a:latin typeface="Courier New" pitchFamily="49" charset="0"/>
              </a:rPr>
              <a:t>jnz</a:t>
            </a:r>
            <a:r>
              <a:rPr kumimoji="0" lang="en-US" altLang="zh-TW" b="1" dirty="0">
                <a:latin typeface="Courier New" pitchFamily="49" charset="0"/>
              </a:rPr>
              <a:t> quit	; none found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sub </a:t>
            </a:r>
            <a:r>
              <a:rPr kumimoji="0" lang="en-US" altLang="zh-TW" b="1" dirty="0" err="1">
                <a:latin typeface="Courier New" pitchFamily="49" charset="0"/>
              </a:rPr>
              <a:t>esi,TYPE</a:t>
            </a:r>
            <a:r>
              <a:rPr kumimoji="0" lang="en-US" altLang="zh-TW" b="1" dirty="0">
                <a:latin typeface="Courier New" pitchFamily="49" charset="0"/>
              </a:rPr>
              <a:t> array	; ESI points to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quit: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 dirty="0">
              <a:latin typeface="Courier New" pitchFamily="49" charset="0"/>
            </a:endParaRP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33400" y="908050"/>
            <a:ext cx="7848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code finds the first positive value in an array: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755650" y="1828800"/>
            <a:ext cx="7696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sentinel SWORD 0FFFFh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L1:	cmp WORD PTR [esi],0	; check for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quit: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533400" y="90805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Locate the first nonzero value in the array. If none is found, let ESI point to the sentinel value: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sentinel SWORD 0FFFFh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	cmp WORD PTR [esi],0	; check for zero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pushfd	; push flags on stack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esi,TYPE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popfd	; pop flags from stack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loope next	; continue loop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jz quit	; none found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esi,TYPE array	; ESI points to value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quit: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structures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Block-structured IF statements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576387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 sz="2400"/>
              <a:t>Assembly language programmers can easily translate logical statements written in C++/Java into assembly language. For example:</a:t>
            </a:r>
            <a:endParaRPr lang="en-US" altLang="zh-TW" sz="2000" b="1">
              <a:latin typeface="Courier New" pitchFamily="49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897313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mov eax,op1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cmp eax,op2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jne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mov X,1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 mov 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11188" y="2636838"/>
            <a:ext cx="3384550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op1 == op2 )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X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484312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unsigned: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4427538" y="2349500"/>
            <a:ext cx="3744912" cy="2447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611188" y="2349500"/>
            <a:ext cx="338455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ebx &lt;= ecx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Boolean and comparison instructions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89038"/>
            <a:ext cx="5810250" cy="4545012"/>
          </a:xfrm>
        </p:spPr>
        <p:txBody>
          <a:bodyPr/>
          <a:lstStyle/>
          <a:p>
            <a:r>
              <a:rPr lang="en-US" altLang="zh-TW"/>
              <a:t>CPU Status Flags</a:t>
            </a:r>
          </a:p>
          <a:p>
            <a:r>
              <a:rPr lang="en-US" altLang="zh-TW"/>
              <a:t>AND Instruction</a:t>
            </a:r>
          </a:p>
          <a:p>
            <a:r>
              <a:rPr lang="en-US" altLang="zh-TW"/>
              <a:t>OR Instruction</a:t>
            </a:r>
          </a:p>
          <a:p>
            <a:r>
              <a:rPr lang="en-US" altLang="zh-TW"/>
              <a:t>XOR Instruction</a:t>
            </a:r>
          </a:p>
          <a:p>
            <a:r>
              <a:rPr lang="en-US" altLang="zh-TW"/>
              <a:t>NOT Instruction</a:t>
            </a:r>
          </a:p>
          <a:p>
            <a:r>
              <a:rPr lang="en-US" altLang="zh-TW"/>
              <a:t>Applications</a:t>
            </a:r>
          </a:p>
          <a:p>
            <a:r>
              <a:rPr lang="en-US" altLang="zh-TW"/>
              <a:t>TEST Instruction </a:t>
            </a:r>
          </a:p>
          <a:p>
            <a:r>
              <a:rPr lang="en-US" altLang="zh-TW"/>
              <a:t>CMP Instruction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1152525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32-bit signed integers: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419600" y="2362200"/>
            <a:ext cx="3968750" cy="34432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eax,var1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cmp eax,var2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jle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var3,6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var4,7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L1: mov var3,10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L2: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611188" y="2276475"/>
            <a:ext cx="3600450" cy="352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var1 &lt;= var2 )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var3 = 10;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var3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var4 = 7;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676400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altLang="zh-TW" sz="2400"/>
              <a:t>When implementing the logical AND operator, consider that HLLs use 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TW" sz="2400"/>
              <a:t>In the following example, if the first expression is false, the second expression is skipped: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2198688" y="3375025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7010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ja 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ja 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L2:	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590800" y="1219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7315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This is one possible implementation . . 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315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X,1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2438400" y="12954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But the following implementation uses  29% less code by reversing the first relational operator. We allow the program to "fall through" to the second expression: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152525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unsigned: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427538" y="2349500"/>
            <a:ext cx="4032250" cy="287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ecx,edx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jbe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next: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539750" y="2349500"/>
            <a:ext cx="3671888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ebx &lt;= ecx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&amp;&amp; ecx &gt; edx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762000" y="57150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OR</a:t>
            </a:r>
            <a:endParaRPr lang="en-US" altLang="zh-TW" sz="240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062038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altLang="zh-TW" sz="2400"/>
              <a:t>In the following example, if the first expression is true, the second expression is skipped: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68538" y="23495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OR</a:t>
            </a:r>
            <a:endParaRPr lang="en-US" altLang="zh-TW" sz="240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914400" y="3501008"/>
            <a:ext cx="7696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	</a:t>
            </a:r>
            <a:r>
              <a:rPr kumimoji="0" lang="en-US" altLang="zh-TW" b="1" dirty="0" err="1">
                <a:latin typeface="Courier New" pitchFamily="49" charset="0"/>
              </a:rPr>
              <a:t>cmp</a:t>
            </a:r>
            <a:r>
              <a:rPr kumimoji="0" lang="en-US" altLang="zh-TW" b="1" dirty="0">
                <a:latin typeface="Courier New" pitchFamily="49" charset="0"/>
              </a:rPr>
              <a:t> </a:t>
            </a:r>
            <a:r>
              <a:rPr kumimoji="0" lang="en-US" altLang="zh-TW" b="1" dirty="0" err="1">
                <a:latin typeface="Courier New" pitchFamily="49" charset="0"/>
              </a:rPr>
              <a:t>al,bl</a:t>
            </a:r>
            <a:r>
              <a:rPr kumimoji="0" lang="en-US" altLang="zh-TW" b="1" dirty="0">
                <a:latin typeface="Courier New" pitchFamily="49" charset="0"/>
              </a:rPr>
              <a:t>	; is AL &gt; BL?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	ja  L1	; yes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	</a:t>
            </a:r>
            <a:r>
              <a:rPr kumimoji="0" lang="en-US" altLang="zh-TW" b="1" dirty="0" err="1">
                <a:latin typeface="Courier New" pitchFamily="49" charset="0"/>
              </a:rPr>
              <a:t>cmp</a:t>
            </a:r>
            <a:r>
              <a:rPr kumimoji="0" lang="en-US" altLang="zh-TW" b="1" dirty="0">
                <a:latin typeface="Courier New" pitchFamily="49" charset="0"/>
              </a:rPr>
              <a:t> </a:t>
            </a:r>
            <a:r>
              <a:rPr kumimoji="0" lang="en-US" altLang="zh-TW" b="1" dirty="0" err="1">
                <a:latin typeface="Courier New" pitchFamily="49" charset="0"/>
              </a:rPr>
              <a:t>bl,cl</a:t>
            </a:r>
            <a:r>
              <a:rPr kumimoji="0" lang="en-US" altLang="zh-TW" b="1" dirty="0">
                <a:latin typeface="Courier New" pitchFamily="49" charset="0"/>
              </a:rPr>
              <a:t>	; no: is BL &gt; CL?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	</a:t>
            </a:r>
            <a:r>
              <a:rPr kumimoji="0" lang="en-US" altLang="zh-TW" b="1" dirty="0" err="1">
                <a:latin typeface="Courier New" pitchFamily="49" charset="0"/>
              </a:rPr>
              <a:t>jbe</a:t>
            </a:r>
            <a:r>
              <a:rPr kumimoji="0" lang="en-US" altLang="zh-TW" b="1" dirty="0">
                <a:latin typeface="Courier New" pitchFamily="49" charset="0"/>
              </a:rPr>
              <a:t> next	; no: skip next statement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L1: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 dirty="0">
                <a:latin typeface="Courier New" pitchFamily="49" charset="0"/>
              </a:rPr>
              <a:t>next: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590800" y="1219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We can use "fall-through" logic to keep the code as short as possible: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Loops</a:t>
            </a:r>
            <a:endParaRPr lang="en-US" altLang="zh-TW" sz="2400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2667000" y="2438400"/>
            <a:ext cx="3886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while( eax &lt; ebx)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eax = eax + 1;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315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WHILE loop is really an IF statement followed by the body of the loop, followed by an unconditional jump to the top of the loop. Consider the following example: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903288" y="3862388"/>
            <a:ext cx="7467600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_while: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       cmp eax,ebx	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jae _endwhile	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inc eax	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jmp _while	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_endwhile: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  <a:endParaRPr lang="en-US" altLang="zh-TW" sz="2400"/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755650" y="3789363"/>
            <a:ext cx="777716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_while: cmp ebx,val1    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ja  _endwhile  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add ebx,5       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dec 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jmp while         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_endwhile: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514600" y="1484313"/>
            <a:ext cx="3641725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while( ebx &lt;= val1)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ebx = ebx + 5;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val1 = val1 - 1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}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685800" y="908050"/>
            <a:ext cx="7620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Example: IF statement nested in a loop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3095625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while(eax &lt; ebx)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eax++;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if (ebx==ecx)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X=2;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else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X=3;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}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997325" y="1125538"/>
            <a:ext cx="4535488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_while:  cmp  eax, ebx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jae  _endwhile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inc  eax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cmp  ebx, ecx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jne  _else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mov  X, 2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jmp  _while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_else:   mov  X, 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jmp  _while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_endwhile: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Status flags - review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90600"/>
            <a:ext cx="8135938" cy="5534025"/>
          </a:xfrm>
        </p:spPr>
        <p:txBody>
          <a:bodyPr/>
          <a:lstStyle/>
          <a:p>
            <a:r>
              <a:rPr lang="en-US" altLang="zh-TW" sz="2400"/>
              <a:t>The Zero flag is set when the result of an operation equals zero.</a:t>
            </a:r>
          </a:p>
          <a:p>
            <a:r>
              <a:rPr lang="en-US" altLang="zh-TW" sz="2400"/>
              <a:t>The Carry flag is set when an instruction generates a result that is too large (or too small) for the destination operand.</a:t>
            </a:r>
          </a:p>
          <a:p>
            <a:r>
              <a:rPr lang="en-US" altLang="zh-TW" sz="2400"/>
              <a:t>The Sign flag is set if the destination operand is negative, and it is clear if the destination operand is positive.</a:t>
            </a:r>
          </a:p>
          <a:p>
            <a:r>
              <a:rPr lang="en-US" altLang="zh-TW" sz="2400"/>
              <a:t>The Overflow flag is set when an instruction generates an invalid signed result.</a:t>
            </a:r>
          </a:p>
          <a:p>
            <a:r>
              <a:rPr lang="en-US" altLang="zh-TW" sz="2400"/>
              <a:t>Less important:</a:t>
            </a:r>
          </a:p>
          <a:p>
            <a:pPr lvl="1"/>
            <a:r>
              <a:rPr lang="en-US" altLang="zh-TW" sz="1800"/>
              <a:t>The Parity flag is set when an instruction generates an even number of 1 bits in the low byte of the destination operand.</a:t>
            </a:r>
          </a:p>
          <a:p>
            <a:pPr lvl="1"/>
            <a:r>
              <a:rPr lang="en-US" altLang="zh-TW" sz="1800"/>
              <a:t>The Auxiliary Carry flag is set when an operation produces a carry out from bit 3 to bit 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064500" cy="4464050"/>
          </a:xfrm>
        </p:spPr>
        <p:txBody>
          <a:bodyPr/>
          <a:lstStyle/>
          <a:p>
            <a:r>
              <a:rPr lang="en-US" altLang="zh-TW" dirty="0"/>
              <a:t>Table-driven selection uses a table lookup to replace a multiway selection structure (switch-case statements in C)</a:t>
            </a:r>
          </a:p>
          <a:p>
            <a:r>
              <a:rPr lang="en-US" altLang="zh-TW" dirty="0"/>
              <a:t>Create a table containing lookup values and the offsets of labels or procedures</a:t>
            </a:r>
          </a:p>
          <a:p>
            <a:r>
              <a:rPr lang="en-US" altLang="zh-TW" dirty="0"/>
              <a:t>Use a loop to search the table</a:t>
            </a:r>
          </a:p>
          <a:p>
            <a:r>
              <a:rPr lang="en-US" altLang="zh-TW" dirty="0"/>
              <a:t>Suited to many comparisons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7772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CaseTable BYTE 'A'	; lookup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Process_A	; address of procedure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EntrySize = ($ - CaseTable)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'B'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'C'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'D'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NumberOfEntries = ($ - CaseTable) / EntrySize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Step 1: create a table containing lookup values and procedure offsets: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95288" y="2209800"/>
            <a:ext cx="8424862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>
                <a:latin typeface="Courier New" pitchFamily="49" charset="0"/>
              </a:rPr>
              <a:t>mov </a:t>
            </a:r>
            <a:r>
              <a:rPr kumimoji="0" lang="en-US" altLang="zh-TW" sz="2000" b="1" dirty="0" err="1">
                <a:latin typeface="Courier New" pitchFamily="49" charset="0"/>
              </a:rPr>
              <a:t>ebx,OFFSET</a:t>
            </a:r>
            <a:r>
              <a:rPr kumimoji="0" lang="en-US" altLang="zh-TW" sz="2000" b="1" dirty="0">
                <a:latin typeface="Courier New" pitchFamily="49" charset="0"/>
              </a:rPr>
              <a:t> </a:t>
            </a:r>
            <a:r>
              <a:rPr kumimoji="0" lang="en-US" altLang="zh-TW" sz="2000" b="1" dirty="0" err="1">
                <a:latin typeface="Courier New" pitchFamily="49" charset="0"/>
              </a:rPr>
              <a:t>CaseTable</a:t>
            </a:r>
            <a:r>
              <a:rPr kumimoji="0" lang="en-US" altLang="zh-TW" sz="1600" b="1" dirty="0">
                <a:latin typeface="Courier New" pitchFamily="49" charset="0"/>
              </a:rPr>
              <a:t> ; point EBX to the table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>
                <a:latin typeface="Courier New" pitchFamily="49" charset="0"/>
              </a:rPr>
              <a:t>mov </a:t>
            </a:r>
            <a:r>
              <a:rPr kumimoji="0" lang="en-US" altLang="zh-TW" sz="2000" b="1" dirty="0" err="1">
                <a:latin typeface="Courier New" pitchFamily="49" charset="0"/>
              </a:rPr>
              <a:t>ecx,NumberOfEntries</a:t>
            </a:r>
            <a:r>
              <a:rPr kumimoji="0" lang="en-US" altLang="zh-TW" sz="1600" b="1" dirty="0">
                <a:latin typeface="Courier New" pitchFamily="49" charset="0"/>
              </a:rPr>
              <a:t>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sz="16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L1:cmp al,[</a:t>
            </a:r>
            <a:r>
              <a:rPr kumimoji="0" lang="en-US" altLang="zh-TW" sz="2000" b="1" dirty="0" err="1">
                <a:latin typeface="Courier New" pitchFamily="49" charset="0"/>
              </a:rPr>
              <a:t>ebx</a:t>
            </a:r>
            <a:r>
              <a:rPr kumimoji="0" lang="en-US" altLang="zh-TW" sz="2000" b="1" dirty="0">
                <a:latin typeface="Courier New" pitchFamily="49" charset="0"/>
              </a:rPr>
              <a:t>]</a:t>
            </a:r>
            <a:r>
              <a:rPr kumimoji="0" lang="en-US" altLang="zh-TW" sz="1600" b="1" dirty="0">
                <a:latin typeface="Courier New" pitchFamily="49" charset="0"/>
              </a:rPr>
              <a:t>	; match found?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 err="1">
                <a:latin typeface="Courier New" pitchFamily="49" charset="0"/>
              </a:rPr>
              <a:t>jne</a:t>
            </a:r>
            <a:r>
              <a:rPr kumimoji="0" lang="en-US" altLang="zh-TW" sz="2000" b="1" dirty="0">
                <a:latin typeface="Courier New" pitchFamily="49" charset="0"/>
              </a:rPr>
              <a:t> L2</a:t>
            </a:r>
            <a:r>
              <a:rPr kumimoji="0" lang="en-US" altLang="zh-TW" sz="1600" b="1" dirty="0">
                <a:latin typeface="Courier New" pitchFamily="49" charset="0"/>
              </a:rPr>
              <a:t>	; no: continue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>
                <a:solidFill>
                  <a:schemeClr val="tx2"/>
                </a:solidFill>
                <a:latin typeface="Courier New" pitchFamily="49" charset="0"/>
              </a:rPr>
              <a:t>call NEAR PTR [</a:t>
            </a:r>
            <a:r>
              <a:rPr kumimoji="0" lang="en-US" altLang="zh-TW" sz="2000" b="1" dirty="0" err="1">
                <a:solidFill>
                  <a:schemeClr val="tx2"/>
                </a:solidFill>
                <a:latin typeface="Courier New" pitchFamily="49" charset="0"/>
              </a:rPr>
              <a:t>ebx</a:t>
            </a:r>
            <a:r>
              <a:rPr kumimoji="0" lang="en-US" altLang="zh-TW" sz="2000" b="1" dirty="0">
                <a:solidFill>
                  <a:schemeClr val="tx2"/>
                </a:solidFill>
                <a:latin typeface="Courier New" pitchFamily="49" charset="0"/>
              </a:rPr>
              <a:t> + 1]</a:t>
            </a:r>
            <a:r>
              <a:rPr kumimoji="0" lang="en-US" altLang="zh-TW" sz="1600" b="1" dirty="0">
                <a:latin typeface="Courier New" pitchFamily="49" charset="0"/>
              </a:rPr>
              <a:t>	; yes: call the procedure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 err="1">
                <a:latin typeface="Courier New" pitchFamily="49" charset="0"/>
              </a:rPr>
              <a:t>jmp</a:t>
            </a:r>
            <a:r>
              <a:rPr kumimoji="0" lang="en-US" altLang="zh-TW" sz="2000" b="1" dirty="0">
                <a:latin typeface="Courier New" pitchFamily="49" charset="0"/>
              </a:rPr>
              <a:t> L3</a:t>
            </a:r>
            <a:r>
              <a:rPr kumimoji="0" lang="en-US" altLang="zh-TW" sz="1600" b="1" dirty="0">
                <a:latin typeface="Courier New" pitchFamily="49" charset="0"/>
              </a:rPr>
              <a:t>	; and exit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L2:add </a:t>
            </a:r>
            <a:r>
              <a:rPr kumimoji="0" lang="en-US" altLang="zh-TW" sz="2000" b="1" dirty="0" err="1">
                <a:latin typeface="Courier New" pitchFamily="49" charset="0"/>
              </a:rPr>
              <a:t>ebx,EntrySize</a:t>
            </a:r>
            <a:r>
              <a:rPr kumimoji="0" lang="en-US" altLang="zh-TW" sz="1600" b="1" dirty="0">
                <a:latin typeface="Courier New" pitchFamily="49" charset="0"/>
              </a:rPr>
              <a:t>	; point to next entry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 dirty="0">
                <a:latin typeface="Courier New" pitchFamily="49" charset="0"/>
              </a:rPr>
              <a:t>	</a:t>
            </a:r>
            <a:r>
              <a:rPr kumimoji="0" lang="en-US" altLang="zh-TW" sz="2000" b="1" dirty="0">
                <a:latin typeface="Courier New" pitchFamily="49" charset="0"/>
              </a:rPr>
              <a:t>loop L1</a:t>
            </a:r>
            <a:r>
              <a:rPr kumimoji="0" lang="en-US" altLang="zh-TW" sz="1600" b="1" dirty="0">
                <a:latin typeface="Courier New" pitchFamily="49" charset="0"/>
              </a:rPr>
              <a:t>	; repeat until ECX =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sz="20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 dirty="0">
                <a:latin typeface="Courier New" pitchFamily="49" charset="0"/>
              </a:rPr>
              <a:t>L3: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Step 2: Use a loop to search the table. When a match is found, we call the procedure offset stored in the current table entry:</a:t>
            </a:r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 flipH="1" flipV="1">
            <a:off x="2555875" y="4076700"/>
            <a:ext cx="503238" cy="1800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2057400" y="5734050"/>
            <a:ext cx="2057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required for procedure pointers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Application: finite-state machines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77200" cy="5545137"/>
          </a:xfrm>
        </p:spPr>
        <p:txBody>
          <a:bodyPr/>
          <a:lstStyle/>
          <a:p>
            <a:pPr marL="228600" indent="-228600">
              <a:lnSpc>
                <a:spcPct val="110000"/>
              </a:lnSpc>
            </a:pPr>
            <a:r>
              <a:rPr lang="en-US" altLang="zh-TW" sz="2400"/>
              <a:t>A finite-state machine (FSM) is a graph structure that changes state based on some input. Also called a </a:t>
            </a:r>
            <a:r>
              <a:rPr lang="en-US" altLang="zh-TW" sz="2400">
                <a:solidFill>
                  <a:schemeClr val="tx2"/>
                </a:solidFill>
              </a:rPr>
              <a:t>state-transition diagram</a:t>
            </a:r>
            <a:r>
              <a:rPr lang="en-US" altLang="zh-TW" sz="2400"/>
              <a:t>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We use a graph to represent an FSM, with squares or circles called </a:t>
            </a:r>
            <a:r>
              <a:rPr lang="en-US" altLang="zh-TW" sz="2400">
                <a:solidFill>
                  <a:schemeClr val="tx2"/>
                </a:solidFill>
              </a:rPr>
              <a:t>nodes,</a:t>
            </a:r>
            <a:r>
              <a:rPr lang="en-US" altLang="zh-TW" sz="2400"/>
              <a:t> and lines with arrows between the circles called </a:t>
            </a:r>
            <a:r>
              <a:rPr lang="en-US" altLang="zh-TW" sz="2400">
                <a:solidFill>
                  <a:schemeClr val="tx2"/>
                </a:solidFill>
              </a:rPr>
              <a:t>edges</a:t>
            </a:r>
            <a:r>
              <a:rPr lang="en-US" altLang="zh-TW" sz="2400"/>
              <a:t> (or arcs).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A FSM is a specific instance of a more general structure called a </a:t>
            </a:r>
            <a:r>
              <a:rPr lang="en-US" altLang="zh-TW" sz="2400">
                <a:solidFill>
                  <a:schemeClr val="tx2"/>
                </a:solidFill>
              </a:rPr>
              <a:t>directed graph</a:t>
            </a:r>
            <a:r>
              <a:rPr lang="en-US" altLang="zh-TW" sz="2400"/>
              <a:t> (or digraph).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Three basic states, represented by nodes: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Start state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Terminal state(s)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Nonterminal state(s)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Finite-state machines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7907338" cy="4730750"/>
          </a:xfrm>
        </p:spPr>
        <p:txBody>
          <a:bodyPr/>
          <a:lstStyle/>
          <a:p>
            <a:pPr marL="228600" indent="-228600">
              <a:lnSpc>
                <a:spcPct val="110000"/>
              </a:lnSpc>
            </a:pPr>
            <a:r>
              <a:rPr lang="en-US" altLang="zh-TW"/>
              <a:t>Accepts any sequence of symbols that puts it into an accepting (final) state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/>
              <a:t>Can be used to recognize, or validate a sequence of characters that is governed by language rules (called a regular expression)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FSM Examples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762000"/>
          </a:xfrm>
        </p:spPr>
        <p:txBody>
          <a:bodyPr/>
          <a:lstStyle/>
          <a:p>
            <a:r>
              <a:rPr lang="en-US" altLang="zh-TW" sz="2400" dirty="0"/>
              <a:t>FSM that recognizes strings beginning with 'x', followed by letters '</a:t>
            </a:r>
            <a:r>
              <a:rPr lang="en-US" altLang="zh-TW" sz="2400" dirty="0" err="1"/>
              <a:t>a'..'y</a:t>
            </a:r>
            <a:r>
              <a:rPr lang="en-US" altLang="zh-TW" sz="2400" dirty="0"/>
              <a:t>', ending with 'z':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2843213" y="1844675"/>
          <a:ext cx="37687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00080" imgH="948600" progId="">
                  <p:embed/>
                </p:oleObj>
              </mc:Choice>
              <mc:Fallback>
                <p:oleObj name="VISIO" r:id="rId2" imgW="1900080" imgH="948600" progId="">
                  <p:embed/>
                  <p:pic>
                    <p:nvPicPr>
                      <p:cNvPr id="309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7426"/>
                      <a:stretch>
                        <a:fillRect/>
                      </a:stretch>
                    </p:blipFill>
                    <p:spPr bwMode="auto">
                      <a:xfrm>
                        <a:off x="2843213" y="1844675"/>
                        <a:ext cx="3768725" cy="2022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544513" y="3940175"/>
            <a:ext cx="7772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/>
              <a:t>FSM that recognizes signed integers:</a:t>
            </a: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819400" y="4330700"/>
          <a:ext cx="3840163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59200" imgH="1146960" progId="">
                  <p:embed/>
                </p:oleObj>
              </mc:Choice>
              <mc:Fallback>
                <p:oleObj name="VISIO" r:id="rId4" imgW="2059200" imgH="1146960" progId="">
                  <p:embed/>
                  <p:pic>
                    <p:nvPicPr>
                      <p:cNvPr id="309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9091"/>
                      <a:stretch>
                        <a:fillRect/>
                      </a:stretch>
                    </p:blipFill>
                    <p:spPr bwMode="auto">
                      <a:xfrm>
                        <a:off x="2819400" y="4330700"/>
                        <a:ext cx="3840163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762125"/>
          </a:xfrm>
        </p:spPr>
        <p:txBody>
          <a:bodyPr/>
          <a:lstStyle/>
          <a:p>
            <a:r>
              <a:rPr lang="en-US" altLang="zh-TW"/>
              <a:t>Explain why the following FSM does not work as well for signed integers as the one shown on the previous slide: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1042988" y="2852738"/>
          <a:ext cx="7129462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59200" imgH="629280" progId="">
                  <p:embed/>
                </p:oleObj>
              </mc:Choice>
              <mc:Fallback>
                <p:oleObj name="VISIO" r:id="rId2" imgW="2059200" imgH="629280" progId="">
                  <p:embed/>
                  <p:pic>
                    <p:nvPicPr>
                      <p:cNvPr id="310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852738"/>
                        <a:ext cx="7129462" cy="21764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Implementing an FSM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838200" y="3357563"/>
            <a:ext cx="7391400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StateA: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Getnext    ; read next char into 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cmp al,'+‘      ; leading + sign?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je StateB       ; go to State 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cmp al,'-‘      ; leading - sign?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je StateB       ; go to State 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IsDigit    ; ZF = 1 if AL = digit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jz StateC       ; go to State 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DisplayErrorMsg	; invalid input found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jmp Quit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4716463" y="2349500"/>
            <a:ext cx="3527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is code from State A in the Integer FSM:</a:t>
            </a: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827088" y="1052513"/>
          <a:ext cx="3840162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59200" imgH="1146960" progId="">
                  <p:embed/>
                </p:oleObj>
              </mc:Choice>
              <mc:Fallback>
                <p:oleObj name="VISIO" r:id="rId2" imgW="2059200" imgH="1146960" progId="">
                  <p:embed/>
                  <p:pic>
                    <p:nvPicPr>
                      <p:cNvPr id="311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9091"/>
                      <a:stretch>
                        <a:fillRect/>
                      </a:stretch>
                    </p:blipFill>
                    <p:spPr bwMode="auto">
                      <a:xfrm>
                        <a:off x="827088" y="1052513"/>
                        <a:ext cx="3840162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Isdigit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Isdigit PROC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cmp al,’0’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jb    L1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cmp al,’9’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ja L1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test ax,0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L1: ret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Isdigit ENDP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838200" y="3625850"/>
            <a:ext cx="7391400" cy="225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StateB: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Getnext     ; read next char into AL   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Isdigit     ; ZF = 1 if AL is a digit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StateC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DisplayErrorMsg  ; invalid input found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jmp   Quit</a:t>
            </a:r>
          </a:p>
        </p:txBody>
      </p:sp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2532063" y="1052513"/>
          <a:ext cx="3840162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59200" imgH="1146960" progId="">
                  <p:embed/>
                </p:oleObj>
              </mc:Choice>
              <mc:Fallback>
                <p:oleObj name="VISIO" r:id="rId2" imgW="2059200" imgH="1146960" progId="">
                  <p:embed/>
                  <p:pic>
                    <p:nvPicPr>
                      <p:cNvPr id="347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9091"/>
                      <a:stretch>
                        <a:fillRect/>
                      </a:stretch>
                    </p:blipFill>
                    <p:spPr bwMode="auto">
                      <a:xfrm>
                        <a:off x="2532063" y="1052513"/>
                        <a:ext cx="3840162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 instruction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024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Performs a bitwise Boolean NOT operation on a single destination operand</a:t>
            </a:r>
          </a:p>
          <a:p>
            <a:pPr>
              <a:lnSpc>
                <a:spcPct val="90000"/>
              </a:lnSpc>
            </a:pPr>
            <a:r>
              <a:rPr lang="en-US" altLang="zh-TW"/>
              <a:t>Syntax: (no flag affected)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400" b="1"/>
              <a:t>NOT </a:t>
            </a:r>
            <a:r>
              <a:rPr lang="en-US" altLang="zh-TW" sz="2400" b="1" i="1"/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al, 11110000b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not al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TW" sz="2800" b="1">
              <a:latin typeface="Courier New" pitchFamily="49" charset="0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534150" y="24892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NOT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611188" y="4243388"/>
          <a:ext cx="511492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318400" imgH="575640" progId="">
                  <p:embed/>
                </p:oleObj>
              </mc:Choice>
              <mc:Fallback>
                <p:oleObj name="VISIO" r:id="rId2" imgW="2318400" imgH="575640" progId="">
                  <p:embed/>
                  <p:pic>
                    <p:nvPicPr>
                      <p:cNvPr id="321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43388"/>
                        <a:ext cx="5114925" cy="12731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3098800"/>
            <a:ext cx="2151062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Implementing an FSM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2532063" y="1052513"/>
          <a:ext cx="3840162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59200" imgH="1146960" progId="">
                  <p:embed/>
                </p:oleObj>
              </mc:Choice>
              <mc:Fallback>
                <p:oleObj name="VISIO" r:id="rId2" imgW="2059200" imgH="1146960" progId="">
                  <p:embed/>
                  <p:pic>
                    <p:nvPicPr>
                      <p:cNvPr id="349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9091"/>
                      <a:stretch>
                        <a:fillRect/>
                      </a:stretch>
                    </p:blipFill>
                    <p:spPr bwMode="auto">
                      <a:xfrm>
                        <a:off x="2532063" y="1052513"/>
                        <a:ext cx="3840162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838200" y="3357563"/>
            <a:ext cx="739140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StateC: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Getnext   ; read next char into AL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Quit      ; quit if Enter pressed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Isdigit   ; ZF = 1 if AL is digit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StateC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cmp   AL,ENTER_KEY ; Enter key pressed?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je    Quit	; yes: quit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DisplayErrorMsg ; no: invalid input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jmp  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Finite-state machine example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[</a:t>
            </a:r>
            <a:r>
              <a:rPr lang="en-US" altLang="zh-TW" i="1"/>
              <a:t>sign</a:t>
            </a:r>
            <a:r>
              <a:rPr lang="en-US" altLang="zh-TW"/>
              <a:t>]</a:t>
            </a:r>
            <a:r>
              <a:rPr lang="en-US" altLang="zh-TW" i="1"/>
              <a:t>integer</a:t>
            </a:r>
            <a:r>
              <a:rPr lang="en-US" altLang="zh-TW"/>
              <a:t>.[</a:t>
            </a:r>
            <a:r>
              <a:rPr lang="en-US" altLang="zh-TW" i="1"/>
              <a:t>integer</a:t>
            </a:r>
            <a:r>
              <a:rPr lang="en-US" altLang="zh-TW"/>
              <a:t>][</a:t>
            </a:r>
            <a:r>
              <a:rPr lang="en-US" altLang="zh-TW" i="1"/>
              <a:t>exponent</a:t>
            </a:r>
            <a:r>
              <a:rPr lang="en-US" altLang="zh-TW"/>
              <a:t>]</a:t>
            </a:r>
          </a:p>
          <a:p>
            <a:pPr>
              <a:buFontTx/>
              <a:buNone/>
            </a:pPr>
            <a:r>
              <a:rPr lang="en-US" altLang="zh-TW"/>
              <a:t>    sign → {+|-}</a:t>
            </a:r>
          </a:p>
          <a:p>
            <a:pPr>
              <a:buFontTx/>
              <a:buNone/>
            </a:pPr>
            <a:r>
              <a:rPr lang="en-US" altLang="zh-TW"/>
              <a:t>    exponent → E[{+|-}]integer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High-level directives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066800" y="2819400"/>
            <a:ext cx="2590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.IF eax &gt;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.ENDIF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.IF, .ELSE, .ELSEIF, and .ENDIF can be used to create block-structured IF statements.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Examples: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685800" y="46482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MASM generates "hidden" code for you, consisting of code labels, CMP and conditional jump instructions.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86200" y="2819400"/>
            <a:ext cx="4038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.IF eax &gt; ebx &amp;&amp; eax &gt;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Relational and logical operators</a:t>
            </a:r>
          </a:p>
        </p:txBody>
      </p:sp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071563"/>
            <a:ext cx="65532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MASM-generated Code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114800" y="2852738"/>
            <a:ext cx="4419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eax,6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eax,val1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@C0001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result,1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@C0001: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533400" y="1473200"/>
            <a:ext cx="3124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val1   DWORD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result DWORD 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eax,6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.IF eax &gt; val1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result,1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.ENDIF</a:t>
            </a: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2971800" y="3573463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114800" y="2114550"/>
            <a:ext cx="4114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Generated code: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533400" y="4800600"/>
            <a:ext cx="7772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MASM automatically generates an </a:t>
            </a:r>
            <a:r>
              <a:rPr kumimoji="0" lang="en-US" altLang="zh-TW" sz="2100">
                <a:solidFill>
                  <a:schemeClr val="tx2"/>
                </a:solidFill>
              </a:rPr>
              <a:t>unsigned</a:t>
            </a:r>
            <a:r>
              <a:rPr kumimoji="0" lang="en-US" altLang="zh-TW" sz="2100"/>
              <a:t> jump (JBE).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.REPEAT directive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2133600" y="2590800"/>
            <a:ext cx="472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Display integers 1 – 10: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.REPEAT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WriteDec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.UNTIL eax == 10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Executes the loop body before testing the loop condition associated with the .UNTIL directive. 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Example: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.WHILE directive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472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Display integers 1 – 10: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.WHILE eax &lt; 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WriteDec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.ENDW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Tests the loop condition before executing the loop body The .ENDW directive marks the end of the loop. 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AND instruction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597150"/>
          </a:xfrm>
        </p:spPr>
        <p:txBody>
          <a:bodyPr/>
          <a:lstStyle/>
          <a:p>
            <a:r>
              <a:rPr lang="en-US" altLang="zh-TW"/>
              <a:t>Performs a bitwise Boolean AND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AND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al,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and al, 00001111b</a:t>
            </a:r>
          </a:p>
          <a:p>
            <a:pPr lvl="2">
              <a:buFontTx/>
              <a:buNone/>
            </a:pPr>
            <a:endParaRPr lang="en-US" altLang="zh-TW"/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684213" y="4724400"/>
          <a:ext cx="5319712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47200" imgH="732600" progId="">
                  <p:embed/>
                </p:oleObj>
              </mc:Choice>
              <mc:Fallback>
                <p:oleObj name="VISIO" r:id="rId2" imgW="3247200" imgH="732600" progId="">
                  <p:embed/>
                  <p:pic>
                    <p:nvPicPr>
                      <p:cNvPr id="257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67" r="20000"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5319712" cy="15509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7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406775"/>
            <a:ext cx="232092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6780213" y="2797175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AND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2051050" y="5949950"/>
            <a:ext cx="22320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bit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 instruction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952750"/>
          </a:xfrm>
        </p:spPr>
        <p:txBody>
          <a:bodyPr/>
          <a:lstStyle/>
          <a:p>
            <a:r>
              <a:rPr lang="en-US" altLang="zh-TW"/>
              <a:t>Performs a bitwise Boolean OR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OR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dl,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or  dl, 00001111b</a:t>
            </a:r>
          </a:p>
          <a:p>
            <a:pPr lvl="2">
              <a:buFontTx/>
              <a:buNone/>
            </a:pPr>
            <a:endParaRPr lang="en-US" altLang="zh-TW" sz="2400" b="1" i="1">
              <a:latin typeface="Courier New" pitchFamily="49" charset="0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683375" y="2979738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OR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611188" y="4692650"/>
          <a:ext cx="53070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33040" imgH="732600" progId="">
                  <p:embed/>
                </p:oleObj>
              </mc:Choice>
              <mc:Fallback>
                <p:oleObj name="VISIO" r:id="rId2" imgW="2633040" imgH="732600" progId="">
                  <p:embed/>
                  <p:pic>
                    <p:nvPicPr>
                      <p:cNvPr id="258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87" r="11111"/>
                      <a:stretch>
                        <a:fillRect/>
                      </a:stretch>
                    </p:blipFill>
                    <p:spPr bwMode="auto">
                      <a:xfrm>
                        <a:off x="611188" y="4692650"/>
                        <a:ext cx="5307012" cy="1689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8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479800"/>
            <a:ext cx="2360612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XOR instruction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313112"/>
          </a:xfrm>
        </p:spPr>
        <p:txBody>
          <a:bodyPr/>
          <a:lstStyle/>
          <a:p>
            <a:r>
              <a:rPr lang="en-US" altLang="zh-TW"/>
              <a:t>Performs a bitwise Boolean exclusive-OR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XOR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dl,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xor dl, 00001111b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965950" y="3141663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XOR</a:t>
            </a:r>
          </a:p>
        </p:txBody>
      </p:sp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88" y="3675063"/>
            <a:ext cx="2208212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323850" y="4652963"/>
          <a:ext cx="58896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33040" imgH="732600" progId="">
                  <p:embed/>
                </p:oleObj>
              </mc:Choice>
              <mc:Fallback>
                <p:oleObj name="VISIO" r:id="rId3" imgW="2633040" imgH="732600" progId="">
                  <p:embed/>
                  <p:pic>
                    <p:nvPicPr>
                      <p:cNvPr id="2590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2963"/>
                        <a:ext cx="5889625" cy="16367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228600" y="6075363"/>
            <a:ext cx="88074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XOR is a useful way to invert the bits in an operand and data encryption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1269</TotalTime>
  <Words>3708</Words>
  <Application>Microsoft Office PowerPoint</Application>
  <PresentationFormat>On-screen Show (4:3)</PresentationFormat>
  <Paragraphs>579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新細明體</vt:lpstr>
      <vt:lpstr>Arial</vt:lpstr>
      <vt:lpstr>Courier New</vt:lpstr>
      <vt:lpstr>Eras Bold ITC</vt:lpstr>
      <vt:lpstr>Garamond</vt:lpstr>
      <vt:lpstr>Trebuchet MS</vt:lpstr>
      <vt:lpstr>預設簡報設計</vt:lpstr>
      <vt:lpstr>VISIO</vt:lpstr>
      <vt:lpstr>Conditional Processing </vt:lpstr>
      <vt:lpstr>Announcements</vt:lpstr>
      <vt:lpstr>Assignment #2 CRC32 checksum </vt:lpstr>
      <vt:lpstr>Boolean and comparison instructions</vt:lpstr>
      <vt:lpstr>Status flags - review</vt:lpstr>
      <vt:lpstr>NOT instruction</vt:lpstr>
      <vt:lpstr>AND instruction</vt:lpstr>
      <vt:lpstr>OR instruction</vt:lpstr>
      <vt:lpstr>XOR instruction</vt:lpstr>
      <vt:lpstr>Applications  (1 of 5)</vt:lpstr>
      <vt:lpstr>Applications  (2 of 5)</vt:lpstr>
      <vt:lpstr>Applications  (3 of 5)</vt:lpstr>
      <vt:lpstr>Applications  (4 of 5)</vt:lpstr>
      <vt:lpstr>Applications  (5 of 5)</vt:lpstr>
      <vt:lpstr>TEST instruction</vt:lpstr>
      <vt:lpstr>CMP instruction  (1 of 3)</vt:lpstr>
      <vt:lpstr>CMP instruction  (2 of 3)</vt:lpstr>
      <vt:lpstr>CMP instruction  (3 of 3)</vt:lpstr>
      <vt:lpstr>Setting and clearing individual flags</vt:lpstr>
      <vt:lpstr>Conditional jumps</vt:lpstr>
      <vt:lpstr>Conditional structures</vt:lpstr>
      <vt:lpstr>Jcond instruction</vt:lpstr>
      <vt:lpstr>Jumps based on specific flags</vt:lpstr>
      <vt:lpstr>Jumps based on equality</vt:lpstr>
      <vt:lpstr>Jumps based on unsigned comparisons</vt:lpstr>
      <vt:lpstr>Jumps based on signed comparisons</vt:lpstr>
      <vt:lpstr>Examples</vt:lpstr>
      <vt:lpstr>Examples</vt:lpstr>
      <vt:lpstr>String encryption</vt:lpstr>
      <vt:lpstr>Encrypting a string</vt:lpstr>
      <vt:lpstr>Conditional loops</vt:lpstr>
      <vt:lpstr>LOOPZ and LOOPE</vt:lpstr>
      <vt:lpstr>LOOPNZ and LOOPNE</vt:lpstr>
      <vt:lpstr>LOOPNZ example</vt:lpstr>
      <vt:lpstr>Your turn</vt:lpstr>
      <vt:lpstr>Solution</vt:lpstr>
      <vt:lpstr>Conditional structures</vt:lpstr>
      <vt:lpstr>Block-structured IF statements</vt:lpstr>
      <vt:lpstr>Example</vt:lpstr>
      <vt:lpstr>Example</vt:lpstr>
      <vt:lpstr>Compound expression with AND</vt:lpstr>
      <vt:lpstr>Compound expression with AND</vt:lpstr>
      <vt:lpstr>Compound expression with AND</vt:lpstr>
      <vt:lpstr>Your turn . . .</vt:lpstr>
      <vt:lpstr>Compound Expression with OR</vt:lpstr>
      <vt:lpstr>Compound Expression with OR</vt:lpstr>
      <vt:lpstr>WHILE Loops</vt:lpstr>
      <vt:lpstr>Your turn . . .</vt:lpstr>
      <vt:lpstr>Example: IF statement nested in a loop</vt:lpstr>
      <vt:lpstr>Table-driven selection</vt:lpstr>
      <vt:lpstr>Table-driven selection</vt:lpstr>
      <vt:lpstr>Table-driven selection</vt:lpstr>
      <vt:lpstr>Application: finite-state machines</vt:lpstr>
      <vt:lpstr>Finite-state machines</vt:lpstr>
      <vt:lpstr>FSM Examples</vt:lpstr>
      <vt:lpstr>Your turn . . .</vt:lpstr>
      <vt:lpstr>Implementing an FSM</vt:lpstr>
      <vt:lpstr>Isdigit</vt:lpstr>
      <vt:lpstr>Your turn</vt:lpstr>
      <vt:lpstr>Implementing an FSM</vt:lpstr>
      <vt:lpstr>Finite-state machine example</vt:lpstr>
      <vt:lpstr>High-level directives</vt:lpstr>
      <vt:lpstr>Relational and logical operators</vt:lpstr>
      <vt:lpstr>MASM-generated Code</vt:lpstr>
      <vt:lpstr>.REPEAT directive</vt:lpstr>
      <vt:lpstr>.WHILE directive</vt:lpstr>
    </vt:vector>
  </TitlesOfParts>
  <Company>NTU CSIE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Nouman Usman</cp:lastModifiedBy>
  <cp:revision>328</cp:revision>
  <dcterms:created xsi:type="dcterms:W3CDTF">2005-01-08T09:49:33Z</dcterms:created>
  <dcterms:modified xsi:type="dcterms:W3CDTF">2023-12-27T16:45:33Z</dcterms:modified>
</cp:coreProperties>
</file>