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4"/>
  </p:handoutMasterIdLst>
  <p:sldIdLst>
    <p:sldId id="256" r:id="rId2"/>
    <p:sldId id="456" r:id="rId3"/>
    <p:sldId id="331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10" r:id="rId12"/>
    <p:sldId id="411" r:id="rId13"/>
    <p:sldId id="408" r:id="rId14"/>
    <p:sldId id="409" r:id="rId15"/>
    <p:sldId id="343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5" r:id="rId29"/>
    <p:sldId id="426" r:id="rId30"/>
    <p:sldId id="427" r:id="rId31"/>
    <p:sldId id="428" r:id="rId32"/>
    <p:sldId id="429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3468A4-FB15-4D3D-81B1-7C8BFB82DFF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Garamond" pitchFamily="18" charset="0"/>
              </a:defRPr>
            </a:lvl1pPr>
          </a:lstStyle>
          <a:p>
            <a:r>
              <a:rPr lang="en-US" altLang="zh-TW"/>
              <a:t>Course 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</p:spPr>
        <p:txBody>
          <a:bodyPr/>
          <a:lstStyle>
            <a:lvl1pPr marL="0" indent="0">
              <a:buFontTx/>
              <a:buNone/>
              <a:defRPr>
                <a:latin typeface="Garamond" pitchFamily="18" charset="0"/>
              </a:defRPr>
            </a:lvl1pPr>
          </a:lstStyle>
          <a:p>
            <a:r>
              <a:rPr lang="en-US" altLang="zh-TW"/>
              <a:t>Who teach this course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5113" y="260350"/>
            <a:ext cx="8270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Level 1</a:t>
            </a:r>
          </a:p>
          <a:p>
            <a:pPr lvl="1"/>
            <a:r>
              <a:rPr lang="en-US" altLang="zh-TW" smtClean="0"/>
              <a:t>Level 2</a:t>
            </a:r>
          </a:p>
          <a:p>
            <a:pPr lvl="2"/>
            <a:r>
              <a:rPr lang="en-US" altLang="zh-TW" smtClean="0"/>
              <a:t>Level 3</a:t>
            </a:r>
          </a:p>
          <a:p>
            <a:pPr lvl="3"/>
            <a:r>
              <a:rPr lang="en-US" altLang="zh-TW" smtClean="0"/>
              <a:t>Level4 </a:t>
            </a:r>
          </a:p>
          <a:p>
            <a:pPr lvl="4"/>
            <a:r>
              <a:rPr lang="en-US" altLang="zh-TW" smtClean="0"/>
              <a:t>level5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8207375" cy="0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/>
              <a:t>Integer Arithmetic </a:t>
            </a:r>
            <a:r>
              <a:rPr lang="en-US" altLang="zh-TW" b="0" dirty="0">
                <a:latin typeface="新細明體" pitchFamily="18" charset="-120"/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>
                <a:latin typeface="Eras Bold ITC" pitchFamily="34" charset="0"/>
              </a:rPr>
              <a:t>Computer Organization and Assembly Languages </a:t>
            </a:r>
          </a:p>
          <a:p>
            <a:endParaRPr lang="en-US" altLang="zh-TW" i="1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6021388"/>
            <a:ext cx="77724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z="1800" i="1">
                <a:latin typeface="Garamond" pitchFamily="18" charset="0"/>
              </a:rPr>
              <a:t>with slides by Kip Irvine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ROR instruction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225675"/>
          </a:xfrm>
        </p:spPr>
        <p:txBody>
          <a:bodyPr/>
          <a:lstStyle/>
          <a:p>
            <a:r>
              <a:rPr lang="en-US" altLang="zh-TW"/>
              <a:t>ROR (rotate right) shifts each bit to the right</a:t>
            </a:r>
          </a:p>
          <a:p>
            <a:r>
              <a:rPr lang="en-US" altLang="zh-TW"/>
              <a:t>The lowest bit is copied into both the Carry flag and into the highest bit</a:t>
            </a:r>
          </a:p>
          <a:p>
            <a:r>
              <a:rPr lang="en-US" altLang="zh-TW"/>
              <a:t>No bits are lost</a:t>
            </a:r>
          </a:p>
        </p:txBody>
      </p:sp>
      <p:graphicFrame>
        <p:nvGraphicFramePr>
          <p:cNvPr id="424964" name="Object 4"/>
          <p:cNvGraphicFramePr>
            <a:graphicFrameLocks noChangeAspect="1"/>
          </p:cNvGraphicFramePr>
          <p:nvPr/>
        </p:nvGraphicFramePr>
        <p:xfrm>
          <a:off x="971550" y="2997200"/>
          <a:ext cx="7129463" cy="1244600"/>
        </p:xfrm>
        <a:graphic>
          <a:graphicData uri="http://schemas.openxmlformats.org/presentationml/2006/ole">
            <p:oleObj spid="_x0000_s424964" name="VISIO" r:id="rId3" imgW="3606480" imgH="543600" progId="">
              <p:embed/>
            </p:oleObj>
          </a:graphicData>
        </a:graphic>
      </p:graphicFrame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971550" y="4365625"/>
            <a:ext cx="7392988" cy="196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al,11110000b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ror al,1	; AL = 01111000b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dl,3Fh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ror dl,4	; DL = F3h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Your turn . . .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1116013" y="2492375"/>
            <a:ext cx="6308725" cy="241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al,6Bh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shr al,1	a.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shl al,3	b.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al,8Ch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sar al,1	c.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sar al,3	d.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7239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rebuchet MS" pitchFamily="34" charset="0"/>
              </a:rPr>
              <a:t>Indicate the hexadecimal value of AL after each shift: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5192713" y="2563813"/>
            <a:ext cx="3124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18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35h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A8h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C6h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F8h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Your turn . . .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1143000" y="2516188"/>
            <a:ext cx="6237288" cy="1344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al,6Bh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ror al,1	a.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rol al,3</a:t>
            </a:r>
            <a:r>
              <a:rPr kumimoji="0" lang="en-US" altLang="zh-TW" sz="1800" b="1">
                <a:latin typeface="Courier New" pitchFamily="49" charset="0"/>
              </a:rPr>
              <a:t>	</a:t>
            </a:r>
            <a:r>
              <a:rPr kumimoji="0" lang="en-US" altLang="zh-TW" sz="2400" b="1">
                <a:latin typeface="Courier New" pitchFamily="49" charset="0"/>
              </a:rPr>
              <a:t>b.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</p:txBody>
      </p:sp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838200" y="1077913"/>
            <a:ext cx="7239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rebuchet MS" pitchFamily="34" charset="0"/>
              </a:rPr>
              <a:t>Indicate the hexadecimal value of AL after each rotation:</a:t>
            </a: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257800" y="2527300"/>
            <a:ext cx="3124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B5h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ADh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RCL instruction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655762"/>
          </a:xfrm>
        </p:spPr>
        <p:txBody>
          <a:bodyPr/>
          <a:lstStyle/>
          <a:p>
            <a:r>
              <a:rPr lang="en-US" altLang="zh-TW"/>
              <a:t>RCL (rotate carry left) shifts each bit to the left</a:t>
            </a:r>
          </a:p>
          <a:p>
            <a:r>
              <a:rPr lang="en-US" altLang="zh-TW"/>
              <a:t>Copies the Carry flag to the least significant bit</a:t>
            </a:r>
          </a:p>
          <a:p>
            <a:r>
              <a:rPr lang="en-US" altLang="zh-TW"/>
              <a:t>Copies the most significant bit to the Carry flag</a:t>
            </a:r>
          </a:p>
        </p:txBody>
      </p:sp>
      <p:graphicFrame>
        <p:nvGraphicFramePr>
          <p:cNvPr id="425988" name="Object 4"/>
          <p:cNvGraphicFramePr>
            <a:graphicFrameLocks noChangeAspect="1"/>
          </p:cNvGraphicFramePr>
          <p:nvPr/>
        </p:nvGraphicFramePr>
        <p:xfrm>
          <a:off x="900113" y="2708275"/>
          <a:ext cx="7200900" cy="1449388"/>
        </p:xfrm>
        <a:graphic>
          <a:graphicData uri="http://schemas.openxmlformats.org/presentationml/2006/ole">
            <p:oleObj spid="_x0000_s425988" name="VISIO" r:id="rId3" imgW="3622680" imgH="728640" progId="">
              <p:embed/>
            </p:oleObj>
          </a:graphicData>
        </a:graphic>
      </p:graphicFrame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755650" y="4419600"/>
            <a:ext cx="7834313" cy="170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clc		; CF = 0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bl,88h		; CF,BL = 0 10001000b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rcl bl,1		; CF,BL = 1 00010000b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rcl bl,1		; CF,BL = 0 00100001b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RCR instruction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947862"/>
          </a:xfrm>
          <a:noFill/>
          <a:ln/>
        </p:spPr>
        <p:txBody>
          <a:bodyPr/>
          <a:lstStyle/>
          <a:p>
            <a:r>
              <a:rPr lang="en-US" altLang="zh-TW"/>
              <a:t>RCR (rotate carry right) shifts each bit to the right</a:t>
            </a:r>
          </a:p>
          <a:p>
            <a:r>
              <a:rPr lang="en-US" altLang="zh-TW"/>
              <a:t>Copies the Carry flag to the most significant bit</a:t>
            </a:r>
          </a:p>
          <a:p>
            <a:r>
              <a:rPr lang="en-US" altLang="zh-TW"/>
              <a:t>Copies the least significant bit to the Carry flag</a:t>
            </a:r>
          </a:p>
        </p:txBody>
      </p:sp>
      <p:sp>
        <p:nvSpPr>
          <p:cNvPr id="427012" name="Text Box 4"/>
          <p:cNvSpPr txBox="1">
            <a:spLocks noChangeArrowheads="1"/>
          </p:cNvSpPr>
          <p:nvPr/>
        </p:nvSpPr>
        <p:spPr bwMode="auto">
          <a:xfrm>
            <a:off x="900113" y="4724400"/>
            <a:ext cx="7632700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stc	; CF = 1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ah,10h	; CF,AH = 00010000 1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rcr ah,1	; CF,AH = 10001000 0</a:t>
            </a:r>
          </a:p>
        </p:txBody>
      </p:sp>
      <p:graphicFrame>
        <p:nvGraphicFramePr>
          <p:cNvPr id="427013" name="Object 5"/>
          <p:cNvGraphicFramePr>
            <a:graphicFrameLocks noChangeAspect="1"/>
          </p:cNvGraphicFramePr>
          <p:nvPr/>
        </p:nvGraphicFramePr>
        <p:xfrm>
          <a:off x="900113" y="3092450"/>
          <a:ext cx="7200900" cy="1416050"/>
        </p:xfrm>
        <a:graphic>
          <a:graphicData uri="http://schemas.openxmlformats.org/presentationml/2006/ole">
            <p:oleObj spid="_x0000_s427013" name="VISIO" r:id="rId3" imgW="3606480" imgH="728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Your turn . . .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1143000" y="2373313"/>
            <a:ext cx="6524625" cy="156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stc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al,6Bh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rcr al,1	a.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rcl al,3	b.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914400" y="1052513"/>
            <a:ext cx="7239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rebuchet MS" pitchFamily="34" charset="0"/>
              </a:rPr>
              <a:t>Indicate the hexadecimal value of AL after each rotation: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5257800" y="2492375"/>
            <a:ext cx="3124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18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B5h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AEh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SHLD instruction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265612"/>
          </a:xfrm>
        </p:spPr>
        <p:txBody>
          <a:bodyPr/>
          <a:lstStyle/>
          <a:p>
            <a:r>
              <a:rPr lang="en-US" altLang="zh-TW"/>
              <a:t>Syntax:</a:t>
            </a:r>
          </a:p>
          <a:p>
            <a:pPr lvl="1">
              <a:buFontTx/>
              <a:buNone/>
            </a:pPr>
            <a:r>
              <a:rPr lang="en-US" altLang="zh-TW"/>
              <a:t>	</a:t>
            </a:r>
            <a:r>
              <a:rPr lang="en-US" altLang="zh-TW" b="1">
                <a:solidFill>
                  <a:schemeClr val="tx2"/>
                </a:solidFill>
                <a:latin typeface="Courier New" pitchFamily="49" charset="0"/>
              </a:rPr>
              <a:t>SHLD </a:t>
            </a:r>
            <a:r>
              <a:rPr lang="en-US" altLang="zh-TW" b="1" i="1">
                <a:solidFill>
                  <a:schemeClr val="tx2"/>
                </a:solidFill>
                <a:latin typeface="Courier New" pitchFamily="49" charset="0"/>
              </a:rPr>
              <a:t>destination, source, count</a:t>
            </a:r>
            <a:endParaRPr lang="en-US" altLang="zh-TW"/>
          </a:p>
          <a:p>
            <a:r>
              <a:rPr lang="en-US" altLang="zh-TW"/>
              <a:t>Shifts a destination operand a given number of bits to the left </a:t>
            </a:r>
          </a:p>
          <a:p>
            <a:r>
              <a:rPr lang="en-US" altLang="zh-TW"/>
              <a:t>The bit positions opened up by the shift are filled by the most significant bits of the source operand</a:t>
            </a:r>
          </a:p>
          <a:p>
            <a:r>
              <a:rPr lang="en-US" altLang="zh-TW"/>
              <a:t>The source operand is not affected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SHLD example</a:t>
            </a:r>
          </a:p>
        </p:txBody>
      </p:sp>
      <p:sp>
        <p:nvSpPr>
          <p:cNvPr id="431107" name="Text Box 3"/>
          <p:cNvSpPr txBox="1">
            <a:spLocks noChangeArrowheads="1"/>
          </p:cNvSpPr>
          <p:nvPr/>
        </p:nvSpPr>
        <p:spPr bwMode="auto">
          <a:xfrm>
            <a:off x="755650" y="2473325"/>
            <a:ext cx="3048000" cy="210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  <a:tab pos="37163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.data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  <a:tab pos="37163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wval WORD 9BA6h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  <a:tab pos="37163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  <a:tab pos="37163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ax,0AC36h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  <a:tab pos="37163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shld wval,ax,4</a:t>
            </a:r>
          </a:p>
        </p:txBody>
      </p:sp>
      <p:graphicFrame>
        <p:nvGraphicFramePr>
          <p:cNvPr id="431108" name="Object 4"/>
          <p:cNvGraphicFramePr>
            <a:graphicFrameLocks noChangeAspect="1"/>
          </p:cNvGraphicFramePr>
          <p:nvPr/>
        </p:nvGraphicFramePr>
        <p:xfrm>
          <a:off x="5292725" y="2565400"/>
          <a:ext cx="3240088" cy="1836738"/>
        </p:xfrm>
        <a:graphic>
          <a:graphicData uri="http://schemas.openxmlformats.org/presentationml/2006/ole">
            <p:oleObj spid="_x0000_s431108" name="VISIO" r:id="rId3" imgW="1229040" imgH="669240" progId="">
              <p:embed/>
            </p:oleObj>
          </a:graphicData>
        </a:graphic>
      </p:graphicFrame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636588" y="1057275"/>
            <a:ext cx="73914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>
                <a:latin typeface="Trebuchet MS" pitchFamily="34" charset="0"/>
              </a:rPr>
              <a:t>Shift </a:t>
            </a:r>
            <a:r>
              <a:rPr kumimoji="0" lang="en-US" altLang="zh-TW" sz="2400">
                <a:solidFill>
                  <a:schemeClr val="tx2"/>
                </a:solidFill>
                <a:latin typeface="Trebuchet MS" pitchFamily="34" charset="0"/>
              </a:rPr>
              <a:t>wval</a:t>
            </a:r>
            <a:r>
              <a:rPr kumimoji="0" lang="en-US" altLang="zh-TW" sz="2400">
                <a:latin typeface="Trebuchet MS" pitchFamily="34" charset="0"/>
              </a:rPr>
              <a:t> 4 bits to the left and replace its lowest 4 bits with the high 4 bits of AX:</a:t>
            </a:r>
          </a:p>
        </p:txBody>
      </p:sp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3925888" y="2768600"/>
            <a:ext cx="1295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2400"/>
              <a:t>Before:</a:t>
            </a:r>
          </a:p>
        </p:txBody>
      </p:sp>
      <p:sp>
        <p:nvSpPr>
          <p:cNvPr id="431111" name="Text Box 7"/>
          <p:cNvSpPr txBox="1">
            <a:spLocks noChangeArrowheads="1"/>
          </p:cNvSpPr>
          <p:nvPr/>
        </p:nvSpPr>
        <p:spPr bwMode="auto">
          <a:xfrm>
            <a:off x="3924300" y="3644900"/>
            <a:ext cx="1295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2400"/>
              <a:t>After: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SHRD instruction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359275"/>
          </a:xfrm>
        </p:spPr>
        <p:txBody>
          <a:bodyPr/>
          <a:lstStyle/>
          <a:p>
            <a:r>
              <a:rPr lang="en-US" altLang="zh-TW"/>
              <a:t>Syntax:</a:t>
            </a:r>
          </a:p>
          <a:p>
            <a:pPr lvl="1">
              <a:buFontTx/>
              <a:buNone/>
            </a:pPr>
            <a:r>
              <a:rPr lang="en-US" altLang="zh-TW"/>
              <a:t>	</a:t>
            </a:r>
            <a:r>
              <a:rPr lang="en-US" altLang="zh-TW" b="1">
                <a:solidFill>
                  <a:schemeClr val="tx2"/>
                </a:solidFill>
                <a:latin typeface="Courier New" pitchFamily="49" charset="0"/>
              </a:rPr>
              <a:t>SHRD </a:t>
            </a:r>
            <a:r>
              <a:rPr lang="en-US" altLang="zh-TW" b="1" i="1">
                <a:solidFill>
                  <a:schemeClr val="tx2"/>
                </a:solidFill>
                <a:latin typeface="Courier New" pitchFamily="49" charset="0"/>
              </a:rPr>
              <a:t>destination, source, count</a:t>
            </a:r>
            <a:endParaRPr lang="en-US" altLang="zh-TW" b="1">
              <a:latin typeface="Courier New" pitchFamily="49" charset="0"/>
            </a:endParaRPr>
          </a:p>
          <a:p>
            <a:r>
              <a:rPr lang="en-US" altLang="zh-TW"/>
              <a:t>Shifts a destination operand a given number of bits to the right</a:t>
            </a:r>
          </a:p>
          <a:p>
            <a:r>
              <a:rPr lang="en-US" altLang="zh-TW"/>
              <a:t>The bit positions opened up by the shift are filled by the least significant bits of the source operand</a:t>
            </a:r>
          </a:p>
          <a:p>
            <a:r>
              <a:rPr lang="en-US" altLang="zh-TW"/>
              <a:t>The source operand is not affected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SHRD example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755650" y="2708275"/>
            <a:ext cx="3048000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  <a:tab pos="37163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ax,234Bh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  <a:tab pos="37163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dx,7654h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  <a:tab pos="37163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shrd ax,dx,4</a:t>
            </a: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3914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Shift </a:t>
            </a:r>
            <a:r>
              <a:rPr kumimoji="0" lang="en-US" altLang="zh-TW" sz="2400">
                <a:solidFill>
                  <a:schemeClr val="tx2"/>
                </a:solidFill>
              </a:rPr>
              <a:t>AX</a:t>
            </a:r>
            <a:r>
              <a:rPr kumimoji="0" lang="en-US" altLang="zh-TW" sz="2400"/>
              <a:t> 4 bits to the right and replace its highest 4 bits with the low 4 bits of DX:</a:t>
            </a: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3995738" y="2684463"/>
            <a:ext cx="1295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2400"/>
              <a:t>Before: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3995738" y="3322638"/>
            <a:ext cx="1295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2400"/>
              <a:t>After:</a:t>
            </a:r>
          </a:p>
        </p:txBody>
      </p:sp>
      <p:graphicFrame>
        <p:nvGraphicFramePr>
          <p:cNvPr id="433159" name="Object 7"/>
          <p:cNvGraphicFramePr>
            <a:graphicFrameLocks noChangeAspect="1"/>
          </p:cNvGraphicFramePr>
          <p:nvPr/>
        </p:nvGraphicFramePr>
        <p:xfrm>
          <a:off x="5426075" y="2349500"/>
          <a:ext cx="2889250" cy="1693863"/>
        </p:xfrm>
        <a:graphic>
          <a:graphicData uri="http://schemas.openxmlformats.org/presentationml/2006/ole">
            <p:oleObj spid="_x0000_s433159" name="VISIO" r:id="rId3" imgW="1281600" imgH="669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Chapter 7 Integer Arithmetic</a:t>
            </a:r>
            <a:r>
              <a:rPr lang="en-US" altLang="zh-TW" b="0"/>
              <a:t> </a:t>
            </a:r>
            <a:r>
              <a:rPr lang="en-US" altLang="zh-TW"/>
              <a:t>Overview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342188" cy="3430587"/>
          </a:xfrm>
        </p:spPr>
        <p:txBody>
          <a:bodyPr/>
          <a:lstStyle/>
          <a:p>
            <a:r>
              <a:rPr lang="en-US" altLang="zh-TW"/>
              <a:t>Shift and Rotate Instructions</a:t>
            </a:r>
          </a:p>
          <a:p>
            <a:r>
              <a:rPr lang="en-US" altLang="zh-TW"/>
              <a:t>Shift and Rotate Applications</a:t>
            </a:r>
          </a:p>
          <a:p>
            <a:r>
              <a:rPr lang="en-US" altLang="zh-TW"/>
              <a:t>Multiplication and Division Instructions</a:t>
            </a:r>
          </a:p>
          <a:p>
            <a:r>
              <a:rPr lang="en-US" altLang="zh-TW"/>
              <a:t>Extended Addition and Subtraction</a:t>
            </a:r>
          </a:p>
          <a:p>
            <a:r>
              <a:rPr lang="en-US" altLang="zh-TW"/>
              <a:t>ASCII and Packed Decimal Arithmetic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434179" name="Text Box 3"/>
          <p:cNvSpPr txBox="1">
            <a:spLocks noChangeArrowheads="1"/>
          </p:cNvSpPr>
          <p:nvPr/>
        </p:nvSpPr>
        <p:spPr bwMode="auto">
          <a:xfrm>
            <a:off x="1295400" y="2362200"/>
            <a:ext cx="5868988" cy="170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  <a:tab pos="37163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ax,7C36h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  <a:tab pos="37163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dx,9FA6h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  <a:tab pos="37163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shld dx,ax,4	; DX =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205163" algn="l"/>
                <a:tab pos="37163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shrd dx,ax,8	; DX =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7391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rebuchet MS" pitchFamily="34" charset="0"/>
              </a:rPr>
              <a:t>Indicate the hexadecimal values of each destination operand:</a:t>
            </a:r>
          </a:p>
        </p:txBody>
      </p:sp>
      <p:sp>
        <p:nvSpPr>
          <p:cNvPr id="434181" name="Text Box 5"/>
          <p:cNvSpPr txBox="1">
            <a:spLocks noChangeArrowheads="1"/>
          </p:cNvSpPr>
          <p:nvPr/>
        </p:nvSpPr>
        <p:spPr bwMode="auto">
          <a:xfrm>
            <a:off x="5751513" y="2276475"/>
            <a:ext cx="2133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FA67h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36FAh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Shift and rotate applications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6697662" cy="3338512"/>
          </a:xfrm>
        </p:spPr>
        <p:txBody>
          <a:bodyPr/>
          <a:lstStyle/>
          <a:p>
            <a:r>
              <a:rPr lang="en-US" altLang="zh-TW"/>
              <a:t>Shifting Multiple Doublewords </a:t>
            </a:r>
          </a:p>
          <a:p>
            <a:r>
              <a:rPr lang="en-US" altLang="zh-TW"/>
              <a:t>Binary Multiplication </a:t>
            </a:r>
          </a:p>
          <a:p>
            <a:r>
              <a:rPr lang="en-US" altLang="zh-TW"/>
              <a:t>Displaying Binary Bits </a:t>
            </a:r>
          </a:p>
          <a:p>
            <a:r>
              <a:rPr lang="en-US" altLang="zh-TW"/>
              <a:t>Isolating a Bit String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Shifting multiple doublewords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2503488"/>
          </a:xfrm>
        </p:spPr>
        <p:txBody>
          <a:bodyPr/>
          <a:lstStyle/>
          <a:p>
            <a:r>
              <a:rPr lang="en-US" altLang="zh-TW"/>
              <a:t>Programs sometimes need to shift all bits within an array, as one might when moving a bitmapped graphic image from one screen location to another.</a:t>
            </a:r>
          </a:p>
          <a:p>
            <a:r>
              <a:rPr lang="en-US" altLang="zh-TW"/>
              <a:t>The following shifts an array of 3 doublewords 1 bit to the right: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533400" y="3716338"/>
            <a:ext cx="8229600" cy="165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esi,0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shr array[esi + 8],1	 ; high dword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rcr array[esi + 4],1	 ; middle dword,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rcr array[esi],1	 ; low dword, </a:t>
            </a:r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1114425" y="5516563"/>
            <a:ext cx="2376488" cy="43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3490913" y="5516563"/>
            <a:ext cx="2376487" cy="43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5" name="Rectangle 7"/>
          <p:cNvSpPr>
            <a:spLocks noChangeArrowheads="1"/>
          </p:cNvSpPr>
          <p:nvPr/>
        </p:nvSpPr>
        <p:spPr bwMode="auto">
          <a:xfrm>
            <a:off x="5867400" y="5516563"/>
            <a:ext cx="2376488" cy="43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1690688" y="5876925"/>
            <a:ext cx="1243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[esi+8]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4048125" y="5876925"/>
            <a:ext cx="1243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[esi+4]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6686550" y="5876925"/>
            <a:ext cx="836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[esi]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multiplication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3524250"/>
          </a:xfrm>
        </p:spPr>
        <p:txBody>
          <a:bodyPr/>
          <a:lstStyle/>
          <a:p>
            <a:r>
              <a:rPr lang="en-US" altLang="zh-TW"/>
              <a:t>We already know that SHL performs unsigned multiplication efficiently when the multiplier is a power of 2. </a:t>
            </a:r>
          </a:p>
          <a:p>
            <a:r>
              <a:rPr lang="en-US" altLang="zh-TW"/>
              <a:t>Factor any binary number into powers of 2. </a:t>
            </a:r>
          </a:p>
          <a:p>
            <a:pPr lvl="1"/>
            <a:r>
              <a:rPr lang="en-US" altLang="zh-TW"/>
              <a:t>For example, to multiply EAX * 36, factor 36 into 32 + 4 and use the distributive property of multiplication to carry out the operation: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931863" y="4221163"/>
            <a:ext cx="4144962" cy="194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EAX * 36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= EAX * (32 + 4)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= (EAX * 32)+(EAX * 4)</a:t>
            </a:r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5292725" y="4221163"/>
            <a:ext cx="3278188" cy="194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eax,123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ebx,eax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shl eax,5	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shl ebx,2	</a:t>
            </a:r>
            <a:endParaRPr kumimoji="0" lang="en-US" altLang="zh-TW" sz="2400" b="1" baseline="3000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add eax,ebx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7618413" cy="416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ax,2	; test value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dx,ax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shl dx,4	; AX * 16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push dx	; save for later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dx,ax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shl dx,3	; AX * 8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shl ax,1	; AX * 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add ax,dx	; AX * 10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pop dx	; recall AX * 16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add ax,dx	; AX * 26</a:t>
            </a: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762000" y="1130300"/>
            <a:ext cx="7239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>
                <a:latin typeface="Trebuchet MS" pitchFamily="34" charset="0"/>
              </a:rPr>
              <a:t>Multiply AX by 26, using shifting and addition instructions. </a:t>
            </a:r>
            <a:r>
              <a:rPr kumimoji="0" lang="en-US" altLang="zh-TW" sz="2400" i="1">
                <a:latin typeface="Trebuchet MS" pitchFamily="34" charset="0"/>
              </a:rPr>
              <a:t>Hint:</a:t>
            </a:r>
            <a:r>
              <a:rPr kumimoji="0" lang="en-US" altLang="zh-TW" sz="2400">
                <a:latin typeface="Trebuchet MS" pitchFamily="34" charset="0"/>
              </a:rPr>
              <a:t> 26 = 16 + 8 + 2.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Displaying binary bits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6700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i="1"/>
              <a:t>Algorithm:</a:t>
            </a:r>
            <a:r>
              <a:rPr lang="en-US" altLang="zh-TW"/>
              <a:t> Shift MSB into the Carry flag; If CF = 1, append a "1" character to a string; otherwise, append a "0" character. Repeat in a loop, 32 times.</a:t>
            </a:r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1619250" y="3095625"/>
            <a:ext cx="6275388" cy="307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  mov ecx,32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  mov esi,offset buffer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L1: shl eax,1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  mov BYTE PTR [esi],'0'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  jnc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  mov BYTE PTR [esi],'1'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L2: inc esi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  loop 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Isolating a bit string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206500"/>
          </a:xfrm>
        </p:spPr>
        <p:txBody>
          <a:bodyPr/>
          <a:lstStyle/>
          <a:p>
            <a:r>
              <a:rPr lang="en-US" altLang="zh-TW"/>
              <a:t>The MS-DOS file date field packs the year (relative to 1980), month, and day into 16 bits:</a:t>
            </a:r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/>
        </p:nvGraphicFramePr>
        <p:xfrm>
          <a:off x="1187450" y="2343150"/>
          <a:ext cx="6624638" cy="2165350"/>
        </p:xfrm>
        <a:graphic>
          <a:graphicData uri="http://schemas.openxmlformats.org/presentationml/2006/ole">
            <p:oleObj spid="_x0000_s441348" name="VISIO" r:id="rId3" imgW="3741840" imgH="1096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Isolating a bit string</a:t>
            </a:r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539750" y="4365625"/>
            <a:ext cx="813752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al,dh        ; make a copy of DX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shr al,1         ; shift right 1 bit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ah,0         ; clear AH to 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add ax,1980      ; year is relative to 1980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year,ax      ; save in year</a:t>
            </a: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557213" y="2501900"/>
            <a:ext cx="8118475" cy="171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ax,dx        ; make a copy of DX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shr ax,5         ; shift right 5 bits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and al,00001111b ; clear bits 4-7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month,al     ; save in month variable</a:t>
            </a: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539750" y="1125538"/>
            <a:ext cx="8135938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al,dl        ; make a copy of DL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and al,00011111b ; clear bits 5-7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day,al       ; save in day variable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Multiplication and division instructions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25538"/>
            <a:ext cx="6535737" cy="3708400"/>
          </a:xfrm>
        </p:spPr>
        <p:txBody>
          <a:bodyPr/>
          <a:lstStyle/>
          <a:p>
            <a:r>
              <a:rPr lang="en-US" altLang="zh-TW"/>
              <a:t>MUL Instruction </a:t>
            </a:r>
          </a:p>
          <a:p>
            <a:r>
              <a:rPr lang="en-US" altLang="zh-TW"/>
              <a:t>IMUL Instruction </a:t>
            </a:r>
          </a:p>
          <a:p>
            <a:r>
              <a:rPr lang="en-US" altLang="zh-TW"/>
              <a:t>DIV Instruction </a:t>
            </a:r>
          </a:p>
          <a:p>
            <a:r>
              <a:rPr lang="en-US" altLang="zh-TW"/>
              <a:t>Signed Integer Division </a:t>
            </a:r>
          </a:p>
          <a:p>
            <a:r>
              <a:rPr lang="en-US" altLang="zh-TW"/>
              <a:t>Implementing Arithmetic Expressions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 instruction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2038"/>
            <a:ext cx="7772400" cy="2438400"/>
          </a:xfrm>
        </p:spPr>
        <p:txBody>
          <a:bodyPr/>
          <a:lstStyle/>
          <a:p>
            <a:r>
              <a:rPr lang="en-US" altLang="zh-TW"/>
              <a:t>The MUL (unsigned multiply) instruction multiplies an 8-, 16-, or 32-bit operand by either AL, AX, or EAX. </a:t>
            </a:r>
          </a:p>
          <a:p>
            <a:r>
              <a:rPr lang="en-US" altLang="zh-TW"/>
              <a:t>The instruction formats are:</a:t>
            </a:r>
          </a:p>
          <a:p>
            <a:pPr lvl="2"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MUL r/m8</a:t>
            </a:r>
          </a:p>
          <a:p>
            <a:pPr lvl="2"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MUL r/m16</a:t>
            </a:r>
          </a:p>
          <a:p>
            <a:pPr lvl="2"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MUL r/m32</a:t>
            </a:r>
          </a:p>
        </p:txBody>
      </p:sp>
      <p:grpSp>
        <p:nvGrpSpPr>
          <p:cNvPr id="446468" name="Group 4"/>
          <p:cNvGrpSpPr>
            <a:grpSpLocks/>
          </p:cNvGrpSpPr>
          <p:nvPr/>
        </p:nvGrpSpPr>
        <p:grpSpPr bwMode="auto">
          <a:xfrm>
            <a:off x="3276600" y="3789363"/>
            <a:ext cx="5305425" cy="2447925"/>
            <a:chOff x="1488" y="2350"/>
            <a:chExt cx="2880" cy="1250"/>
          </a:xfrm>
        </p:grpSpPr>
        <p:pic>
          <p:nvPicPr>
            <p:cNvPr id="44646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8" y="2686"/>
              <a:ext cx="2880" cy="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6470" name="Text Box 6"/>
            <p:cNvSpPr txBox="1">
              <a:spLocks noChangeArrowheads="1"/>
            </p:cNvSpPr>
            <p:nvPr/>
          </p:nvSpPr>
          <p:spPr bwMode="auto">
            <a:xfrm>
              <a:off x="1872" y="2350"/>
              <a:ext cx="2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2400"/>
                <a:t>Implied operands: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Shift and Rotate Instructions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6777038" cy="4451350"/>
          </a:xfrm>
        </p:spPr>
        <p:txBody>
          <a:bodyPr/>
          <a:lstStyle/>
          <a:p>
            <a:r>
              <a:rPr lang="en-US" altLang="zh-TW"/>
              <a:t>Logical vs Arithmetic Shifts</a:t>
            </a:r>
          </a:p>
          <a:p>
            <a:r>
              <a:rPr lang="en-US" altLang="zh-TW"/>
              <a:t>SHL Instruction </a:t>
            </a:r>
          </a:p>
          <a:p>
            <a:r>
              <a:rPr lang="en-US" altLang="zh-TW"/>
              <a:t>SHR Instruction </a:t>
            </a:r>
          </a:p>
          <a:p>
            <a:r>
              <a:rPr lang="en-US" altLang="zh-TW"/>
              <a:t>SAL and SAR Instructions </a:t>
            </a:r>
          </a:p>
          <a:p>
            <a:r>
              <a:rPr lang="en-US" altLang="zh-TW"/>
              <a:t>ROL Instruction </a:t>
            </a:r>
          </a:p>
          <a:p>
            <a:r>
              <a:rPr lang="en-US" altLang="zh-TW"/>
              <a:t>ROR Instruction </a:t>
            </a:r>
          </a:p>
          <a:p>
            <a:r>
              <a:rPr lang="en-US" altLang="zh-TW"/>
              <a:t>RCL and RCR Instructions </a:t>
            </a:r>
          </a:p>
          <a:p>
            <a:r>
              <a:rPr lang="en-US" altLang="zh-TW"/>
              <a:t>SHLD/SHRD Instructions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 examples</a:t>
            </a:r>
          </a:p>
        </p:txBody>
      </p:sp>
      <p:sp>
        <p:nvSpPr>
          <p:cNvPr id="447491" name="Rectangle 3"/>
          <p:cNvSpPr>
            <a:spLocks noChangeArrowheads="1"/>
          </p:cNvSpPr>
          <p:nvPr/>
        </p:nvSpPr>
        <p:spPr bwMode="auto">
          <a:xfrm>
            <a:off x="685800" y="1052513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 sz="2400"/>
              <a:t>100h * 2000h, using 16-bit operands: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539750" y="1662113"/>
            <a:ext cx="8135938" cy="2320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8303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8303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val1 WORD 2000h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8303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val2 WORD 100h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8303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8303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ax,val1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8303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mul val2	; DX:AX=00200000h, CF=1</a:t>
            </a:r>
          </a:p>
        </p:txBody>
      </p:sp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5526088" y="1689100"/>
            <a:ext cx="3149600" cy="1501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>
                <a:solidFill>
                  <a:schemeClr val="tx2"/>
                </a:solidFill>
              </a:rPr>
              <a:t>The Carry flag indicates whether or not the upper half of the product contains significant digits.</a:t>
            </a:r>
          </a:p>
        </p:txBody>
      </p:sp>
      <p:sp>
        <p:nvSpPr>
          <p:cNvPr id="447494" name="Text Box 6"/>
          <p:cNvSpPr txBox="1">
            <a:spLocks noChangeArrowheads="1"/>
          </p:cNvSpPr>
          <p:nvPr/>
        </p:nvSpPr>
        <p:spPr bwMode="auto">
          <a:xfrm>
            <a:off x="541338" y="4859338"/>
            <a:ext cx="8134350" cy="143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7668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eax,12345h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7668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ebx,1000h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7668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mul ebx	; EDX:EAX=0000000012345000h, CF=0</a:t>
            </a:r>
          </a:p>
        </p:txBody>
      </p:sp>
      <p:sp>
        <p:nvSpPr>
          <p:cNvPr id="447495" name="Text Box 7"/>
          <p:cNvSpPr txBox="1">
            <a:spLocks noChangeArrowheads="1"/>
          </p:cNvSpPr>
          <p:nvPr/>
        </p:nvSpPr>
        <p:spPr bwMode="auto">
          <a:xfrm>
            <a:off x="577850" y="4221163"/>
            <a:ext cx="7162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12345h * 1000h, using 32-bit operands: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448515" name="Text Box 3"/>
          <p:cNvSpPr txBox="1">
            <a:spLocks noChangeArrowheads="1"/>
          </p:cNvSpPr>
          <p:nvPr/>
        </p:nvSpPr>
        <p:spPr bwMode="auto">
          <a:xfrm>
            <a:off x="2201863" y="2133600"/>
            <a:ext cx="474662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ax,1234h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bx,100h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mul bx</a:t>
            </a:r>
            <a:r>
              <a:rPr kumimoji="0" lang="en-US" altLang="zh-TW" sz="1800" b="1">
                <a:latin typeface="Courier New" pitchFamily="49" charset="0"/>
              </a:rPr>
              <a:t>	</a:t>
            </a: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>
                <a:latin typeface="Trebuchet MS" pitchFamily="34" charset="0"/>
              </a:rPr>
              <a:t>What will be the hexadecimal values of (E)DX, (E)AX, and the Carry flag after the following instructions execute?</a:t>
            </a: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692150" y="3500438"/>
            <a:ext cx="6400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DX = 0012h, AX = 3400h, CF = 1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2273300" y="4221163"/>
            <a:ext cx="4675188" cy="136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eax,00128765h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ecx,10000h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mul ecx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684213" y="5670550"/>
            <a:ext cx="75374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EDX = 00000012h, EAX = 87650000h, CF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7" grpId="0" autoUpdateAnimBg="0"/>
      <p:bldP spid="44851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IMUL instruction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947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IMUL (signed integer multiply ) multiplies an 8-, 16-, or 32-bit signed operand by either AL, AX, or EAX</a:t>
            </a:r>
          </a:p>
          <a:p>
            <a:pPr>
              <a:lnSpc>
                <a:spcPct val="90000"/>
              </a:lnSpc>
            </a:pPr>
            <a:r>
              <a:rPr lang="en-US" altLang="zh-TW"/>
              <a:t>Preserves the sign of the product by sign-extending it into the upper half of the destination register</a:t>
            </a:r>
          </a:p>
        </p:txBody>
      </p:sp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762000" y="36449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 sz="2400"/>
              <a:t>Example: multiply 48 * 4, using 8-bit operands:</a:t>
            </a:r>
          </a:p>
        </p:txBody>
      </p:sp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1524000" y="4279900"/>
            <a:ext cx="6000750" cy="1236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al,48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bl,4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imul bl	; AX = 00C0h, OF=1</a:t>
            </a: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819150" y="5599113"/>
            <a:ext cx="6705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>
                <a:latin typeface="Trebuchet MS" pitchFamily="34" charset="0"/>
              </a:rPr>
              <a:t>OF=1 because AH is not a sign extension of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 instruction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DIV (unsigned divide) instruction performs 8-bit, 16-bit, and 32-bit division on unsigned integers</a:t>
            </a:r>
          </a:p>
          <a:p>
            <a:r>
              <a:rPr lang="en-US" altLang="zh-TW"/>
              <a:t>A single operand is supplied (register or memory operand), which is assumed to be the divisor </a:t>
            </a:r>
          </a:p>
          <a:p>
            <a:r>
              <a:rPr lang="en-US" altLang="zh-TW"/>
              <a:t>Instruction formats:</a:t>
            </a:r>
          </a:p>
          <a:p>
            <a:pPr lvl="2"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DIV </a:t>
            </a:r>
            <a:r>
              <a:rPr lang="en-US" altLang="zh-TW" sz="2400" b="1" i="1">
                <a:latin typeface="Courier New" pitchFamily="49" charset="0"/>
              </a:rPr>
              <a:t>r/m8</a:t>
            </a:r>
          </a:p>
          <a:p>
            <a:pPr lvl="2"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DIV </a:t>
            </a:r>
            <a:r>
              <a:rPr lang="en-US" altLang="zh-TW" sz="2400" b="1" i="1">
                <a:latin typeface="Courier New" pitchFamily="49" charset="0"/>
              </a:rPr>
              <a:t>r/m16</a:t>
            </a:r>
          </a:p>
          <a:p>
            <a:pPr lvl="2"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DIV </a:t>
            </a:r>
            <a:r>
              <a:rPr lang="en-US" altLang="zh-TW" sz="2400" b="1" i="1">
                <a:latin typeface="Courier New" pitchFamily="49" charset="0"/>
              </a:rPr>
              <a:t>r/m32</a:t>
            </a:r>
          </a:p>
        </p:txBody>
      </p:sp>
      <p:grpSp>
        <p:nvGrpSpPr>
          <p:cNvPr id="452612" name="Group 4"/>
          <p:cNvGrpSpPr>
            <a:grpSpLocks/>
          </p:cNvGrpSpPr>
          <p:nvPr/>
        </p:nvGrpSpPr>
        <p:grpSpPr bwMode="auto">
          <a:xfrm>
            <a:off x="3779838" y="4149725"/>
            <a:ext cx="4968875" cy="2232025"/>
            <a:chOff x="2256" y="2496"/>
            <a:chExt cx="2976" cy="1293"/>
          </a:xfrm>
        </p:grpSpPr>
        <p:pic>
          <p:nvPicPr>
            <p:cNvPr id="45261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6" y="2832"/>
              <a:ext cx="2976" cy="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2614" name="Text Box 6"/>
            <p:cNvSpPr txBox="1">
              <a:spLocks noChangeArrowheads="1"/>
            </p:cNvSpPr>
            <p:nvPr/>
          </p:nvSpPr>
          <p:spPr bwMode="auto">
            <a:xfrm>
              <a:off x="2880" y="2496"/>
              <a:ext cx="1728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2100"/>
                <a:t>Default Operands: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 examples</a:t>
            </a:r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762000" y="12192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 sz="2400"/>
              <a:t>Divide 8003h by 100h, using 16-bit operands:</a:t>
            </a: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7697788" cy="1528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dx,0	; clear dividend, high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ax,8003h	; dividend, low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cx,100h	; divisor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div cx	; AX = 0080h, DX = 3</a:t>
            </a:r>
          </a:p>
        </p:txBody>
      </p:sp>
      <p:sp>
        <p:nvSpPr>
          <p:cNvPr id="453637" name="Rectangle 5"/>
          <p:cNvSpPr>
            <a:spLocks noChangeArrowheads="1"/>
          </p:cNvSpPr>
          <p:nvPr/>
        </p:nvSpPr>
        <p:spPr bwMode="auto">
          <a:xfrm>
            <a:off x="838200" y="36576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 sz="2400"/>
              <a:t>Same division, using 32-bit operands:</a:t>
            </a:r>
          </a:p>
        </p:txBody>
      </p:sp>
      <p:sp>
        <p:nvSpPr>
          <p:cNvPr id="453638" name="Text Box 6"/>
          <p:cNvSpPr txBox="1">
            <a:spLocks noChangeArrowheads="1"/>
          </p:cNvSpPr>
          <p:nvPr/>
        </p:nvSpPr>
        <p:spPr bwMode="auto">
          <a:xfrm>
            <a:off x="762000" y="4343400"/>
            <a:ext cx="7626350" cy="160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edx,0	; clear dividend, high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eax,8003h	; dividend, low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ecx,100h	; divisor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div ecx	; EAX=00000080h,DX=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454659" name="Text Box 3"/>
          <p:cNvSpPr txBox="1">
            <a:spLocks noChangeArrowheads="1"/>
          </p:cNvSpPr>
          <p:nvPr/>
        </p:nvSpPr>
        <p:spPr bwMode="auto">
          <a:xfrm>
            <a:off x="2411413" y="2492375"/>
            <a:ext cx="4052887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dx,0087h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ax,6000h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bx,100h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div bx</a:t>
            </a: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>
                <a:latin typeface="Trebuchet MS" pitchFamily="34" charset="0"/>
              </a:rPr>
              <a:t>What will be the hexadecimal values of DX and AX after the following instructions execute? </a:t>
            </a:r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1981200" y="4114800"/>
            <a:ext cx="4800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DX = 0000h, AX = 8760h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Signed integer division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067675" cy="27828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768725" algn="l"/>
              </a:tabLst>
            </a:pPr>
            <a:r>
              <a:rPr lang="en-US" altLang="zh-TW"/>
              <a:t>Signed integers must be sign-extended before division takes place</a:t>
            </a:r>
          </a:p>
          <a:p>
            <a:pPr lvl="1">
              <a:lnSpc>
                <a:spcPct val="90000"/>
              </a:lnSpc>
              <a:tabLst>
                <a:tab pos="3768725" algn="l"/>
              </a:tabLst>
            </a:pPr>
            <a:r>
              <a:rPr lang="en-US" altLang="zh-TW"/>
              <a:t>fill high byte/word/doubleword with a copy of the low byte/word/doubleword's sign bit</a:t>
            </a:r>
          </a:p>
          <a:p>
            <a:pPr>
              <a:lnSpc>
                <a:spcPct val="90000"/>
              </a:lnSpc>
              <a:tabLst>
                <a:tab pos="3768725" algn="l"/>
              </a:tabLst>
            </a:pPr>
            <a:r>
              <a:rPr lang="en-US" altLang="zh-TW"/>
              <a:t>For example, the high byte contains a copy of the sign bit from the low byte:</a:t>
            </a:r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2411413" y="3644900"/>
          <a:ext cx="3962400" cy="2286000"/>
        </p:xfrm>
        <a:graphic>
          <a:graphicData uri="http://schemas.openxmlformats.org/presentationml/2006/ole">
            <p:oleObj spid="_x0000_s455684" name="VISIO" r:id="rId3" imgW="2091960" imgH="1177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CBW, CWD, CDQ instructions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7924800" cy="46799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43200" algn="l"/>
              </a:tabLst>
            </a:pPr>
            <a:r>
              <a:rPr lang="en-US" altLang="zh-TW" sz="3200"/>
              <a:t>The CBW, CWD, and CDQ instructions provide important sign-extension operations:</a:t>
            </a:r>
          </a:p>
          <a:p>
            <a:pPr lvl="1">
              <a:lnSpc>
                <a:spcPct val="90000"/>
              </a:lnSpc>
              <a:tabLst>
                <a:tab pos="2743200" algn="l"/>
              </a:tabLst>
            </a:pPr>
            <a:r>
              <a:rPr lang="en-US" altLang="zh-TW" sz="2200"/>
              <a:t>CBW (convert byte to word) extends AL into AH</a:t>
            </a:r>
          </a:p>
          <a:p>
            <a:pPr lvl="1">
              <a:lnSpc>
                <a:spcPct val="90000"/>
              </a:lnSpc>
              <a:tabLst>
                <a:tab pos="2743200" algn="l"/>
              </a:tabLst>
            </a:pPr>
            <a:r>
              <a:rPr lang="en-US" altLang="zh-TW" sz="2200"/>
              <a:t>CWD (convert word to doubleword) extends AX into DX</a:t>
            </a:r>
          </a:p>
          <a:p>
            <a:pPr lvl="1">
              <a:lnSpc>
                <a:spcPct val="90000"/>
              </a:lnSpc>
              <a:tabLst>
                <a:tab pos="2743200" algn="l"/>
              </a:tabLst>
            </a:pPr>
            <a:r>
              <a:rPr lang="en-US" altLang="zh-TW" sz="2200"/>
              <a:t>CDQ (convert doubleword to quadword) extends EAX into EDX</a:t>
            </a:r>
          </a:p>
          <a:p>
            <a:pPr>
              <a:lnSpc>
                <a:spcPct val="90000"/>
              </a:lnSpc>
              <a:tabLst>
                <a:tab pos="2743200" algn="l"/>
              </a:tabLst>
            </a:pPr>
            <a:r>
              <a:rPr lang="en-US" altLang="zh-TW"/>
              <a:t>For example: 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altLang="zh-TW" b="1">
                <a:latin typeface="Courier New" pitchFamily="49" charset="0"/>
              </a:rPr>
              <a:t>mov eax,0FFFFFF9Bh	; -101 (32 bits)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altLang="zh-TW" b="1">
                <a:latin typeface="Courier New" pitchFamily="49" charset="0"/>
              </a:rPr>
              <a:t>cdq	; EDX:EAX = FFFFFFFFFFFFFF9Bh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altLang="zh-TW" b="1">
                <a:latin typeface="Courier New" pitchFamily="49" charset="0"/>
              </a:rPr>
              <a:t>		; -101 (64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IDIV instruction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7772400" cy="1143000"/>
          </a:xfrm>
        </p:spPr>
        <p:txBody>
          <a:bodyPr/>
          <a:lstStyle/>
          <a:p>
            <a:r>
              <a:rPr lang="en-US" altLang="zh-TW"/>
              <a:t>IDIV (signed divide) performs signed integer division</a:t>
            </a:r>
          </a:p>
          <a:p>
            <a:r>
              <a:rPr lang="en-US" altLang="zh-TW"/>
              <a:t>Uses same operands as DIV</a:t>
            </a: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762000" y="25908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 sz="2400"/>
              <a:t>Example: 8-bit division of –48 by 5</a:t>
            </a:r>
          </a:p>
        </p:txBody>
      </p:sp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1187450" y="3200400"/>
            <a:ext cx="7008813" cy="1668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al,-48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cbw          ; extend AL into AH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bl,5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idiv bl      ; AL = -9,  AH = 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IDIV examples</a:t>
            </a:r>
          </a:p>
        </p:txBody>
      </p:sp>
      <p:sp>
        <p:nvSpPr>
          <p:cNvPr id="458755" name="Rectangle 3"/>
          <p:cNvSpPr>
            <a:spLocks noChangeArrowheads="1"/>
          </p:cNvSpPr>
          <p:nvPr/>
        </p:nvSpPr>
        <p:spPr bwMode="auto">
          <a:xfrm>
            <a:off x="712788" y="36576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>
                <a:latin typeface="Trebuchet MS" pitchFamily="34" charset="0"/>
              </a:rPr>
              <a:t>Example: 32-bit division of –48 by 5</a:t>
            </a:r>
          </a:p>
        </p:txBody>
      </p:sp>
      <p:sp>
        <p:nvSpPr>
          <p:cNvPr id="458756" name="Text Box 4"/>
          <p:cNvSpPr txBox="1">
            <a:spLocks noChangeArrowheads="1"/>
          </p:cNvSpPr>
          <p:nvPr/>
        </p:nvSpPr>
        <p:spPr bwMode="auto">
          <a:xfrm>
            <a:off x="1139825" y="4267200"/>
            <a:ext cx="6745288" cy="168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eax,-48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cdq         ; extend EAX into EDX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ebx,5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idiv ebx    ; EAX = -9,  EDX = -3</a:t>
            </a:r>
          </a:p>
        </p:txBody>
      </p:sp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684213" y="1125538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>
                <a:latin typeface="Trebuchet MS" pitchFamily="34" charset="0"/>
              </a:rPr>
              <a:t>Example: 16-bit division of –48 by 5</a:t>
            </a:r>
          </a:p>
        </p:txBody>
      </p:sp>
      <p:sp>
        <p:nvSpPr>
          <p:cNvPr id="458758" name="Text Box 6"/>
          <p:cNvSpPr txBox="1">
            <a:spLocks noChangeArrowheads="1"/>
          </p:cNvSpPr>
          <p:nvPr/>
        </p:nvSpPr>
        <p:spPr bwMode="auto">
          <a:xfrm>
            <a:off x="1116013" y="1828800"/>
            <a:ext cx="6792912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ax,-48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cwd		; extend AX into DX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bx,5	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2860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idiv bx	; AX = -9,  DX = 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Logical vs arithmetic shifts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112837"/>
          </a:xfrm>
        </p:spPr>
        <p:txBody>
          <a:bodyPr/>
          <a:lstStyle/>
          <a:p>
            <a:r>
              <a:rPr lang="en-US" altLang="zh-TW"/>
              <a:t>A logical shift fills the newly created bit position with zero:</a:t>
            </a:r>
          </a:p>
        </p:txBody>
      </p:sp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400050" y="3517900"/>
            <a:ext cx="8204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>
                <a:latin typeface="Trebuchet MS" pitchFamily="34" charset="0"/>
              </a:rPr>
              <a:t>An arithmetic shift fills the newly created bit position with a copy of the number’s sign bit:</a:t>
            </a:r>
          </a:p>
        </p:txBody>
      </p:sp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900113" y="2057400"/>
          <a:ext cx="6911975" cy="1130300"/>
        </p:xfrm>
        <a:graphic>
          <a:graphicData uri="http://schemas.openxmlformats.org/presentationml/2006/ole">
            <p:oleObj spid="_x0000_s418821" name="VISIO" r:id="rId3" imgW="3733200" imgH="504000" progId="">
              <p:embed/>
            </p:oleObj>
          </a:graphicData>
        </a:graphic>
      </p:graphicFrame>
      <p:graphicFrame>
        <p:nvGraphicFramePr>
          <p:cNvPr id="418822" name="Object 6"/>
          <p:cNvGraphicFramePr>
            <a:graphicFrameLocks noChangeAspect="1"/>
          </p:cNvGraphicFramePr>
          <p:nvPr/>
        </p:nvGraphicFramePr>
        <p:xfrm>
          <a:off x="898525" y="4678363"/>
          <a:ext cx="6842125" cy="1198562"/>
        </p:xfrm>
        <a:graphic>
          <a:graphicData uri="http://schemas.openxmlformats.org/presentationml/2006/ole">
            <p:oleObj spid="_x0000_s418822" name="VISIO" r:id="rId4" imgW="3835080" imgH="543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459779" name="Text Box 3"/>
          <p:cNvSpPr txBox="1">
            <a:spLocks noChangeArrowheads="1"/>
          </p:cNvSpPr>
          <p:nvPr/>
        </p:nvSpPr>
        <p:spPr bwMode="auto">
          <a:xfrm>
            <a:off x="1331913" y="2420938"/>
            <a:ext cx="6356350" cy="153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ax,0FDFFh	; -513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cwd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bx,100h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idiv bx</a:t>
            </a:r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>
                <a:latin typeface="Trebuchet MS" pitchFamily="34" charset="0"/>
              </a:rPr>
              <a:t>What will be the hexadecimal values of DX and AX after the following instructions execute? </a:t>
            </a:r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752600" y="4206875"/>
            <a:ext cx="480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>
                <a:solidFill>
                  <a:schemeClr val="tx2"/>
                </a:solidFill>
              </a:rPr>
              <a:t>DX = FFFFh (</a:t>
            </a:r>
            <a:r>
              <a:rPr kumimoji="0" lang="en-US" altLang="zh-TW" sz="2100">
                <a:solidFill>
                  <a:schemeClr val="tx2"/>
                </a:solidFill>
                <a:latin typeface="Symbol" pitchFamily="18" charset="2"/>
              </a:rPr>
              <a:t>-</a:t>
            </a:r>
            <a:r>
              <a:rPr kumimoji="0" lang="en-US" altLang="zh-TW" sz="2100">
                <a:solidFill>
                  <a:schemeClr val="tx2"/>
                </a:solidFill>
              </a:rPr>
              <a:t>1),  AX = FFFEh (</a:t>
            </a:r>
            <a:r>
              <a:rPr kumimoji="0" lang="en-US" altLang="zh-TW" sz="2100">
                <a:solidFill>
                  <a:schemeClr val="tx2"/>
                </a:solidFill>
                <a:latin typeface="Symbol" pitchFamily="18" charset="2"/>
              </a:rPr>
              <a:t>-</a:t>
            </a:r>
            <a:r>
              <a:rPr kumimoji="0" lang="en-US" altLang="zh-TW" sz="2100">
                <a:solidFill>
                  <a:schemeClr val="tx2"/>
                </a:solidFill>
              </a:rPr>
              <a:t>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Divide overflow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/>
              <a:t>Divide overflow</a:t>
            </a:r>
            <a:r>
              <a:rPr lang="en-US" altLang="zh-TW"/>
              <a:t> happens when the quotient is too large to fit into the destination. 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mov ax, 1000h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mov bl, 10h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div bl</a:t>
            </a:r>
          </a:p>
          <a:p>
            <a:pPr>
              <a:buFontTx/>
              <a:buNone/>
            </a:pPr>
            <a:r>
              <a:rPr lang="en-US" altLang="zh-TW"/>
              <a:t>   It causes a CPU interrupt and halts the program. (divided by zero cause similar results)</a:t>
            </a:r>
          </a:p>
          <a:p>
            <a:pPr>
              <a:buFontTx/>
              <a:buNone/>
            </a:pP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609600"/>
          </a:xfrm>
        </p:spPr>
        <p:txBody>
          <a:bodyPr/>
          <a:lstStyle/>
          <a:p>
            <a:r>
              <a:rPr lang="en-US" altLang="zh-TW"/>
              <a:t>Implementing arithmetic expressions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689225"/>
          </a:xfrm>
        </p:spPr>
        <p:txBody>
          <a:bodyPr/>
          <a:lstStyle/>
          <a:p>
            <a:r>
              <a:rPr lang="en-US" altLang="zh-TW"/>
              <a:t>Some good reasons to learn how to implement expressions:</a:t>
            </a:r>
          </a:p>
          <a:p>
            <a:pPr lvl="1"/>
            <a:r>
              <a:rPr lang="en-US" altLang="zh-TW"/>
              <a:t>Learn how compilers do it</a:t>
            </a:r>
          </a:p>
          <a:p>
            <a:pPr lvl="1"/>
            <a:r>
              <a:rPr lang="en-US" altLang="zh-TW"/>
              <a:t>Test your understanding of MUL, IMUL, DIV, and IDIV</a:t>
            </a:r>
          </a:p>
          <a:p>
            <a:pPr lvl="1"/>
            <a:r>
              <a:rPr lang="en-US" altLang="zh-TW"/>
              <a:t>Check for 32-bit overflow</a:t>
            </a: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609600" y="34290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 sz="2400"/>
              <a:t>Example:   </a:t>
            </a: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var4 = (var1 + var2) * var3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971550" y="3962400"/>
            <a:ext cx="7092950" cy="205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47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eax,var1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47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add eax,var2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47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mul var3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47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jo  TooBig	; check for overflow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47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var4,eax	; save product</a:t>
            </a:r>
            <a:endParaRPr kumimoji="0" lang="en-US" altLang="zh-TW" sz="2400" b="1" baseline="300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609600"/>
          </a:xfrm>
        </p:spPr>
        <p:txBody>
          <a:bodyPr/>
          <a:lstStyle/>
          <a:p>
            <a:r>
              <a:rPr lang="en-US" altLang="zh-TW"/>
              <a:t>Implementing arithmetic expressions</a:t>
            </a:r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609600" y="998538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 sz="2400"/>
              <a:t>Example:   </a:t>
            </a: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eax = (-var1 * var2) + var3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1187450" y="1484313"/>
            <a:ext cx="7227888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47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eax,var1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47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neg eax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47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mul var2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47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jo  TooBig	; check for overflow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47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add eax,var3</a:t>
            </a: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685800" y="3471863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 sz="2400"/>
              <a:t>Example:   </a:t>
            </a: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var4 = (var1 * 5) / (var2 – 3)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1231900" y="3970338"/>
            <a:ext cx="7156450" cy="262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eax,var1 	; left side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ebx,5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mul ebx 	; EDX:EAX = product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ebx,var2 	; right side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sub ebx,3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div ebx 	; final division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var4,eax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609600"/>
          </a:xfrm>
        </p:spPr>
        <p:txBody>
          <a:bodyPr/>
          <a:lstStyle/>
          <a:p>
            <a:r>
              <a:rPr lang="en-US" altLang="zh-TW"/>
              <a:t>Implementing arithmetic expressions</a:t>
            </a:r>
            <a:endParaRPr lang="en-US" altLang="zh-TW" sz="2400"/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468313" y="1143000"/>
            <a:ext cx="8207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 sz="2400"/>
              <a:t>Example:   </a:t>
            </a: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var4 = (var1 * -5) / (-var2 % var3);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527050" y="1773238"/>
            <a:ext cx="8077200" cy="3471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eax,var2	; begin right side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neg  eax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cdq 	; sign-extend dividend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idiv var3 	; EDX = remainder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ebx,edx 	; EBX = right side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eax,-5 	; begin left side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imul var1 	; EDX:EAX = left side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idiv ebx 	; final division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var4,eax 	; quotient</a:t>
            </a: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609600" y="5322888"/>
            <a:ext cx="762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Sometimes it's easiest to calculate the right-hand term of an expression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Your turn . . .</a:t>
            </a:r>
          </a:p>
        </p:txBody>
      </p: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1981200" y="2743200"/>
            <a:ext cx="4535488" cy="140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eax,20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mul ebx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div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1800" b="1">
              <a:latin typeface="Courier New" pitchFamily="49" charset="0"/>
            </a:endParaRPr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rebuchet MS" pitchFamily="34" charset="0"/>
              </a:rPr>
              <a:t>Implement the following expression using signed 32-bit integers:</a:t>
            </a:r>
          </a:p>
          <a:p>
            <a:pPr>
              <a:spcBef>
                <a:spcPct val="50000"/>
              </a:spcBef>
            </a:pPr>
            <a:r>
              <a:rPr kumimoji="0" lang="en-US" altLang="zh-TW" sz="2000" b="1">
                <a:latin typeface="Courier New" pitchFamily="49" charset="0"/>
              </a:rPr>
              <a:t>	</a:t>
            </a:r>
            <a:r>
              <a:rPr kumimoji="0" lang="en-US" altLang="zh-TW" sz="2400" b="1">
                <a:latin typeface="Courier New" pitchFamily="49" charset="0"/>
              </a:rPr>
              <a:t>eax = (ebx * 20) / ecx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Your turn . . .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1111250" y="2914650"/>
            <a:ext cx="7493000" cy="346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push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push edx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push eax	; EAX needed later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 eax,ecx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mul  edx	; left side: EDX:EAX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pop  ecx	; saved value of EAX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div  ecx	; EAX = quotient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pop  edx	; restore EDX,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pop  ecx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18450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rebuchet MS" pitchFamily="34" charset="0"/>
              </a:rPr>
              <a:t>Implement the following expression using signed 32-bit integers. Save and restore ECX and EDX:</a:t>
            </a:r>
          </a:p>
          <a:p>
            <a:pPr>
              <a:spcBef>
                <a:spcPct val="50000"/>
              </a:spcBef>
            </a:pPr>
            <a:r>
              <a:rPr kumimoji="0" lang="en-US" altLang="zh-TW" sz="2000" b="1">
                <a:latin typeface="Courier New" pitchFamily="49" charset="0"/>
              </a:rPr>
              <a:t>	</a:t>
            </a:r>
            <a:r>
              <a:rPr kumimoji="0" lang="en-US" altLang="zh-TW" sz="2400" b="1">
                <a:latin typeface="Courier New" pitchFamily="49" charset="0"/>
              </a:rPr>
              <a:t>eax = (ecx * edx) / eax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Your turn . . .</a:t>
            </a:r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971550" y="2819400"/>
            <a:ext cx="7237413" cy="313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6876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eax,var1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6876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edx,var2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6876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neg edx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6876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mul edx	; left side: edx:eax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6876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ecx,var3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6876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sub ecx,ebx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6876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div ecx	; eax = quotient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68763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var3,eax</a:t>
            </a:r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Implement the following expression using signed 32-bit integers. Do not modify any variables other than var3:</a:t>
            </a:r>
          </a:p>
          <a:p>
            <a:pPr>
              <a:spcBef>
                <a:spcPct val="50000"/>
              </a:spcBef>
            </a:pPr>
            <a:r>
              <a:rPr kumimoji="0" lang="en-US" altLang="zh-TW" sz="2400" b="1">
                <a:latin typeface="Courier New" pitchFamily="49" charset="0"/>
              </a:rPr>
              <a:t>	var3 = (var1 * -var2) / (var3 – ebx)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Extended addition and subtraction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019925" cy="2874962"/>
          </a:xfrm>
        </p:spPr>
        <p:txBody>
          <a:bodyPr/>
          <a:lstStyle/>
          <a:p>
            <a:r>
              <a:rPr lang="en-US" altLang="zh-TW"/>
              <a:t>ADC Instruction </a:t>
            </a:r>
          </a:p>
          <a:p>
            <a:r>
              <a:rPr lang="en-US" altLang="zh-TW"/>
              <a:t>Extended Addition Example </a:t>
            </a:r>
          </a:p>
          <a:p>
            <a:r>
              <a:rPr lang="en-US" altLang="zh-TW"/>
              <a:t>SBB Instruction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ADC instruction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43000"/>
            <a:ext cx="7848600" cy="4806950"/>
          </a:xfrm>
        </p:spPr>
        <p:txBody>
          <a:bodyPr/>
          <a:lstStyle/>
          <a:p>
            <a:pPr>
              <a:tabLst>
                <a:tab pos="3659188" algn="l"/>
              </a:tabLst>
            </a:pPr>
            <a:r>
              <a:rPr lang="en-US" altLang="zh-TW"/>
              <a:t>ADC (add with carry) instruction adds both a source operand and the contents of the Carry flag to a destination operand.</a:t>
            </a:r>
          </a:p>
          <a:p>
            <a:pPr>
              <a:tabLst>
                <a:tab pos="3659188" algn="l"/>
              </a:tabLst>
            </a:pPr>
            <a:r>
              <a:rPr lang="en-US" altLang="zh-TW"/>
              <a:t>Example: Add two 32-bit integers (FFFFFFFFh + FFFFFFFFh), producing a 64-bit sum:</a:t>
            </a:r>
          </a:p>
          <a:p>
            <a:pPr marL="1150938" lvl="2">
              <a:buFontTx/>
              <a:buNone/>
              <a:tabLst>
                <a:tab pos="3659188" algn="l"/>
              </a:tabLst>
            </a:pPr>
            <a:endParaRPr lang="en-US" altLang="zh-TW" sz="1000" b="1">
              <a:latin typeface="Courier New" pitchFamily="49" charset="0"/>
            </a:endParaRPr>
          </a:p>
          <a:p>
            <a:pPr lvl="1">
              <a:buFontTx/>
              <a:buNone/>
              <a:tabLst>
                <a:tab pos="3659188" algn="l"/>
              </a:tabLst>
            </a:pPr>
            <a:r>
              <a:rPr lang="en-US" altLang="zh-TW" b="1">
                <a:latin typeface="Courier New" pitchFamily="49" charset="0"/>
              </a:rPr>
              <a:t>mov edx,0</a:t>
            </a:r>
          </a:p>
          <a:p>
            <a:pPr lvl="1">
              <a:buFontTx/>
              <a:buNone/>
              <a:tabLst>
                <a:tab pos="3659188" algn="l"/>
              </a:tabLst>
            </a:pPr>
            <a:r>
              <a:rPr lang="en-US" altLang="zh-TW" b="1">
                <a:latin typeface="Courier New" pitchFamily="49" charset="0"/>
              </a:rPr>
              <a:t>mov eax,0FFFFFFFFh</a:t>
            </a:r>
          </a:p>
          <a:p>
            <a:pPr lvl="1">
              <a:buFontTx/>
              <a:buNone/>
              <a:tabLst>
                <a:tab pos="3659188" algn="l"/>
              </a:tabLst>
            </a:pPr>
            <a:r>
              <a:rPr lang="en-US" altLang="zh-TW" b="1">
                <a:latin typeface="Courier New" pitchFamily="49" charset="0"/>
              </a:rPr>
              <a:t>add eax,0FFFFFFFFh</a:t>
            </a:r>
          </a:p>
          <a:p>
            <a:pPr lvl="1">
              <a:buFontTx/>
              <a:buNone/>
              <a:tabLst>
                <a:tab pos="3659188" algn="l"/>
              </a:tabLst>
            </a:pPr>
            <a:r>
              <a:rPr lang="en-US" altLang="zh-TW" b="1">
                <a:latin typeface="Courier New" pitchFamily="49" charset="0"/>
              </a:rPr>
              <a:t>adc edx,0 ;EDX:EAX = 00000001FFFFFFFEh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SHL instruction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439862"/>
          </a:xfrm>
        </p:spPr>
        <p:txBody>
          <a:bodyPr/>
          <a:lstStyle/>
          <a:p>
            <a:r>
              <a:rPr lang="en-US" altLang="zh-TW"/>
              <a:t>The SHL (shift left) instruction performs a logical left shift on the destination operand, filling the lowest bit with 0.</a:t>
            </a:r>
          </a:p>
        </p:txBody>
      </p:sp>
      <p:graphicFrame>
        <p:nvGraphicFramePr>
          <p:cNvPr id="419844" name="Object 4"/>
          <p:cNvGraphicFramePr>
            <a:graphicFrameLocks noChangeAspect="1"/>
          </p:cNvGraphicFramePr>
          <p:nvPr/>
        </p:nvGraphicFramePr>
        <p:xfrm>
          <a:off x="900113" y="2492375"/>
          <a:ext cx="7127875" cy="1127125"/>
        </p:xfrm>
        <a:graphic>
          <a:graphicData uri="http://schemas.openxmlformats.org/presentationml/2006/ole">
            <p:oleObj spid="_x0000_s419844" name="VISIO" r:id="rId3" imgW="3904560" imgH="504000" progId="">
              <p:embed/>
            </p:oleObj>
          </a:graphicData>
        </a:graphic>
      </p:graphicFrame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411163" y="3657600"/>
            <a:ext cx="7689850" cy="230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344488" indent="-344488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Trebuchet MS" pitchFamily="34" charset="0"/>
              </a:rPr>
              <a:t>Operand types: </a:t>
            </a:r>
            <a:r>
              <a:rPr kumimoji="0" lang="en-US" altLang="zh-TW" b="1">
                <a:latin typeface="Courier New" pitchFamily="49" charset="0"/>
              </a:rPr>
              <a:t>SHL </a:t>
            </a:r>
            <a:r>
              <a:rPr kumimoji="0" lang="en-US" altLang="zh-TW" b="1" i="1">
                <a:latin typeface="Courier New" pitchFamily="49" charset="0"/>
              </a:rPr>
              <a:t>destination,count</a:t>
            </a:r>
            <a:endParaRPr lang="en-US" altLang="zh-TW">
              <a:latin typeface="Courier New" pitchFamily="49" charset="0"/>
            </a:endParaRPr>
          </a:p>
          <a:p>
            <a:pPr marL="344488" indent="-344488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TW" sz="1800" b="1">
                <a:latin typeface="Courier New" pitchFamily="49" charset="0"/>
              </a:rPr>
              <a:t>		</a:t>
            </a:r>
            <a:r>
              <a:rPr kumimoji="0" lang="en-US" altLang="zh-TW" sz="2400" b="1">
                <a:latin typeface="Courier New" pitchFamily="49" charset="0"/>
              </a:rPr>
              <a:t>SHL </a:t>
            </a:r>
            <a:r>
              <a:rPr kumimoji="0" lang="en-US" altLang="zh-TW" sz="2400" b="1" i="1">
                <a:latin typeface="Courier New" pitchFamily="49" charset="0"/>
              </a:rPr>
              <a:t>reg,imm8</a:t>
            </a:r>
          </a:p>
          <a:p>
            <a:pPr marL="344488" indent="-344488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TW" sz="2400" b="1">
                <a:latin typeface="Courier New" pitchFamily="49" charset="0"/>
              </a:rPr>
              <a:t>		SHL </a:t>
            </a:r>
            <a:r>
              <a:rPr kumimoji="0" lang="en-US" altLang="zh-TW" sz="2400" b="1" i="1">
                <a:latin typeface="Courier New" pitchFamily="49" charset="0"/>
              </a:rPr>
              <a:t>mem,imm8</a:t>
            </a:r>
          </a:p>
          <a:p>
            <a:pPr marL="344488" indent="-344488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TW" sz="2400" b="1">
                <a:latin typeface="Courier New" pitchFamily="49" charset="0"/>
              </a:rPr>
              <a:t>		SHL </a:t>
            </a:r>
            <a:r>
              <a:rPr kumimoji="0" lang="en-US" altLang="zh-TW" sz="2400" b="1" i="1">
                <a:latin typeface="Courier New" pitchFamily="49" charset="0"/>
              </a:rPr>
              <a:t>reg</a:t>
            </a:r>
            <a:r>
              <a:rPr kumimoji="0" lang="en-US" altLang="zh-TW" sz="2400" b="1">
                <a:latin typeface="Courier New" pitchFamily="49" charset="0"/>
              </a:rPr>
              <a:t>,CL</a:t>
            </a:r>
          </a:p>
          <a:p>
            <a:pPr marL="344488" indent="-344488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TW" sz="2400" b="1">
                <a:latin typeface="Courier New" pitchFamily="49" charset="0"/>
              </a:rPr>
              <a:t>		SHL </a:t>
            </a:r>
            <a:r>
              <a:rPr kumimoji="0" lang="en-US" altLang="zh-TW" sz="2400" b="1" i="1">
                <a:latin typeface="Courier New" pitchFamily="49" charset="0"/>
              </a:rPr>
              <a:t>mem</a:t>
            </a:r>
            <a:r>
              <a:rPr kumimoji="0" lang="en-US" altLang="zh-TW" sz="2400" b="1">
                <a:latin typeface="Courier New" pitchFamily="49" charset="0"/>
              </a:rPr>
              <a:t>,CL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Extended addition example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981075"/>
            <a:ext cx="73914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Add two integers of any size</a:t>
            </a:r>
          </a:p>
          <a:p>
            <a:pPr>
              <a:lnSpc>
                <a:spcPct val="90000"/>
              </a:lnSpc>
            </a:pPr>
            <a:r>
              <a:rPr lang="en-US" altLang="zh-TW"/>
              <a:t>Pass pointers to the addends and sum</a:t>
            </a:r>
          </a:p>
          <a:p>
            <a:pPr>
              <a:lnSpc>
                <a:spcPct val="90000"/>
              </a:lnSpc>
            </a:pPr>
            <a:r>
              <a:rPr lang="en-US" altLang="zh-TW"/>
              <a:t>ECX indicates the number of words</a:t>
            </a:r>
          </a:p>
        </p:txBody>
      </p:sp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395288" y="2420938"/>
            <a:ext cx="8281987" cy="410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5956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L1: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5956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mov eax,[esi] ; get the first integer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5956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adc eax,[edi] ; add the second integer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5956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pushfd        ; save the Carry flag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5956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mov [ebx],eax ; store partial sum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5956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add esi,4     ; advance all 3 pointers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5956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add edi,4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5956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add ebx,4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5956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popfd         ; restore the Carry flag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5956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loop L1       ; repeat the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595688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adc word ptr [ebx],0 ; add leftover carry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Extended addition example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.data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op1 QWORD 0A2B2A40674981234h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op2 QWORD 08010870000234502h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sum DWORD 3 dup(?) 	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; = 0000000122C32B0674BB5736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.code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mov  esi,OFFSET op1	; first operand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mov  edi,OFFSET op2	; second operand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mov  ebx,OFFSET sum	; sum operand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mov  ecx,2          ; number of doublewords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call Extended_Add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SBB instruction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08562"/>
          </a:xfrm>
        </p:spPr>
        <p:txBody>
          <a:bodyPr/>
          <a:lstStyle/>
          <a:p>
            <a:pPr>
              <a:tabLst>
                <a:tab pos="4117975" algn="l"/>
              </a:tabLst>
            </a:pPr>
            <a:r>
              <a:rPr lang="en-US" altLang="zh-TW" sz="2400"/>
              <a:t>The SBB (subtract with borrow) instruction subtracts both a source operand and the value of the Carry flag from a destination operand.</a:t>
            </a:r>
          </a:p>
          <a:p>
            <a:pPr>
              <a:tabLst>
                <a:tab pos="4117975" algn="l"/>
              </a:tabLst>
            </a:pPr>
            <a:r>
              <a:rPr lang="en-US" altLang="zh-TW" sz="2400"/>
              <a:t>The following example code performs 64-bit subtraction. It sets EDX:EAX to 0000000100000000h and subtracts 1 from this value. The lower 32 bits are subtracted first, setting the Carry flag. Then the upper 32 bits are subtracted, including the Carry flag:</a:t>
            </a:r>
          </a:p>
          <a:p>
            <a:pPr lvl="2">
              <a:buFontTx/>
              <a:buNone/>
              <a:tabLst>
                <a:tab pos="4117975" algn="l"/>
              </a:tabLst>
            </a:pPr>
            <a:r>
              <a:rPr lang="en-US" altLang="zh-TW" sz="2400" b="1">
                <a:latin typeface="Courier New" pitchFamily="49" charset="0"/>
              </a:rPr>
              <a:t>mov edx,1 	; upper half</a:t>
            </a:r>
          </a:p>
          <a:p>
            <a:pPr lvl="2">
              <a:buFontTx/>
              <a:buNone/>
              <a:tabLst>
                <a:tab pos="4117975" algn="l"/>
              </a:tabLst>
            </a:pPr>
            <a:r>
              <a:rPr lang="en-US" altLang="zh-TW" sz="2400" b="1">
                <a:latin typeface="Courier New" pitchFamily="49" charset="0"/>
              </a:rPr>
              <a:t>mov eax,0 	; lower half</a:t>
            </a:r>
          </a:p>
          <a:p>
            <a:pPr lvl="2">
              <a:buFontTx/>
              <a:buNone/>
              <a:tabLst>
                <a:tab pos="4117975" algn="l"/>
              </a:tabLst>
            </a:pPr>
            <a:r>
              <a:rPr lang="en-US" altLang="zh-TW" sz="2400" b="1">
                <a:latin typeface="Courier New" pitchFamily="49" charset="0"/>
              </a:rPr>
              <a:t>sub eax,1 	; subtract 1</a:t>
            </a:r>
          </a:p>
          <a:p>
            <a:pPr lvl="2">
              <a:buFontTx/>
              <a:buNone/>
              <a:tabLst>
                <a:tab pos="4117975" algn="l"/>
              </a:tabLst>
            </a:pPr>
            <a:r>
              <a:rPr lang="en-US" altLang="zh-TW" sz="2400" b="1">
                <a:latin typeface="Courier New" pitchFamily="49" charset="0"/>
              </a:rPr>
              <a:t>sbb edx,0 	; subtract upper half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Fast multiplication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900113" y="1844675"/>
            <a:ext cx="2273300" cy="1084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dl,5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shl dl,1</a:t>
            </a:r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500">
                <a:latin typeface="Trebuchet MS" pitchFamily="34" charset="0"/>
              </a:rPr>
              <a:t>Shifting left 1 bit multiplies a number by 2</a:t>
            </a:r>
          </a:p>
        </p:txBody>
      </p:sp>
      <p:graphicFrame>
        <p:nvGraphicFramePr>
          <p:cNvPr id="420869" name="Object 5"/>
          <p:cNvGraphicFramePr>
            <a:graphicFrameLocks noChangeAspect="1"/>
          </p:cNvGraphicFramePr>
          <p:nvPr/>
        </p:nvGraphicFramePr>
        <p:xfrm>
          <a:off x="3419475" y="1773238"/>
          <a:ext cx="3960813" cy="1119187"/>
        </p:xfrm>
        <a:graphic>
          <a:graphicData uri="http://schemas.openxmlformats.org/presentationml/2006/ole">
            <p:oleObj spid="_x0000_s420869" name="VISIO" r:id="rId3" imgW="2161440" imgH="420480" progId="">
              <p:embed/>
            </p:oleObj>
          </a:graphicData>
        </a:graphic>
      </p:graphicFrame>
      <p:grpSp>
        <p:nvGrpSpPr>
          <p:cNvPr id="420870" name="Group 6"/>
          <p:cNvGrpSpPr>
            <a:grpSpLocks/>
          </p:cNvGrpSpPr>
          <p:nvPr/>
        </p:nvGrpSpPr>
        <p:grpSpPr bwMode="auto">
          <a:xfrm>
            <a:off x="609600" y="3429000"/>
            <a:ext cx="7696200" cy="2057400"/>
            <a:chOff x="384" y="2160"/>
            <a:chExt cx="4848" cy="1296"/>
          </a:xfrm>
        </p:grpSpPr>
        <p:sp>
          <p:nvSpPr>
            <p:cNvPr id="420871" name="Text Box 7"/>
            <p:cNvSpPr txBox="1">
              <a:spLocks noChangeArrowheads="1"/>
            </p:cNvSpPr>
            <p:nvPr/>
          </p:nvSpPr>
          <p:spPr bwMode="auto">
            <a:xfrm>
              <a:off x="576" y="2928"/>
              <a:ext cx="379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kumimoji="0" lang="en-US" altLang="zh-TW" sz="2400" b="1">
                  <a:latin typeface="Courier New" pitchFamily="49" charset="0"/>
                </a:rPr>
                <a:t>mov dl,5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kumimoji="0" lang="en-US" altLang="zh-TW" sz="2400" b="1">
                  <a:latin typeface="Courier New" pitchFamily="49" charset="0"/>
                </a:rPr>
                <a:t>shl dl,2	; DL = 20</a:t>
              </a:r>
            </a:p>
          </p:txBody>
        </p:sp>
        <p:sp>
          <p:nvSpPr>
            <p:cNvPr id="420872" name="Text Box 8"/>
            <p:cNvSpPr txBox="1">
              <a:spLocks noChangeArrowheads="1"/>
            </p:cNvSpPr>
            <p:nvPr/>
          </p:nvSpPr>
          <p:spPr bwMode="auto">
            <a:xfrm>
              <a:off x="384" y="2160"/>
              <a:ext cx="4848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2500">
                  <a:latin typeface="Trebuchet MS" pitchFamily="34" charset="0"/>
                </a:rPr>
                <a:t>Shifting left </a:t>
              </a:r>
              <a:r>
                <a:rPr kumimoji="0" lang="en-US" altLang="zh-TW" sz="2500" i="1">
                  <a:latin typeface="Trebuchet MS" pitchFamily="34" charset="0"/>
                </a:rPr>
                <a:t>n</a:t>
              </a:r>
              <a:r>
                <a:rPr kumimoji="0" lang="en-US" altLang="zh-TW" sz="2500">
                  <a:latin typeface="Trebuchet MS" pitchFamily="34" charset="0"/>
                </a:rPr>
                <a:t> bits multiplies the operand by 2</a:t>
              </a:r>
              <a:r>
                <a:rPr kumimoji="0" lang="en-US" altLang="zh-TW" sz="2500" i="1" baseline="30000">
                  <a:latin typeface="Trebuchet MS" pitchFamily="34" charset="0"/>
                </a:rPr>
                <a:t>n</a:t>
              </a:r>
            </a:p>
            <a:p>
              <a:pPr>
                <a:spcBef>
                  <a:spcPct val="50000"/>
                </a:spcBef>
              </a:pPr>
              <a:r>
                <a:rPr kumimoji="0" lang="en-US" altLang="zh-TW" sz="2500">
                  <a:latin typeface="Trebuchet MS" pitchFamily="34" charset="0"/>
                </a:rPr>
                <a:t>For example, 5 * 2</a:t>
              </a:r>
              <a:r>
                <a:rPr kumimoji="0" lang="en-US" altLang="zh-TW" sz="2500" baseline="30000">
                  <a:latin typeface="Trebuchet MS" pitchFamily="34" charset="0"/>
                </a:rPr>
                <a:t>2</a:t>
              </a:r>
              <a:r>
                <a:rPr kumimoji="0" lang="en-US" altLang="zh-TW" sz="2500">
                  <a:latin typeface="Trebuchet MS" pitchFamily="34" charset="0"/>
                </a:rPr>
                <a:t> = 20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SHR instruction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670050"/>
          </a:xfrm>
        </p:spPr>
        <p:txBody>
          <a:bodyPr/>
          <a:lstStyle/>
          <a:p>
            <a:r>
              <a:rPr lang="en-US" altLang="zh-TW"/>
              <a:t>The SHR (shift right) instruction performs a logical right shift on the destination operand. The highest bit position is filled with a zero.</a:t>
            </a:r>
          </a:p>
        </p:txBody>
      </p:sp>
      <p:graphicFrame>
        <p:nvGraphicFramePr>
          <p:cNvPr id="421892" name="Object 4"/>
          <p:cNvGraphicFramePr>
            <a:graphicFrameLocks noChangeAspect="1"/>
          </p:cNvGraphicFramePr>
          <p:nvPr/>
        </p:nvGraphicFramePr>
        <p:xfrm>
          <a:off x="900113" y="2509838"/>
          <a:ext cx="7200900" cy="1135062"/>
        </p:xfrm>
        <a:graphic>
          <a:graphicData uri="http://schemas.openxmlformats.org/presentationml/2006/ole">
            <p:oleObj spid="_x0000_s421892" name="VISIO" r:id="rId3" imgW="3733200" imgH="504000" progId="">
              <p:embed/>
            </p:oleObj>
          </a:graphicData>
        </a:graphic>
      </p:graphicFrame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1447800" y="4711700"/>
            <a:ext cx="6219825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dl,80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shr dl,1	; DL = 40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shr dl,2	; DL = 10</a:t>
            </a: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685800" y="3810000"/>
            <a:ext cx="76962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rebuchet MS" pitchFamily="34" charset="0"/>
              </a:rPr>
              <a:t>Shifting right n bits divides the operand by 2</a:t>
            </a:r>
            <a:r>
              <a:rPr lang="en-US" altLang="zh-TW" baseline="30000">
                <a:latin typeface="Trebuchet MS" pitchFamily="34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SAL and SAR instructions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854200"/>
          </a:xfrm>
        </p:spPr>
        <p:txBody>
          <a:bodyPr/>
          <a:lstStyle/>
          <a:p>
            <a:r>
              <a:rPr lang="en-US" altLang="zh-TW"/>
              <a:t>SAL (shift arithmetic left) is identical to SHL.</a:t>
            </a:r>
          </a:p>
          <a:p>
            <a:r>
              <a:rPr lang="en-US" altLang="zh-TW"/>
              <a:t>SAR (shift arithmetic right) performs a right arithmetic shift on the destination operand.</a:t>
            </a:r>
          </a:p>
        </p:txBody>
      </p:sp>
      <p:graphicFrame>
        <p:nvGraphicFramePr>
          <p:cNvPr id="422916" name="Object 4"/>
          <p:cNvGraphicFramePr>
            <a:graphicFrameLocks noChangeAspect="1"/>
          </p:cNvGraphicFramePr>
          <p:nvPr/>
        </p:nvGraphicFramePr>
        <p:xfrm>
          <a:off x="900113" y="2636838"/>
          <a:ext cx="7056437" cy="1206500"/>
        </p:xfrm>
        <a:graphic>
          <a:graphicData uri="http://schemas.openxmlformats.org/presentationml/2006/ole">
            <p:oleObj spid="_x0000_s422916" name="VISIO" r:id="rId3" imgW="3835080" imgH="543600" progId="">
              <p:embed/>
            </p:oleObj>
          </a:graphicData>
        </a:graphic>
      </p:graphicFrame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468313" y="3886200"/>
            <a:ext cx="770572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rebuchet MS" pitchFamily="34" charset="0"/>
              </a:rPr>
              <a:t>An arithmetic shift preserves the number's sign.</a:t>
            </a:r>
          </a:p>
        </p:txBody>
      </p:sp>
      <p:sp>
        <p:nvSpPr>
          <p:cNvPr id="422919" name="Text Box 7"/>
          <p:cNvSpPr txBox="1">
            <a:spLocks noChangeArrowheads="1"/>
          </p:cNvSpPr>
          <p:nvPr/>
        </p:nvSpPr>
        <p:spPr bwMode="auto">
          <a:xfrm>
            <a:off x="1042988" y="4652963"/>
            <a:ext cx="6624637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dl,-80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sar dl,1	; DL = -40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sar dl,2	; DL = -10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ROL instruction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7826375" cy="187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ROL (rotate) shifts each bit to the left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highest bit is copied into both the Carry flag and into the lowest bit</a:t>
            </a:r>
          </a:p>
          <a:p>
            <a:pPr>
              <a:lnSpc>
                <a:spcPct val="90000"/>
              </a:lnSpc>
            </a:pPr>
            <a:r>
              <a:rPr lang="en-US" altLang="zh-TW"/>
              <a:t>No bits are lost</a:t>
            </a:r>
          </a:p>
        </p:txBody>
      </p:sp>
      <p:graphicFrame>
        <p:nvGraphicFramePr>
          <p:cNvPr id="423940" name="Object 4"/>
          <p:cNvGraphicFramePr>
            <a:graphicFrameLocks noChangeAspect="1"/>
          </p:cNvGraphicFramePr>
          <p:nvPr/>
        </p:nvGraphicFramePr>
        <p:xfrm>
          <a:off x="827088" y="2852738"/>
          <a:ext cx="7200900" cy="1276350"/>
        </p:xfrm>
        <a:graphic>
          <a:graphicData uri="http://schemas.openxmlformats.org/presentationml/2006/ole">
            <p:oleObj spid="_x0000_s423940" name="VISIO" r:id="rId3" imgW="3534840" imgH="543600" progId="">
              <p:embed/>
            </p:oleObj>
          </a:graphicData>
        </a:graphic>
      </p:graphicFrame>
      <p:sp>
        <p:nvSpPr>
          <p:cNvPr id="423941" name="Text Box 5"/>
          <p:cNvSpPr txBox="1">
            <a:spLocks noChangeArrowheads="1"/>
          </p:cNvSpPr>
          <p:nvPr/>
        </p:nvSpPr>
        <p:spPr bwMode="auto">
          <a:xfrm>
            <a:off x="850900" y="4343400"/>
            <a:ext cx="7177088" cy="1893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al,11110000b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rol al,1	; AL = 11100001b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mov dl,3Fh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rol dl,4	; DL = F3h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1" grpId="0" animBg="1" autoUpdateAnimBg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rebuchet MS"/>
        <a:ea typeface="新細明體"/>
        <a:cs typeface=""/>
      </a:majorFont>
      <a:minorFont>
        <a:latin typeface="Trebuchet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1464</TotalTime>
  <Words>2039</Words>
  <Application>Microsoft Office PowerPoint</Application>
  <PresentationFormat>On-screen Show (4:3)</PresentationFormat>
  <Paragraphs>447</Paragraphs>
  <Slides>52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預設簡報設計</vt:lpstr>
      <vt:lpstr>VISIO</vt:lpstr>
      <vt:lpstr>Integer Arithmetic  </vt:lpstr>
      <vt:lpstr>Chapter 7 Integer Arithmetic Overview</vt:lpstr>
      <vt:lpstr>Shift and Rotate Instructions</vt:lpstr>
      <vt:lpstr>Logical vs arithmetic shifts</vt:lpstr>
      <vt:lpstr>SHL instruction</vt:lpstr>
      <vt:lpstr>Fast multiplication</vt:lpstr>
      <vt:lpstr>SHR instruction</vt:lpstr>
      <vt:lpstr>SAL and SAR instructions</vt:lpstr>
      <vt:lpstr>ROL instruction</vt:lpstr>
      <vt:lpstr>ROR instruction</vt:lpstr>
      <vt:lpstr>Your turn . . .</vt:lpstr>
      <vt:lpstr>Your turn . . .</vt:lpstr>
      <vt:lpstr>RCL instruction</vt:lpstr>
      <vt:lpstr>RCR instruction</vt:lpstr>
      <vt:lpstr>Your turn . . .</vt:lpstr>
      <vt:lpstr>SHLD instruction</vt:lpstr>
      <vt:lpstr>SHLD example</vt:lpstr>
      <vt:lpstr>SHRD instruction</vt:lpstr>
      <vt:lpstr>SHRD example</vt:lpstr>
      <vt:lpstr>Your turn . . .</vt:lpstr>
      <vt:lpstr>Shift and rotate applications</vt:lpstr>
      <vt:lpstr>Shifting multiple doublewords</vt:lpstr>
      <vt:lpstr>Binary multiplication</vt:lpstr>
      <vt:lpstr>Your turn . . .</vt:lpstr>
      <vt:lpstr>Displaying binary bits</vt:lpstr>
      <vt:lpstr>Isolating a bit string</vt:lpstr>
      <vt:lpstr>Isolating a bit string</vt:lpstr>
      <vt:lpstr>Multiplication and division instructions</vt:lpstr>
      <vt:lpstr>MUL instruction</vt:lpstr>
      <vt:lpstr>MUL examples</vt:lpstr>
      <vt:lpstr>Your turn . . .</vt:lpstr>
      <vt:lpstr>IMUL instruction</vt:lpstr>
      <vt:lpstr>DIV instruction</vt:lpstr>
      <vt:lpstr>DIV examples</vt:lpstr>
      <vt:lpstr>Your turn . . .</vt:lpstr>
      <vt:lpstr>Signed integer division</vt:lpstr>
      <vt:lpstr>CBW, CWD, CDQ instructions</vt:lpstr>
      <vt:lpstr>IDIV instruction</vt:lpstr>
      <vt:lpstr>IDIV examples</vt:lpstr>
      <vt:lpstr>Your turn . . .</vt:lpstr>
      <vt:lpstr>Divide overflow</vt:lpstr>
      <vt:lpstr>Implementing arithmetic expressions</vt:lpstr>
      <vt:lpstr>Implementing arithmetic expressions</vt:lpstr>
      <vt:lpstr>Implementing arithmetic expressions</vt:lpstr>
      <vt:lpstr>Your turn . . .</vt:lpstr>
      <vt:lpstr>Your turn . . .</vt:lpstr>
      <vt:lpstr>Your turn . . .</vt:lpstr>
      <vt:lpstr>Extended addition and subtraction</vt:lpstr>
      <vt:lpstr>ADC instruction</vt:lpstr>
      <vt:lpstr>Extended addition example</vt:lpstr>
      <vt:lpstr>Extended addition example</vt:lpstr>
      <vt:lpstr>SBB instruction</vt:lpstr>
    </vt:vector>
  </TitlesOfParts>
  <Company>NTU CSIE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cyy</dc:creator>
  <cp:lastModifiedBy>Administrator</cp:lastModifiedBy>
  <cp:revision>402</cp:revision>
  <dcterms:created xsi:type="dcterms:W3CDTF">2005-01-08T09:49:33Z</dcterms:created>
  <dcterms:modified xsi:type="dcterms:W3CDTF">2020-10-04T07:04:34Z</dcterms:modified>
</cp:coreProperties>
</file>