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348" r:id="rId3"/>
    <p:sldId id="359" r:id="rId4"/>
    <p:sldId id="368" r:id="rId5"/>
    <p:sldId id="366" r:id="rId6"/>
    <p:sldId id="373" r:id="rId7"/>
    <p:sldId id="394" r:id="rId8"/>
    <p:sldId id="392" r:id="rId9"/>
    <p:sldId id="464" r:id="rId10"/>
    <p:sldId id="395" r:id="rId11"/>
    <p:sldId id="383" r:id="rId12"/>
    <p:sldId id="396" r:id="rId13"/>
    <p:sldId id="380" r:id="rId14"/>
    <p:sldId id="382" r:id="rId15"/>
    <p:sldId id="401" r:id="rId16"/>
    <p:sldId id="397" r:id="rId17"/>
    <p:sldId id="398" r:id="rId18"/>
    <p:sldId id="399" r:id="rId19"/>
    <p:sldId id="400" r:id="rId20"/>
    <p:sldId id="390" r:id="rId21"/>
    <p:sldId id="402" r:id="rId22"/>
    <p:sldId id="404" r:id="rId23"/>
    <p:sldId id="302" r:id="rId24"/>
    <p:sldId id="304" r:id="rId25"/>
    <p:sldId id="296" r:id="rId26"/>
    <p:sldId id="306" r:id="rId27"/>
    <p:sldId id="308" r:id="rId28"/>
    <p:sldId id="405" r:id="rId29"/>
    <p:sldId id="406" r:id="rId30"/>
    <p:sldId id="408" r:id="rId31"/>
    <p:sldId id="466" r:id="rId32"/>
    <p:sldId id="319" r:id="rId33"/>
    <p:sldId id="409" r:id="rId34"/>
    <p:sldId id="410" r:id="rId35"/>
    <p:sldId id="327" r:id="rId36"/>
    <p:sldId id="467" r:id="rId37"/>
    <p:sldId id="335" r:id="rId38"/>
    <p:sldId id="353" r:id="rId39"/>
    <p:sldId id="415" r:id="rId40"/>
    <p:sldId id="420" r:id="rId41"/>
    <p:sldId id="417" r:id="rId42"/>
    <p:sldId id="421" r:id="rId43"/>
    <p:sldId id="422" r:id="rId44"/>
    <p:sldId id="423" r:id="rId45"/>
    <p:sldId id="418" r:id="rId46"/>
    <p:sldId id="339" r:id="rId47"/>
    <p:sldId id="427" r:id="rId48"/>
    <p:sldId id="429" r:id="rId49"/>
    <p:sldId id="428" r:id="rId50"/>
    <p:sldId id="430" r:id="rId51"/>
    <p:sldId id="431" r:id="rId52"/>
    <p:sldId id="432" r:id="rId53"/>
    <p:sldId id="342" r:id="rId54"/>
    <p:sldId id="436" r:id="rId55"/>
    <p:sldId id="437" r:id="rId56"/>
    <p:sldId id="442" r:id="rId57"/>
    <p:sldId id="444" r:id="rId58"/>
    <p:sldId id="445" r:id="rId59"/>
    <p:sldId id="447" r:id="rId60"/>
    <p:sldId id="443" r:id="rId61"/>
    <p:sldId id="441" r:id="rId62"/>
    <p:sldId id="448" r:id="rId63"/>
    <p:sldId id="449" r:id="rId64"/>
    <p:sldId id="450" r:id="rId65"/>
    <p:sldId id="451" r:id="rId66"/>
    <p:sldId id="452" r:id="rId67"/>
    <p:sldId id="453" r:id="rId68"/>
    <p:sldId id="454" r:id="rId69"/>
    <p:sldId id="456" r:id="rId70"/>
    <p:sldId id="468" r:id="rId71"/>
    <p:sldId id="469" r:id="rId72"/>
    <p:sldId id="455" r:id="rId73"/>
    <p:sldId id="457" r:id="rId74"/>
    <p:sldId id="458" r:id="rId75"/>
    <p:sldId id="463" r:id="rId76"/>
    <p:sldId id="465" r:id="rId77"/>
    <p:sldId id="460" r:id="rId78"/>
    <p:sldId id="434" r:id="rId79"/>
    <p:sldId id="461"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varScale="1">
        <p:scale>
          <a:sx n="68" d="100"/>
          <a:sy n="68"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6B134D-0EB3-42CB-9322-AA369738187D}" type="slidenum">
              <a:rPr lang="en-US" smtClean="0"/>
              <a:pPr/>
              <a:t>1</a:t>
            </a:fld>
            <a:endParaRPr lang="en-US"/>
          </a:p>
        </p:txBody>
      </p:sp>
    </p:spTree>
    <p:extLst>
      <p:ext uri="{BB962C8B-B14F-4D97-AF65-F5344CB8AC3E}">
        <p14:creationId xmlns:p14="http://schemas.microsoft.com/office/powerpoint/2010/main" val="184108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65</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5DC8AD3-2B18-4FA4-B5D4-ED1D0AEB044D}" type="datetime1">
              <a:rPr lang="en-US" smtClean="0"/>
              <a:t>11/11/2021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2419FE-17AB-4516-912F-D49D6EB57621}"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0C77BA-1796-41A6-8221-F9C3897A4118}"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1934DC-4DA3-4401-8DC7-C9396FB7625D}"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34323DC-E6CD-42E8-BBF1-BEABFC8ECCDA}"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E19007-CCDA-4F9C-AB7E-BD4B80E437CC}"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223CEE-189F-41BF-A830-CF0238EFFD93}" type="datetime1">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56342D9-6C11-4D7C-9852-C527D7887787}" type="datetime1">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414AB-ED67-4EAC-AE5A-6C754C2E1722}" type="datetime1">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B53EB6-8D9C-4E66-9DB2-B36E80292557}"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0D07D60-48C8-49D7-BC75-3225FB2B7058}"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53708C6-9992-4566-BF1E-D4D9059A1B00}" type="datetime1">
              <a:rPr lang="en-US" smtClean="0"/>
              <a:t>11/11/2021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4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5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9.png"/><Relationship Id="rId5" Type="http://schemas.openxmlformats.org/officeDocument/2006/relationships/image" Target="../media/image59.jpeg"/><Relationship Id="rId4" Type="http://schemas.openxmlformats.org/officeDocument/2006/relationships/notesSlide" Target="../notesSlides/notesSlide2.xml"/></Relationships>
</file>

<file path=ppt/slides/_rels/slide6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
        <p:nvSpPr>
          <p:cNvPr id="5" name="Date Placeholder 4"/>
          <p:cNvSpPr>
            <a:spLocks noGrp="1"/>
          </p:cNvSpPr>
          <p:nvPr>
            <p:ph type="dt" sz="half" idx="10"/>
          </p:nvPr>
        </p:nvSpPr>
        <p:spPr/>
        <p:txBody>
          <a:bodyPr/>
          <a:lstStyle/>
          <a:p>
            <a:fld id="{DA60A143-2B51-4CCB-8517-3FCC561E9493}"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fontScale="92500" lnSpcReduction="10000"/>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
        <p:nvSpPr>
          <p:cNvPr id="4" name="Date Placeholder 3"/>
          <p:cNvSpPr>
            <a:spLocks noGrp="1"/>
          </p:cNvSpPr>
          <p:nvPr>
            <p:ph type="dt" sz="half" idx="10"/>
          </p:nvPr>
        </p:nvSpPr>
        <p:spPr/>
        <p:txBody>
          <a:bodyPr/>
          <a:lstStyle/>
          <a:p>
            <a:fld id="{5B4FA115-26AC-4A7B-BE58-8EEA81312CE1}"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10</a:t>
            </a:fld>
            <a:endParaRPr lang="en-US"/>
          </a:p>
        </p:txBody>
      </p:sp>
    </p:spTree>
    <p:extLst>
      <p:ext uri="{BB962C8B-B14F-4D97-AF65-F5344CB8AC3E}">
        <p14:creationId xmlns:p14="http://schemas.microsoft.com/office/powerpoint/2010/main" val="26971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t>friendship graphs </a:t>
            </a:r>
            <a:r>
              <a:rPr lang="en-US" sz="9600" dirty="0"/>
              <a:t>- undirected graphs where two people are connected if they are friends (in the real world, on Facebook, or in a particular virtual world, and so on.)</a:t>
            </a:r>
          </a:p>
          <a:p>
            <a:pPr lvl="1"/>
            <a:r>
              <a:rPr lang="en-US" sz="9600" i="1" dirty="0"/>
              <a:t>collaboration graphs </a:t>
            </a:r>
            <a:r>
              <a:rPr lang="en-US" sz="9600" dirty="0"/>
              <a:t>- undirected graphs where two people are connected if they collaborate in a specific way</a:t>
            </a:r>
          </a:p>
          <a:p>
            <a:pPr lvl="1"/>
            <a:r>
              <a:rPr lang="en-US" sz="9600" i="1" dirty="0"/>
              <a:t>influence graphs</a:t>
            </a:r>
            <a:r>
              <a:rPr lang="en-US" sz="9600" dirty="0"/>
              <a:t> -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
        <p:nvSpPr>
          <p:cNvPr id="4" name="Date Placeholder 3"/>
          <p:cNvSpPr>
            <a:spLocks noGrp="1"/>
          </p:cNvSpPr>
          <p:nvPr>
            <p:ph type="dt" sz="half" idx="10"/>
          </p:nvPr>
        </p:nvSpPr>
        <p:spPr/>
        <p:txBody>
          <a:bodyPr/>
          <a:lstStyle/>
          <a:p>
            <a:fld id="{88190F84-30F3-4748-A7EE-0E840CDA9844}"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058059" y="1340804"/>
            <a:ext cx="4623054" cy="2476920"/>
          </a:xfrm>
          <a:prstGeom prst="rect">
            <a:avLst/>
          </a:prstGeom>
        </p:spPr>
      </p:pic>
      <p:pic>
        <p:nvPicPr>
          <p:cNvPr id="5" name="Picture 4" descr="09008.jpg"/>
          <p:cNvPicPr>
            <a:picLocks noChangeAspect="1"/>
          </p:cNvPicPr>
          <p:nvPr/>
        </p:nvPicPr>
        <p:blipFill>
          <a:blip r:embed="rId3" cstate="print"/>
          <a:stretch>
            <a:fillRect/>
          </a:stretch>
        </p:blipFill>
        <p:spPr>
          <a:xfrm>
            <a:off x="4953000" y="4272974"/>
            <a:ext cx="3110484" cy="1777846"/>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a:t>Next Slide: Collaboration Graphs</a:t>
            </a:r>
          </a:p>
        </p:txBody>
      </p:sp>
      <p:sp>
        <p:nvSpPr>
          <p:cNvPr id="6" name="Date Placeholder 5"/>
          <p:cNvSpPr>
            <a:spLocks noGrp="1"/>
          </p:cNvSpPr>
          <p:nvPr>
            <p:ph type="dt" sz="half" idx="10"/>
          </p:nvPr>
        </p:nvSpPr>
        <p:spPr/>
        <p:txBody>
          <a:bodyPr/>
          <a:lstStyle/>
          <a:p>
            <a:fld id="{BC5A4B65-017A-4B66-94EE-9D93D9EF0E14}"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12</a:t>
            </a:fld>
            <a:endParaRPr lang="en-US"/>
          </a:p>
        </p:txBody>
      </p:sp>
    </p:spTree>
    <p:extLst>
      <p:ext uri="{BB962C8B-B14F-4D97-AF65-F5344CB8AC3E}">
        <p14:creationId xmlns:p14="http://schemas.microsoft.com/office/powerpoint/2010/main" val="403552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Collaboration Graphs</a:t>
            </a:r>
          </a:p>
        </p:txBody>
      </p:sp>
      <p:sp>
        <p:nvSpPr>
          <p:cNvPr id="3" name="Content Placeholder 2"/>
          <p:cNvSpPr>
            <a:spLocks noGrp="1"/>
          </p:cNvSpPr>
          <p:nvPr>
            <p:ph idx="1"/>
          </p:nvPr>
        </p:nvSpPr>
        <p:spPr/>
        <p:txBody>
          <a:bodyPr>
            <a:normAutofit fontScale="92500"/>
          </a:bodyPr>
          <a:lstStyle/>
          <a:p>
            <a:r>
              <a:rPr lang="en-US" dirty="0"/>
              <a:t>The </a:t>
            </a:r>
            <a:r>
              <a:rPr lang="en-US" i="1" dirty="0"/>
              <a:t>Hollywood graph </a:t>
            </a:r>
            <a:r>
              <a:rPr lang="en-US" dirty="0"/>
              <a:t>models the collaboration of actors in films.</a:t>
            </a:r>
          </a:p>
          <a:p>
            <a:pPr lvl="1"/>
            <a:r>
              <a:rPr lang="en-US" dirty="0"/>
              <a:t>We represent actors by vertices and we connect two vertices if the actors they represent have appeared in the same movie.</a:t>
            </a:r>
          </a:p>
          <a:p>
            <a:r>
              <a:rPr lang="en-US" dirty="0"/>
              <a:t>An </a:t>
            </a:r>
            <a:r>
              <a:rPr lang="en-US" i="1" dirty="0"/>
              <a:t>academic collaboration graph </a:t>
            </a:r>
            <a:r>
              <a:rPr lang="en-US" dirty="0"/>
              <a:t>models the collaboration of researchers who have jointly written a paper in a particular subject.</a:t>
            </a:r>
          </a:p>
          <a:p>
            <a:pPr lvl="1"/>
            <a:r>
              <a:rPr lang="en-US" dirty="0"/>
              <a:t> We represent researchers in a particular academic discipline using vertices.</a:t>
            </a:r>
          </a:p>
          <a:p>
            <a:pPr lvl="1"/>
            <a:r>
              <a:rPr lang="en-US" dirty="0"/>
              <a:t>We connect the vertices representing two researchers in this discipline if they are coauthors of a paper.</a:t>
            </a:r>
          </a:p>
          <a:p>
            <a:endParaRPr lang="en-US" dirty="0"/>
          </a:p>
          <a:p>
            <a:endParaRPr lang="en-US" dirty="0"/>
          </a:p>
        </p:txBody>
      </p:sp>
      <p:sp>
        <p:nvSpPr>
          <p:cNvPr id="4" name="Date Placeholder 3"/>
          <p:cNvSpPr>
            <a:spLocks noGrp="1"/>
          </p:cNvSpPr>
          <p:nvPr>
            <p:ph type="dt" sz="half" idx="10"/>
          </p:nvPr>
        </p:nvSpPr>
        <p:spPr/>
        <p:txBody>
          <a:bodyPr/>
          <a:lstStyle/>
          <a:p>
            <a:fld id="{69195966-4382-4CD9-B503-CB9D0CE58948}"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Applications to Information Networks</a:t>
            </a:r>
            <a:r>
              <a:rPr lang="en-US" dirty="0"/>
              <a:t> </a:t>
            </a:r>
          </a:p>
        </p:txBody>
      </p:sp>
      <p:sp>
        <p:nvSpPr>
          <p:cNvPr id="3" name="Content Placeholder 2"/>
          <p:cNvSpPr>
            <a:spLocks noGrp="1"/>
          </p:cNvSpPr>
          <p:nvPr>
            <p:ph idx="1"/>
          </p:nvPr>
        </p:nvSpPr>
        <p:spPr/>
        <p:txBody>
          <a:bodyPr>
            <a:normAutofit lnSpcReduction="10000"/>
          </a:bodyPr>
          <a:lstStyle/>
          <a:p>
            <a:r>
              <a:rPr lang="en-US" dirty="0"/>
              <a:t>Graphs can be used to model different types of networks that link different types of information.</a:t>
            </a:r>
          </a:p>
          <a:p>
            <a:r>
              <a:rPr lang="en-US" dirty="0"/>
              <a:t>In a </a:t>
            </a:r>
            <a:r>
              <a:rPr lang="en-US" i="1" dirty="0"/>
              <a:t>web graph</a:t>
            </a:r>
            <a:r>
              <a:rPr lang="en-US" dirty="0"/>
              <a:t>, web pages are represented by vertices and links are represented by directed edges.</a:t>
            </a:r>
          </a:p>
          <a:p>
            <a:pPr lvl="1"/>
            <a:r>
              <a:rPr lang="en-US" dirty="0"/>
              <a:t> A web graph models the web at a particular time.</a:t>
            </a:r>
          </a:p>
          <a:p>
            <a:r>
              <a:rPr lang="en-US" dirty="0"/>
              <a:t>In a </a:t>
            </a:r>
            <a:r>
              <a:rPr lang="en-US" i="1" dirty="0"/>
              <a:t>citation network</a:t>
            </a:r>
            <a:r>
              <a:rPr lang="en-US" dirty="0"/>
              <a:t>: </a:t>
            </a:r>
          </a:p>
          <a:p>
            <a:pPr lvl="1"/>
            <a:r>
              <a:rPr lang="en-US" dirty="0"/>
              <a:t> Research papers in a particular discipline are represented by vertices.</a:t>
            </a:r>
          </a:p>
          <a:p>
            <a:pPr lvl="1"/>
            <a:r>
              <a:rPr lang="en-US" dirty="0"/>
              <a:t>When a paper cites a second paper as a reference,  there is an edge from the vertex representing this paper to the vertex representing the second paper.</a:t>
            </a:r>
          </a:p>
          <a:p>
            <a:pPr marL="365760" lvl="1" indent="0">
              <a:buNone/>
            </a:pPr>
            <a:endParaRPr lang="en-US" i="1" dirty="0"/>
          </a:p>
        </p:txBody>
      </p:sp>
      <p:sp>
        <p:nvSpPr>
          <p:cNvPr id="4" name="Date Placeholder 3"/>
          <p:cNvSpPr>
            <a:spLocks noGrp="1"/>
          </p:cNvSpPr>
          <p:nvPr>
            <p:ph type="dt" sz="half" idx="10"/>
          </p:nvPr>
        </p:nvSpPr>
        <p:spPr/>
        <p:txBody>
          <a:bodyPr/>
          <a:lstStyle/>
          <a:p>
            <a:fld id="{42701CE3-3334-4048-BF81-DB40230425A0}"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3" name="Content Placeholder 2"/>
          <p:cNvSpPr>
            <a:spLocks noGrp="1"/>
          </p:cNvSpPr>
          <p:nvPr>
            <p:ph idx="1"/>
          </p:nvPr>
        </p:nvSpPr>
        <p:spPr/>
        <p:txBody>
          <a:bodyPr>
            <a:normAutofit fontScale="92500" lnSpcReduction="10000"/>
          </a:bodyPr>
          <a:lstStyle/>
          <a:p>
            <a:r>
              <a:rPr lang="en-US" dirty="0"/>
              <a:t>Graph models are extensively used in the study of  transportation networks.</a:t>
            </a:r>
          </a:p>
          <a:p>
            <a:r>
              <a:rPr lang="en-US" dirty="0"/>
              <a:t>Airline networks can be modeled using directed </a:t>
            </a:r>
            <a:r>
              <a:rPr lang="en-US" dirty="0" err="1"/>
              <a:t>multigraphs</a:t>
            </a:r>
            <a:r>
              <a:rPr lang="en-US" dirty="0"/>
              <a:t> where</a:t>
            </a:r>
          </a:p>
          <a:p>
            <a:pPr lvl="1"/>
            <a:r>
              <a:rPr lang="en-US" dirty="0"/>
              <a:t>airports are represented by vertices</a:t>
            </a:r>
          </a:p>
          <a:p>
            <a:pPr lvl="1"/>
            <a:r>
              <a:rPr lang="en-US" dirty="0"/>
              <a:t>each flight is represented by  a directed edge from the vertex representing the departure airport to the vertex representing the destination airport</a:t>
            </a:r>
          </a:p>
          <a:p>
            <a:r>
              <a:rPr lang="en-US" dirty="0"/>
              <a:t>Road networks can be modeled using graphs where</a:t>
            </a:r>
          </a:p>
          <a:p>
            <a:pPr lvl="1"/>
            <a:r>
              <a:rPr lang="en-US" dirty="0"/>
              <a:t>vertices represent intersections and edges represent roads.</a:t>
            </a:r>
          </a:p>
          <a:p>
            <a:pPr lvl="1"/>
            <a:r>
              <a:rPr lang="en-US" dirty="0"/>
              <a:t>undirected edges represent two-way roads and directed edges represent one-way roads.</a:t>
            </a:r>
          </a:p>
        </p:txBody>
      </p:sp>
      <p:sp>
        <p:nvSpPr>
          <p:cNvPr id="4" name="Date Placeholder 3"/>
          <p:cNvSpPr>
            <a:spLocks noGrp="1"/>
          </p:cNvSpPr>
          <p:nvPr>
            <p:ph type="dt" sz="half" idx="10"/>
          </p:nvPr>
        </p:nvSpPr>
        <p:spPr/>
        <p:txBody>
          <a:bodyPr/>
          <a:lstStyle/>
          <a:p>
            <a:fld id="{99B08982-9E84-414E-8349-34903F5C2507}"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15</a:t>
            </a:fld>
            <a:endParaRPr lang="en-US"/>
          </a:p>
        </p:txBody>
      </p:sp>
    </p:spTree>
    <p:extLst>
      <p:ext uri="{BB962C8B-B14F-4D97-AF65-F5344CB8AC3E}">
        <p14:creationId xmlns:p14="http://schemas.microsoft.com/office/powerpoint/2010/main" val="417562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p>
        </p:txBody>
      </p:sp>
      <p:sp>
        <p:nvSpPr>
          <p:cNvPr id="3" name="Content Placeholder 2"/>
          <p:cNvSpPr>
            <a:spLocks noGrp="1"/>
          </p:cNvSpPr>
          <p:nvPr>
            <p:ph idx="1"/>
          </p:nvPr>
        </p:nvSpPr>
        <p:spPr/>
        <p:txBody>
          <a:bodyPr>
            <a:normAutofit fontScale="70000" lnSpcReduction="20000"/>
          </a:bodyPr>
          <a:lstStyle/>
          <a:p>
            <a:r>
              <a:rPr lang="en-US"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r>
              <a:rPr lang="en-US" dirty="0"/>
              <a:t>When a top-down approach is used to design software, the system is divided into modules,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 </a:t>
            </a:r>
          </a:p>
          <a:p>
            <a:pPr lvl="1"/>
            <a:r>
              <a:rPr lang="en-US" dirty="0"/>
              <a:t>In a module dependency graph vertices represent software modules and there is an edge from one module to another if the second module depends on the first.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029200" y="4648200"/>
            <a:ext cx="3500628" cy="2029812"/>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a:t>Example</a:t>
            </a:r>
            <a:r>
              <a:rPr lang="en-US" dirty="0"/>
              <a:t>: </a:t>
            </a:r>
            <a:r>
              <a:rPr lang="en-US" sz="1600" dirty="0"/>
              <a:t>The dependencies between the seven modules in the design of a web browser are represented by this module dependency graph.</a:t>
            </a:r>
          </a:p>
        </p:txBody>
      </p:sp>
      <p:sp>
        <p:nvSpPr>
          <p:cNvPr id="6" name="Date Placeholder 5"/>
          <p:cNvSpPr>
            <a:spLocks noGrp="1"/>
          </p:cNvSpPr>
          <p:nvPr>
            <p:ph type="dt" sz="half" idx="10"/>
          </p:nvPr>
        </p:nvSpPr>
        <p:spPr/>
        <p:txBody>
          <a:bodyPr/>
          <a:lstStyle/>
          <a:p>
            <a:fld id="{9E6C622D-A965-46C0-83D0-7E3B4BA9122C}"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16</a:t>
            </a:fld>
            <a:endParaRPr lang="en-US"/>
          </a:p>
        </p:txBody>
      </p:sp>
    </p:spTree>
    <p:extLst>
      <p:ext uri="{BB962C8B-B14F-4D97-AF65-F5344CB8AC3E}">
        <p14:creationId xmlns:p14="http://schemas.microsoft.com/office/powerpoint/2010/main" val="232679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 can use a directed graph called a </a:t>
            </a:r>
            <a:r>
              <a:rPr lang="en-US" i="1" dirty="0"/>
              <a:t>precedence graph </a:t>
            </a:r>
            <a:r>
              <a:rPr lang="en-US" dirty="0"/>
              <a:t>to represent which statements must have already been executed before we execute each statement.</a:t>
            </a:r>
            <a:endParaRPr lang="en-US" b="1" dirty="0"/>
          </a:p>
          <a:p>
            <a:pPr lvl="1"/>
            <a:r>
              <a:rPr lang="en-US" dirty="0"/>
              <a:t> Vertices represent statements in a computer program</a:t>
            </a:r>
          </a:p>
          <a:p>
            <a:pPr lvl="1"/>
            <a:r>
              <a:rPr lang="en-US" dirty="0"/>
              <a:t>There is a directed edge from a vertex to a second vertex if the second vertex cannot be executed before the first</a:t>
            </a:r>
          </a:p>
          <a:p>
            <a:pPr lvl="1"/>
            <a:endParaRPr lang="en-US" dirty="0"/>
          </a:p>
          <a:p>
            <a:pPr lvl="1"/>
            <a:endParaRPr lang="en-US" dirty="0"/>
          </a:p>
          <a:p>
            <a:pPr lvl="1"/>
            <a:endParaRPr lang="en-US" dirty="0"/>
          </a:p>
          <a:p>
            <a:pPr lvl="1"/>
            <a:endParaRPr lang="en-US" dirty="0"/>
          </a:p>
          <a:p>
            <a:pPr lvl="1"/>
            <a:endParaRPr lang="en-US" dirty="0"/>
          </a:p>
          <a:p>
            <a:pPr marL="393192" lvl="1" indent="0">
              <a:buNone/>
            </a:pPr>
            <a:r>
              <a:rPr lang="en-US" dirty="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a:t>Software Design Applications (</a:t>
            </a:r>
            <a:r>
              <a:rPr lang="en-US" i="1" dirty="0"/>
              <a:t>continued</a:t>
            </a:r>
            <a:r>
              <a:rPr lang="en-US" dirty="0"/>
              <a:t>)</a:t>
            </a:r>
          </a:p>
        </p:txBody>
      </p:sp>
      <p:pic>
        <p:nvPicPr>
          <p:cNvPr id="4" name="Content Placeholder 4" descr="09011.jpg"/>
          <p:cNvPicPr>
            <a:picLocks noChangeAspect="1"/>
          </p:cNvPicPr>
          <p:nvPr/>
        </p:nvPicPr>
        <p:blipFill>
          <a:blip r:embed="rId2" cstate="print"/>
          <a:stretch>
            <a:fillRect/>
          </a:stretch>
        </p:blipFill>
        <p:spPr>
          <a:xfrm>
            <a:off x="4953000" y="3962400"/>
            <a:ext cx="3082671" cy="2760160"/>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a:t>Example</a:t>
            </a:r>
            <a:r>
              <a:rPr lang="en-US" dirty="0"/>
              <a:t>: This precedence graph shows which statements must already have been executed before we can execute each of the six statements in the program.</a:t>
            </a:r>
          </a:p>
        </p:txBody>
      </p:sp>
      <p:sp>
        <p:nvSpPr>
          <p:cNvPr id="5" name="Date Placeholder 4"/>
          <p:cNvSpPr>
            <a:spLocks noGrp="1"/>
          </p:cNvSpPr>
          <p:nvPr>
            <p:ph type="dt" sz="half" idx="10"/>
          </p:nvPr>
        </p:nvSpPr>
        <p:spPr/>
        <p:txBody>
          <a:bodyPr/>
          <a:lstStyle/>
          <a:p>
            <a:fld id="{C1E97D68-A887-4391-857C-C7C4B1147796}"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17</a:t>
            </a:fld>
            <a:endParaRPr lang="en-US"/>
          </a:p>
        </p:txBody>
      </p:sp>
    </p:spTree>
    <p:extLst>
      <p:ext uri="{BB962C8B-B14F-4D97-AF65-F5344CB8AC3E}">
        <p14:creationId xmlns:p14="http://schemas.microsoft.com/office/powerpoint/2010/main" val="280423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4495800" y="4419600"/>
            <a:ext cx="2810256" cy="2197215"/>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
        <p:nvSpPr>
          <p:cNvPr id="5" name="Date Placeholder 4"/>
          <p:cNvSpPr>
            <a:spLocks noGrp="1"/>
          </p:cNvSpPr>
          <p:nvPr>
            <p:ph type="dt" sz="half" idx="10"/>
          </p:nvPr>
        </p:nvSpPr>
        <p:spPr/>
        <p:txBody>
          <a:bodyPr/>
          <a:lstStyle/>
          <a:p>
            <a:fld id="{249BAFF3-C160-42AF-8758-9914DFB540CA}"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18</a:t>
            </a:fld>
            <a:endParaRPr lang="en-US"/>
          </a:p>
        </p:txBody>
      </p:sp>
    </p:spTree>
    <p:extLst>
      <p:ext uri="{BB962C8B-B14F-4D97-AF65-F5344CB8AC3E}">
        <p14:creationId xmlns:p14="http://schemas.microsoft.com/office/powerpoint/2010/main" val="212597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
        <p:nvSpPr>
          <p:cNvPr id="5" name="Date Placeholder 4"/>
          <p:cNvSpPr>
            <a:spLocks noGrp="1"/>
          </p:cNvSpPr>
          <p:nvPr>
            <p:ph type="dt" sz="half" idx="10"/>
          </p:nvPr>
        </p:nvSpPr>
        <p:spPr/>
        <p:txBody>
          <a:bodyPr/>
          <a:lstStyle/>
          <a:p>
            <a:fld id="{F7EC477C-8198-4858-9E62-AD2B2414C88F}"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19</a:t>
            </a:fld>
            <a:endParaRPr lang="en-US"/>
          </a:p>
        </p:txBody>
      </p:sp>
    </p:spTree>
    <p:extLst>
      <p:ext uri="{BB962C8B-B14F-4D97-AF65-F5344CB8AC3E}">
        <p14:creationId xmlns:p14="http://schemas.microsoft.com/office/powerpoint/2010/main" val="403726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Graphs and Graph Models</a:t>
            </a:r>
          </a:p>
          <a:p>
            <a:r>
              <a:rPr lang="en-US" dirty="0"/>
              <a:t>Graph Terminology and Special Types of Graphs</a:t>
            </a:r>
          </a:p>
          <a:p>
            <a:r>
              <a:rPr lang="en-US" dirty="0"/>
              <a:t>Representing Graphs and Graph Isomorphism</a:t>
            </a:r>
          </a:p>
          <a:p>
            <a:r>
              <a:rPr lang="en-US" dirty="0"/>
              <a:t>Connectivity</a:t>
            </a:r>
          </a:p>
          <a:p>
            <a:r>
              <a:rPr lang="en-US" dirty="0"/>
              <a:t>Euler and Hamiltonian Graphs</a:t>
            </a:r>
          </a:p>
          <a:p>
            <a:r>
              <a:rPr lang="en-US" dirty="0"/>
              <a:t>Shortest-Path Problems (</a:t>
            </a:r>
            <a:r>
              <a:rPr lang="en-US" i="1" dirty="0"/>
              <a:t>not currently included in overheads</a:t>
            </a:r>
            <a:r>
              <a:rPr lang="en-US" dirty="0"/>
              <a:t>)</a:t>
            </a:r>
          </a:p>
          <a:p>
            <a:r>
              <a:rPr lang="en-US" dirty="0"/>
              <a:t>Planar Graphs (</a:t>
            </a:r>
            <a:r>
              <a:rPr lang="en-US" i="1" dirty="0"/>
              <a:t>not currently included in overheads</a:t>
            </a:r>
            <a:r>
              <a:rPr lang="en-US" dirty="0"/>
              <a:t>)</a:t>
            </a:r>
          </a:p>
          <a:p>
            <a:r>
              <a:rPr lang="en-US" dirty="0"/>
              <a:t>Graph Coloring (</a:t>
            </a:r>
            <a:r>
              <a:rPr lang="en-US" i="1" dirty="0"/>
              <a:t>not currently included in overheads</a:t>
            </a:r>
            <a:r>
              <a:rPr lang="en-US" dirty="0"/>
              <a:t>)</a:t>
            </a:r>
          </a:p>
          <a:p>
            <a:endParaRPr lang="en-US" dirty="0"/>
          </a:p>
          <a:p>
            <a:endParaRPr lang="en-US" dirty="0"/>
          </a:p>
          <a:p>
            <a:pPr>
              <a:buNone/>
            </a:pPr>
            <a:endParaRPr lang="en-US" dirty="0"/>
          </a:p>
          <a:p>
            <a:pPr lvl="1">
              <a:buNone/>
            </a:pPr>
            <a:endParaRPr lang="en-US" dirty="0"/>
          </a:p>
          <a:p>
            <a:endParaRPr lang="en-US" dirty="0"/>
          </a:p>
        </p:txBody>
      </p:sp>
      <p:sp>
        <p:nvSpPr>
          <p:cNvPr id="4" name="Date Placeholder 3"/>
          <p:cNvSpPr>
            <a:spLocks noGrp="1"/>
          </p:cNvSpPr>
          <p:nvPr>
            <p:ph type="dt" sz="half" idx="10"/>
          </p:nvPr>
        </p:nvSpPr>
        <p:spPr/>
        <p:txBody>
          <a:bodyPr/>
          <a:lstStyle/>
          <a:p>
            <a:fld id="{5F25F9BC-7E7B-4A83-A9A9-5D292C22A735}"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t>N</a:t>
            </a:r>
            <a:r>
              <a:rPr lang="en-US" dirty="0"/>
              <a:t>(</a:t>
            </a:r>
            <a:r>
              <a:rPr lang="en-US" i="1" dirty="0"/>
              <a:t>v</a:t>
            </a:r>
            <a:r>
              <a:rPr lang="en-US" dirty="0"/>
              <a:t>), 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t>degree of a vertex 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t>deg</a:t>
            </a:r>
            <a:r>
              <a:rPr lang="en-US" dirty="0"/>
              <a:t>(</a:t>
            </a:r>
            <a:r>
              <a:rPr lang="en-US" i="1" dirty="0"/>
              <a:t>v</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
        <p:nvSpPr>
          <p:cNvPr id="4" name="Date Placeholder 3"/>
          <p:cNvSpPr>
            <a:spLocks noGrp="1"/>
          </p:cNvSpPr>
          <p:nvPr>
            <p:ph type="dt" sz="half" idx="10"/>
          </p:nvPr>
        </p:nvSpPr>
        <p:spPr/>
        <p:txBody>
          <a:bodyPr/>
          <a:lstStyle/>
          <a:p>
            <a:fld id="{E2980483-91C7-4A1C-99B7-60EBBFA52365}"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
        <p:nvSpPr>
          <p:cNvPr id="4" name="Date Placeholder 3"/>
          <p:cNvSpPr>
            <a:spLocks noGrp="1"/>
          </p:cNvSpPr>
          <p:nvPr>
            <p:ph type="dt" sz="half" idx="10"/>
          </p:nvPr>
        </p:nvSpPr>
        <p:spPr/>
        <p:txBody>
          <a:bodyPr/>
          <a:lstStyle/>
          <a:p>
            <a:fld id="{03F1B530-7577-42FD-82D9-62E42FF11471}"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21</a:t>
            </a:fld>
            <a:endParaRPr lang="en-US"/>
          </a:p>
        </p:txBody>
      </p:sp>
    </p:spTree>
    <p:extLst>
      <p:ext uri="{BB962C8B-B14F-4D97-AF65-F5344CB8AC3E}">
        <p14:creationId xmlns:p14="http://schemas.microsoft.com/office/powerpoint/2010/main" val="2319220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FA9F4C3-E5E4-4295-BCEB-F5CB4F2BD545}"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22</a:t>
            </a:fld>
            <a:endParaRPr lang="en-US"/>
          </a:p>
        </p:txBody>
      </p:sp>
    </p:spTree>
    <p:extLst>
      <p:ext uri="{BB962C8B-B14F-4D97-AF65-F5344CB8AC3E}">
        <p14:creationId xmlns:p14="http://schemas.microsoft.com/office/powerpoint/2010/main" val="3334432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a:t>
            </a:r>
            <a:r>
              <a:rPr lang="en-US" dirty="0" err="1"/>
              <a:t>thorem</a:t>
            </a:r>
            <a:r>
              <a:rPr lang="en-US" dirty="0"/>
              <a:t>,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
        <p:nvSpPr>
          <p:cNvPr id="4" name="Date Placeholder 3"/>
          <p:cNvSpPr>
            <a:spLocks noGrp="1"/>
          </p:cNvSpPr>
          <p:nvPr>
            <p:ph type="dt" sz="half" idx="10"/>
          </p:nvPr>
        </p:nvSpPr>
        <p:spPr/>
        <p:txBody>
          <a:bodyPr/>
          <a:lstStyle/>
          <a:p>
            <a:fld id="{92375247-0777-49E6-8404-C840234D5DE9}"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E0AA4E9D-C712-489A-9785-8F11DEE18575}"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
        <p:nvSpPr>
          <p:cNvPr id="5" name="Date Placeholder 4"/>
          <p:cNvSpPr>
            <a:spLocks noGrp="1"/>
          </p:cNvSpPr>
          <p:nvPr>
            <p:ph type="dt" sz="half" idx="10"/>
          </p:nvPr>
        </p:nvSpPr>
        <p:spPr/>
        <p:txBody>
          <a:bodyPr/>
          <a:lstStyle/>
          <a:p>
            <a:fld id="{E2055BDD-D711-4532-80E1-2A3924B0DC98}"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in-degree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t>out-degree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7" name="Date Placeholder 6"/>
          <p:cNvSpPr>
            <a:spLocks noGrp="1"/>
          </p:cNvSpPr>
          <p:nvPr>
            <p:ph type="dt" sz="half" idx="10"/>
          </p:nvPr>
        </p:nvSpPr>
        <p:spPr/>
        <p:txBody>
          <a:bodyPr/>
          <a:lstStyle/>
          <a:p>
            <a:fld id="{C5EE9F0D-5019-4271-9DA2-81BCCB467266}" type="datetime1">
              <a:rPr lang="en-US" smtClean="0"/>
              <a:t>11/11/2021</a:t>
            </a:fld>
            <a:endParaRPr lang="en-US"/>
          </a:p>
        </p:txBody>
      </p:sp>
      <p:sp>
        <p:nvSpPr>
          <p:cNvPr id="8" name="Slide Number Placeholder 7"/>
          <p:cNvSpPr>
            <a:spLocks noGrp="1"/>
          </p:cNvSpPr>
          <p:nvPr>
            <p:ph type="sldNum" sz="quarter" idx="12"/>
          </p:nvPr>
        </p:nvSpPr>
        <p:spPr/>
        <p:txBody>
          <a:bodyPr/>
          <a:lstStyle/>
          <a:p>
            <a:fld id="{8CD41AC4-40F7-4FE0-8905-74C6698904F3}"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E000E98-464D-41F0-9368-EA76585395D3}"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t>complete graph 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175" y="3657600"/>
            <a:ext cx="7537649" cy="1447800"/>
          </a:xfrm>
          <a:prstGeom prst="rect">
            <a:avLst/>
          </a:prstGeom>
        </p:spPr>
      </p:pic>
      <p:sp>
        <p:nvSpPr>
          <p:cNvPr id="5" name="Date Placeholder 4"/>
          <p:cNvSpPr>
            <a:spLocks noGrp="1"/>
          </p:cNvSpPr>
          <p:nvPr>
            <p:ph type="dt" sz="half" idx="10"/>
          </p:nvPr>
        </p:nvSpPr>
        <p:spPr/>
        <p:txBody>
          <a:bodyPr/>
          <a:lstStyle/>
          <a:p>
            <a:fld id="{D18A0AA6-F458-49DC-B695-8196717A9DE7}"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28</a:t>
            </a:fld>
            <a:endParaRPr lang="en-US"/>
          </a:p>
        </p:txBody>
      </p:sp>
    </p:spTree>
    <p:extLst>
      <p:ext uri="{BB962C8B-B14F-4D97-AF65-F5344CB8AC3E}">
        <p14:creationId xmlns:p14="http://schemas.microsoft.com/office/powerpoint/2010/main" val="4132828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
        <p:nvSpPr>
          <p:cNvPr id="5" name="Date Placeholder 4"/>
          <p:cNvSpPr>
            <a:spLocks noGrp="1"/>
          </p:cNvSpPr>
          <p:nvPr>
            <p:ph type="dt" sz="half" idx="10"/>
          </p:nvPr>
        </p:nvSpPr>
        <p:spPr/>
        <p:txBody>
          <a:bodyPr/>
          <a:lstStyle/>
          <a:p>
            <a:fld id="{7B3409B3-435F-4C97-A43E-67C0FB582B6B}"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29</a:t>
            </a:fld>
            <a:endParaRPr lang="en-US"/>
          </a:p>
        </p:txBody>
      </p:sp>
    </p:spTree>
    <p:extLst>
      <p:ext uri="{BB962C8B-B14F-4D97-AF65-F5344CB8AC3E}">
        <p14:creationId xmlns:p14="http://schemas.microsoft.com/office/powerpoint/2010/main" val="200038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
        <p:nvSpPr>
          <p:cNvPr id="4" name="Date Placeholder 3"/>
          <p:cNvSpPr>
            <a:spLocks noGrp="1"/>
          </p:cNvSpPr>
          <p:nvPr>
            <p:ph type="dt" sz="half" idx="10"/>
          </p:nvPr>
        </p:nvSpPr>
        <p:spPr/>
        <p:txBody>
          <a:bodyPr/>
          <a:lstStyle/>
          <a:p>
            <a:fld id="{D89A836E-DCE0-4085-B730-9E40733B72C2}"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t>n-cube,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5" y="3708272"/>
            <a:ext cx="5399917" cy="2235327"/>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
        <p:nvSpPr>
          <p:cNvPr id="6" name="Date Placeholder 5"/>
          <p:cNvSpPr>
            <a:spLocks noGrp="1"/>
          </p:cNvSpPr>
          <p:nvPr>
            <p:ph type="dt" sz="half" idx="10"/>
          </p:nvPr>
        </p:nvSpPr>
        <p:spPr/>
        <p:txBody>
          <a:bodyPr/>
          <a:lstStyle/>
          <a:p>
            <a:fld id="{F9D079F9-222D-42F1-B059-75C17663F1FB}"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30</a:t>
            </a:fld>
            <a:endParaRPr lang="en-US"/>
          </a:p>
        </p:txBody>
      </p:sp>
    </p:spTree>
    <p:extLst>
      <p:ext uri="{BB962C8B-B14F-4D97-AF65-F5344CB8AC3E}">
        <p14:creationId xmlns:p14="http://schemas.microsoft.com/office/powerpoint/2010/main" val="3328532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parallel processing 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
        <p:nvSpPr>
          <p:cNvPr id="6" name="Date Placeholder 5"/>
          <p:cNvSpPr>
            <a:spLocks noGrp="1"/>
          </p:cNvSpPr>
          <p:nvPr>
            <p:ph type="dt" sz="half" idx="10"/>
          </p:nvPr>
        </p:nvSpPr>
        <p:spPr/>
        <p:txBody>
          <a:bodyPr/>
          <a:lstStyle/>
          <a:p>
            <a:fld id="{55AF3F94-D00D-47E9-A7F7-72AEB3F14C9C}"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31</a:t>
            </a:fld>
            <a:endParaRPr lang="en-US"/>
          </a:p>
        </p:txBody>
      </p:sp>
    </p:spTree>
    <p:extLst>
      <p:ext uri="{BB962C8B-B14F-4D97-AF65-F5344CB8AC3E}">
        <p14:creationId xmlns:p14="http://schemas.microsoft.com/office/powerpoint/2010/main" val="2206668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a:t>
            </a:r>
            <a:r>
              <a:rPr lang="en-US" dirty="0"/>
              <a:t> A simple graph </a:t>
            </a:r>
            <a:r>
              <a:rPr lang="en-US" i="1" dirty="0"/>
              <a:t>G</a:t>
            </a:r>
            <a:r>
              <a:rPr lang="en-US" dirty="0"/>
              <a:t> is bipartite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430DAF2-4FD1-4F8E-B704-794E077D26E9}" type="datetime1">
              <a:rPr lang="en-US" smtClean="0"/>
              <a:t>11/11/2021</a:t>
            </a:fld>
            <a:endParaRPr lang="en-US"/>
          </a:p>
        </p:txBody>
      </p:sp>
      <p:sp>
        <p:nvSpPr>
          <p:cNvPr id="15" name="Slide Number Placeholder 14"/>
          <p:cNvSpPr>
            <a:spLocks noGrp="1"/>
          </p:cNvSpPr>
          <p:nvPr>
            <p:ph type="sldNum" sz="quarter" idx="12"/>
          </p:nvPr>
        </p:nvSpPr>
        <p:spPr/>
        <p:txBody>
          <a:bodyPr/>
          <a:lstStyle/>
          <a:p>
            <a:fld id="{8CD41AC4-40F7-4FE0-8905-74C6698904F3}"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7EE21C30-00E3-461F-BA6B-D4E1180549A5}" type="datetime1">
              <a:rPr lang="en-US" smtClean="0"/>
              <a:t>11/11/2021</a:t>
            </a:fld>
            <a:endParaRPr lang="en-US"/>
          </a:p>
        </p:txBody>
      </p:sp>
      <p:sp>
        <p:nvSpPr>
          <p:cNvPr id="8" name="Slide Number Placeholder 7"/>
          <p:cNvSpPr>
            <a:spLocks noGrp="1"/>
          </p:cNvSpPr>
          <p:nvPr>
            <p:ph type="sldNum" sz="quarter" idx="12"/>
          </p:nvPr>
        </p:nvSpPr>
        <p:spPr/>
        <p:txBody>
          <a:bodyPr/>
          <a:lstStyle/>
          <a:p>
            <a:fld id="{8CD41AC4-40F7-4FE0-8905-74C6698904F3}" type="slidenum">
              <a:rPr lang="en-US" smtClean="0"/>
              <a:pPr/>
              <a:t>33</a:t>
            </a:fld>
            <a:endParaRPr lang="en-US"/>
          </a:p>
        </p:txBody>
      </p:sp>
    </p:spTree>
    <p:extLst>
      <p:ext uri="{BB962C8B-B14F-4D97-AF65-F5344CB8AC3E}">
        <p14:creationId xmlns:p14="http://schemas.microsoft.com/office/powerpoint/2010/main" val="131345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
        <p:nvSpPr>
          <p:cNvPr id="5" name="Date Placeholder 4"/>
          <p:cNvSpPr>
            <a:spLocks noGrp="1"/>
          </p:cNvSpPr>
          <p:nvPr>
            <p:ph type="dt" sz="half" idx="10"/>
          </p:nvPr>
        </p:nvSpPr>
        <p:spPr/>
        <p:txBody>
          <a:bodyPr/>
          <a:lstStyle/>
          <a:p>
            <a:fld id="{8FE66C1F-C689-4B7F-A97A-B8CD22C5CC41}"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34</a:t>
            </a:fld>
            <a:endParaRPr lang="en-US"/>
          </a:p>
        </p:txBody>
      </p:sp>
    </p:spTree>
    <p:extLst>
      <p:ext uri="{BB962C8B-B14F-4D97-AF65-F5344CB8AC3E}">
        <p14:creationId xmlns:p14="http://schemas.microsoft.com/office/powerpoint/2010/main" val="803159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AD18BE00-227F-43F3-8DE8-DFC03F6852C5}" type="datetime1">
              <a:rPr lang="en-US" smtClean="0"/>
              <a:t>11/11/2021</a:t>
            </a:fld>
            <a:endParaRPr lang="en-US"/>
          </a:p>
        </p:txBody>
      </p:sp>
      <p:sp>
        <p:nvSpPr>
          <p:cNvPr id="8" name="Slide Number Placeholder 7"/>
          <p:cNvSpPr>
            <a:spLocks noGrp="1"/>
          </p:cNvSpPr>
          <p:nvPr>
            <p:ph type="sldNum" sz="quarter" idx="12"/>
          </p:nvPr>
        </p:nvSpPr>
        <p:spPr/>
        <p:txBody>
          <a:bodyPr/>
          <a:lstStyle/>
          <a:p>
            <a:fld id="{8CD41AC4-40F7-4FE0-8905-74C6698904F3}"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a:t>
            </a:r>
            <a:r>
              <a:rPr lang="en-US" dirty="0" err="1"/>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a:t>
            </a:r>
            <a:r>
              <a:rPr lang="en-US" i="1" dirty="0" err="1"/>
              <a:t>matchings</a:t>
            </a:r>
            <a:r>
              <a:rPr lang="en-US" i="1" dirty="0"/>
              <a:t>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
        <p:nvSpPr>
          <p:cNvPr id="5" name="Date Placeholder 4"/>
          <p:cNvSpPr>
            <a:spLocks noGrp="1"/>
          </p:cNvSpPr>
          <p:nvPr>
            <p:ph type="dt" sz="half" idx="10"/>
          </p:nvPr>
        </p:nvSpPr>
        <p:spPr/>
        <p:txBody>
          <a:bodyPr/>
          <a:lstStyle/>
          <a:p>
            <a:fld id="{164E68C9-9786-452B-98A6-7385A507B7EB}"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36</a:t>
            </a:fld>
            <a:endParaRPr lang="en-US"/>
          </a:p>
        </p:txBody>
      </p:sp>
    </p:spTree>
    <p:extLst>
      <p:ext uri="{BB962C8B-B14F-4D97-AF65-F5344CB8AC3E}">
        <p14:creationId xmlns:p14="http://schemas.microsoft.com/office/powerpoint/2010/main" val="130525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
        <p:nvSpPr>
          <p:cNvPr id="5" name="Date Placeholder 4"/>
          <p:cNvSpPr>
            <a:spLocks noGrp="1"/>
          </p:cNvSpPr>
          <p:nvPr>
            <p:ph type="dt" sz="half" idx="10"/>
          </p:nvPr>
        </p:nvSpPr>
        <p:spPr/>
        <p:txBody>
          <a:bodyPr/>
          <a:lstStyle/>
          <a:p>
            <a:fld id="{1C1EBAF7-DC6D-4C6F-8BC5-4AC19EA49A91}"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
        <p:nvSpPr>
          <p:cNvPr id="4" name="Date Placeholder 3"/>
          <p:cNvSpPr>
            <a:spLocks noGrp="1"/>
          </p:cNvSpPr>
          <p:nvPr>
            <p:ph type="dt" sz="half" idx="10"/>
          </p:nvPr>
        </p:nvSpPr>
        <p:spPr/>
        <p:txBody>
          <a:bodyPr/>
          <a:lstStyle/>
          <a:p>
            <a:fld id="{A86791F8-926C-4AED-8C39-2966FB0AB4F4}"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
        <p:nvSpPr>
          <p:cNvPr id="7" name="Date Placeholder 6"/>
          <p:cNvSpPr>
            <a:spLocks noGrp="1"/>
          </p:cNvSpPr>
          <p:nvPr>
            <p:ph type="dt" sz="half" idx="10"/>
          </p:nvPr>
        </p:nvSpPr>
        <p:spPr/>
        <p:txBody>
          <a:bodyPr/>
          <a:lstStyle/>
          <a:p>
            <a:fld id="{F16C4D18-07CB-432F-85FD-3B96B561021F}" type="datetime1">
              <a:rPr lang="en-US" smtClean="0"/>
              <a:t>11/11/2021</a:t>
            </a:fld>
            <a:endParaRPr lang="en-US"/>
          </a:p>
        </p:txBody>
      </p:sp>
      <p:sp>
        <p:nvSpPr>
          <p:cNvPr id="11" name="Slide Number Placeholder 10"/>
          <p:cNvSpPr>
            <a:spLocks noGrp="1"/>
          </p:cNvSpPr>
          <p:nvPr>
            <p:ph type="sldNum" sz="quarter" idx="12"/>
          </p:nvPr>
        </p:nvSpPr>
        <p:spPr/>
        <p:txBody>
          <a:bodyPr/>
          <a:lstStyle/>
          <a:p>
            <a:fld id="{8CD41AC4-40F7-4FE0-8905-74C6698904F3}" type="slidenum">
              <a:rPr lang="en-US" smtClean="0"/>
              <a:pPr/>
              <a:t>39</a:t>
            </a:fld>
            <a:endParaRPr lang="en-US"/>
          </a:p>
        </p:txBody>
      </p:sp>
    </p:spTree>
    <p:extLst>
      <p:ext uri="{BB962C8B-B14F-4D97-AF65-F5344CB8AC3E}">
        <p14:creationId xmlns:p14="http://schemas.microsoft.com/office/powerpoint/2010/main" val="245078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t>simple graph</a:t>
            </a:r>
            <a:r>
              <a:rPr lang="en-US" sz="2000" dirty="0"/>
              <a:t> each edge connects two different vertices and no two edges connect the same pair of vertices.</a:t>
            </a:r>
          </a:p>
          <a:p>
            <a:r>
              <a:rPr lang="en-US" sz="2000" i="1" dirty="0" err="1"/>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t>loop</a:t>
            </a:r>
            <a:r>
              <a:rPr lang="en-US" sz="2000" dirty="0"/>
              <a:t>.</a:t>
            </a:r>
          </a:p>
          <a:p>
            <a:r>
              <a:rPr lang="en-US" sz="2000" dirty="0"/>
              <a:t>A </a:t>
            </a:r>
            <a:r>
              <a:rPr lang="en-US" sz="2000" i="1" dirty="0" err="1"/>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e Placeholder 3"/>
          <p:cNvSpPr>
            <a:spLocks noGrp="1"/>
          </p:cNvSpPr>
          <p:nvPr>
            <p:ph type="dt" sz="half" idx="10"/>
          </p:nvPr>
        </p:nvSpPr>
        <p:spPr/>
        <p:txBody>
          <a:bodyPr/>
          <a:lstStyle/>
          <a:p>
            <a:fld id="{4285B41B-5A62-4421-8D20-3FD77E848DDE}" type="datetime1">
              <a:rPr lang="en-US" smtClean="0"/>
              <a:t>11/11/2021</a:t>
            </a:fld>
            <a:endParaRPr lang="en-US"/>
          </a:p>
        </p:txBody>
      </p:sp>
      <p:sp>
        <p:nvSpPr>
          <p:cNvPr id="15" name="Slide Number Placeholder 14"/>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t>adjacency matrix </a:t>
            </a:r>
            <a:r>
              <a:rPr lang="en-US" dirty="0"/>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
        <p:nvSpPr>
          <p:cNvPr id="5" name="Date Placeholder 4"/>
          <p:cNvSpPr>
            <a:spLocks noGrp="1"/>
          </p:cNvSpPr>
          <p:nvPr>
            <p:ph type="dt" sz="half" idx="10"/>
          </p:nvPr>
        </p:nvSpPr>
        <p:spPr/>
        <p:txBody>
          <a:bodyPr/>
          <a:lstStyle/>
          <a:p>
            <a:fld id="{69377969-7B90-4E9E-9F29-B1C71AFF4B29}"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40</a:t>
            </a:fld>
            <a:endParaRPr lang="en-US"/>
          </a:p>
        </p:txBody>
      </p:sp>
    </p:spTree>
    <p:extLst>
      <p:ext uri="{BB962C8B-B14F-4D97-AF65-F5344CB8AC3E}">
        <p14:creationId xmlns:p14="http://schemas.microsoft.com/office/powerpoint/2010/main" val="1418618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ij</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
        <p:nvSpPr>
          <p:cNvPr id="6" name="Date Placeholder 5"/>
          <p:cNvSpPr>
            <a:spLocks noGrp="1"/>
          </p:cNvSpPr>
          <p:nvPr>
            <p:ph type="dt" sz="half" idx="10"/>
          </p:nvPr>
        </p:nvSpPr>
        <p:spPr/>
        <p:txBody>
          <a:bodyPr/>
          <a:lstStyle/>
          <a:p>
            <a:fld id="{CF5F1E25-BB52-46B3-A7D1-FBDE63503CB2}"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41</a:t>
            </a:fld>
            <a:endParaRPr lang="en-US"/>
          </a:p>
        </p:txBody>
      </p:sp>
    </p:spTree>
    <p:extLst>
      <p:ext uri="{BB962C8B-B14F-4D97-AF65-F5344CB8AC3E}">
        <p14:creationId xmlns:p14="http://schemas.microsoft.com/office/powerpoint/2010/main" val="925138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
        <p:nvSpPr>
          <p:cNvPr id="3" name="Date Placeholder 2"/>
          <p:cNvSpPr>
            <a:spLocks noGrp="1"/>
          </p:cNvSpPr>
          <p:nvPr>
            <p:ph type="dt" sz="half" idx="10"/>
          </p:nvPr>
        </p:nvSpPr>
        <p:spPr/>
        <p:txBody>
          <a:bodyPr/>
          <a:lstStyle/>
          <a:p>
            <a:fld id="{D2FBBD12-9D14-4273-9877-2446D27C2B77}" type="datetime1">
              <a:rPr lang="en-US" smtClean="0"/>
              <a:t>11/11/2021</a:t>
            </a:fld>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42</a:t>
            </a:fld>
            <a:endParaRPr lang="en-US"/>
          </a:p>
        </p:txBody>
      </p:sp>
    </p:spTree>
    <p:extLst>
      <p:ext uri="{BB962C8B-B14F-4D97-AF65-F5344CB8AC3E}">
        <p14:creationId xmlns:p14="http://schemas.microsoft.com/office/powerpoint/2010/main" val="3723089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
        <p:nvSpPr>
          <p:cNvPr id="5" name="Date Placeholder 4"/>
          <p:cNvSpPr>
            <a:spLocks noGrp="1"/>
          </p:cNvSpPr>
          <p:nvPr>
            <p:ph type="dt" sz="half" idx="10"/>
          </p:nvPr>
        </p:nvSpPr>
        <p:spPr/>
        <p:txBody>
          <a:bodyPr/>
          <a:lstStyle/>
          <a:p>
            <a:fld id="{99A51579-731F-45B4-B08C-CDA89CCCB9B7}"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43</a:t>
            </a:fld>
            <a:endParaRPr lang="en-US"/>
          </a:p>
        </p:txBody>
      </p:sp>
    </p:spTree>
    <p:extLst>
      <p:ext uri="{BB962C8B-B14F-4D97-AF65-F5344CB8AC3E}">
        <p14:creationId xmlns:p14="http://schemas.microsoft.com/office/powerpoint/2010/main" val="1679415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
        <p:nvSpPr>
          <p:cNvPr id="4" name="Date Placeholder 3"/>
          <p:cNvSpPr>
            <a:spLocks noGrp="1"/>
          </p:cNvSpPr>
          <p:nvPr>
            <p:ph type="dt" sz="half" idx="10"/>
          </p:nvPr>
        </p:nvSpPr>
        <p:spPr/>
        <p:txBody>
          <a:bodyPr/>
          <a:lstStyle/>
          <a:p>
            <a:fld id="{D2E80689-C274-4A88-B150-2D83712C77A6}"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44</a:t>
            </a:fld>
            <a:endParaRPr lang="en-US"/>
          </a:p>
        </p:txBody>
      </p:sp>
    </p:spTree>
    <p:extLst>
      <p:ext uri="{BB962C8B-B14F-4D97-AF65-F5344CB8AC3E}">
        <p14:creationId xmlns:p14="http://schemas.microsoft.com/office/powerpoint/2010/main" val="1746907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
        <p:nvSpPr>
          <p:cNvPr id="8" name="Date Placeholder 7"/>
          <p:cNvSpPr>
            <a:spLocks noGrp="1"/>
          </p:cNvSpPr>
          <p:nvPr>
            <p:ph type="dt" sz="half" idx="10"/>
          </p:nvPr>
        </p:nvSpPr>
        <p:spPr/>
        <p:txBody>
          <a:bodyPr/>
          <a:lstStyle/>
          <a:p>
            <a:fld id="{533ECBC5-51C4-4F5F-8EAA-F42B8839E9BD}" type="datetime1">
              <a:rPr lang="en-US" smtClean="0"/>
              <a:t>11/11/2021</a:t>
            </a:fld>
            <a:endParaRPr lang="en-US"/>
          </a:p>
        </p:txBody>
      </p:sp>
      <p:sp>
        <p:nvSpPr>
          <p:cNvPr id="11" name="Slide Number Placeholder 10"/>
          <p:cNvSpPr>
            <a:spLocks noGrp="1"/>
          </p:cNvSpPr>
          <p:nvPr>
            <p:ph type="sldNum" sz="quarter" idx="12"/>
          </p:nvPr>
        </p:nvSpPr>
        <p:spPr/>
        <p:txBody>
          <a:bodyPr/>
          <a:lstStyle/>
          <a:p>
            <a:fld id="{8CD41AC4-40F7-4FE0-8905-74C6698904F3}" type="slidenum">
              <a:rPr lang="en-US" smtClean="0"/>
              <a:pPr/>
              <a:t>45</a:t>
            </a:fld>
            <a:endParaRPr lang="en-US"/>
          </a:p>
        </p:txBody>
      </p:sp>
    </p:spTree>
    <p:extLst>
      <p:ext uri="{BB962C8B-B14F-4D97-AF65-F5344CB8AC3E}">
        <p14:creationId xmlns:p14="http://schemas.microsoft.com/office/powerpoint/2010/main" val="1515828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t>isomorphic</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t>isomorphism. </a:t>
            </a:r>
            <a:r>
              <a:rPr lang="en-US" dirty="0"/>
              <a:t>Two simple graphs that are not isomorphic are called </a:t>
            </a:r>
            <a:r>
              <a:rPr lang="en-US" i="1" dirty="0" err="1"/>
              <a:t>nonisomorphic</a:t>
            </a:r>
            <a:r>
              <a:rPr lang="en-US" dirty="0"/>
              <a:t>.</a:t>
            </a:r>
          </a:p>
        </p:txBody>
      </p:sp>
      <p:sp>
        <p:nvSpPr>
          <p:cNvPr id="4" name="Date Placeholder 3"/>
          <p:cNvSpPr>
            <a:spLocks noGrp="1"/>
          </p:cNvSpPr>
          <p:nvPr>
            <p:ph type="dt" sz="half" idx="10"/>
          </p:nvPr>
        </p:nvSpPr>
        <p:spPr/>
        <p:txBody>
          <a:bodyPr/>
          <a:lstStyle/>
          <a:p>
            <a:fld id="{5793E0F4-9C47-41FE-9213-49BD73682404}"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
        <p:nvSpPr>
          <p:cNvPr id="5" name="Date Placeholder 4"/>
          <p:cNvSpPr>
            <a:spLocks noGrp="1"/>
          </p:cNvSpPr>
          <p:nvPr>
            <p:ph type="dt" sz="half" idx="10"/>
          </p:nvPr>
        </p:nvSpPr>
        <p:spPr/>
        <p:txBody>
          <a:bodyPr/>
          <a:lstStyle/>
          <a:p>
            <a:fld id="{2F3061D4-302C-45B5-9B9D-A5F6C9F35D88}"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47</a:t>
            </a:fld>
            <a:endParaRPr lang="en-US"/>
          </a:p>
        </p:txBody>
      </p:sp>
    </p:spTree>
    <p:extLst>
      <p:ext uri="{BB962C8B-B14F-4D97-AF65-F5344CB8AC3E}">
        <p14:creationId xmlns:p14="http://schemas.microsoft.com/office/powerpoint/2010/main" val="1475726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t>n</a:t>
            </a:r>
            <a:r>
              <a:rPr lang="en-US" dirty="0"/>
              <a:t>! possible one-to-one correspondences between the vertex sets of two simple graphs with </a:t>
            </a:r>
            <a:r>
              <a:rPr lang="en-US" i="1" dirty="0"/>
              <a:t>n</a:t>
            </a:r>
            <a:r>
              <a:rPr lang="en-US" dirty="0"/>
              <a:t> vertices. </a:t>
            </a:r>
          </a:p>
          <a:p>
            <a:r>
              <a:rPr lang="en-US" dirty="0"/>
              <a:t>The best algorithms for determining weather two graphs are isomorphic have exponential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
        <p:nvSpPr>
          <p:cNvPr id="4" name="Date Placeholder 3"/>
          <p:cNvSpPr>
            <a:spLocks noGrp="1"/>
          </p:cNvSpPr>
          <p:nvPr>
            <p:ph type="dt" sz="half" idx="10"/>
          </p:nvPr>
        </p:nvSpPr>
        <p:spPr/>
        <p:txBody>
          <a:bodyPr/>
          <a:lstStyle/>
          <a:p>
            <a:fld id="{ACCF3A8D-6433-46CF-A7C5-CD924AD0DCF2}"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48</a:t>
            </a:fld>
            <a:endParaRPr lang="en-US"/>
          </a:p>
        </p:txBody>
      </p:sp>
    </p:spTree>
    <p:extLst>
      <p:ext uri="{BB962C8B-B14F-4D97-AF65-F5344CB8AC3E}">
        <p14:creationId xmlns:p14="http://schemas.microsoft.com/office/powerpoint/2010/main" val="1663453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
        <p:nvSpPr>
          <p:cNvPr id="4" name="Date Placeholder 3"/>
          <p:cNvSpPr>
            <a:spLocks noGrp="1"/>
          </p:cNvSpPr>
          <p:nvPr>
            <p:ph type="dt" sz="half" idx="10"/>
          </p:nvPr>
        </p:nvSpPr>
        <p:spPr/>
        <p:txBody>
          <a:bodyPr/>
          <a:lstStyle/>
          <a:p>
            <a:fld id="{1C274546-7D32-4F75-BDE0-CDDBB05D1B87}"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49</a:t>
            </a:fld>
            <a:endParaRPr lang="en-US"/>
          </a:p>
        </p:txBody>
      </p:sp>
    </p:spTree>
    <p:extLst>
      <p:ext uri="{BB962C8B-B14F-4D97-AF65-F5344CB8AC3E}">
        <p14:creationId xmlns:p14="http://schemas.microsoft.com/office/powerpoint/2010/main" val="193998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t>directed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t>undirected graphs</a:t>
            </a:r>
            <a:r>
              <a:rPr lang="en-US" dirty="0"/>
              <a:t>.</a:t>
            </a:r>
          </a:p>
          <a:p>
            <a:pPr>
              <a:buNone/>
            </a:pPr>
            <a:endParaRPr lang="en-US" i="1" dirty="0"/>
          </a:p>
          <a:p>
            <a:endParaRPr lang="en-US" i="1" dirty="0"/>
          </a:p>
        </p:txBody>
      </p:sp>
      <p:sp>
        <p:nvSpPr>
          <p:cNvPr id="4" name="Date Placeholder 3"/>
          <p:cNvSpPr>
            <a:spLocks noGrp="1"/>
          </p:cNvSpPr>
          <p:nvPr>
            <p:ph type="dt" sz="half" idx="10"/>
          </p:nvPr>
        </p:nvSpPr>
        <p:spPr/>
        <p:txBody>
          <a:bodyPr/>
          <a:lstStyle/>
          <a:p>
            <a:fld id="{8FC3F135-A4FE-4E0C-A364-6F800C05C9DD}"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
        <p:nvSpPr>
          <p:cNvPr id="4" name="Date Placeholder 3"/>
          <p:cNvSpPr>
            <a:spLocks noGrp="1"/>
          </p:cNvSpPr>
          <p:nvPr>
            <p:ph type="dt" sz="half" idx="10"/>
          </p:nvPr>
        </p:nvSpPr>
        <p:spPr/>
        <p:txBody>
          <a:bodyPr/>
          <a:lstStyle/>
          <a:p>
            <a:fld id="{50E22858-EF77-4A79-BDED-A3C682F116F1}"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50</a:t>
            </a:fld>
            <a:endParaRPr lang="en-US"/>
          </a:p>
        </p:txBody>
      </p:sp>
    </p:spTree>
    <p:extLst>
      <p:ext uri="{BB962C8B-B14F-4D97-AF65-F5344CB8AC3E}">
        <p14:creationId xmlns:p14="http://schemas.microsoft.com/office/powerpoint/2010/main" val="3905030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Graph Isomorphism</a:t>
            </a:r>
          </a:p>
        </p:txBody>
      </p:sp>
      <p:sp>
        <p:nvSpPr>
          <p:cNvPr id="3" name="Content Placeholder 2"/>
          <p:cNvSpPr>
            <a:spLocks noGrp="1"/>
          </p:cNvSpPr>
          <p:nvPr>
            <p:ph idx="1"/>
          </p:nvPr>
        </p:nvSpPr>
        <p:spPr/>
        <p:txBody>
          <a:bodyPr>
            <a:normAutofit fontScale="92500"/>
          </a:bodyPr>
          <a:lstStyle/>
          <a:p>
            <a:r>
              <a:rPr lang="en-US" dirty="0"/>
              <a:t>The best algorithms known for determining whether two graphs are isomorphic have exponential worst-case time complexity (in the number of vertices of the graphs).</a:t>
            </a:r>
          </a:p>
          <a:p>
            <a:r>
              <a:rPr lang="en-US" dirty="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p>
          <a:p>
            <a:r>
              <a:rPr lang="en-US" dirty="0"/>
              <a:t>Graph isomorphism is a problem of special interest because it is one of a few NP problems not known to be either tractable or NP-complete (see Section </a:t>
            </a:r>
            <a:r>
              <a:rPr lang="en-US" dirty="0">
                <a:latin typeface="Cambria Math" pitchFamily="18" charset="0"/>
                <a:ea typeface="Cambria Math" pitchFamily="18" charset="0"/>
              </a:rPr>
              <a:t>3.3</a:t>
            </a:r>
            <a:r>
              <a:rPr lang="en-US" dirty="0"/>
              <a:t>).</a:t>
            </a:r>
          </a:p>
        </p:txBody>
      </p:sp>
      <p:sp>
        <p:nvSpPr>
          <p:cNvPr id="4" name="Date Placeholder 3"/>
          <p:cNvSpPr>
            <a:spLocks noGrp="1"/>
          </p:cNvSpPr>
          <p:nvPr>
            <p:ph type="dt" sz="half" idx="10"/>
          </p:nvPr>
        </p:nvSpPr>
        <p:spPr/>
        <p:txBody>
          <a:bodyPr/>
          <a:lstStyle/>
          <a:p>
            <a:fld id="{01831932-DBCC-4D5D-A440-FC971BA05781}"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51</a:t>
            </a:fld>
            <a:endParaRPr lang="en-US"/>
          </a:p>
        </p:txBody>
      </p:sp>
    </p:spTree>
    <p:extLst>
      <p:ext uri="{BB962C8B-B14F-4D97-AF65-F5344CB8AC3E}">
        <p14:creationId xmlns:p14="http://schemas.microsoft.com/office/powerpoint/2010/main" val="3264773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Graph Isomorphism </a:t>
            </a:r>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
        <p:nvSpPr>
          <p:cNvPr id="4" name="Date Placeholder 3"/>
          <p:cNvSpPr>
            <a:spLocks noGrp="1"/>
          </p:cNvSpPr>
          <p:nvPr>
            <p:ph type="dt" sz="half" idx="10"/>
          </p:nvPr>
        </p:nvSpPr>
        <p:spPr/>
        <p:txBody>
          <a:bodyPr/>
          <a:lstStyle/>
          <a:p>
            <a:fld id="{2C13E496-5E8D-4968-AA70-9BA4267BB1DC}"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52</a:t>
            </a:fld>
            <a:endParaRPr lang="en-US"/>
          </a:p>
        </p:txBody>
      </p:sp>
    </p:spTree>
    <p:extLst>
      <p:ext uri="{BB962C8B-B14F-4D97-AF65-F5344CB8AC3E}">
        <p14:creationId xmlns:p14="http://schemas.microsoft.com/office/powerpoint/2010/main" val="2293554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t>path</a:t>
            </a:r>
            <a:r>
              <a:rPr lang="en-US" dirty="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
        <p:nvSpPr>
          <p:cNvPr id="4" name="Date Placeholder 3"/>
          <p:cNvSpPr>
            <a:spLocks noGrp="1"/>
          </p:cNvSpPr>
          <p:nvPr>
            <p:ph type="dt" sz="half" idx="10"/>
          </p:nvPr>
        </p:nvSpPr>
        <p:spPr/>
        <p:txBody>
          <a:bodyPr/>
          <a:lstStyle/>
          <a:p>
            <a:fld id="{FACED9A3-54AF-418C-B38E-8F85778819CA}"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40000" lnSpcReduction="20000"/>
          </a:bodyPr>
          <a:lstStyle/>
          <a:p>
            <a:pPr indent="0">
              <a:buNone/>
            </a:pPr>
            <a:r>
              <a:rPr lang="en-US" sz="5000" b="1" dirty="0"/>
              <a:t>Definition: </a:t>
            </a:r>
            <a:r>
              <a:rPr lang="en-US" sz="5000" dirty="0"/>
              <a:t>Let </a:t>
            </a:r>
            <a:r>
              <a:rPr lang="en-US" sz="5000" i="1" dirty="0"/>
              <a:t>n</a:t>
            </a:r>
            <a:r>
              <a:rPr lang="en-US" sz="5000" dirty="0"/>
              <a:t> be a nonnegative integer and </a:t>
            </a:r>
            <a:r>
              <a:rPr lang="en-US" sz="5000" i="1" dirty="0"/>
              <a:t>G</a:t>
            </a:r>
            <a:r>
              <a:rPr lang="en-US" sz="5000" dirty="0"/>
              <a:t> an undirected graph. A </a:t>
            </a:r>
            <a:r>
              <a:rPr lang="en-US" sz="5000" i="1" dirty="0"/>
              <a:t>path</a:t>
            </a:r>
            <a:r>
              <a:rPr lang="en-US" sz="5000" dirty="0"/>
              <a:t> of </a:t>
            </a:r>
            <a:r>
              <a:rPr lang="en-US" sz="5000" i="1" dirty="0"/>
              <a:t>length n</a:t>
            </a:r>
            <a:r>
              <a:rPr lang="en-US" sz="5000" dirty="0"/>
              <a:t> from </a:t>
            </a:r>
            <a:r>
              <a:rPr lang="en-US" sz="5000" i="1" dirty="0"/>
              <a:t>u</a:t>
            </a:r>
            <a:r>
              <a:rPr lang="en-US" sz="5000" dirty="0"/>
              <a:t> to </a:t>
            </a:r>
            <a:r>
              <a:rPr lang="en-US" sz="5000" i="1" dirty="0"/>
              <a:t>v</a:t>
            </a:r>
            <a:r>
              <a:rPr lang="en-US" sz="5000" dirty="0"/>
              <a:t> in </a:t>
            </a:r>
            <a:r>
              <a:rPr lang="en-US" sz="5000" i="1" dirty="0"/>
              <a:t>G</a:t>
            </a:r>
            <a:r>
              <a:rPr lang="en-US" sz="5000" dirty="0"/>
              <a:t> is a sequence of </a:t>
            </a:r>
            <a:r>
              <a:rPr lang="en-US" sz="5000" i="1" dirty="0"/>
              <a:t>n</a:t>
            </a:r>
            <a:r>
              <a:rPr lang="en-US" sz="5000" dirty="0"/>
              <a:t> edges </a:t>
            </a:r>
            <a:r>
              <a:rPr lang="en-US" sz="5000" i="1" dirty="0"/>
              <a:t>e</a:t>
            </a:r>
            <a:r>
              <a:rPr lang="en-US" sz="5000" baseline="-25000" dirty="0">
                <a:latin typeface="Cambria Math" pitchFamily="18" charset="0"/>
                <a:ea typeface="Cambria Math" pitchFamily="18" charset="0"/>
              </a:rPr>
              <a:t>1</a:t>
            </a:r>
            <a:r>
              <a:rPr lang="en-US" sz="5000" i="1" dirty="0"/>
              <a:t>, … , e</a:t>
            </a:r>
            <a:r>
              <a:rPr lang="en-US" sz="5000" i="1" baseline="-25000" dirty="0"/>
              <a:t>n</a:t>
            </a:r>
            <a:r>
              <a:rPr lang="en-US" sz="5000" dirty="0"/>
              <a:t> of </a:t>
            </a:r>
            <a:r>
              <a:rPr lang="en-US" sz="5000" i="1" dirty="0"/>
              <a:t>G</a:t>
            </a:r>
            <a:r>
              <a:rPr lang="en-US" sz="5000" dirty="0"/>
              <a:t> for which there exists a sequence   </a:t>
            </a:r>
            <a:r>
              <a:rPr lang="en-US" sz="5000" i="1" dirty="0"/>
              <a:t>x</a:t>
            </a:r>
            <a:r>
              <a:rPr lang="en-US" sz="5000" baseline="-25000" dirty="0">
                <a:latin typeface="Cambria Math" pitchFamily="18" charset="0"/>
                <a:ea typeface="Cambria Math" pitchFamily="18" charset="0"/>
              </a:rPr>
              <a:t>0</a:t>
            </a:r>
            <a:r>
              <a:rPr lang="en-US" sz="5000" i="1" dirty="0"/>
              <a:t> = u, x</a:t>
            </a:r>
            <a:r>
              <a:rPr lang="en-US" sz="5000" baseline="-25000" dirty="0">
                <a:latin typeface="Cambria Math" pitchFamily="18" charset="0"/>
                <a:ea typeface="Cambria Math" pitchFamily="18" charset="0"/>
              </a:rPr>
              <a:t>1</a:t>
            </a:r>
            <a:r>
              <a:rPr lang="en-US" sz="5000" i="1" dirty="0"/>
              <a:t>, …, x</a:t>
            </a:r>
            <a:r>
              <a:rPr lang="en-US" sz="5000" i="1" baseline="-25000" dirty="0"/>
              <a:t>n-</a:t>
            </a:r>
            <a:r>
              <a:rPr lang="en-US" sz="5000" baseline="-25000" dirty="0">
                <a:latin typeface="Cambria Math" pitchFamily="18" charset="0"/>
                <a:ea typeface="Cambria Math" pitchFamily="18" charset="0"/>
              </a:rPr>
              <a:t>1</a:t>
            </a:r>
            <a:r>
              <a:rPr lang="en-US" sz="5000" i="1" dirty="0"/>
              <a:t>, </a:t>
            </a:r>
            <a:r>
              <a:rPr lang="en-US" sz="5000" i="1" dirty="0" err="1"/>
              <a:t>x</a:t>
            </a:r>
            <a:r>
              <a:rPr lang="en-US" sz="5000" i="1" baseline="-25000" dirty="0" err="1"/>
              <a:t>n</a:t>
            </a:r>
            <a:r>
              <a:rPr lang="en-US" sz="5000" i="1" dirty="0"/>
              <a:t> = v </a:t>
            </a:r>
            <a:r>
              <a:rPr lang="en-US" sz="5000" dirty="0"/>
              <a:t>of vertices such that </a:t>
            </a:r>
            <a:r>
              <a:rPr lang="en-US" sz="5000" i="1" dirty="0" err="1"/>
              <a:t>e</a:t>
            </a:r>
            <a:r>
              <a:rPr lang="en-US" sz="5000" i="1" baseline="-25000" dirty="0" err="1"/>
              <a:t>i</a:t>
            </a:r>
            <a:r>
              <a:rPr lang="en-US" sz="5000" i="1" baseline="-25000" dirty="0"/>
              <a:t> </a:t>
            </a:r>
            <a:r>
              <a:rPr lang="en-US" sz="5000" dirty="0"/>
              <a:t>has,      for </a:t>
            </a:r>
            <a:r>
              <a:rPr lang="en-US" sz="5000" i="1" dirty="0" err="1"/>
              <a:t>i</a:t>
            </a:r>
            <a:r>
              <a:rPr lang="en-US" sz="5000" dirty="0"/>
              <a:t> = </a:t>
            </a:r>
            <a:r>
              <a:rPr lang="en-US" sz="5000" dirty="0">
                <a:latin typeface="Cambria Math" pitchFamily="18" charset="0"/>
                <a:ea typeface="Cambria Math" pitchFamily="18" charset="0"/>
              </a:rPr>
              <a:t>1</a:t>
            </a:r>
            <a:r>
              <a:rPr lang="en-US" sz="5000" dirty="0"/>
              <a:t>, …, </a:t>
            </a:r>
            <a:r>
              <a:rPr lang="en-US" sz="5000" i="1" dirty="0"/>
              <a:t>n</a:t>
            </a:r>
            <a:r>
              <a:rPr lang="en-US" sz="5000" dirty="0"/>
              <a:t>, the endpoints </a:t>
            </a:r>
            <a:r>
              <a:rPr lang="en-US" sz="5000" i="1" dirty="0"/>
              <a:t>x</a:t>
            </a:r>
            <a:r>
              <a:rPr lang="en-US" sz="5000" i="1" baseline="-25000" dirty="0"/>
              <a:t>i</a:t>
            </a:r>
            <a:r>
              <a:rPr lang="en-US" sz="5000" baseline="-25000" dirty="0"/>
              <a:t>-</a:t>
            </a:r>
            <a:r>
              <a:rPr lang="en-US" sz="5000" baseline="-25000" dirty="0">
                <a:latin typeface="Cambria Math" pitchFamily="18" charset="0"/>
                <a:ea typeface="Cambria Math" pitchFamily="18" charset="0"/>
              </a:rPr>
              <a:t>1</a:t>
            </a:r>
            <a:r>
              <a:rPr lang="en-US" sz="5000" dirty="0"/>
              <a:t> and </a:t>
            </a:r>
            <a:r>
              <a:rPr lang="en-US" sz="5000" i="1" dirty="0"/>
              <a:t>x</a:t>
            </a:r>
            <a:r>
              <a:rPr lang="en-US" sz="5000" i="1" baseline="-25000" dirty="0"/>
              <a:t>i</a:t>
            </a:r>
            <a:r>
              <a:rPr lang="en-US" sz="5000" dirty="0"/>
              <a:t>. </a:t>
            </a:r>
          </a:p>
          <a:p>
            <a:pPr marL="1097280" lvl="1" indent="-457200"/>
            <a:r>
              <a:rPr lang="en-US" sz="5000" dirty="0"/>
              <a:t>When the graph is simple, we denote this path by its vertex sequence              </a:t>
            </a:r>
            <a:r>
              <a:rPr lang="en-US" sz="5000" i="1" dirty="0"/>
              <a:t>x</a:t>
            </a:r>
            <a:r>
              <a:rPr lang="en-US" sz="5000" baseline="-25000" dirty="0">
                <a:latin typeface="Cambria Math" pitchFamily="18" charset="0"/>
                <a:ea typeface="Cambria Math" pitchFamily="18" charset="0"/>
              </a:rPr>
              <a:t>0</a:t>
            </a:r>
            <a:r>
              <a:rPr lang="en-US" sz="5000" i="1" dirty="0"/>
              <a:t>, x</a:t>
            </a:r>
            <a:r>
              <a:rPr lang="en-US" sz="5000" baseline="-25000" dirty="0">
                <a:latin typeface="Cambria Math" pitchFamily="18" charset="0"/>
                <a:ea typeface="Cambria Math" pitchFamily="18" charset="0"/>
              </a:rPr>
              <a:t>1</a:t>
            </a:r>
            <a:r>
              <a:rPr lang="en-US" sz="5000" i="1" dirty="0"/>
              <a:t>, … , </a:t>
            </a:r>
            <a:r>
              <a:rPr lang="en-US" sz="5000" i="1" dirty="0" err="1"/>
              <a:t>x</a:t>
            </a:r>
            <a:r>
              <a:rPr lang="en-US" sz="5000" i="1" baseline="-25000" dirty="0" err="1"/>
              <a:t>n</a:t>
            </a:r>
            <a:r>
              <a:rPr lang="en-US" sz="5000" dirty="0"/>
              <a:t>(since listing the vertices uniquely determines the path).</a:t>
            </a:r>
          </a:p>
          <a:p>
            <a:pPr marL="1097280" lvl="1" indent="-457200"/>
            <a:r>
              <a:rPr lang="en-US" sz="5000" dirty="0"/>
              <a:t>The path is a </a:t>
            </a:r>
            <a:r>
              <a:rPr lang="en-US" sz="5000" i="1" dirty="0"/>
              <a:t>circuit</a:t>
            </a:r>
            <a:r>
              <a:rPr lang="en-US" sz="5000" dirty="0"/>
              <a:t> if it begins and ends at the same vertex (</a:t>
            </a:r>
            <a:r>
              <a:rPr lang="en-US" sz="5000" i="1" dirty="0"/>
              <a:t>u</a:t>
            </a:r>
            <a:r>
              <a:rPr lang="en-US" sz="5000" dirty="0"/>
              <a:t> = </a:t>
            </a:r>
            <a:r>
              <a:rPr lang="en-US" sz="5000" i="1" dirty="0"/>
              <a:t>v</a:t>
            </a:r>
            <a:r>
              <a:rPr lang="en-US" sz="5000" dirty="0"/>
              <a:t>) and has length greater than zero.</a:t>
            </a:r>
          </a:p>
          <a:p>
            <a:pPr marL="1097280" lvl="1" indent="-457200"/>
            <a:r>
              <a:rPr lang="en-US" sz="5000" dirty="0"/>
              <a:t>The path or circuit is said to </a:t>
            </a:r>
            <a:r>
              <a:rPr lang="en-US" sz="5000" i="1" dirty="0"/>
              <a:t>pass through </a:t>
            </a:r>
            <a:r>
              <a:rPr lang="en-US" sz="5000" dirty="0"/>
              <a:t>the vertices</a:t>
            </a:r>
            <a:r>
              <a:rPr lang="en-US" sz="5000" i="1" dirty="0"/>
              <a:t> x</a:t>
            </a:r>
            <a:r>
              <a:rPr lang="en-US" sz="5000" baseline="-25000" dirty="0">
                <a:latin typeface="Cambria Math" pitchFamily="18" charset="0"/>
                <a:ea typeface="Cambria Math" pitchFamily="18" charset="0"/>
              </a:rPr>
              <a:t>1</a:t>
            </a:r>
            <a:r>
              <a:rPr lang="en-US" sz="5000" i="1" dirty="0"/>
              <a:t>, x</a:t>
            </a:r>
            <a:r>
              <a:rPr lang="en-US" sz="5000" baseline="-25000" dirty="0">
                <a:latin typeface="Cambria Math" pitchFamily="18" charset="0"/>
                <a:ea typeface="Cambria Math" pitchFamily="18" charset="0"/>
              </a:rPr>
              <a:t>2</a:t>
            </a:r>
            <a:r>
              <a:rPr lang="en-US" sz="5000" i="1" dirty="0"/>
              <a:t>, … , x</a:t>
            </a:r>
            <a:r>
              <a:rPr lang="en-US" sz="5000" i="1" baseline="-25000" dirty="0"/>
              <a:t>n-</a:t>
            </a:r>
            <a:r>
              <a:rPr lang="en-US" sz="5000" baseline="-25000" dirty="0">
                <a:latin typeface="Cambria Math" pitchFamily="18" charset="0"/>
                <a:ea typeface="Cambria Math" pitchFamily="18" charset="0"/>
              </a:rPr>
              <a:t>1</a:t>
            </a:r>
            <a:r>
              <a:rPr lang="en-US" sz="5000" dirty="0"/>
              <a:t>  and </a:t>
            </a:r>
            <a:r>
              <a:rPr lang="en-US" sz="5000" i="1" dirty="0"/>
              <a:t>traverse</a:t>
            </a:r>
            <a:r>
              <a:rPr lang="en-US" sz="5000" dirty="0"/>
              <a:t> the edges </a:t>
            </a:r>
            <a:r>
              <a:rPr lang="en-US" sz="5000" i="1" dirty="0"/>
              <a:t>e</a:t>
            </a:r>
            <a:r>
              <a:rPr lang="en-US" sz="5000" baseline="-25000" dirty="0">
                <a:latin typeface="Cambria Math" pitchFamily="18" charset="0"/>
                <a:ea typeface="Cambria Math" pitchFamily="18" charset="0"/>
              </a:rPr>
              <a:t>1</a:t>
            </a:r>
            <a:r>
              <a:rPr lang="en-US" sz="5000" i="1" dirty="0"/>
              <a:t>, … , e</a:t>
            </a:r>
            <a:r>
              <a:rPr lang="en-US" sz="5000" i="1" baseline="-25000" dirty="0"/>
              <a:t>n</a:t>
            </a:r>
            <a:r>
              <a:rPr lang="en-US" sz="5000" dirty="0"/>
              <a:t>.</a:t>
            </a:r>
          </a:p>
          <a:p>
            <a:pPr marL="1097280" lvl="1" indent="-457200"/>
            <a:r>
              <a:rPr lang="en-US" sz="5000" dirty="0"/>
              <a:t>A path or circuit is </a:t>
            </a:r>
            <a:r>
              <a:rPr lang="en-US" sz="5000" i="1" dirty="0"/>
              <a:t>simple</a:t>
            </a:r>
            <a:r>
              <a:rPr lang="en-US" sz="50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
        <p:nvSpPr>
          <p:cNvPr id="4" name="Date Placeholder 3"/>
          <p:cNvSpPr>
            <a:spLocks noGrp="1"/>
          </p:cNvSpPr>
          <p:nvPr>
            <p:ph type="dt" sz="half" idx="10"/>
          </p:nvPr>
        </p:nvSpPr>
        <p:spPr/>
        <p:txBody>
          <a:bodyPr/>
          <a:lstStyle/>
          <a:p>
            <a:fld id="{331833D8-1ED5-4E2E-87AB-789AF10CAEA3}"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54</a:t>
            </a:fld>
            <a:endParaRPr lang="en-US"/>
          </a:p>
        </p:txBody>
      </p:sp>
    </p:spTree>
    <p:extLst>
      <p:ext uri="{BB962C8B-B14F-4D97-AF65-F5344CB8AC3E}">
        <p14:creationId xmlns:p14="http://schemas.microsoft.com/office/powerpoint/2010/main" val="497551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
        <p:nvSpPr>
          <p:cNvPr id="5" name="Date Placeholder 4"/>
          <p:cNvSpPr>
            <a:spLocks noGrp="1"/>
          </p:cNvSpPr>
          <p:nvPr>
            <p:ph type="dt" sz="half" idx="10"/>
          </p:nvPr>
        </p:nvSpPr>
        <p:spPr/>
        <p:txBody>
          <a:bodyPr/>
          <a:lstStyle/>
          <a:p>
            <a:fld id="{94E871B3-07A9-4C16-B48F-3CDE641B598C}"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55</a:t>
            </a:fld>
            <a:endParaRPr lang="en-US"/>
          </a:p>
        </p:txBody>
      </p:sp>
    </p:spTree>
    <p:extLst>
      <p:ext uri="{BB962C8B-B14F-4D97-AF65-F5344CB8AC3E}">
        <p14:creationId xmlns:p14="http://schemas.microsoft.com/office/powerpoint/2010/main" val="3011144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4438617"/>
            <a:ext cx="3632454" cy="1946181"/>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
        <p:nvSpPr>
          <p:cNvPr id="6" name="Date Placeholder 5"/>
          <p:cNvSpPr>
            <a:spLocks noGrp="1"/>
          </p:cNvSpPr>
          <p:nvPr>
            <p:ph type="dt" sz="half" idx="10"/>
          </p:nvPr>
        </p:nvSpPr>
        <p:spPr/>
        <p:txBody>
          <a:bodyPr/>
          <a:lstStyle/>
          <a:p>
            <a:fld id="{AE75EF12-F235-4E33-912F-C9578388A870}"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56</a:t>
            </a:fld>
            <a:endParaRPr lang="en-US"/>
          </a:p>
        </p:txBody>
      </p:sp>
    </p:spTree>
    <p:extLst>
      <p:ext uri="{BB962C8B-B14F-4D97-AF65-F5344CB8AC3E}">
        <p14:creationId xmlns:p14="http://schemas.microsoft.com/office/powerpoint/2010/main" val="1897484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numbers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Example: </a:t>
            </a:r>
            <a:r>
              <a:rPr lang="en-US" b="1" i="1" dirty="0" err="1"/>
              <a:t>Erd</a:t>
            </a:r>
            <a:r>
              <a:rPr lang="hu-HU" b="1" i="1" dirty="0"/>
              <a:t>ő</a:t>
            </a:r>
            <a:r>
              <a:rPr lang="en-US" b="1" i="1" dirty="0"/>
              <a:t>s numbers</a:t>
            </a:r>
            <a:r>
              <a:rPr lang="en-US" dirty="0"/>
              <a:t>.                                                                     In a collaboration graph, two people </a:t>
            </a:r>
            <a:r>
              <a:rPr lang="en-US" i="1" dirty="0"/>
              <a:t>a</a:t>
            </a:r>
            <a:r>
              <a:rPr lang="en-US" dirty="0"/>
              <a:t> and </a:t>
            </a:r>
            <a:r>
              <a:rPr lang="en-US" i="1" dirty="0"/>
              <a:t>b</a:t>
            </a:r>
            <a:r>
              <a:rPr lang="en-US" dirty="0"/>
              <a:t> are                  connected by a path when there is a sequence                           of people starting with </a:t>
            </a:r>
            <a:r>
              <a:rPr lang="en-US" i="1" dirty="0"/>
              <a:t>a</a:t>
            </a:r>
            <a:r>
              <a:rPr lang="en-US" dirty="0"/>
              <a:t> and ending with </a:t>
            </a:r>
            <a:r>
              <a:rPr lang="en-US" i="1" dirty="0"/>
              <a:t>b</a:t>
            </a:r>
            <a:r>
              <a:rPr lang="en-US" dirty="0"/>
              <a:t>                           such that the endpoints of each edge in the                          path are people who have collaborated. </a:t>
            </a:r>
          </a:p>
          <a:p>
            <a:pPr marL="731520" indent="-457200"/>
            <a:r>
              <a:rPr lang="en-US" dirty="0"/>
              <a:t>In the academic collaboration graph of people who have written papers in mathematics, the </a:t>
            </a:r>
            <a:r>
              <a:rPr lang="en-US" i="1" dirty="0" err="1"/>
              <a:t>Erd</a:t>
            </a:r>
            <a:r>
              <a:rPr lang="hu-HU" i="1" dirty="0"/>
              <a:t>ő</a:t>
            </a:r>
            <a:r>
              <a:rPr lang="en-US" i="1" dirty="0"/>
              <a:t>s number </a:t>
            </a:r>
            <a:r>
              <a:rPr lang="en-US" dirty="0"/>
              <a:t>of a person </a:t>
            </a:r>
            <a:r>
              <a:rPr lang="en-US" i="1" dirty="0"/>
              <a:t>m</a:t>
            </a:r>
            <a:r>
              <a:rPr lang="en-US" dirty="0"/>
              <a:t> is the length of the shortest path between </a:t>
            </a:r>
            <a:r>
              <a:rPr lang="en-US" i="1" dirty="0"/>
              <a:t>m</a:t>
            </a:r>
            <a:r>
              <a:rPr lang="en-US" dirty="0"/>
              <a:t> and the prolific mathematician Paul </a:t>
            </a:r>
            <a:r>
              <a:rPr lang="en-US" dirty="0" err="1"/>
              <a:t>Erd</a:t>
            </a:r>
            <a:r>
              <a:rPr lang="hu-HU" dirty="0"/>
              <a:t>ő</a:t>
            </a:r>
            <a:r>
              <a:rPr lang="en-US" dirty="0"/>
              <a:t>s.</a:t>
            </a:r>
          </a:p>
          <a:p>
            <a:pPr marL="731520" lvl="1" indent="-457200">
              <a:buClr>
                <a:schemeClr val="accent3"/>
              </a:buClr>
              <a:buSzPct val="95000"/>
            </a:pPr>
            <a:r>
              <a:rPr lang="en-US" sz="2600" dirty="0"/>
              <a:t>To learn more about </a:t>
            </a:r>
            <a:r>
              <a:rPr lang="en-US" sz="2600" dirty="0" err="1"/>
              <a:t>Erd</a:t>
            </a:r>
            <a:r>
              <a:rPr lang="hu-HU" sz="2600" dirty="0"/>
              <a:t>ő</a:t>
            </a:r>
            <a:r>
              <a:rPr lang="en-US" sz="2600" dirty="0"/>
              <a:t>s numbers, visit  </a:t>
            </a:r>
          </a:p>
          <a:p>
            <a:pPr marL="274320" lvl="1" indent="0">
              <a:buClr>
                <a:schemeClr val="accent3"/>
              </a:buClr>
              <a:buSzPct val="95000"/>
              <a:buNone/>
            </a:pPr>
            <a:r>
              <a:rPr lang="en-US" dirty="0">
                <a:hlinkClick r:id="rId2"/>
              </a:rPr>
              <a:t>http://www.ams.org/mathscinet/collaborationDistance.html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304800"/>
            <a:ext cx="1488948" cy="36255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81000"/>
            <a:ext cx="888492" cy="1036320"/>
          </a:xfrm>
          <a:prstGeom prst="rect">
            <a:avLst/>
          </a:prstGeom>
        </p:spPr>
      </p:pic>
      <p:sp>
        <p:nvSpPr>
          <p:cNvPr id="8" name="TextBox 7"/>
          <p:cNvSpPr txBox="1"/>
          <p:nvPr/>
        </p:nvSpPr>
        <p:spPr>
          <a:xfrm>
            <a:off x="5334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
        <p:nvSpPr>
          <p:cNvPr id="4" name="Date Placeholder 3"/>
          <p:cNvSpPr>
            <a:spLocks noGrp="1"/>
          </p:cNvSpPr>
          <p:nvPr>
            <p:ph type="dt" sz="half" idx="10"/>
          </p:nvPr>
        </p:nvSpPr>
        <p:spPr/>
        <p:txBody>
          <a:bodyPr/>
          <a:lstStyle/>
          <a:p>
            <a:fld id="{8C5216EA-3FD6-4DB5-8917-4FFE06484A44}"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57</a:t>
            </a:fld>
            <a:endParaRPr lang="en-US"/>
          </a:p>
        </p:txBody>
      </p:sp>
    </p:spTree>
    <p:extLst>
      <p:ext uri="{BB962C8B-B14F-4D97-AF65-F5344CB8AC3E}">
        <p14:creationId xmlns:p14="http://schemas.microsoft.com/office/powerpoint/2010/main" val="4052890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Bacon </a:t>
            </a:r>
            <a:r>
              <a:rPr lang="en-US" dirty="0" err="1"/>
              <a:t>Numbrers</a:t>
            </a:r>
            <a:endParaRPr lang="en-US" dirty="0"/>
          </a:p>
        </p:txBody>
      </p:sp>
      <p:sp>
        <p:nvSpPr>
          <p:cNvPr id="3" name="Content Placeholder 2"/>
          <p:cNvSpPr>
            <a:spLocks noGrp="1"/>
          </p:cNvSpPr>
          <p:nvPr>
            <p:ph idx="1"/>
          </p:nvPr>
        </p:nvSpPr>
        <p:spPr/>
        <p:txBody>
          <a:bodyPr>
            <a:normAutofit fontScale="92500" lnSpcReduction="20000"/>
          </a:bodyPr>
          <a:lstStyle/>
          <a:p>
            <a:pPr marL="731520" indent="-457200"/>
            <a:r>
              <a:rPr lang="en-US" dirty="0"/>
              <a:t>In the Hollywood graph, two actors                                   </a:t>
            </a:r>
            <a:r>
              <a:rPr lang="en-US" i="1" dirty="0"/>
              <a:t>a</a:t>
            </a:r>
            <a:r>
              <a:rPr lang="en-US" dirty="0"/>
              <a:t> and </a:t>
            </a:r>
            <a:r>
              <a:rPr lang="en-US" i="1" dirty="0"/>
              <a:t>b</a:t>
            </a:r>
            <a:r>
              <a:rPr lang="en-US" dirty="0"/>
              <a:t> are linked when there is a                                    chain of actors linking </a:t>
            </a:r>
            <a:r>
              <a:rPr lang="en-US" i="1" dirty="0"/>
              <a:t>a</a:t>
            </a:r>
            <a:r>
              <a:rPr lang="en-US" dirty="0"/>
              <a:t> and </a:t>
            </a:r>
            <a:r>
              <a:rPr lang="en-US" i="1" dirty="0"/>
              <a:t>b</a:t>
            </a:r>
            <a:r>
              <a:rPr lang="en-US" dirty="0"/>
              <a:t>, where                                  every two actors adjacent in the chain have                    acted in the same movie.</a:t>
            </a:r>
          </a:p>
          <a:p>
            <a:pPr marL="731520" indent="-457200"/>
            <a:r>
              <a:rPr lang="en-US" dirty="0"/>
              <a:t>The </a:t>
            </a:r>
            <a:r>
              <a:rPr lang="en-US" i="1" dirty="0"/>
              <a:t>Bacon number </a:t>
            </a:r>
            <a:r>
              <a:rPr lang="en-US" dirty="0"/>
              <a:t>of an actor </a:t>
            </a:r>
            <a:r>
              <a:rPr lang="en-US" i="1" dirty="0"/>
              <a:t>c</a:t>
            </a:r>
            <a:r>
              <a:rPr lang="en-US" dirty="0"/>
              <a:t>  is defined to be the length of the shortest path connecting </a:t>
            </a:r>
            <a:r>
              <a:rPr lang="en-US" i="1" dirty="0"/>
              <a:t>c</a:t>
            </a:r>
            <a:r>
              <a:rPr lang="en-US" dirty="0"/>
              <a:t> and the well-known actor Kevin Bacon. (Note that we can define a similar number by replacing Kevin Bacon by a different actor.)</a:t>
            </a:r>
          </a:p>
          <a:p>
            <a:pPr marL="731520" lvl="1" indent="-457200">
              <a:buClr>
                <a:schemeClr val="accent3"/>
              </a:buClr>
              <a:buSzPct val="95000"/>
            </a:pPr>
            <a:r>
              <a:rPr lang="en-US" dirty="0"/>
              <a:t>The </a:t>
            </a:r>
            <a:r>
              <a:rPr lang="en-US" i="1" dirty="0"/>
              <a:t>oracle of Bacon </a:t>
            </a:r>
            <a:r>
              <a:rPr lang="en-US" dirty="0"/>
              <a:t>web site </a:t>
            </a:r>
            <a:r>
              <a:rPr lang="en-US" dirty="0">
                <a:hlinkClick r:id="rId2"/>
              </a:rPr>
              <a:t>http://oracleofbacon.org/how.php </a:t>
            </a:r>
            <a:r>
              <a:rPr lang="en-US" dirty="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838200"/>
            <a:ext cx="1498092" cy="2665476"/>
          </a:xfrm>
          <a:prstGeom prst="rect">
            <a:avLst/>
          </a:prstGeom>
        </p:spPr>
      </p:pic>
      <p:sp>
        <p:nvSpPr>
          <p:cNvPr id="5" name="Date Placeholder 4"/>
          <p:cNvSpPr>
            <a:spLocks noGrp="1"/>
          </p:cNvSpPr>
          <p:nvPr>
            <p:ph type="dt" sz="half" idx="10"/>
          </p:nvPr>
        </p:nvSpPr>
        <p:spPr/>
        <p:txBody>
          <a:bodyPr/>
          <a:lstStyle/>
          <a:p>
            <a:fld id="{10F89A24-5B89-4870-A2DE-FD7331E72A0C}"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58</a:t>
            </a:fld>
            <a:endParaRPr lang="en-US"/>
          </a:p>
        </p:txBody>
      </p:sp>
    </p:spTree>
    <p:extLst>
      <p:ext uri="{BB962C8B-B14F-4D97-AF65-F5344CB8AC3E}">
        <p14:creationId xmlns:p14="http://schemas.microsoft.com/office/powerpoint/2010/main" val="2180727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t>connected</a:t>
            </a:r>
            <a:r>
              <a:rPr lang="en-US" dirty="0"/>
              <a:t> if there is a path between every pair of vertices.  An undirected graph that is not </a:t>
            </a:r>
            <a:r>
              <a:rPr lang="en-US" i="1" dirty="0"/>
              <a:t>connected</a:t>
            </a:r>
            <a:r>
              <a:rPr lang="en-US" dirty="0"/>
              <a:t> is called </a:t>
            </a:r>
            <a:r>
              <a:rPr lang="en-US" i="1" dirty="0"/>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
        <p:nvSpPr>
          <p:cNvPr id="5" name="Date Placeholder 4"/>
          <p:cNvSpPr>
            <a:spLocks noGrp="1"/>
          </p:cNvSpPr>
          <p:nvPr>
            <p:ph type="dt" sz="half" idx="10"/>
          </p:nvPr>
        </p:nvSpPr>
        <p:spPr/>
        <p:txBody>
          <a:bodyPr/>
          <a:lstStyle/>
          <a:p>
            <a:fld id="{8E504B0D-0D7B-4179-BD37-F96FC70EB291}"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59</a:t>
            </a:fld>
            <a:endParaRPr lang="en-US"/>
          </a:p>
        </p:txBody>
      </p:sp>
    </p:spTree>
    <p:extLst>
      <p:ext uri="{BB962C8B-B14F-4D97-AF65-F5344CB8AC3E}">
        <p14:creationId xmlns:p14="http://schemas.microsoft.com/office/powerpoint/2010/main" val="393522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t>directed </a:t>
            </a:r>
            <a:r>
              <a:rPr lang="en-US" sz="2000" i="1" dirty="0" err="1"/>
              <a:t>multigraph</a:t>
            </a:r>
            <a:r>
              <a:rPr lang="en-US" sz="2000" dirty="0"/>
              <a:t> 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
        <p:nvSpPr>
          <p:cNvPr id="33" name="Date Placeholder 32"/>
          <p:cNvSpPr>
            <a:spLocks noGrp="1"/>
          </p:cNvSpPr>
          <p:nvPr>
            <p:ph type="dt" sz="half" idx="10"/>
          </p:nvPr>
        </p:nvSpPr>
        <p:spPr/>
        <p:txBody>
          <a:bodyPr/>
          <a:lstStyle/>
          <a:p>
            <a:fld id="{0FDB0B57-29AE-43A4-BD42-F2C1D6873AEC}" type="datetime1">
              <a:rPr lang="en-US" smtClean="0"/>
              <a:t>11/11/2021</a:t>
            </a:fld>
            <a:endParaRPr lang="en-US"/>
          </a:p>
        </p:txBody>
      </p:sp>
      <p:sp>
        <p:nvSpPr>
          <p:cNvPr id="34" name="Slide Number Placeholder 33"/>
          <p:cNvSpPr>
            <a:spLocks noGrp="1"/>
          </p:cNvSpPr>
          <p:nvPr>
            <p:ph type="sldNum" sz="quarter" idx="12"/>
          </p:nvPr>
        </p:nvSpPr>
        <p:spPr/>
        <p:txBody>
          <a:bodyPr/>
          <a:lstStyle/>
          <a:p>
            <a:fld id="{8CD41AC4-40F7-4FE0-8905-74C6698904F3}"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
        <p:nvSpPr>
          <p:cNvPr id="5" name="Date Placeholder 4"/>
          <p:cNvSpPr>
            <a:spLocks noGrp="1"/>
          </p:cNvSpPr>
          <p:nvPr>
            <p:ph type="dt" sz="half" idx="10"/>
          </p:nvPr>
        </p:nvSpPr>
        <p:spPr/>
        <p:txBody>
          <a:bodyPr/>
          <a:lstStyle/>
          <a:p>
            <a:fld id="{6864CFE3-80C7-44F1-A954-0A7AE8744235}"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60</a:t>
            </a:fld>
            <a:endParaRPr lang="en-US"/>
          </a:p>
        </p:txBody>
      </p:sp>
    </p:spTree>
    <p:extLst>
      <p:ext uri="{BB962C8B-B14F-4D97-AF65-F5344CB8AC3E}">
        <p14:creationId xmlns:p14="http://schemas.microsoft.com/office/powerpoint/2010/main" val="17521107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
        <p:nvSpPr>
          <p:cNvPr id="4" name="Date Placeholder 3"/>
          <p:cNvSpPr>
            <a:spLocks noGrp="1"/>
          </p:cNvSpPr>
          <p:nvPr>
            <p:ph type="dt" sz="half" idx="10"/>
          </p:nvPr>
        </p:nvSpPr>
        <p:spPr/>
        <p:txBody>
          <a:bodyPr/>
          <a:lstStyle/>
          <a:p>
            <a:fld id="{B7543A7F-C022-40FE-AC1C-FB330489AFF3}"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61</a:t>
            </a:fld>
            <a:endParaRPr lang="en-US"/>
          </a:p>
        </p:txBody>
      </p:sp>
    </p:spTree>
    <p:extLst>
      <p:ext uri="{BB962C8B-B14F-4D97-AF65-F5344CB8AC3E}">
        <p14:creationId xmlns:p14="http://schemas.microsoft.com/office/powerpoint/2010/main" val="739562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t>strongly connected components</a:t>
            </a:r>
            <a:r>
              <a:rPr lang="en-US" dirty="0"/>
              <a:t> or </a:t>
            </a:r>
            <a:r>
              <a:rPr lang="en-US" i="1" dirty="0"/>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199" y="1143000"/>
            <a:ext cx="3341909" cy="1673352"/>
          </a:xfrm>
          <a:prstGeom prst="rect">
            <a:avLst/>
          </a:prstGeom>
        </p:spPr>
      </p:pic>
      <p:sp>
        <p:nvSpPr>
          <p:cNvPr id="5" name="Date Placeholder 4"/>
          <p:cNvSpPr>
            <a:spLocks noGrp="1"/>
          </p:cNvSpPr>
          <p:nvPr>
            <p:ph type="dt" sz="half" idx="10"/>
          </p:nvPr>
        </p:nvSpPr>
        <p:spPr/>
        <p:txBody>
          <a:bodyPr/>
          <a:lstStyle/>
          <a:p>
            <a:fld id="{7B6DDE08-AA49-45AB-B84B-BF0E6B99BE7E}"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62</a:t>
            </a:fld>
            <a:endParaRPr lang="en-US"/>
          </a:p>
        </p:txBody>
      </p:sp>
    </p:spTree>
    <p:extLst>
      <p:ext uri="{BB962C8B-B14F-4D97-AF65-F5344CB8AC3E}">
        <p14:creationId xmlns:p14="http://schemas.microsoft.com/office/powerpoint/2010/main" val="31111538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Connected Components of the Web Graph</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Recall that at any particular instant the web graph provides a snapshot of the web, where vertices represent web pages and edges represent links. According to a </a:t>
            </a:r>
            <a:r>
              <a:rPr lang="en-US" dirty="0">
                <a:latin typeface="Cambria Math" pitchFamily="18" charset="0"/>
                <a:ea typeface="Cambria Math" pitchFamily="18" charset="0"/>
              </a:rPr>
              <a:t>1999</a:t>
            </a:r>
            <a:r>
              <a:rPr lang="en-US" dirty="0"/>
              <a:t> study, the Web graph at that time had over </a:t>
            </a:r>
            <a:r>
              <a:rPr lang="en-US" dirty="0">
                <a:latin typeface="Cambria Math" pitchFamily="18" charset="0"/>
                <a:ea typeface="Cambria Math" pitchFamily="18" charset="0"/>
              </a:rPr>
              <a:t>200</a:t>
            </a:r>
            <a:r>
              <a:rPr lang="en-US" dirty="0"/>
              <a:t> million vertices and over </a:t>
            </a:r>
            <a:r>
              <a:rPr lang="en-US" dirty="0">
                <a:latin typeface="Cambria Math" pitchFamily="18" charset="0"/>
                <a:ea typeface="Cambria Math" pitchFamily="18" charset="0"/>
              </a:rPr>
              <a:t>1.5</a:t>
            </a:r>
            <a:r>
              <a:rPr lang="en-US" dirty="0"/>
              <a:t> billion edges. (The numbers today are several orders of magnitude larger.)</a:t>
            </a:r>
          </a:p>
          <a:p>
            <a:r>
              <a:rPr lang="en-US" dirty="0"/>
              <a:t>The underlying undirected graph of this Web graph has a connected component that includes approximately </a:t>
            </a:r>
            <a:r>
              <a:rPr lang="en-US" dirty="0">
                <a:latin typeface="Cambria Math" pitchFamily="18" charset="0"/>
                <a:ea typeface="Cambria Math" pitchFamily="18" charset="0"/>
              </a:rPr>
              <a:t>90</a:t>
            </a:r>
            <a:r>
              <a:rPr lang="en-US" dirty="0"/>
              <a:t>% of the vertices.</a:t>
            </a:r>
          </a:p>
          <a:p>
            <a:r>
              <a:rPr lang="en-US" dirty="0"/>
              <a:t>There is a </a:t>
            </a:r>
            <a:r>
              <a:rPr lang="en-US" i="1" dirty="0"/>
              <a:t>giant strongly connected component (GSCC) </a:t>
            </a:r>
            <a:r>
              <a:rPr lang="en-US" dirty="0"/>
              <a:t> consisting of  more than  </a:t>
            </a:r>
            <a:r>
              <a:rPr lang="en-US" dirty="0">
                <a:latin typeface="Cambria Math" pitchFamily="18" charset="0"/>
                <a:ea typeface="Cambria Math" pitchFamily="18" charset="0"/>
              </a:rPr>
              <a:t>53</a:t>
            </a:r>
            <a:r>
              <a:rPr lang="en-US" dirty="0"/>
              <a:t> million vertices.  A Web page in this component can be reached by following links starting in any other page of the component. There are three other categories of pages with each having about 44 million vertices: </a:t>
            </a:r>
          </a:p>
          <a:p>
            <a:pPr lvl="1"/>
            <a:r>
              <a:rPr lang="en-US" dirty="0"/>
              <a:t>pages that can be reached from a page in the GSCC, but do not link back.</a:t>
            </a:r>
          </a:p>
          <a:p>
            <a:pPr lvl="1"/>
            <a:r>
              <a:rPr lang="en-US" dirty="0"/>
              <a:t>pages that link back to the GSCC, but can not be reached by following links from pages in the GSCC.</a:t>
            </a:r>
          </a:p>
          <a:p>
            <a:pPr lvl="1"/>
            <a:r>
              <a:rPr lang="en-US" dirty="0"/>
              <a:t>pages that cannot reach pages in the GSCC and can not be reached from pages in the GSCC.</a:t>
            </a:r>
          </a:p>
          <a:p>
            <a:endParaRPr lang="en-US" i="1" dirty="0"/>
          </a:p>
          <a:p>
            <a:endParaRPr lang="en-US" i="1" dirty="0"/>
          </a:p>
        </p:txBody>
      </p:sp>
      <p:sp>
        <p:nvSpPr>
          <p:cNvPr id="4" name="Date Placeholder 3"/>
          <p:cNvSpPr>
            <a:spLocks noGrp="1"/>
          </p:cNvSpPr>
          <p:nvPr>
            <p:ph type="dt" sz="half" idx="10"/>
          </p:nvPr>
        </p:nvSpPr>
        <p:spPr/>
        <p:txBody>
          <a:bodyPr/>
          <a:lstStyle/>
          <a:p>
            <a:fld id="{5A83A5C8-3FE0-4F0D-A756-B4ECF00E936E}"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63</a:t>
            </a:fld>
            <a:endParaRPr lang="en-US"/>
          </a:p>
        </p:txBody>
      </p:sp>
    </p:spTree>
    <p:extLst>
      <p:ext uri="{BB962C8B-B14F-4D97-AF65-F5344CB8AC3E}">
        <p14:creationId xmlns:p14="http://schemas.microsoft.com/office/powerpoint/2010/main" val="27655344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a:t>
            </a:r>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2F033D-1C77-4378-BC06-978D7E985DB5}"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64</a:t>
            </a:fld>
            <a:endParaRPr lang="en-US"/>
          </a:p>
        </p:txBody>
      </p:sp>
    </p:spTree>
    <p:extLst>
      <p:ext uri="{BB962C8B-B14F-4D97-AF65-F5344CB8AC3E}">
        <p14:creationId xmlns:p14="http://schemas.microsoft.com/office/powerpoint/2010/main" val="2342489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16" y="5888355"/>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a:t>A </a:t>
            </a:r>
            <a:r>
              <a:rPr lang="en-US" dirty="0"/>
              <a:t>=</a:t>
            </a:r>
          </a:p>
        </p:txBody>
      </p:sp>
      <p:sp>
        <p:nvSpPr>
          <p:cNvPr id="5" name="Date Placeholder 4"/>
          <p:cNvSpPr>
            <a:spLocks noGrp="1"/>
          </p:cNvSpPr>
          <p:nvPr>
            <p:ph type="dt" sz="half" idx="10"/>
          </p:nvPr>
        </p:nvSpPr>
        <p:spPr/>
        <p:txBody>
          <a:bodyPr/>
          <a:lstStyle/>
          <a:p>
            <a:fld id="{C0CCBC55-5A3A-47DF-BF94-78BD9C4EAD1F}" type="datetime1">
              <a:rPr lang="en-US" smtClean="0"/>
              <a:t>11/11/2021</a:t>
            </a:fld>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65</a:t>
            </a:fld>
            <a:endParaRPr lang="en-US"/>
          </a:p>
        </p:txBody>
      </p:sp>
    </p:spTree>
    <p:extLst>
      <p:ext uri="{BB962C8B-B14F-4D97-AF65-F5344CB8AC3E}">
        <p14:creationId xmlns:p14="http://schemas.microsoft.com/office/powerpoint/2010/main" val="31270464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775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a:t>
            </a:r>
            <a:r>
              <a:rPr lang="en-US"/>
              <a:t>wondered whether </a:t>
            </a:r>
            <a:r>
              <a:rPr lang="en-US" dirty="0"/>
              <a:t>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8" name="TextBox 7"/>
          <p:cNvSpPr txBox="1"/>
          <p:nvPr/>
        </p:nvSpPr>
        <p:spPr>
          <a:xfrm>
            <a:off x="838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
        <p:nvSpPr>
          <p:cNvPr id="5" name="Date Placeholder 4"/>
          <p:cNvSpPr>
            <a:spLocks noGrp="1"/>
          </p:cNvSpPr>
          <p:nvPr>
            <p:ph type="dt" sz="half" idx="10"/>
          </p:nvPr>
        </p:nvSpPr>
        <p:spPr/>
        <p:txBody>
          <a:bodyPr/>
          <a:lstStyle/>
          <a:p>
            <a:fld id="{BB5318CC-96EF-45A1-A183-6B600913E432}" type="datetime1">
              <a:rPr lang="en-US" smtClean="0"/>
              <a:t>11/11/2021</a:t>
            </a:fld>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66</a:t>
            </a:fld>
            <a:endParaRPr lang="en-US"/>
          </a:p>
        </p:txBody>
      </p:sp>
    </p:spTree>
    <p:extLst>
      <p:ext uri="{BB962C8B-B14F-4D97-AF65-F5344CB8AC3E}">
        <p14:creationId xmlns:p14="http://schemas.microsoft.com/office/powerpoint/2010/main" val="3786188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85000" lnSpcReduction="10000"/>
          </a:bodyPr>
          <a:lstStyle/>
          <a:p>
            <a:pPr indent="0">
              <a:buNone/>
            </a:pPr>
            <a:r>
              <a:rPr lang="en-US" b="1" dirty="0"/>
              <a:t>Definition</a:t>
            </a:r>
            <a:r>
              <a:rPr lang="en-US" dirty="0"/>
              <a:t>: An </a:t>
            </a:r>
            <a:r>
              <a:rPr lang="en-US" i="1" dirty="0"/>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
        <p:nvSpPr>
          <p:cNvPr id="5" name="Date Placeholder 4"/>
          <p:cNvSpPr>
            <a:spLocks noGrp="1"/>
          </p:cNvSpPr>
          <p:nvPr>
            <p:ph type="dt" sz="half" idx="10"/>
          </p:nvPr>
        </p:nvSpPr>
        <p:spPr/>
        <p:txBody>
          <a:bodyPr/>
          <a:lstStyle/>
          <a:p>
            <a:fld id="{3A95348F-9F1B-4C22-A4AC-D6E43F783147}"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67</a:t>
            </a:fld>
            <a:endParaRPr lang="en-US"/>
          </a:p>
        </p:txBody>
      </p:sp>
    </p:spTree>
    <p:extLst>
      <p:ext uri="{BB962C8B-B14F-4D97-AF65-F5344CB8AC3E}">
        <p14:creationId xmlns:p14="http://schemas.microsoft.com/office/powerpoint/2010/main" val="13030169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77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even.</a:t>
            </a:r>
          </a:p>
          <a:p>
            <a:r>
              <a:rPr lang="en-US" dirty="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p>
          <a:p>
            <a:r>
              <a:rPr lang="en-US" dirty="0"/>
              <a:t>In the next slide we will show that these necessary conditions are also sufficient conditions.</a:t>
            </a:r>
          </a:p>
        </p:txBody>
      </p:sp>
      <p:sp>
        <p:nvSpPr>
          <p:cNvPr id="4" name="Date Placeholder 3"/>
          <p:cNvSpPr>
            <a:spLocks noGrp="1"/>
          </p:cNvSpPr>
          <p:nvPr>
            <p:ph type="dt" sz="half" idx="10"/>
          </p:nvPr>
        </p:nvSpPr>
        <p:spPr/>
        <p:txBody>
          <a:bodyPr/>
          <a:lstStyle/>
          <a:p>
            <a:fld id="{D73C44B2-CAAE-4E9A-9641-C35FFD48C64A}"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68</a:t>
            </a:fld>
            <a:endParaRPr lang="en-US"/>
          </a:p>
        </p:txBody>
      </p:sp>
    </p:spTree>
    <p:extLst>
      <p:ext uri="{BB962C8B-B14F-4D97-AF65-F5344CB8AC3E}">
        <p14:creationId xmlns:p14="http://schemas.microsoft.com/office/powerpoint/2010/main" val="2435599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even degree.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
        <p:nvSpPr>
          <p:cNvPr id="7" name="Date Placeholder 6"/>
          <p:cNvSpPr>
            <a:spLocks noGrp="1"/>
          </p:cNvSpPr>
          <p:nvPr>
            <p:ph type="dt" sz="half" idx="10"/>
          </p:nvPr>
        </p:nvSpPr>
        <p:spPr/>
        <p:txBody>
          <a:bodyPr/>
          <a:lstStyle/>
          <a:p>
            <a:fld id="{ADEEA29F-48E3-4130-99D0-9A645780F600}" type="datetime1">
              <a:rPr lang="en-US" smtClean="0"/>
              <a:t>11/11/2021</a:t>
            </a:fld>
            <a:endParaRPr lang="en-US"/>
          </a:p>
        </p:txBody>
      </p:sp>
      <p:sp>
        <p:nvSpPr>
          <p:cNvPr id="8" name="Slide Number Placeholder 7"/>
          <p:cNvSpPr>
            <a:spLocks noGrp="1"/>
          </p:cNvSpPr>
          <p:nvPr>
            <p:ph type="sldNum" sz="quarter" idx="12"/>
          </p:nvPr>
        </p:nvSpPr>
        <p:spPr/>
        <p:txBody>
          <a:bodyPr/>
          <a:lstStyle/>
          <a:p>
            <a:fld id="{8CD41AC4-40F7-4FE0-8905-74C6698904F3}" type="slidenum">
              <a:rPr lang="en-US" smtClean="0"/>
              <a:pPr/>
              <a:t>69</a:t>
            </a:fld>
            <a:endParaRPr lang="en-US"/>
          </a:p>
        </p:txBody>
      </p:sp>
    </p:spTree>
    <p:extLst>
      <p:ext uri="{BB962C8B-B14F-4D97-AF65-F5344CB8AC3E}">
        <p14:creationId xmlns:p14="http://schemas.microsoft.com/office/powerpoint/2010/main" val="175094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77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2103531" y="4876800"/>
            <a:ext cx="4936938" cy="1295400"/>
          </a:xfrm>
          <a:prstGeom prst="rect">
            <a:avLst/>
          </a:prstGeom>
        </p:spPr>
      </p:pic>
      <p:sp>
        <p:nvSpPr>
          <p:cNvPr id="4" name="Date Placeholder 3"/>
          <p:cNvSpPr>
            <a:spLocks noGrp="1"/>
          </p:cNvSpPr>
          <p:nvPr>
            <p:ph type="dt" sz="half" idx="10"/>
          </p:nvPr>
        </p:nvSpPr>
        <p:spPr/>
        <p:txBody>
          <a:bodyPr/>
          <a:lstStyle/>
          <a:p>
            <a:fld id="{681FDE32-0564-4691-A551-09C8B6D337ED}"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7</a:t>
            </a:fld>
            <a:endParaRPr lang="en-US"/>
          </a:p>
        </p:txBody>
      </p:sp>
    </p:spTree>
    <p:extLst>
      <p:ext uri="{BB962C8B-B14F-4D97-AF65-F5344CB8AC3E}">
        <p14:creationId xmlns:p14="http://schemas.microsoft.com/office/powerpoint/2010/main" val="2676422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
        <p:nvSpPr>
          <p:cNvPr id="3" name="Date Placeholder 2"/>
          <p:cNvSpPr>
            <a:spLocks noGrp="1"/>
          </p:cNvSpPr>
          <p:nvPr>
            <p:ph type="dt" sz="half" idx="10"/>
          </p:nvPr>
        </p:nvSpPr>
        <p:spPr/>
        <p:txBody>
          <a:bodyPr/>
          <a:lstStyle/>
          <a:p>
            <a:fld id="{72D43F00-395E-493A-AD72-37E3F74B6301}"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70</a:t>
            </a:fld>
            <a:endParaRPr lang="en-US"/>
          </a:p>
        </p:txBody>
      </p:sp>
    </p:spTree>
    <p:extLst>
      <p:ext uri="{BB962C8B-B14F-4D97-AF65-F5344CB8AC3E}">
        <p14:creationId xmlns:p14="http://schemas.microsoft.com/office/powerpoint/2010/main" val="591940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Euler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a:ln>
                  <a:noFill/>
                </a:ln>
                <a:solidFill>
                  <a:schemeClr val="tx1"/>
                </a:solidFill>
                <a:effectLst/>
                <a:uLnTx/>
                <a:uFillTx/>
                <a:latin typeface="+mn-lt"/>
                <a:ea typeface="+mn-ea"/>
                <a:cs typeface="+mn-cs"/>
              </a:rPr>
              <a:t>: connected</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noProof="0" dirty="0" err="1">
                <a:ln>
                  <a:noFill/>
                </a:ln>
                <a:solidFill>
                  <a:schemeClr val="tx1"/>
                </a:solidFill>
                <a:effectLst/>
                <a:uLnTx/>
                <a:uFillTx/>
                <a:latin typeface="+mn-lt"/>
                <a:ea typeface="+mn-ea"/>
                <a:cs typeface="+mn-cs"/>
              </a:rPr>
              <a:t>multigraph</a:t>
            </a:r>
            <a:r>
              <a:rPr kumimoji="0" lang="en-US" sz="2600" b="0" i="0" u="none" strike="noStrike" kern="1200" cap="none" spc="0" normalizeH="0" noProof="0" dirty="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successively  </a:t>
            </a:r>
            <a:r>
              <a:rPr kumimoji="0" lang="en-US" sz="2600" b="0" i="0" u="none" strike="noStrike" kern="1200" cap="none" spc="0" normalizeH="0" noProof="0" dirty="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H</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t>G</a:t>
            </a:r>
            <a:r>
              <a:rPr lang="en-US" sz="2600" dirty="0"/>
              <a:t> with the edges of this circuit removed</a:t>
            </a:r>
            <a:r>
              <a:rPr kumimoji="0" lang="en-US" sz="2600" b="0" u="none" strike="noStrike" kern="1200" cap="none" spc="0" normalizeH="0" baseline="0" noProof="0" dirty="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b="1" dirty="0"/>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H </a:t>
            </a:r>
            <a:r>
              <a:rPr kumimoji="0" lang="en-US" sz="2600" b="0" i="0" u="none" strike="noStrike" kern="1200" cap="none" spc="0" normalizeH="0" baseline="0" noProof="0" dirty="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a:t>         </a:t>
            </a:r>
            <a:r>
              <a:rPr lang="en-US" sz="2600" i="1" dirty="0" err="1"/>
              <a:t>subciruit</a:t>
            </a:r>
            <a:r>
              <a:rPr lang="en-US" sz="2600" i="1" dirty="0"/>
              <a:t> </a:t>
            </a:r>
            <a:r>
              <a:rPr kumimoji="0" lang="en-US" sz="2600" b="0" i="0" u="none" strike="noStrike" kern="1200" cap="none" spc="0" normalizeH="0" baseline="0" noProof="0" dirty="0">
                <a:ln>
                  <a:noFill/>
                </a:ln>
                <a:solidFill>
                  <a:schemeClr val="tx1"/>
                </a:solidFill>
                <a:effectLst/>
                <a:uLnTx/>
                <a:uFillTx/>
                <a:latin typeface="+mn-lt"/>
                <a:ea typeface="+mn-ea"/>
                <a:cs typeface="+mn-cs"/>
              </a:rPr>
              <a:t> := a</a:t>
            </a:r>
            <a:r>
              <a:rPr kumimoji="0" lang="en-US" sz="2600" b="0" i="0" u="none" strike="noStrike" kern="1200" cap="none" spc="0" normalizeH="0" noProof="0" dirty="0">
                <a:ln>
                  <a:noFill/>
                </a:ln>
                <a:solidFill>
                  <a:schemeClr val="tx1"/>
                </a:solidFill>
                <a:effectLst/>
                <a:uLnTx/>
                <a:uFillTx/>
                <a:latin typeface="+mn-lt"/>
                <a:ea typeface="+mn-ea"/>
                <a:cs typeface="+mn-cs"/>
              </a:rPr>
              <a:t> circuit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kumimoji="0" lang="en-US" sz="2600" b="0" i="0" u="none" strike="noStrike" kern="1200" cap="none" spc="0" normalizeH="0" noProof="0" dirty="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circuit</a:t>
            </a:r>
            <a:r>
              <a:rPr kumimoji="0" lang="en-US" sz="2600" b="0" u="none" strike="noStrike" kern="1200" cap="none" spc="0" normalizeH="0" noProof="0" dirty="0">
                <a:ln>
                  <a:noFill/>
                </a:ln>
                <a:solidFill>
                  <a:schemeClr val="tx1"/>
                </a:solidFill>
                <a:effectLst/>
                <a:uLnTx/>
                <a:uFillTx/>
                <a:latin typeface="+mn-lt"/>
                <a:ea typeface="+mn-ea"/>
                <a:cs typeface="+mn-cs"/>
              </a:rPr>
              <a:t> is an Euler circuit</a:t>
            </a:r>
            <a:r>
              <a:rPr lang="en-US" sz="2600" dirty="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fld id="{0FBD117E-6FD5-40F8-847A-0E98D1FCA59C}"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71</a:t>
            </a:fld>
            <a:endParaRPr lang="en-US"/>
          </a:p>
        </p:txBody>
      </p:sp>
    </p:spTree>
    <p:extLst>
      <p:ext uri="{BB962C8B-B14F-4D97-AF65-F5344CB8AC3E}">
        <p14:creationId xmlns:p14="http://schemas.microsoft.com/office/powerpoint/2010/main" val="2634232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Theorem</a:t>
            </a:r>
            <a:r>
              <a:rPr lang="en-US" dirty="0"/>
              <a:t>: A connected </a:t>
            </a:r>
            <a:r>
              <a:rPr lang="en-US" dirty="0" err="1"/>
              <a:t>multigraph</a:t>
            </a:r>
            <a:r>
              <a:rPr lang="en-US" dirty="0"/>
              <a:t> with at least two vertices has an Euler circuit if and only if each of its vertices has an even degree and it has an Euler path if and only if it has exactly two vertices of odd degree.</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
        <p:nvSpPr>
          <p:cNvPr id="5" name="Date Placeholder 4"/>
          <p:cNvSpPr>
            <a:spLocks noGrp="1"/>
          </p:cNvSpPr>
          <p:nvPr>
            <p:ph type="dt" sz="half" idx="10"/>
          </p:nvPr>
        </p:nvSpPr>
        <p:spPr/>
        <p:txBody>
          <a:bodyPr/>
          <a:lstStyle/>
          <a:p>
            <a:fld id="{BD8D87F3-B23B-4A10-8FF8-3C9512C94C43}"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72</a:t>
            </a:fld>
            <a:endParaRPr lang="en-US"/>
          </a:p>
        </p:txBody>
      </p:sp>
    </p:spTree>
    <p:extLst>
      <p:ext uri="{BB962C8B-B14F-4D97-AF65-F5344CB8AC3E}">
        <p14:creationId xmlns:p14="http://schemas.microsoft.com/office/powerpoint/2010/main" val="1282661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
        <p:nvSpPr>
          <p:cNvPr id="4" name="Date Placeholder 3"/>
          <p:cNvSpPr>
            <a:spLocks noGrp="1"/>
          </p:cNvSpPr>
          <p:nvPr>
            <p:ph type="dt" sz="half" idx="10"/>
          </p:nvPr>
        </p:nvSpPr>
        <p:spPr/>
        <p:txBody>
          <a:bodyPr/>
          <a:lstStyle/>
          <a:p>
            <a:fld id="{25F663D5-ACCB-4503-87BC-B7DE3D5C3C6B}"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73</a:t>
            </a:fld>
            <a:endParaRPr lang="en-US"/>
          </a:p>
        </p:txBody>
      </p:sp>
    </p:spTree>
    <p:extLst>
      <p:ext uri="{BB962C8B-B14F-4D97-AF65-F5344CB8AC3E}">
        <p14:creationId xmlns:p14="http://schemas.microsoft.com/office/powerpoint/2010/main" val="40153798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Euler Paths and Circuits</a:t>
            </a:r>
          </a:p>
        </p:txBody>
      </p:sp>
      <p:sp>
        <p:nvSpPr>
          <p:cNvPr id="3" name="Content Placeholder 2"/>
          <p:cNvSpPr>
            <a:spLocks noGrp="1"/>
          </p:cNvSpPr>
          <p:nvPr>
            <p:ph idx="1"/>
          </p:nvPr>
        </p:nvSpPr>
        <p:spPr/>
        <p:txBody>
          <a:bodyPr>
            <a:normAutofit fontScale="92500"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
        <p:nvSpPr>
          <p:cNvPr id="4" name="Date Placeholder 3"/>
          <p:cNvSpPr>
            <a:spLocks noGrp="1"/>
          </p:cNvSpPr>
          <p:nvPr>
            <p:ph type="dt" sz="half" idx="10"/>
          </p:nvPr>
        </p:nvSpPr>
        <p:spPr/>
        <p:txBody>
          <a:bodyPr/>
          <a:lstStyle/>
          <a:p>
            <a:fld id="{AEA3DC91-2083-4AD0-9FD4-97CC177B956F}"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74</a:t>
            </a:fld>
            <a:endParaRPr lang="en-US"/>
          </a:p>
        </p:txBody>
      </p:sp>
    </p:spTree>
    <p:extLst>
      <p:ext uri="{BB962C8B-B14F-4D97-AF65-F5344CB8AC3E}">
        <p14:creationId xmlns:p14="http://schemas.microsoft.com/office/powerpoint/2010/main" val="38109771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contained every edge only once.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
        <p:nvSpPr>
          <p:cNvPr id="4" name="Date Placeholder 3"/>
          <p:cNvSpPr>
            <a:spLocks noGrp="1"/>
          </p:cNvSpPr>
          <p:nvPr>
            <p:ph type="dt" sz="half" idx="10"/>
          </p:nvPr>
        </p:nvSpPr>
        <p:spPr/>
        <p:txBody>
          <a:bodyPr/>
          <a:lstStyle/>
          <a:p>
            <a:fld id="{57E58F23-B9D0-47E6-9B3D-DE86C6C6E60C}"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75</a:t>
            </a:fld>
            <a:endParaRPr lang="en-US"/>
          </a:p>
        </p:txBody>
      </p:sp>
    </p:spTree>
    <p:extLst>
      <p:ext uri="{BB962C8B-B14F-4D97-AF65-F5344CB8AC3E}">
        <p14:creationId xmlns:p14="http://schemas.microsoft.com/office/powerpoint/2010/main" val="12281294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47500" lnSpcReduction="20000"/>
          </a:bodyPr>
          <a:lstStyle/>
          <a:p>
            <a:pPr indent="0">
              <a:buNone/>
            </a:pPr>
            <a:r>
              <a:rPr lang="en-US" sz="5100" b="1" dirty="0"/>
              <a:t>Definition</a:t>
            </a:r>
            <a:r>
              <a:rPr lang="en-US" sz="5100" dirty="0"/>
              <a:t>: A simple path in a graph </a:t>
            </a:r>
            <a:r>
              <a:rPr lang="en-US" sz="5100" i="1" dirty="0"/>
              <a:t>G</a:t>
            </a:r>
            <a:r>
              <a:rPr lang="en-US" sz="5100" dirty="0"/>
              <a:t> that passes through every vertex exactly once is called a </a:t>
            </a:r>
            <a:r>
              <a:rPr lang="en-US" sz="5100" i="1" dirty="0"/>
              <a:t>Hamilton path</a:t>
            </a:r>
            <a:r>
              <a:rPr lang="en-US" sz="5100" dirty="0"/>
              <a:t>, and a simple circuit in a graph </a:t>
            </a:r>
            <a:r>
              <a:rPr lang="en-US" sz="5100" i="1" dirty="0"/>
              <a:t>G </a:t>
            </a:r>
            <a:r>
              <a:rPr lang="en-US" sz="5100" dirty="0"/>
              <a:t>that passes through every vertex exactly once is called a </a:t>
            </a:r>
            <a:r>
              <a:rPr lang="en-US" sz="5100" i="1" dirty="0"/>
              <a:t>Hamilton circuit.  </a:t>
            </a:r>
          </a:p>
          <a:p>
            <a:pPr indent="0">
              <a:buNone/>
            </a:pPr>
            <a:endParaRPr lang="en-US" sz="5100" i="1" dirty="0"/>
          </a:p>
          <a:p>
            <a:pPr indent="0">
              <a:buNone/>
            </a:pPr>
            <a:r>
              <a:rPr lang="en-US" sz="5100" dirty="0"/>
              <a:t>That is, a simple path </a:t>
            </a:r>
            <a:r>
              <a:rPr lang="en-US" sz="5100" i="1" dirty="0"/>
              <a:t>x</a:t>
            </a:r>
            <a:r>
              <a:rPr lang="en-US" sz="5100" baseline="-25000" dirty="0">
                <a:latin typeface="Cambria Math" pitchFamily="18" charset="0"/>
                <a:ea typeface="Cambria Math" pitchFamily="18" charset="0"/>
              </a:rPr>
              <a:t>0</a:t>
            </a:r>
            <a:r>
              <a:rPr lang="en-US" sz="5100" dirty="0">
                <a:latin typeface="Cambria Math" pitchFamily="18" charset="0"/>
                <a:ea typeface="Cambria Math" pitchFamily="18" charset="0"/>
              </a:rPr>
              <a:t>,</a:t>
            </a:r>
            <a:r>
              <a:rPr lang="en-US" sz="5100" i="1" dirty="0"/>
              <a:t> x</a:t>
            </a:r>
            <a:r>
              <a:rPr lang="en-US" sz="5100" baseline="-25000" dirty="0">
                <a:latin typeface="Cambria Math" pitchFamily="18" charset="0"/>
                <a:ea typeface="Cambria Math" pitchFamily="18" charset="0"/>
              </a:rPr>
              <a:t>1</a:t>
            </a:r>
            <a:r>
              <a:rPr lang="en-US" sz="5100" dirty="0">
                <a:latin typeface="Cambria Math" pitchFamily="18" charset="0"/>
                <a:ea typeface="Cambria Math" pitchFamily="18" charset="0"/>
              </a:rPr>
              <a:t>, …, </a:t>
            </a:r>
            <a:r>
              <a:rPr lang="en-US" sz="5100" i="1" dirty="0"/>
              <a:t>x</a:t>
            </a:r>
            <a:r>
              <a:rPr lang="en-US" sz="5100" i="1" baseline="-25000" dirty="0">
                <a:ea typeface="Cambria Math" pitchFamily="18" charset="0"/>
              </a:rPr>
              <a:t>n</a:t>
            </a:r>
            <a:r>
              <a:rPr lang="en-US" sz="5100" baseline="-25000" dirty="0">
                <a:latin typeface="Cambria Math" pitchFamily="18" charset="0"/>
                <a:ea typeface="Cambria Math" pitchFamily="18" charset="0"/>
              </a:rPr>
              <a:t>-1</a:t>
            </a:r>
            <a:r>
              <a:rPr lang="en-US" sz="5100" dirty="0">
                <a:latin typeface="Cambria Math" pitchFamily="18" charset="0"/>
                <a:ea typeface="Cambria Math" pitchFamily="18" charset="0"/>
              </a:rPr>
              <a:t>,</a:t>
            </a:r>
            <a:r>
              <a:rPr lang="en-US" sz="5100" i="1" dirty="0"/>
              <a:t> </a:t>
            </a:r>
            <a:r>
              <a:rPr lang="en-US" sz="5100" i="1" dirty="0" err="1"/>
              <a:t>x</a:t>
            </a:r>
            <a:r>
              <a:rPr lang="en-US" sz="5100" i="1" baseline="-25000" dirty="0" err="1">
                <a:ea typeface="Cambria Math" pitchFamily="18" charset="0"/>
              </a:rPr>
              <a:t>n</a:t>
            </a:r>
            <a:r>
              <a:rPr lang="en-US" sz="5100" dirty="0"/>
              <a:t> in the graph </a:t>
            </a:r>
            <a:r>
              <a:rPr lang="en-US" sz="5100" i="1" dirty="0"/>
              <a:t>G</a:t>
            </a:r>
            <a:r>
              <a:rPr lang="en-US" sz="5100" dirty="0"/>
              <a:t> = (</a:t>
            </a:r>
            <a:r>
              <a:rPr lang="en-US" sz="5100" i="1" dirty="0"/>
              <a:t>V</a:t>
            </a:r>
            <a:r>
              <a:rPr lang="en-US" sz="5100" dirty="0"/>
              <a:t>, </a:t>
            </a:r>
            <a:r>
              <a:rPr lang="en-US" sz="5100" i="1" dirty="0"/>
              <a:t>E</a:t>
            </a:r>
            <a:r>
              <a:rPr lang="en-US" sz="5100" dirty="0"/>
              <a:t>) is called a Hamilton path if </a:t>
            </a:r>
            <a:r>
              <a:rPr lang="en-US" sz="5100" i="1" dirty="0"/>
              <a:t>V</a:t>
            </a:r>
            <a:r>
              <a:rPr lang="en-US" sz="5100" dirty="0"/>
              <a:t> = {</a:t>
            </a:r>
            <a:r>
              <a:rPr lang="en-US" sz="5100" i="1" dirty="0"/>
              <a:t>x</a:t>
            </a:r>
            <a:r>
              <a:rPr lang="en-US" sz="5100" baseline="-25000" dirty="0">
                <a:latin typeface="Cambria Math" pitchFamily="18" charset="0"/>
                <a:ea typeface="Cambria Math" pitchFamily="18" charset="0"/>
              </a:rPr>
              <a:t>0</a:t>
            </a:r>
            <a:r>
              <a:rPr lang="en-US" sz="5100" dirty="0">
                <a:latin typeface="Cambria Math" pitchFamily="18" charset="0"/>
                <a:ea typeface="Cambria Math" pitchFamily="18" charset="0"/>
              </a:rPr>
              <a:t>,</a:t>
            </a:r>
            <a:r>
              <a:rPr lang="en-US" sz="5100" i="1" dirty="0"/>
              <a:t> x</a:t>
            </a:r>
            <a:r>
              <a:rPr lang="en-US" sz="5100" baseline="-25000" dirty="0">
                <a:latin typeface="Cambria Math" pitchFamily="18" charset="0"/>
                <a:ea typeface="Cambria Math" pitchFamily="18" charset="0"/>
              </a:rPr>
              <a:t>1</a:t>
            </a:r>
            <a:r>
              <a:rPr lang="en-US" sz="5100" dirty="0">
                <a:latin typeface="Cambria Math" pitchFamily="18" charset="0"/>
                <a:ea typeface="Cambria Math" pitchFamily="18" charset="0"/>
              </a:rPr>
              <a:t>, … , </a:t>
            </a:r>
            <a:r>
              <a:rPr lang="en-US" sz="5100" i="1" dirty="0"/>
              <a:t>x</a:t>
            </a:r>
            <a:r>
              <a:rPr lang="en-US" sz="5100" i="1" baseline="-25000" dirty="0">
                <a:ea typeface="Cambria Math" pitchFamily="18" charset="0"/>
              </a:rPr>
              <a:t>n</a:t>
            </a:r>
            <a:r>
              <a:rPr lang="en-US" sz="5100" baseline="-25000" dirty="0">
                <a:latin typeface="Cambria Math" pitchFamily="18" charset="0"/>
                <a:ea typeface="Cambria Math" pitchFamily="18" charset="0"/>
              </a:rPr>
              <a:t>-1,</a:t>
            </a:r>
            <a:r>
              <a:rPr lang="en-US" sz="5100" i="1" dirty="0"/>
              <a:t> </a:t>
            </a:r>
            <a:r>
              <a:rPr lang="en-US" sz="5100" i="1" dirty="0" err="1"/>
              <a:t>x</a:t>
            </a:r>
            <a:r>
              <a:rPr lang="en-US" sz="5100" i="1" baseline="-25000" dirty="0" err="1">
                <a:ea typeface="Cambria Math" pitchFamily="18" charset="0"/>
              </a:rPr>
              <a:t>n</a:t>
            </a:r>
            <a:r>
              <a:rPr lang="en-US" sz="5100" dirty="0"/>
              <a:t> } and </a:t>
            </a:r>
            <a:r>
              <a:rPr lang="en-US" sz="5100" i="1" dirty="0"/>
              <a:t>x</a:t>
            </a:r>
            <a:r>
              <a:rPr lang="en-US" sz="5100" i="1" baseline="-25000" dirty="0"/>
              <a:t>i</a:t>
            </a:r>
            <a:r>
              <a:rPr lang="en-US" sz="5100" i="1" dirty="0"/>
              <a:t> ≠</a:t>
            </a:r>
            <a:r>
              <a:rPr lang="en-US" sz="5100" dirty="0"/>
              <a:t> </a:t>
            </a:r>
            <a:r>
              <a:rPr lang="en-US" sz="5100" i="1" dirty="0" err="1"/>
              <a:t>x</a:t>
            </a:r>
            <a:r>
              <a:rPr lang="en-US" sz="5100" i="1" baseline="-25000" dirty="0" err="1"/>
              <a:t>j</a:t>
            </a:r>
            <a:r>
              <a:rPr lang="en-US" sz="5100" dirty="0"/>
              <a:t> for  </a:t>
            </a:r>
            <a:r>
              <a:rPr lang="en-US" sz="5100" dirty="0">
                <a:latin typeface="Cambria Math" pitchFamily="18" charset="0"/>
                <a:ea typeface="Cambria Math" pitchFamily="18" charset="0"/>
              </a:rPr>
              <a:t>0≤</a:t>
            </a:r>
            <a:r>
              <a:rPr lang="en-US" sz="5100" dirty="0"/>
              <a:t> </a:t>
            </a:r>
            <a:r>
              <a:rPr lang="en-US" sz="5100" i="1" dirty="0" err="1"/>
              <a:t>i</a:t>
            </a:r>
            <a:r>
              <a:rPr lang="en-US" sz="5100" dirty="0"/>
              <a:t> &lt; </a:t>
            </a:r>
            <a:r>
              <a:rPr lang="en-US" sz="5100" i="1" dirty="0"/>
              <a:t>j</a:t>
            </a:r>
            <a:r>
              <a:rPr lang="en-US" sz="5100" dirty="0"/>
              <a:t> </a:t>
            </a:r>
            <a:r>
              <a:rPr lang="en-US" sz="5100" dirty="0">
                <a:latin typeface="Cambria Math" pitchFamily="18" charset="0"/>
                <a:ea typeface="Cambria Math" pitchFamily="18" charset="0"/>
              </a:rPr>
              <a:t>≤ </a:t>
            </a:r>
            <a:r>
              <a:rPr lang="en-US" sz="5100" i="1" dirty="0"/>
              <a:t>n</a:t>
            </a:r>
            <a:r>
              <a:rPr lang="en-US" sz="5100" dirty="0"/>
              <a:t>, and the simple circuit </a:t>
            </a:r>
            <a:r>
              <a:rPr lang="en-US" sz="5100" i="1" dirty="0"/>
              <a:t>x</a:t>
            </a:r>
            <a:r>
              <a:rPr lang="en-US" sz="5100" baseline="-25000" dirty="0">
                <a:latin typeface="Cambria Math" pitchFamily="18" charset="0"/>
                <a:ea typeface="Cambria Math" pitchFamily="18" charset="0"/>
              </a:rPr>
              <a:t>0</a:t>
            </a:r>
            <a:r>
              <a:rPr lang="en-US" sz="5100" dirty="0">
                <a:latin typeface="Cambria Math" pitchFamily="18" charset="0"/>
                <a:ea typeface="Cambria Math" pitchFamily="18" charset="0"/>
              </a:rPr>
              <a:t>,</a:t>
            </a:r>
            <a:r>
              <a:rPr lang="en-US" sz="5100" i="1" dirty="0"/>
              <a:t> x</a:t>
            </a:r>
            <a:r>
              <a:rPr lang="en-US" sz="5100" baseline="-25000" dirty="0">
                <a:latin typeface="Cambria Math" pitchFamily="18" charset="0"/>
                <a:ea typeface="Cambria Math" pitchFamily="18" charset="0"/>
              </a:rPr>
              <a:t>1</a:t>
            </a:r>
            <a:r>
              <a:rPr lang="en-US" sz="5100" dirty="0">
                <a:latin typeface="Cambria Math" pitchFamily="18" charset="0"/>
                <a:ea typeface="Cambria Math" pitchFamily="18" charset="0"/>
              </a:rPr>
              <a:t>, …, </a:t>
            </a:r>
            <a:r>
              <a:rPr lang="en-US" sz="5100" i="1" dirty="0"/>
              <a:t>x</a:t>
            </a:r>
            <a:r>
              <a:rPr lang="en-US" sz="5100" i="1" baseline="-25000" dirty="0">
                <a:ea typeface="Cambria Math" pitchFamily="18" charset="0"/>
              </a:rPr>
              <a:t>n</a:t>
            </a:r>
            <a:r>
              <a:rPr lang="en-US" sz="5100" baseline="-25000" dirty="0">
                <a:latin typeface="Cambria Math" pitchFamily="18" charset="0"/>
                <a:ea typeface="Cambria Math" pitchFamily="18" charset="0"/>
              </a:rPr>
              <a:t>-1</a:t>
            </a:r>
            <a:r>
              <a:rPr lang="en-US" sz="5100" dirty="0">
                <a:latin typeface="Cambria Math" pitchFamily="18" charset="0"/>
                <a:ea typeface="Cambria Math" pitchFamily="18" charset="0"/>
              </a:rPr>
              <a:t>,</a:t>
            </a:r>
            <a:r>
              <a:rPr lang="en-US" sz="5100" i="1" dirty="0"/>
              <a:t> </a:t>
            </a:r>
            <a:r>
              <a:rPr lang="en-US" sz="5100" i="1" dirty="0" err="1"/>
              <a:t>x</a:t>
            </a:r>
            <a:r>
              <a:rPr lang="en-US" sz="5100" i="1" baseline="-25000" dirty="0" err="1">
                <a:ea typeface="Cambria Math" pitchFamily="18" charset="0"/>
              </a:rPr>
              <a:t>n</a:t>
            </a:r>
            <a:r>
              <a:rPr lang="en-US" sz="5100" dirty="0"/>
              <a:t>,</a:t>
            </a:r>
            <a:r>
              <a:rPr lang="en-US" sz="5100" i="1" dirty="0"/>
              <a:t> x</a:t>
            </a:r>
            <a:r>
              <a:rPr lang="en-US" sz="5100" baseline="-25000" dirty="0">
                <a:latin typeface="Cambria Math" pitchFamily="18" charset="0"/>
                <a:ea typeface="Cambria Math" pitchFamily="18" charset="0"/>
              </a:rPr>
              <a:t>0                         </a:t>
            </a:r>
            <a:r>
              <a:rPr lang="en-US" sz="5100" dirty="0"/>
              <a:t>(with </a:t>
            </a:r>
            <a:r>
              <a:rPr lang="en-US" sz="5100" i="1" dirty="0"/>
              <a:t>n</a:t>
            </a:r>
            <a:r>
              <a:rPr lang="en-US" sz="5100" dirty="0"/>
              <a:t> &gt; </a:t>
            </a:r>
            <a:r>
              <a:rPr lang="en-US" sz="5100" dirty="0">
                <a:latin typeface="Cambria Math" pitchFamily="18" charset="0"/>
                <a:ea typeface="Cambria Math" pitchFamily="18" charset="0"/>
              </a:rPr>
              <a:t>0</a:t>
            </a:r>
            <a:r>
              <a:rPr lang="en-US" sz="5100" dirty="0"/>
              <a:t>) is a Hamilton circuit if   </a:t>
            </a:r>
            <a:r>
              <a:rPr lang="en-US" sz="5100" i="1" dirty="0"/>
              <a:t>x</a:t>
            </a:r>
            <a:r>
              <a:rPr lang="en-US" sz="5100" baseline="-25000" dirty="0">
                <a:latin typeface="Cambria Math" pitchFamily="18" charset="0"/>
                <a:ea typeface="Cambria Math" pitchFamily="18" charset="0"/>
              </a:rPr>
              <a:t>0</a:t>
            </a:r>
            <a:r>
              <a:rPr lang="en-US" sz="5100" dirty="0">
                <a:latin typeface="Cambria Math" pitchFamily="18" charset="0"/>
                <a:ea typeface="Cambria Math" pitchFamily="18" charset="0"/>
              </a:rPr>
              <a:t>,</a:t>
            </a:r>
            <a:r>
              <a:rPr lang="en-US" sz="5100" i="1" dirty="0"/>
              <a:t> x</a:t>
            </a:r>
            <a:r>
              <a:rPr lang="en-US" sz="5100" baseline="-25000" dirty="0">
                <a:latin typeface="Cambria Math" pitchFamily="18" charset="0"/>
                <a:ea typeface="Cambria Math" pitchFamily="18" charset="0"/>
              </a:rPr>
              <a:t>1</a:t>
            </a:r>
            <a:r>
              <a:rPr lang="en-US" sz="5100" dirty="0">
                <a:latin typeface="Cambria Math" pitchFamily="18" charset="0"/>
                <a:ea typeface="Cambria Math" pitchFamily="18" charset="0"/>
              </a:rPr>
              <a:t>, … , </a:t>
            </a:r>
            <a:r>
              <a:rPr lang="en-US" sz="5100" i="1" dirty="0"/>
              <a:t>x</a:t>
            </a:r>
            <a:r>
              <a:rPr lang="en-US" sz="5100" i="1" baseline="-25000" dirty="0">
                <a:ea typeface="Cambria Math" pitchFamily="18" charset="0"/>
              </a:rPr>
              <a:t>n</a:t>
            </a:r>
            <a:r>
              <a:rPr lang="en-US" sz="5100" baseline="-25000" dirty="0">
                <a:latin typeface="Cambria Math" pitchFamily="18" charset="0"/>
                <a:ea typeface="Cambria Math" pitchFamily="18" charset="0"/>
              </a:rPr>
              <a:t>-1</a:t>
            </a:r>
            <a:r>
              <a:rPr lang="en-US" sz="5100" dirty="0">
                <a:latin typeface="Cambria Math" pitchFamily="18" charset="0"/>
                <a:ea typeface="Cambria Math" pitchFamily="18" charset="0"/>
              </a:rPr>
              <a:t>,</a:t>
            </a:r>
            <a:r>
              <a:rPr lang="en-US" sz="5100" i="1" dirty="0"/>
              <a:t> </a:t>
            </a:r>
            <a:r>
              <a:rPr lang="en-US" sz="5100" i="1" dirty="0" err="1"/>
              <a:t>x</a:t>
            </a:r>
            <a:r>
              <a:rPr lang="en-US" sz="5100" i="1" baseline="-25000" dirty="0" err="1">
                <a:ea typeface="Cambria Math" pitchFamily="18" charset="0"/>
              </a:rPr>
              <a:t>n</a:t>
            </a:r>
            <a:r>
              <a:rPr lang="en-US" sz="5100"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4" name="Date Placeholder 3"/>
          <p:cNvSpPr>
            <a:spLocks noGrp="1"/>
          </p:cNvSpPr>
          <p:nvPr>
            <p:ph type="dt" sz="half" idx="10"/>
          </p:nvPr>
        </p:nvSpPr>
        <p:spPr/>
        <p:txBody>
          <a:bodyPr/>
          <a:lstStyle/>
          <a:p>
            <a:fld id="{04786029-00F7-4571-B9C0-0F79D98CA0AA}"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76</a:t>
            </a:fld>
            <a:endParaRPr lang="en-US"/>
          </a:p>
        </p:txBody>
      </p:sp>
    </p:spTree>
    <p:extLst>
      <p:ext uri="{BB962C8B-B14F-4D97-AF65-F5344CB8AC3E}">
        <p14:creationId xmlns:p14="http://schemas.microsoft.com/office/powerpoint/2010/main" val="29121613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has a Hamilton circuit: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ea typeface="Cambria Math" pitchFamily="18" charset="0"/>
              </a:rPr>
              <a:t>, </a:t>
            </a:r>
            <a:r>
              <a:rPr lang="en-US" i="1" dirty="0">
                <a:ea typeface="Cambria Math" pitchFamily="18" charset="0"/>
              </a:rPr>
              <a:t>e</a:t>
            </a:r>
            <a:r>
              <a:rPr lang="en-US" dirty="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p>
          <a:p>
            <a:pPr indent="0">
              <a:buNone/>
            </a:pPr>
            <a:r>
              <a:rPr lang="en-US" i="1" dirty="0"/>
              <a:t>G</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latin typeface="Cambria Math" pitchFamily="18" charset="0"/>
                <a:ea typeface="Cambria Math" pitchFamily="18" charset="0"/>
              </a:rPr>
              <a:t>.</a:t>
            </a:r>
          </a:p>
          <a:p>
            <a:pPr indent="0">
              <a:buNone/>
            </a:pPr>
            <a:r>
              <a:rPr lang="en-US" i="1" dirty="0"/>
              <a:t>G</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does not have a Hamilton circuit,  or a Hamilton path. Why?</a:t>
            </a:r>
            <a:endParaRPr lang="en-US" baseline="-25000" dirty="0">
              <a:latin typeface="Cambria Math" pitchFamily="18" charset="0"/>
              <a:ea typeface="Cambria Math"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795" y="2819400"/>
            <a:ext cx="2518410" cy="938022"/>
          </a:xfrm>
          <a:prstGeom prst="rect">
            <a:avLst/>
          </a:prstGeom>
        </p:spPr>
      </p:pic>
      <p:sp>
        <p:nvSpPr>
          <p:cNvPr id="5" name="Date Placeholder 4"/>
          <p:cNvSpPr>
            <a:spLocks noGrp="1"/>
          </p:cNvSpPr>
          <p:nvPr>
            <p:ph type="dt" sz="half" idx="10"/>
          </p:nvPr>
        </p:nvSpPr>
        <p:spPr/>
        <p:txBody>
          <a:bodyPr/>
          <a:lstStyle/>
          <a:p>
            <a:fld id="{7F868BB4-E100-418B-888E-BEB93330A7A3}"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77</a:t>
            </a:fld>
            <a:endParaRPr lang="en-US"/>
          </a:p>
        </p:txBody>
      </p:sp>
    </p:spTree>
    <p:extLst>
      <p:ext uri="{BB962C8B-B14F-4D97-AF65-F5344CB8AC3E}">
        <p14:creationId xmlns:p14="http://schemas.microsoft.com/office/powerpoint/2010/main" val="3541570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an Euler circuit, no simple necessary and sufficient conditions are known for the existence of a </a:t>
            </a:r>
            <a:r>
              <a:rPr lang="en-US" dirty="0" err="1"/>
              <a:t>Hamiton</a:t>
            </a:r>
            <a:r>
              <a:rPr lang="en-US" dirty="0"/>
              <a:t> circuit.</a:t>
            </a:r>
          </a:p>
          <a:p>
            <a:r>
              <a:rPr lang="en-US" dirty="0"/>
              <a:t>However, there are some useful necessary 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
        <p:nvSpPr>
          <p:cNvPr id="3" name="Date Placeholder 2"/>
          <p:cNvSpPr>
            <a:spLocks noGrp="1"/>
          </p:cNvSpPr>
          <p:nvPr>
            <p:ph type="dt" sz="half" idx="10"/>
          </p:nvPr>
        </p:nvSpPr>
        <p:spPr/>
        <p:txBody>
          <a:bodyPr/>
          <a:lstStyle/>
          <a:p>
            <a:fld id="{A9689D54-E2C0-48C5-9A9E-9255B23BDE5D}" type="datetime1">
              <a:rPr lang="en-US" smtClean="0"/>
              <a:t>11/11/2021</a:t>
            </a:fld>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78</a:t>
            </a:fld>
            <a:endParaRPr lang="en-US"/>
          </a:p>
        </p:txBody>
      </p:sp>
    </p:spTree>
    <p:extLst>
      <p:ext uri="{BB962C8B-B14F-4D97-AF65-F5344CB8AC3E}">
        <p14:creationId xmlns:p14="http://schemas.microsoft.com/office/powerpoint/2010/main" val="35378583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fontScale="92500" lnSpcReduction="2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t>traveling salesperson problem </a:t>
            </a:r>
            <a:r>
              <a:rPr lang="en-US" dirty="0"/>
              <a:t>(</a:t>
            </a:r>
            <a:r>
              <a:rPr lang="en-US" i="1" dirty="0"/>
              <a:t>TSP</a:t>
            </a:r>
            <a:r>
              <a:rPr lang="en-US" dirty="0"/>
              <a:t>) 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
        <p:nvSpPr>
          <p:cNvPr id="4" name="Date Placeholder 3"/>
          <p:cNvSpPr>
            <a:spLocks noGrp="1"/>
          </p:cNvSpPr>
          <p:nvPr>
            <p:ph type="dt" sz="half" idx="10"/>
          </p:nvPr>
        </p:nvSpPr>
        <p:spPr/>
        <p:txBody>
          <a:bodyPr/>
          <a:lstStyle/>
          <a:p>
            <a:fld id="{171164F3-26EF-472B-B20B-C53876EF283A}" type="datetime1">
              <a:rPr lang="en-US" smtClean="0"/>
              <a:t>11/11/2021</a:t>
            </a:fld>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79</a:t>
            </a:fld>
            <a:endParaRPr lang="en-US"/>
          </a:p>
        </p:txBody>
      </p:sp>
    </p:spTree>
    <p:extLst>
      <p:ext uri="{BB962C8B-B14F-4D97-AF65-F5344CB8AC3E}">
        <p14:creationId xmlns:p14="http://schemas.microsoft.com/office/powerpoint/2010/main" val="399164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4746349" y="1910952"/>
            <a:ext cx="4210774" cy="1200329"/>
          </a:xfrm>
          <a:prstGeom prst="rect">
            <a:avLst/>
          </a:prstGeom>
        </p:spPr>
      </p:pic>
      <p:pic>
        <p:nvPicPr>
          <p:cNvPr id="6" name="Picture 5" descr="09003.jpg"/>
          <p:cNvPicPr>
            <a:picLocks noChangeAspect="1"/>
          </p:cNvPicPr>
          <p:nvPr/>
        </p:nvPicPr>
        <p:blipFill>
          <a:blip r:embed="rId3" cstate="print"/>
          <a:stretch>
            <a:fillRect/>
          </a:stretch>
        </p:blipFill>
        <p:spPr>
          <a:xfrm>
            <a:off x="4907625" y="3389235"/>
            <a:ext cx="3888221" cy="1441364"/>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t>multigraph</a:t>
            </a:r>
            <a:r>
              <a:rPr lang="en-US" dirty="0"/>
              <a:t>. </a:t>
            </a:r>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directed </a:t>
            </a:r>
            <a:r>
              <a:rPr lang="en-US" dirty="0" err="1"/>
              <a:t>multigraph</a:t>
            </a:r>
            <a:r>
              <a:rPr lang="en-US" dirty="0"/>
              <a:t>.   Note that we could use a directed graph without multiple edges if we only care whether there is at least one link from a data center to another data center.</a:t>
            </a:r>
          </a:p>
        </p:txBody>
      </p:sp>
      <p:sp>
        <p:nvSpPr>
          <p:cNvPr id="3" name="Date Placeholder 2"/>
          <p:cNvSpPr>
            <a:spLocks noGrp="1"/>
          </p:cNvSpPr>
          <p:nvPr>
            <p:ph type="dt" sz="half" idx="10"/>
          </p:nvPr>
        </p:nvSpPr>
        <p:spPr/>
        <p:txBody>
          <a:bodyPr/>
          <a:lstStyle/>
          <a:p>
            <a:fld id="{4CBDCB73-0C6F-4F59-8D84-E987E21A9D3F}" type="datetime1">
              <a:rPr lang="en-US" smtClean="0"/>
              <a:t>11/11/2021</a:t>
            </a:fld>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8</a:t>
            </a:fld>
            <a:endParaRPr lang="en-US"/>
          </a:p>
        </p:txBody>
      </p:sp>
    </p:spTree>
    <p:extLst>
      <p:ext uri="{BB962C8B-B14F-4D97-AF65-F5344CB8AC3E}">
        <p14:creationId xmlns:p14="http://schemas.microsoft.com/office/powerpoint/2010/main" val="223442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1440180" y="4478091"/>
            <a:ext cx="6263640" cy="1912155"/>
          </a:xfrm>
          <a:prstGeom prst="rect">
            <a:avLst/>
          </a:prstGeom>
        </p:spPr>
      </p:pic>
      <p:sp>
        <p:nvSpPr>
          <p:cNvPr id="5" name="Date Placeholder 4"/>
          <p:cNvSpPr>
            <a:spLocks noGrp="1"/>
          </p:cNvSpPr>
          <p:nvPr>
            <p:ph type="dt" sz="half" idx="10"/>
          </p:nvPr>
        </p:nvSpPr>
        <p:spPr/>
        <p:txBody>
          <a:bodyPr/>
          <a:lstStyle/>
          <a:p>
            <a:fld id="{3DB72E34-1F40-4334-8A1C-47DF12C6B141}" type="datetime1">
              <a:rPr lang="en-US" smtClean="0"/>
              <a:t>11/11/2021</a:t>
            </a:fld>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9</a:t>
            </a:fld>
            <a:endParaRPr lang="en-US"/>
          </a:p>
        </p:txBody>
      </p:sp>
    </p:spTree>
    <p:extLst>
      <p:ext uri="{BB962C8B-B14F-4D97-AF65-F5344CB8AC3E}">
        <p14:creationId xmlns:p14="http://schemas.microsoft.com/office/powerpoint/2010/main" val="2491988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21897</TotalTime>
  <Words>9588</Words>
  <Application>Microsoft Office PowerPoint</Application>
  <PresentationFormat>On-screen Show (4:3)</PresentationFormat>
  <Paragraphs>835</Paragraphs>
  <Slides>79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Cambria</vt:lpstr>
      <vt:lpstr>Cambria Math</vt:lpstr>
      <vt:lpstr>Constantia</vt:lpstr>
      <vt:lpstr>Wingdings 2</vt:lpstr>
      <vt:lpstr>Flow</vt:lpstr>
      <vt:lpstr>Graphs</vt:lpstr>
      <vt:lpstr>Chapter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Paths</vt:lpstr>
      <vt:lpstr>Paths</vt:lpstr>
      <vt:lpstr>Paths (continued)</vt:lpstr>
      <vt:lpstr>Degrees of Separation</vt:lpstr>
      <vt:lpstr>Erdős numbers</vt:lpstr>
      <vt:lpstr>Bacon Numbrers</vt:lpstr>
      <vt:lpstr>Connectedness in Undirected Graphs</vt:lpstr>
      <vt:lpstr>Connected Components</vt:lpstr>
      <vt:lpstr>Connectedness in Directed Graphs</vt:lpstr>
      <vt:lpstr>Connectedness in Directed Graphs (continued)</vt:lpstr>
      <vt:lpstr>The Connected Components of the Web Graph</vt:lpstr>
      <vt:lpstr>Counting Paths between Vertices</vt:lpstr>
      <vt:lpstr>Counting Paths between Vertices (continued)</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Nazeefu Ul Haq</cp:lastModifiedBy>
  <cp:revision>759</cp:revision>
  <dcterms:created xsi:type="dcterms:W3CDTF">2011-03-27T19:58:04Z</dcterms:created>
  <dcterms:modified xsi:type="dcterms:W3CDTF">2021-11-11T15:51:24Z</dcterms:modified>
</cp:coreProperties>
</file>