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80" r:id="rId25"/>
    <p:sldId id="281" r:id="rId26"/>
    <p:sldId id="282" r:id="rId27"/>
    <p:sldId id="283" r:id="rId28"/>
    <p:sldId id="286" r:id="rId29"/>
    <p:sldId id="287"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yesha Altaf" userId="83f6cd9f-efc5-42cb-ab08-4c9396de692c" providerId="ADAL" clId="{5FD8C0B6-019C-48D8-8208-DF49B0E9CD21}"/>
    <pc:docChg chg="custSel addSld modSld sldOrd">
      <pc:chgData name="Dr. Ayesha Altaf" userId="83f6cd9f-efc5-42cb-ab08-4c9396de692c" providerId="ADAL" clId="{5FD8C0B6-019C-48D8-8208-DF49B0E9CD21}" dt="2023-10-09T04:51:36.522" v="94" actId="729"/>
      <pc:docMkLst>
        <pc:docMk/>
      </pc:docMkLst>
      <pc:sldChg chg="delSp modSp mod">
        <pc:chgData name="Dr. Ayesha Altaf" userId="83f6cd9f-efc5-42cb-ab08-4c9396de692c" providerId="ADAL" clId="{5FD8C0B6-019C-48D8-8208-DF49B0E9CD21}" dt="2023-10-09T04:32:50.593" v="47" actId="478"/>
        <pc:sldMkLst>
          <pc:docMk/>
          <pc:sldMk cId="0" sldId="256"/>
        </pc:sldMkLst>
        <pc:spChg chg="mod">
          <ac:chgData name="Dr. Ayesha Altaf" userId="83f6cd9f-efc5-42cb-ab08-4c9396de692c" providerId="ADAL" clId="{5FD8C0B6-019C-48D8-8208-DF49B0E9CD21}" dt="2023-10-09T04:32:45.622" v="46" actId="20577"/>
          <ac:spMkLst>
            <pc:docMk/>
            <pc:sldMk cId="0" sldId="256"/>
            <ac:spMk id="13" creationId="{00000000-0000-0000-0000-000000000000}"/>
          </ac:spMkLst>
        </pc:spChg>
        <pc:spChg chg="del">
          <ac:chgData name="Dr. Ayesha Altaf" userId="83f6cd9f-efc5-42cb-ab08-4c9396de692c" providerId="ADAL" clId="{5FD8C0B6-019C-48D8-8208-DF49B0E9CD21}" dt="2023-10-09T04:32:50.593" v="47" actId="478"/>
          <ac:spMkLst>
            <pc:docMk/>
            <pc:sldMk cId="0" sldId="256"/>
            <ac:spMk id="17" creationId="{00000000-0000-0000-0000-000000000000}"/>
          </ac:spMkLst>
        </pc:spChg>
      </pc:sldChg>
      <pc:sldChg chg="delSp mod">
        <pc:chgData name="Dr. Ayesha Altaf" userId="83f6cd9f-efc5-42cb-ab08-4c9396de692c" providerId="ADAL" clId="{5FD8C0B6-019C-48D8-8208-DF49B0E9CD21}" dt="2023-10-09T04:34:00.479" v="48" actId="478"/>
        <pc:sldMkLst>
          <pc:docMk/>
          <pc:sldMk cId="0" sldId="257"/>
        </pc:sldMkLst>
        <pc:spChg chg="del">
          <ac:chgData name="Dr. Ayesha Altaf" userId="83f6cd9f-efc5-42cb-ab08-4c9396de692c" providerId="ADAL" clId="{5FD8C0B6-019C-48D8-8208-DF49B0E9CD21}" dt="2023-10-09T04:34:00.479" v="48" actId="478"/>
          <ac:spMkLst>
            <pc:docMk/>
            <pc:sldMk cId="0" sldId="257"/>
            <ac:spMk id="17" creationId="{00000000-0000-0000-0000-000000000000}"/>
          </ac:spMkLst>
        </pc:spChg>
      </pc:sldChg>
      <pc:sldChg chg="delSp modSp mod">
        <pc:chgData name="Dr. Ayesha Altaf" userId="83f6cd9f-efc5-42cb-ab08-4c9396de692c" providerId="ADAL" clId="{5FD8C0B6-019C-48D8-8208-DF49B0E9CD21}" dt="2023-10-09T04:41:09.992" v="77" actId="33524"/>
        <pc:sldMkLst>
          <pc:docMk/>
          <pc:sldMk cId="0" sldId="258"/>
        </pc:sldMkLst>
        <pc:spChg chg="mod">
          <ac:chgData name="Dr. Ayesha Altaf" userId="83f6cd9f-efc5-42cb-ab08-4c9396de692c" providerId="ADAL" clId="{5FD8C0B6-019C-48D8-8208-DF49B0E9CD21}" dt="2023-10-09T04:41:09.992" v="77" actId="33524"/>
          <ac:spMkLst>
            <pc:docMk/>
            <pc:sldMk cId="0" sldId="258"/>
            <ac:spMk id="9" creationId="{00000000-0000-0000-0000-000000000000}"/>
          </ac:spMkLst>
        </pc:spChg>
        <pc:spChg chg="del">
          <ac:chgData name="Dr. Ayesha Altaf" userId="83f6cd9f-efc5-42cb-ab08-4c9396de692c" providerId="ADAL" clId="{5FD8C0B6-019C-48D8-8208-DF49B0E9CD21}" dt="2023-10-09T04:34:03.908" v="49" actId="478"/>
          <ac:spMkLst>
            <pc:docMk/>
            <pc:sldMk cId="0" sldId="258"/>
            <ac:spMk id="14" creationId="{00000000-0000-0000-0000-000000000000}"/>
          </ac:spMkLst>
        </pc:spChg>
      </pc:sldChg>
      <pc:sldChg chg="delSp mod">
        <pc:chgData name="Dr. Ayesha Altaf" userId="83f6cd9f-efc5-42cb-ab08-4c9396de692c" providerId="ADAL" clId="{5FD8C0B6-019C-48D8-8208-DF49B0E9CD21}" dt="2023-10-09T04:34:07.709" v="50" actId="478"/>
        <pc:sldMkLst>
          <pc:docMk/>
          <pc:sldMk cId="0" sldId="259"/>
        </pc:sldMkLst>
        <pc:spChg chg="del">
          <ac:chgData name="Dr. Ayesha Altaf" userId="83f6cd9f-efc5-42cb-ab08-4c9396de692c" providerId="ADAL" clId="{5FD8C0B6-019C-48D8-8208-DF49B0E9CD21}" dt="2023-10-09T04:34:07.709" v="50" actId="478"/>
          <ac:spMkLst>
            <pc:docMk/>
            <pc:sldMk cId="0" sldId="259"/>
            <ac:spMk id="42" creationId="{00000000-0000-0000-0000-000000000000}"/>
          </ac:spMkLst>
        </pc:spChg>
      </pc:sldChg>
      <pc:sldChg chg="delSp mod">
        <pc:chgData name="Dr. Ayesha Altaf" userId="83f6cd9f-efc5-42cb-ab08-4c9396de692c" providerId="ADAL" clId="{5FD8C0B6-019C-48D8-8208-DF49B0E9CD21}" dt="2023-10-09T04:34:11.737" v="51" actId="478"/>
        <pc:sldMkLst>
          <pc:docMk/>
          <pc:sldMk cId="0" sldId="260"/>
        </pc:sldMkLst>
        <pc:spChg chg="del">
          <ac:chgData name="Dr. Ayesha Altaf" userId="83f6cd9f-efc5-42cb-ab08-4c9396de692c" providerId="ADAL" clId="{5FD8C0B6-019C-48D8-8208-DF49B0E9CD21}" dt="2023-10-09T04:34:11.737" v="51" actId="478"/>
          <ac:spMkLst>
            <pc:docMk/>
            <pc:sldMk cId="0" sldId="260"/>
            <ac:spMk id="13" creationId="{00000000-0000-0000-0000-000000000000}"/>
          </ac:spMkLst>
        </pc:spChg>
      </pc:sldChg>
      <pc:sldChg chg="delSp mod">
        <pc:chgData name="Dr. Ayesha Altaf" userId="83f6cd9f-efc5-42cb-ab08-4c9396de692c" providerId="ADAL" clId="{5FD8C0B6-019C-48D8-8208-DF49B0E9CD21}" dt="2023-10-09T04:34:14.988" v="52" actId="478"/>
        <pc:sldMkLst>
          <pc:docMk/>
          <pc:sldMk cId="0" sldId="261"/>
        </pc:sldMkLst>
        <pc:spChg chg="del">
          <ac:chgData name="Dr. Ayesha Altaf" userId="83f6cd9f-efc5-42cb-ab08-4c9396de692c" providerId="ADAL" clId="{5FD8C0B6-019C-48D8-8208-DF49B0E9CD21}" dt="2023-10-09T04:34:14.988" v="52" actId="478"/>
          <ac:spMkLst>
            <pc:docMk/>
            <pc:sldMk cId="0" sldId="261"/>
            <ac:spMk id="14" creationId="{00000000-0000-0000-0000-000000000000}"/>
          </ac:spMkLst>
        </pc:spChg>
      </pc:sldChg>
      <pc:sldChg chg="delSp mod">
        <pc:chgData name="Dr. Ayesha Altaf" userId="83f6cd9f-efc5-42cb-ab08-4c9396de692c" providerId="ADAL" clId="{5FD8C0B6-019C-48D8-8208-DF49B0E9CD21}" dt="2023-10-09T04:34:19.449" v="53" actId="478"/>
        <pc:sldMkLst>
          <pc:docMk/>
          <pc:sldMk cId="0" sldId="262"/>
        </pc:sldMkLst>
        <pc:spChg chg="del">
          <ac:chgData name="Dr. Ayesha Altaf" userId="83f6cd9f-efc5-42cb-ab08-4c9396de692c" providerId="ADAL" clId="{5FD8C0B6-019C-48D8-8208-DF49B0E9CD21}" dt="2023-10-09T04:34:19.449" v="53" actId="478"/>
          <ac:spMkLst>
            <pc:docMk/>
            <pc:sldMk cId="0" sldId="262"/>
            <ac:spMk id="20" creationId="{00000000-0000-0000-0000-000000000000}"/>
          </ac:spMkLst>
        </pc:spChg>
      </pc:sldChg>
      <pc:sldChg chg="delSp mod">
        <pc:chgData name="Dr. Ayesha Altaf" userId="83f6cd9f-efc5-42cb-ab08-4c9396de692c" providerId="ADAL" clId="{5FD8C0B6-019C-48D8-8208-DF49B0E9CD21}" dt="2023-10-09T04:34:22.098" v="54" actId="478"/>
        <pc:sldMkLst>
          <pc:docMk/>
          <pc:sldMk cId="0" sldId="263"/>
        </pc:sldMkLst>
        <pc:spChg chg="del">
          <ac:chgData name="Dr. Ayesha Altaf" userId="83f6cd9f-efc5-42cb-ab08-4c9396de692c" providerId="ADAL" clId="{5FD8C0B6-019C-48D8-8208-DF49B0E9CD21}" dt="2023-10-09T04:34:22.098" v="54" actId="478"/>
          <ac:spMkLst>
            <pc:docMk/>
            <pc:sldMk cId="0" sldId="263"/>
            <ac:spMk id="14" creationId="{00000000-0000-0000-0000-000000000000}"/>
          </ac:spMkLst>
        </pc:spChg>
      </pc:sldChg>
      <pc:sldChg chg="delSp modSp mod">
        <pc:chgData name="Dr. Ayesha Altaf" userId="83f6cd9f-efc5-42cb-ab08-4c9396de692c" providerId="ADAL" clId="{5FD8C0B6-019C-48D8-8208-DF49B0E9CD21}" dt="2023-10-09T04:34:25.915" v="56" actId="478"/>
        <pc:sldMkLst>
          <pc:docMk/>
          <pc:sldMk cId="0" sldId="264"/>
        </pc:sldMkLst>
        <pc:spChg chg="del mod">
          <ac:chgData name="Dr. Ayesha Altaf" userId="83f6cd9f-efc5-42cb-ab08-4c9396de692c" providerId="ADAL" clId="{5FD8C0B6-019C-48D8-8208-DF49B0E9CD21}" dt="2023-10-09T04:34:25.915" v="56" actId="478"/>
          <ac:spMkLst>
            <pc:docMk/>
            <pc:sldMk cId="0" sldId="264"/>
            <ac:spMk id="17" creationId="{00000000-0000-0000-0000-000000000000}"/>
          </ac:spMkLst>
        </pc:spChg>
      </pc:sldChg>
      <pc:sldChg chg="delSp mod">
        <pc:chgData name="Dr. Ayesha Altaf" userId="83f6cd9f-efc5-42cb-ab08-4c9396de692c" providerId="ADAL" clId="{5FD8C0B6-019C-48D8-8208-DF49B0E9CD21}" dt="2023-10-09T04:34:32.373" v="57" actId="478"/>
        <pc:sldMkLst>
          <pc:docMk/>
          <pc:sldMk cId="0" sldId="265"/>
        </pc:sldMkLst>
        <pc:spChg chg="del">
          <ac:chgData name="Dr. Ayesha Altaf" userId="83f6cd9f-efc5-42cb-ab08-4c9396de692c" providerId="ADAL" clId="{5FD8C0B6-019C-48D8-8208-DF49B0E9CD21}" dt="2023-10-09T04:34:32.373" v="57" actId="478"/>
          <ac:spMkLst>
            <pc:docMk/>
            <pc:sldMk cId="0" sldId="265"/>
            <ac:spMk id="14" creationId="{00000000-0000-0000-0000-000000000000}"/>
          </ac:spMkLst>
        </pc:spChg>
      </pc:sldChg>
      <pc:sldChg chg="delSp mod">
        <pc:chgData name="Dr. Ayesha Altaf" userId="83f6cd9f-efc5-42cb-ab08-4c9396de692c" providerId="ADAL" clId="{5FD8C0B6-019C-48D8-8208-DF49B0E9CD21}" dt="2023-10-09T04:34:37.866" v="58" actId="478"/>
        <pc:sldMkLst>
          <pc:docMk/>
          <pc:sldMk cId="0" sldId="266"/>
        </pc:sldMkLst>
        <pc:spChg chg="del">
          <ac:chgData name="Dr. Ayesha Altaf" userId="83f6cd9f-efc5-42cb-ab08-4c9396de692c" providerId="ADAL" clId="{5FD8C0B6-019C-48D8-8208-DF49B0E9CD21}" dt="2023-10-09T04:34:37.866" v="58" actId="478"/>
          <ac:spMkLst>
            <pc:docMk/>
            <pc:sldMk cId="0" sldId="266"/>
            <ac:spMk id="15" creationId="{00000000-0000-0000-0000-000000000000}"/>
          </ac:spMkLst>
        </pc:spChg>
      </pc:sldChg>
      <pc:sldChg chg="delSp mod">
        <pc:chgData name="Dr. Ayesha Altaf" userId="83f6cd9f-efc5-42cb-ab08-4c9396de692c" providerId="ADAL" clId="{5FD8C0B6-019C-48D8-8208-DF49B0E9CD21}" dt="2023-10-09T04:34:40.469" v="59" actId="478"/>
        <pc:sldMkLst>
          <pc:docMk/>
          <pc:sldMk cId="0" sldId="267"/>
        </pc:sldMkLst>
        <pc:spChg chg="del">
          <ac:chgData name="Dr. Ayesha Altaf" userId="83f6cd9f-efc5-42cb-ab08-4c9396de692c" providerId="ADAL" clId="{5FD8C0B6-019C-48D8-8208-DF49B0E9CD21}" dt="2023-10-09T04:34:40.469" v="59" actId="478"/>
          <ac:spMkLst>
            <pc:docMk/>
            <pc:sldMk cId="0" sldId="267"/>
            <ac:spMk id="18" creationId="{00000000-0000-0000-0000-000000000000}"/>
          </ac:spMkLst>
        </pc:spChg>
      </pc:sldChg>
      <pc:sldChg chg="delSp mod">
        <pc:chgData name="Dr. Ayesha Altaf" userId="83f6cd9f-efc5-42cb-ab08-4c9396de692c" providerId="ADAL" clId="{5FD8C0B6-019C-48D8-8208-DF49B0E9CD21}" dt="2023-10-09T04:34:42.600" v="60" actId="478"/>
        <pc:sldMkLst>
          <pc:docMk/>
          <pc:sldMk cId="0" sldId="268"/>
        </pc:sldMkLst>
        <pc:spChg chg="del">
          <ac:chgData name="Dr. Ayesha Altaf" userId="83f6cd9f-efc5-42cb-ab08-4c9396de692c" providerId="ADAL" clId="{5FD8C0B6-019C-48D8-8208-DF49B0E9CD21}" dt="2023-10-09T04:34:42.600" v="60" actId="478"/>
          <ac:spMkLst>
            <pc:docMk/>
            <pc:sldMk cId="0" sldId="268"/>
            <ac:spMk id="13" creationId="{00000000-0000-0000-0000-000000000000}"/>
          </ac:spMkLst>
        </pc:spChg>
      </pc:sldChg>
      <pc:sldChg chg="delSp mod">
        <pc:chgData name="Dr. Ayesha Altaf" userId="83f6cd9f-efc5-42cb-ab08-4c9396de692c" providerId="ADAL" clId="{5FD8C0B6-019C-48D8-8208-DF49B0E9CD21}" dt="2023-10-09T04:34:44.623" v="61" actId="478"/>
        <pc:sldMkLst>
          <pc:docMk/>
          <pc:sldMk cId="0" sldId="269"/>
        </pc:sldMkLst>
        <pc:spChg chg="del">
          <ac:chgData name="Dr. Ayesha Altaf" userId="83f6cd9f-efc5-42cb-ab08-4c9396de692c" providerId="ADAL" clId="{5FD8C0B6-019C-48D8-8208-DF49B0E9CD21}" dt="2023-10-09T04:34:44.623" v="61" actId="478"/>
          <ac:spMkLst>
            <pc:docMk/>
            <pc:sldMk cId="0" sldId="269"/>
            <ac:spMk id="12" creationId="{00000000-0000-0000-0000-000000000000}"/>
          </ac:spMkLst>
        </pc:spChg>
      </pc:sldChg>
      <pc:sldChg chg="delSp mod">
        <pc:chgData name="Dr. Ayesha Altaf" userId="83f6cd9f-efc5-42cb-ab08-4c9396de692c" providerId="ADAL" clId="{5FD8C0B6-019C-48D8-8208-DF49B0E9CD21}" dt="2023-10-09T04:34:47.023" v="62" actId="478"/>
        <pc:sldMkLst>
          <pc:docMk/>
          <pc:sldMk cId="0" sldId="270"/>
        </pc:sldMkLst>
        <pc:spChg chg="del">
          <ac:chgData name="Dr. Ayesha Altaf" userId="83f6cd9f-efc5-42cb-ab08-4c9396de692c" providerId="ADAL" clId="{5FD8C0B6-019C-48D8-8208-DF49B0E9CD21}" dt="2023-10-09T04:34:47.023" v="62" actId="478"/>
          <ac:spMkLst>
            <pc:docMk/>
            <pc:sldMk cId="0" sldId="270"/>
            <ac:spMk id="14" creationId="{00000000-0000-0000-0000-000000000000}"/>
          </ac:spMkLst>
        </pc:spChg>
      </pc:sldChg>
      <pc:sldChg chg="delSp mod">
        <pc:chgData name="Dr. Ayesha Altaf" userId="83f6cd9f-efc5-42cb-ab08-4c9396de692c" providerId="ADAL" clId="{5FD8C0B6-019C-48D8-8208-DF49B0E9CD21}" dt="2023-10-09T04:34:48.956" v="63" actId="478"/>
        <pc:sldMkLst>
          <pc:docMk/>
          <pc:sldMk cId="0" sldId="271"/>
        </pc:sldMkLst>
        <pc:spChg chg="del">
          <ac:chgData name="Dr. Ayesha Altaf" userId="83f6cd9f-efc5-42cb-ab08-4c9396de692c" providerId="ADAL" clId="{5FD8C0B6-019C-48D8-8208-DF49B0E9CD21}" dt="2023-10-09T04:34:48.956" v="63" actId="478"/>
          <ac:spMkLst>
            <pc:docMk/>
            <pc:sldMk cId="0" sldId="271"/>
            <ac:spMk id="48" creationId="{00000000-0000-0000-0000-000000000000}"/>
          </ac:spMkLst>
        </pc:spChg>
      </pc:sldChg>
      <pc:sldChg chg="delSp mod">
        <pc:chgData name="Dr. Ayesha Altaf" userId="83f6cd9f-efc5-42cb-ab08-4c9396de692c" providerId="ADAL" clId="{5FD8C0B6-019C-48D8-8208-DF49B0E9CD21}" dt="2023-10-09T04:34:50.896" v="64" actId="478"/>
        <pc:sldMkLst>
          <pc:docMk/>
          <pc:sldMk cId="0" sldId="272"/>
        </pc:sldMkLst>
        <pc:spChg chg="del">
          <ac:chgData name="Dr. Ayesha Altaf" userId="83f6cd9f-efc5-42cb-ab08-4c9396de692c" providerId="ADAL" clId="{5FD8C0B6-019C-48D8-8208-DF49B0E9CD21}" dt="2023-10-09T04:34:50.896" v="64" actId="478"/>
          <ac:spMkLst>
            <pc:docMk/>
            <pc:sldMk cId="0" sldId="272"/>
            <ac:spMk id="13" creationId="{00000000-0000-0000-0000-000000000000}"/>
          </ac:spMkLst>
        </pc:spChg>
      </pc:sldChg>
      <pc:sldChg chg="delSp mod">
        <pc:chgData name="Dr. Ayesha Altaf" userId="83f6cd9f-efc5-42cb-ab08-4c9396de692c" providerId="ADAL" clId="{5FD8C0B6-019C-48D8-8208-DF49B0E9CD21}" dt="2023-10-09T04:34:53.479" v="65" actId="478"/>
        <pc:sldMkLst>
          <pc:docMk/>
          <pc:sldMk cId="0" sldId="273"/>
        </pc:sldMkLst>
        <pc:spChg chg="del">
          <ac:chgData name="Dr. Ayesha Altaf" userId="83f6cd9f-efc5-42cb-ab08-4c9396de692c" providerId="ADAL" clId="{5FD8C0B6-019C-48D8-8208-DF49B0E9CD21}" dt="2023-10-09T04:34:53.479" v="65" actId="478"/>
          <ac:spMkLst>
            <pc:docMk/>
            <pc:sldMk cId="0" sldId="273"/>
            <ac:spMk id="13" creationId="{00000000-0000-0000-0000-000000000000}"/>
          </ac:spMkLst>
        </pc:spChg>
      </pc:sldChg>
      <pc:sldChg chg="delSp mod">
        <pc:chgData name="Dr. Ayesha Altaf" userId="83f6cd9f-efc5-42cb-ab08-4c9396de692c" providerId="ADAL" clId="{5FD8C0B6-019C-48D8-8208-DF49B0E9CD21}" dt="2023-10-09T04:34:55.355" v="66" actId="478"/>
        <pc:sldMkLst>
          <pc:docMk/>
          <pc:sldMk cId="0" sldId="274"/>
        </pc:sldMkLst>
        <pc:spChg chg="del">
          <ac:chgData name="Dr. Ayesha Altaf" userId="83f6cd9f-efc5-42cb-ab08-4c9396de692c" providerId="ADAL" clId="{5FD8C0B6-019C-48D8-8208-DF49B0E9CD21}" dt="2023-10-09T04:34:55.355" v="66" actId="478"/>
          <ac:spMkLst>
            <pc:docMk/>
            <pc:sldMk cId="0" sldId="274"/>
            <ac:spMk id="13" creationId="{00000000-0000-0000-0000-000000000000}"/>
          </ac:spMkLst>
        </pc:spChg>
      </pc:sldChg>
      <pc:sldChg chg="delSp mod">
        <pc:chgData name="Dr. Ayesha Altaf" userId="83f6cd9f-efc5-42cb-ab08-4c9396de692c" providerId="ADAL" clId="{5FD8C0B6-019C-48D8-8208-DF49B0E9CD21}" dt="2023-10-09T04:34:57.107" v="67" actId="478"/>
        <pc:sldMkLst>
          <pc:docMk/>
          <pc:sldMk cId="0" sldId="275"/>
        </pc:sldMkLst>
        <pc:spChg chg="del">
          <ac:chgData name="Dr. Ayesha Altaf" userId="83f6cd9f-efc5-42cb-ab08-4c9396de692c" providerId="ADAL" clId="{5FD8C0B6-019C-48D8-8208-DF49B0E9CD21}" dt="2023-10-09T04:34:57.107" v="67" actId="478"/>
          <ac:spMkLst>
            <pc:docMk/>
            <pc:sldMk cId="0" sldId="275"/>
            <ac:spMk id="12" creationId="{00000000-0000-0000-0000-000000000000}"/>
          </ac:spMkLst>
        </pc:spChg>
      </pc:sldChg>
      <pc:sldChg chg="delSp mod">
        <pc:chgData name="Dr. Ayesha Altaf" userId="83f6cd9f-efc5-42cb-ab08-4c9396de692c" providerId="ADAL" clId="{5FD8C0B6-019C-48D8-8208-DF49B0E9CD21}" dt="2023-10-09T04:34:59.101" v="68" actId="478"/>
        <pc:sldMkLst>
          <pc:docMk/>
          <pc:sldMk cId="0" sldId="276"/>
        </pc:sldMkLst>
        <pc:spChg chg="del">
          <ac:chgData name="Dr. Ayesha Altaf" userId="83f6cd9f-efc5-42cb-ab08-4c9396de692c" providerId="ADAL" clId="{5FD8C0B6-019C-48D8-8208-DF49B0E9CD21}" dt="2023-10-09T04:34:59.101" v="68" actId="478"/>
          <ac:spMkLst>
            <pc:docMk/>
            <pc:sldMk cId="0" sldId="276"/>
            <ac:spMk id="19" creationId="{00000000-0000-0000-0000-000000000000}"/>
          </ac:spMkLst>
        </pc:spChg>
      </pc:sldChg>
      <pc:sldChg chg="delSp mod">
        <pc:chgData name="Dr. Ayesha Altaf" userId="83f6cd9f-efc5-42cb-ab08-4c9396de692c" providerId="ADAL" clId="{5FD8C0B6-019C-48D8-8208-DF49B0E9CD21}" dt="2023-10-09T04:35:01.107" v="69" actId="478"/>
        <pc:sldMkLst>
          <pc:docMk/>
          <pc:sldMk cId="0" sldId="279"/>
        </pc:sldMkLst>
        <pc:spChg chg="del">
          <ac:chgData name="Dr. Ayesha Altaf" userId="83f6cd9f-efc5-42cb-ab08-4c9396de692c" providerId="ADAL" clId="{5FD8C0B6-019C-48D8-8208-DF49B0E9CD21}" dt="2023-10-09T04:35:01.107" v="69" actId="478"/>
          <ac:spMkLst>
            <pc:docMk/>
            <pc:sldMk cId="0" sldId="279"/>
            <ac:spMk id="18" creationId="{00000000-0000-0000-0000-000000000000}"/>
          </ac:spMkLst>
        </pc:spChg>
      </pc:sldChg>
      <pc:sldChg chg="delSp modSp mod">
        <pc:chgData name="Dr. Ayesha Altaf" userId="83f6cd9f-efc5-42cb-ab08-4c9396de692c" providerId="ADAL" clId="{5FD8C0B6-019C-48D8-8208-DF49B0E9CD21}" dt="2023-10-09T04:35:04.654" v="71" actId="478"/>
        <pc:sldMkLst>
          <pc:docMk/>
          <pc:sldMk cId="0" sldId="280"/>
        </pc:sldMkLst>
        <pc:spChg chg="del mod">
          <ac:chgData name="Dr. Ayesha Altaf" userId="83f6cd9f-efc5-42cb-ab08-4c9396de692c" providerId="ADAL" clId="{5FD8C0B6-019C-48D8-8208-DF49B0E9CD21}" dt="2023-10-09T04:35:04.654" v="71" actId="478"/>
          <ac:spMkLst>
            <pc:docMk/>
            <pc:sldMk cId="0" sldId="280"/>
            <ac:spMk id="48" creationId="{00000000-0000-0000-0000-000000000000}"/>
          </ac:spMkLst>
        </pc:spChg>
      </pc:sldChg>
      <pc:sldChg chg="delSp mod">
        <pc:chgData name="Dr. Ayesha Altaf" userId="83f6cd9f-efc5-42cb-ab08-4c9396de692c" providerId="ADAL" clId="{5FD8C0B6-019C-48D8-8208-DF49B0E9CD21}" dt="2023-10-09T04:35:06.614" v="72" actId="478"/>
        <pc:sldMkLst>
          <pc:docMk/>
          <pc:sldMk cId="0" sldId="281"/>
        </pc:sldMkLst>
        <pc:spChg chg="del">
          <ac:chgData name="Dr. Ayesha Altaf" userId="83f6cd9f-efc5-42cb-ab08-4c9396de692c" providerId="ADAL" clId="{5FD8C0B6-019C-48D8-8208-DF49B0E9CD21}" dt="2023-10-09T04:35:06.614" v="72" actId="478"/>
          <ac:spMkLst>
            <pc:docMk/>
            <pc:sldMk cId="0" sldId="281"/>
            <ac:spMk id="17" creationId="{00000000-0000-0000-0000-000000000000}"/>
          </ac:spMkLst>
        </pc:spChg>
      </pc:sldChg>
      <pc:sldChg chg="delSp mod">
        <pc:chgData name="Dr. Ayesha Altaf" userId="83f6cd9f-efc5-42cb-ab08-4c9396de692c" providerId="ADAL" clId="{5FD8C0B6-019C-48D8-8208-DF49B0E9CD21}" dt="2023-10-09T04:35:09.110" v="73" actId="478"/>
        <pc:sldMkLst>
          <pc:docMk/>
          <pc:sldMk cId="0" sldId="282"/>
        </pc:sldMkLst>
        <pc:spChg chg="del">
          <ac:chgData name="Dr. Ayesha Altaf" userId="83f6cd9f-efc5-42cb-ab08-4c9396de692c" providerId="ADAL" clId="{5FD8C0B6-019C-48D8-8208-DF49B0E9CD21}" dt="2023-10-09T04:35:09.110" v="73" actId="478"/>
          <ac:spMkLst>
            <pc:docMk/>
            <pc:sldMk cId="0" sldId="282"/>
            <ac:spMk id="16" creationId="{00000000-0000-0000-0000-000000000000}"/>
          </ac:spMkLst>
        </pc:spChg>
      </pc:sldChg>
      <pc:sldChg chg="delSp mod">
        <pc:chgData name="Dr. Ayesha Altaf" userId="83f6cd9f-efc5-42cb-ab08-4c9396de692c" providerId="ADAL" clId="{5FD8C0B6-019C-48D8-8208-DF49B0E9CD21}" dt="2023-10-09T04:35:11.136" v="74" actId="478"/>
        <pc:sldMkLst>
          <pc:docMk/>
          <pc:sldMk cId="0" sldId="283"/>
        </pc:sldMkLst>
        <pc:spChg chg="del">
          <ac:chgData name="Dr. Ayesha Altaf" userId="83f6cd9f-efc5-42cb-ab08-4c9396de692c" providerId="ADAL" clId="{5FD8C0B6-019C-48D8-8208-DF49B0E9CD21}" dt="2023-10-09T04:35:11.136" v="74" actId="478"/>
          <ac:spMkLst>
            <pc:docMk/>
            <pc:sldMk cId="0" sldId="283"/>
            <ac:spMk id="20" creationId="{00000000-0000-0000-0000-000000000000}"/>
          </ac:spMkLst>
        </pc:spChg>
      </pc:sldChg>
      <pc:sldChg chg="delSp mod">
        <pc:chgData name="Dr. Ayesha Altaf" userId="83f6cd9f-efc5-42cb-ab08-4c9396de692c" providerId="ADAL" clId="{5FD8C0B6-019C-48D8-8208-DF49B0E9CD21}" dt="2023-10-09T04:35:12.908" v="75" actId="478"/>
        <pc:sldMkLst>
          <pc:docMk/>
          <pc:sldMk cId="3795252815" sldId="286"/>
        </pc:sldMkLst>
        <pc:spChg chg="del">
          <ac:chgData name="Dr. Ayesha Altaf" userId="83f6cd9f-efc5-42cb-ab08-4c9396de692c" providerId="ADAL" clId="{5FD8C0B6-019C-48D8-8208-DF49B0E9CD21}" dt="2023-10-09T04:35:12.908" v="75" actId="478"/>
          <ac:spMkLst>
            <pc:docMk/>
            <pc:sldMk cId="3795252815" sldId="286"/>
            <ac:spMk id="131" creationId="{00000000-0000-0000-0000-000000000000}"/>
          </ac:spMkLst>
        </pc:spChg>
      </pc:sldChg>
      <pc:sldChg chg="delSp mod modShow">
        <pc:chgData name="Dr. Ayesha Altaf" userId="83f6cd9f-efc5-42cb-ab08-4c9396de692c" providerId="ADAL" clId="{5FD8C0B6-019C-48D8-8208-DF49B0E9CD21}" dt="2023-10-09T04:51:36.522" v="94" actId="729"/>
        <pc:sldMkLst>
          <pc:docMk/>
          <pc:sldMk cId="2836296017" sldId="287"/>
        </pc:sldMkLst>
        <pc:spChg chg="del">
          <ac:chgData name="Dr. Ayesha Altaf" userId="83f6cd9f-efc5-42cb-ab08-4c9396de692c" providerId="ADAL" clId="{5FD8C0B6-019C-48D8-8208-DF49B0E9CD21}" dt="2023-10-09T04:35:17.067" v="76" actId="478"/>
          <ac:spMkLst>
            <pc:docMk/>
            <pc:sldMk cId="2836296017" sldId="287"/>
            <ac:spMk id="131" creationId="{00000000-0000-0000-0000-000000000000}"/>
          </ac:spMkLst>
        </pc:spChg>
      </pc:sldChg>
      <pc:sldChg chg="addSp delSp modSp new mod ord">
        <pc:chgData name="Dr. Ayesha Altaf" userId="83f6cd9f-efc5-42cb-ab08-4c9396de692c" providerId="ADAL" clId="{5FD8C0B6-019C-48D8-8208-DF49B0E9CD21}" dt="2023-10-09T04:46:39.521" v="93"/>
        <pc:sldMkLst>
          <pc:docMk/>
          <pc:sldMk cId="3273112188" sldId="288"/>
        </pc:sldMkLst>
        <pc:spChg chg="del">
          <ac:chgData name="Dr. Ayesha Altaf" userId="83f6cd9f-efc5-42cb-ab08-4c9396de692c" providerId="ADAL" clId="{5FD8C0B6-019C-48D8-8208-DF49B0E9CD21}" dt="2023-10-09T04:46:13.499" v="88" actId="478"/>
          <ac:spMkLst>
            <pc:docMk/>
            <pc:sldMk cId="3273112188" sldId="288"/>
            <ac:spMk id="4" creationId="{59853386-5AF0-1451-0B7C-4022BA6FAA7E}"/>
          </ac:spMkLst>
        </pc:spChg>
        <pc:picChg chg="add mod modCrop">
          <ac:chgData name="Dr. Ayesha Altaf" userId="83f6cd9f-efc5-42cb-ab08-4c9396de692c" providerId="ADAL" clId="{5FD8C0B6-019C-48D8-8208-DF49B0E9CD21}" dt="2023-10-09T04:46:21.390" v="91" actId="14100"/>
          <ac:picMkLst>
            <pc:docMk/>
            <pc:sldMk cId="3273112188" sldId="288"/>
            <ac:picMk id="8" creationId="{D2355551-F859-908B-E432-6A14843F59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44284CB-1E03-440A-9B27-6685734453FE}" type="datetimeFigureOut">
              <a:rPr lang="en-US" smtClean="0"/>
              <a:t>10/16/2023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4FD60D1-1F36-4D4E-B780-4CAD65B180C6}" type="slidenum">
              <a:rPr lang="en-US" smtClean="0"/>
              <a:t>‹#›</a:t>
            </a:fld>
            <a:endParaRPr lang="en-US"/>
          </a:p>
        </p:txBody>
      </p:sp>
    </p:spTree>
    <p:extLst>
      <p:ext uri="{BB962C8B-B14F-4D97-AF65-F5344CB8AC3E}">
        <p14:creationId xmlns:p14="http://schemas.microsoft.com/office/powerpoint/2010/main" val="253232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D60D1-1F36-4D4E-B780-4CAD65B180C6}" type="slidenum">
              <a:rPr lang="en-US" smtClean="0"/>
              <a:t>1</a:t>
            </a:fld>
            <a:endParaRPr lang="en-US"/>
          </a:p>
        </p:txBody>
      </p:sp>
    </p:spTree>
    <p:extLst>
      <p:ext uri="{BB962C8B-B14F-4D97-AF65-F5344CB8AC3E}">
        <p14:creationId xmlns:p14="http://schemas.microsoft.com/office/powerpoint/2010/main" val="42211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D60D1-1F36-4D4E-B780-4CAD65B180C6}" type="slidenum">
              <a:rPr lang="en-US" smtClean="0"/>
              <a:t>27</a:t>
            </a:fld>
            <a:endParaRPr lang="en-US"/>
          </a:p>
        </p:txBody>
      </p:sp>
    </p:spTree>
    <p:extLst>
      <p:ext uri="{BB962C8B-B14F-4D97-AF65-F5344CB8AC3E}">
        <p14:creationId xmlns:p14="http://schemas.microsoft.com/office/powerpoint/2010/main" val="242953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29677" y="120040"/>
            <a:ext cx="5584190" cy="635000"/>
          </a:xfrm>
          <a:prstGeom prst="rect">
            <a:avLst/>
          </a:prstGeom>
        </p:spPr>
        <p:txBody>
          <a:bodyPr wrap="square" lIns="0" tIns="0" rIns="0" bIns="0">
            <a:spAutoFit/>
          </a:bodyPr>
          <a:lstStyle>
            <a:lvl1pPr>
              <a:defRPr sz="4000" b="1" i="0">
                <a:solidFill>
                  <a:srgbClr val="3333CC"/>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Structures– Fall 2022</a:t>
            </a:r>
            <a:endParaRPr lang="en-US" spc="-2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D55AA13-CF60-4250-A361-E90B94910CB6}" type="datetime1">
              <a:rPr lang="en-US" smtClean="0"/>
              <a:t>10/16/2023</a:t>
            </a:fld>
            <a:endParaRPr lang="en-US"/>
          </a:p>
        </p:txBody>
      </p:sp>
      <p:sp>
        <p:nvSpPr>
          <p:cNvPr id="6" name="Holder 6"/>
          <p:cNvSpPr>
            <a:spLocks noGrp="1"/>
          </p:cNvSpPr>
          <p:nvPr>
            <p:ph type="sldNum" sz="quarter" idx="7"/>
          </p:nvPr>
        </p:nvSpPr>
        <p:spPr>
          <a:xfrm>
            <a:off x="8488893" y="6572081"/>
            <a:ext cx="427990" cy="179536"/>
          </a:xfrm>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33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Structures– Fall 2022</a:t>
            </a:r>
            <a:endParaRPr lang="en-US" spc="-2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D0C68E4-2204-4270-9544-CEDCD05E65F7}" type="datetime1">
              <a:rPr lang="en-US" smtClean="0"/>
              <a:t>10/16/2023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33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Structures– Fall 2022</a:t>
            </a:r>
            <a:endParaRPr lang="en-US" spc="-2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77D2DEF-307C-48E4-ABEE-31388988399D}" type="datetime1">
              <a:rPr lang="en-US" smtClean="0"/>
              <a:t>10/16/2023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33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Structures– Fall 2022</a:t>
            </a:r>
            <a:endParaRPr lang="en-US" spc="-2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EE97444-7003-4964-88FF-DEDA12302347}" type="datetime1">
              <a:rPr lang="en-US" smtClean="0"/>
              <a:t>10/16/2023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Structures– Fall 2022</a:t>
            </a:r>
            <a:endParaRPr lang="en-US" spc="-2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2E88469-FE8D-4A30-81B5-12F26960BAE5}" type="datetime1">
              <a:rPr lang="en-US" smtClean="0"/>
              <a:t>10/16/2023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12" y="468312"/>
            <a:ext cx="438150" cy="474980"/>
          </a:xfrm>
          <a:custGeom>
            <a:avLst/>
            <a:gdLst/>
            <a:ahLst/>
            <a:cxnLst/>
            <a:rect l="l" t="t" r="r" b="b"/>
            <a:pathLst>
              <a:path w="438150" h="474980">
                <a:moveTo>
                  <a:pt x="0" y="474662"/>
                </a:moveTo>
                <a:lnTo>
                  <a:pt x="438150" y="474662"/>
                </a:lnTo>
                <a:lnTo>
                  <a:pt x="438150" y="0"/>
                </a:lnTo>
                <a:lnTo>
                  <a:pt x="0" y="0"/>
                </a:lnTo>
                <a:lnTo>
                  <a:pt x="0" y="474662"/>
                </a:lnTo>
                <a:close/>
              </a:path>
            </a:pathLst>
          </a:custGeom>
          <a:solidFill>
            <a:srgbClr val="FFD600"/>
          </a:solidFill>
        </p:spPr>
        <p:txBody>
          <a:bodyPr wrap="square" lIns="0" tIns="0" rIns="0" bIns="0" rtlCol="0"/>
          <a:lstStyle/>
          <a:p>
            <a:endParaRPr/>
          </a:p>
        </p:txBody>
      </p:sp>
      <p:sp>
        <p:nvSpPr>
          <p:cNvPr id="17" name="bk object 17"/>
          <p:cNvSpPr/>
          <p:nvPr/>
        </p:nvSpPr>
        <p:spPr>
          <a:xfrm>
            <a:off x="800100" y="468312"/>
            <a:ext cx="328612" cy="474662"/>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541337" y="890587"/>
            <a:ext cx="422275" cy="474980"/>
          </a:xfrm>
          <a:custGeom>
            <a:avLst/>
            <a:gdLst/>
            <a:ahLst/>
            <a:cxnLst/>
            <a:rect l="l" t="t" r="r" b="b"/>
            <a:pathLst>
              <a:path w="422275" h="474980">
                <a:moveTo>
                  <a:pt x="0" y="474662"/>
                </a:moveTo>
                <a:lnTo>
                  <a:pt x="422275" y="474662"/>
                </a:lnTo>
                <a:lnTo>
                  <a:pt x="422275" y="0"/>
                </a:lnTo>
                <a:lnTo>
                  <a:pt x="0" y="0"/>
                </a:lnTo>
                <a:lnTo>
                  <a:pt x="0" y="474662"/>
                </a:lnTo>
                <a:close/>
              </a:path>
            </a:pathLst>
          </a:custGeom>
          <a:solidFill>
            <a:srgbClr val="434DD6"/>
          </a:solidFill>
        </p:spPr>
        <p:txBody>
          <a:bodyPr wrap="square" lIns="0" tIns="0" rIns="0" bIns="0" rtlCol="0"/>
          <a:lstStyle/>
          <a:p>
            <a:endParaRPr/>
          </a:p>
        </p:txBody>
      </p:sp>
      <p:sp>
        <p:nvSpPr>
          <p:cNvPr id="2" name="Holder 2"/>
          <p:cNvSpPr>
            <a:spLocks noGrp="1"/>
          </p:cNvSpPr>
          <p:nvPr>
            <p:ph type="title"/>
          </p:nvPr>
        </p:nvSpPr>
        <p:spPr>
          <a:xfrm>
            <a:off x="117792" y="462279"/>
            <a:ext cx="8908414" cy="635000"/>
          </a:xfrm>
          <a:prstGeom prst="rect">
            <a:avLst/>
          </a:prstGeom>
        </p:spPr>
        <p:txBody>
          <a:bodyPr wrap="square" lIns="0" tIns="0" rIns="0" bIns="0">
            <a:spAutoFit/>
          </a:bodyPr>
          <a:lstStyle>
            <a:lvl1pPr>
              <a:defRPr sz="4000" b="1" i="0">
                <a:solidFill>
                  <a:srgbClr val="3333CC"/>
                </a:solidFill>
                <a:latin typeface="Arial"/>
                <a:cs typeface="Arial"/>
              </a:defRPr>
            </a:lvl1pPr>
          </a:lstStyle>
          <a:p>
            <a:endParaRPr/>
          </a:p>
        </p:txBody>
      </p:sp>
      <p:sp>
        <p:nvSpPr>
          <p:cNvPr id="3" name="Holder 3"/>
          <p:cNvSpPr>
            <a:spLocks noGrp="1"/>
          </p:cNvSpPr>
          <p:nvPr>
            <p:ph type="body" idx="1"/>
          </p:nvPr>
        </p:nvSpPr>
        <p:spPr>
          <a:xfrm>
            <a:off x="340360" y="1216659"/>
            <a:ext cx="8463279" cy="454152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86689" y="6562556"/>
            <a:ext cx="2995930" cy="179536"/>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425"/>
              </a:lnSpc>
            </a:pPr>
            <a:r>
              <a:rPr lang="en-US"/>
              <a:t>Discrete Structures– Fall 2022</a:t>
            </a:r>
            <a:endParaRPr lang="en-US" spc="-2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655CD580-6D2F-43C2-A388-A29B0AEF3CAC}" type="datetime1">
              <a:rPr lang="en-US" smtClean="0"/>
              <a:t>10/16/2023</a:t>
            </a:fld>
            <a:endParaRPr lang="en-US" dirty="0"/>
          </a:p>
        </p:txBody>
      </p:sp>
      <p:sp>
        <p:nvSpPr>
          <p:cNvPr id="6" name="Holder 6"/>
          <p:cNvSpPr>
            <a:spLocks noGrp="1"/>
          </p:cNvSpPr>
          <p:nvPr>
            <p:ph type="sldNum" sz="quarter" idx="7"/>
          </p:nvPr>
        </p:nvSpPr>
        <p:spPr>
          <a:xfrm>
            <a:off x="8488893" y="6572081"/>
            <a:ext cx="427990" cy="179536"/>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9.jpg"/><Relationship Id="rId5" Type="http://schemas.openxmlformats.org/officeDocument/2006/relationships/image" Target="../media/image14.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0512" y="2546413"/>
            <a:ext cx="438150" cy="474980"/>
          </a:xfrm>
          <a:custGeom>
            <a:avLst/>
            <a:gdLst/>
            <a:ahLst/>
            <a:cxnLst/>
            <a:rect l="l" t="t" r="r" b="b"/>
            <a:pathLst>
              <a:path w="438150" h="474980">
                <a:moveTo>
                  <a:pt x="0" y="474662"/>
                </a:moveTo>
                <a:lnTo>
                  <a:pt x="437667" y="474662"/>
                </a:lnTo>
                <a:lnTo>
                  <a:pt x="437667" y="0"/>
                </a:lnTo>
                <a:lnTo>
                  <a:pt x="0" y="0"/>
                </a:lnTo>
                <a:lnTo>
                  <a:pt x="0" y="474662"/>
                </a:lnTo>
                <a:close/>
              </a:path>
            </a:pathLst>
          </a:custGeom>
          <a:solidFill>
            <a:srgbClr val="3333CC"/>
          </a:solidFill>
        </p:spPr>
        <p:txBody>
          <a:bodyPr wrap="square" lIns="0" tIns="0" rIns="0" bIns="0" rtlCol="0"/>
          <a:lstStyle/>
          <a:p>
            <a:endParaRPr/>
          </a:p>
        </p:txBody>
      </p:sp>
      <p:sp>
        <p:nvSpPr>
          <p:cNvPr id="3" name="object 3"/>
          <p:cNvSpPr/>
          <p:nvPr/>
        </p:nvSpPr>
        <p:spPr>
          <a:xfrm>
            <a:off x="673468" y="2546413"/>
            <a:ext cx="328244" cy="4746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14337" y="2968688"/>
            <a:ext cx="422275" cy="474980"/>
          </a:xfrm>
          <a:custGeom>
            <a:avLst/>
            <a:gdLst/>
            <a:ahLst/>
            <a:cxnLst/>
            <a:rect l="l" t="t" r="r" b="b"/>
            <a:pathLst>
              <a:path w="422275" h="474979">
                <a:moveTo>
                  <a:pt x="0" y="474662"/>
                </a:moveTo>
                <a:lnTo>
                  <a:pt x="421817" y="474662"/>
                </a:lnTo>
                <a:lnTo>
                  <a:pt x="421817" y="0"/>
                </a:lnTo>
                <a:lnTo>
                  <a:pt x="0" y="0"/>
                </a:lnTo>
                <a:lnTo>
                  <a:pt x="0" y="474662"/>
                </a:lnTo>
                <a:close/>
              </a:path>
            </a:pathLst>
          </a:custGeom>
          <a:solidFill>
            <a:srgbClr val="FFCF00"/>
          </a:solidFill>
        </p:spPr>
        <p:txBody>
          <a:bodyPr wrap="square" lIns="0" tIns="0" rIns="0" bIns="0" rtlCol="0"/>
          <a:lstStyle/>
          <a:p>
            <a:endParaRPr/>
          </a:p>
        </p:txBody>
      </p:sp>
      <p:sp>
        <p:nvSpPr>
          <p:cNvPr id="5" name="object 5"/>
          <p:cNvSpPr/>
          <p:nvPr/>
        </p:nvSpPr>
        <p:spPr>
          <a:xfrm>
            <a:off x="783437" y="2968688"/>
            <a:ext cx="369100" cy="4746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2895600"/>
            <a:ext cx="560387" cy="42227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50875" y="2438463"/>
            <a:ext cx="0" cy="1052830"/>
          </a:xfrm>
          <a:custGeom>
            <a:avLst/>
            <a:gdLst/>
            <a:ahLst/>
            <a:cxnLst/>
            <a:rect l="l" t="t" r="r" b="b"/>
            <a:pathLst>
              <a:path h="1052829">
                <a:moveTo>
                  <a:pt x="0" y="0"/>
                </a:moveTo>
                <a:lnTo>
                  <a:pt x="0" y="1052512"/>
                </a:lnTo>
              </a:path>
            </a:pathLst>
          </a:custGeom>
          <a:ln w="31750">
            <a:solidFill>
              <a:srgbClr val="1C1C1C"/>
            </a:solidFill>
          </a:ln>
        </p:spPr>
        <p:txBody>
          <a:bodyPr wrap="square" lIns="0" tIns="0" rIns="0" bIns="0" rtlCol="0"/>
          <a:lstStyle/>
          <a:p>
            <a:endParaRPr/>
          </a:p>
        </p:txBody>
      </p:sp>
      <p:sp>
        <p:nvSpPr>
          <p:cNvPr id="8" name="object 8"/>
          <p:cNvSpPr/>
          <p:nvPr/>
        </p:nvSpPr>
        <p:spPr>
          <a:xfrm>
            <a:off x="315912" y="3260787"/>
            <a:ext cx="8693150" cy="55563"/>
          </a:xfrm>
          <a:prstGeom prst="rect">
            <a:avLst/>
          </a:prstGeom>
          <a:blipFill>
            <a:blip r:embed="rId6"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1069644" y="872109"/>
            <a:ext cx="7280909" cy="1489075"/>
          </a:xfrm>
          <a:prstGeom prst="rect">
            <a:avLst/>
          </a:prstGeom>
        </p:spPr>
        <p:txBody>
          <a:bodyPr vert="horz" wrap="square" lIns="0" tIns="12700" rIns="0" bIns="0" rtlCol="0">
            <a:spAutoFit/>
          </a:bodyPr>
          <a:lstStyle/>
          <a:p>
            <a:pPr marL="12700">
              <a:lnSpc>
                <a:spcPct val="100000"/>
              </a:lnSpc>
              <a:spcBef>
                <a:spcPts val="100"/>
              </a:spcBef>
            </a:pPr>
            <a:endParaRPr sz="4800" dirty="0"/>
          </a:p>
          <a:p>
            <a:pPr marL="12700">
              <a:lnSpc>
                <a:spcPct val="100000"/>
              </a:lnSpc>
            </a:pPr>
            <a:r>
              <a:rPr sz="4800" spc="-5" dirty="0"/>
              <a:t>Discrete Mathematics</a:t>
            </a:r>
            <a:r>
              <a:rPr sz="4800" spc="50" dirty="0"/>
              <a:t> </a:t>
            </a:r>
            <a:r>
              <a:rPr sz="4800" spc="-5" dirty="0"/>
              <a:t>for</a:t>
            </a:r>
            <a:endParaRPr sz="4800" dirty="0"/>
          </a:p>
        </p:txBody>
      </p:sp>
      <p:sp>
        <p:nvSpPr>
          <p:cNvPr id="12" name="object 12"/>
          <p:cNvSpPr txBox="1"/>
          <p:nvPr/>
        </p:nvSpPr>
        <p:spPr>
          <a:xfrm>
            <a:off x="1069644" y="2335479"/>
            <a:ext cx="5720080" cy="757555"/>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3333CC"/>
                </a:solidFill>
                <a:latin typeface="Arial"/>
                <a:cs typeface="Arial"/>
              </a:rPr>
              <a:t>Computer Science </a:t>
            </a:r>
            <a:endParaRPr sz="4800" dirty="0">
              <a:latin typeface="Arial"/>
              <a:cs typeface="Arial"/>
            </a:endParaRPr>
          </a:p>
        </p:txBody>
      </p:sp>
      <p:sp>
        <p:nvSpPr>
          <p:cNvPr id="13" name="object 13"/>
          <p:cNvSpPr txBox="1"/>
          <p:nvPr/>
        </p:nvSpPr>
        <p:spPr>
          <a:xfrm>
            <a:off x="1043736" y="3742690"/>
            <a:ext cx="7348855" cy="2180084"/>
          </a:xfrm>
          <a:prstGeom prst="rect">
            <a:avLst/>
          </a:prstGeom>
        </p:spPr>
        <p:txBody>
          <a:bodyPr vert="horz" wrap="square" lIns="0" tIns="12700" rIns="0" bIns="0" rtlCol="0">
            <a:spAutoFit/>
          </a:bodyPr>
          <a:lstStyle/>
          <a:p>
            <a:pPr algn="ctr">
              <a:lnSpc>
                <a:spcPct val="100000"/>
              </a:lnSpc>
              <a:spcBef>
                <a:spcPts val="100"/>
              </a:spcBef>
            </a:pPr>
            <a:r>
              <a:rPr sz="2400" b="1" dirty="0">
                <a:latin typeface="Times New Roman" panose="02020603050405020304" pitchFamily="18" charset="0"/>
                <a:cs typeface="Times New Roman" panose="02020603050405020304" pitchFamily="18" charset="0"/>
              </a:rPr>
              <a:t>Dep</a:t>
            </a:r>
            <a:r>
              <a:rPr lang="en-US" sz="2400" b="1" dirty="0">
                <a:latin typeface="Times New Roman" panose="02020603050405020304" pitchFamily="18" charset="0"/>
                <a:cs typeface="Times New Roman" panose="02020603050405020304" pitchFamily="18" charset="0"/>
              </a:rPr>
              <a:t>artment of Computer Science</a:t>
            </a:r>
            <a:r>
              <a:rPr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ctr">
              <a:lnSpc>
                <a:spcPct val="100000"/>
              </a:lnSpc>
              <a:spcBef>
                <a:spcPts val="100"/>
              </a:spcBef>
            </a:pP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algn="ctr">
              <a:lnSpc>
                <a:spcPct val="100000"/>
              </a:lnSpc>
              <a:spcBef>
                <a:spcPts val="25"/>
              </a:spcBef>
            </a:pPr>
            <a:r>
              <a:rPr lang="en-US" sz="2400" b="1" dirty="0">
                <a:latin typeface="Times New Roman" panose="02020603050405020304" pitchFamily="18" charset="0"/>
                <a:cs typeface="Times New Roman" panose="02020603050405020304" pitchFamily="18" charset="0"/>
              </a:rPr>
              <a:t>Instructor</a:t>
            </a:r>
            <a:r>
              <a:rPr lang="en-US" sz="2400" dirty="0">
                <a:latin typeface="Times New Roman" panose="02020603050405020304" pitchFamily="18" charset="0"/>
                <a:cs typeface="Times New Roman" panose="02020603050405020304" pitchFamily="18" charset="0"/>
              </a:rPr>
              <a:t>: Dr. Ayesha Altaf</a:t>
            </a:r>
          </a:p>
          <a:p>
            <a:pPr algn="ctr">
              <a:lnSpc>
                <a:spcPct val="100000"/>
              </a:lnSpc>
              <a:spcBef>
                <a:spcPts val="25"/>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25"/>
              </a:spcBef>
            </a:pPr>
            <a:r>
              <a:rPr lang="en-US" sz="2400" b="1" dirty="0">
                <a:latin typeface="Times New Roman" panose="02020603050405020304" pitchFamily="18" charset="0"/>
                <a:cs typeface="Times New Roman" panose="02020603050405020304" pitchFamily="18" charset="0"/>
              </a:rPr>
              <a:t>Reference Book</a:t>
            </a:r>
            <a:r>
              <a:rPr lang="en-US" sz="2400" dirty="0">
                <a:latin typeface="Times New Roman" panose="02020603050405020304" pitchFamily="18" charset="0"/>
                <a:cs typeface="Times New Roman" panose="02020603050405020304" pitchFamily="18" charset="0"/>
              </a:rPr>
              <a:t>: Discrete Mathematics and its applications BY Kenneth H. Rosen –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edition</a:t>
            </a:r>
            <a:endParaRPr sz="2400" dirty="0">
              <a:latin typeface="Times New Roman" panose="02020603050405020304" pitchFamily="18" charset="0"/>
              <a:cs typeface="Times New Roman" panose="02020603050405020304" pitchFamily="18" charset="0"/>
            </a:endParaRPr>
          </a:p>
        </p:txBody>
      </p:sp>
      <p:sp>
        <p:nvSpPr>
          <p:cNvPr id="16" name="Date Placeholder 15"/>
          <p:cNvSpPr>
            <a:spLocks noGrp="1"/>
          </p:cNvSpPr>
          <p:nvPr>
            <p:ph type="dt" sz="half" idx="6"/>
          </p:nvPr>
        </p:nvSpPr>
        <p:spPr/>
        <p:txBody>
          <a:bodyPr/>
          <a:lstStyle/>
          <a:p>
            <a:fld id="{1222A4CC-9EA7-45EA-AD41-57A1B3AC74B7}" type="datetime1">
              <a:rPr lang="en-US" smtClean="0"/>
              <a:t>10/16/2023</a:t>
            </a:fld>
            <a:endParaRPr lang="en-US"/>
          </a:p>
        </p:txBody>
      </p:sp>
      <p:sp>
        <p:nvSpPr>
          <p:cNvPr id="18" name="Slide Number Placeholder 17"/>
          <p:cNvSpPr>
            <a:spLocks noGrp="1"/>
          </p:cNvSpPr>
          <p:nvPr>
            <p:ph type="sldNum" sz="quarter" idx="7"/>
          </p:nvPr>
        </p:nvSpPr>
        <p:spPr/>
        <p:txBody>
          <a:bodyPr/>
          <a:lstStyle/>
          <a:p>
            <a:pPr marL="12700">
              <a:lnSpc>
                <a:spcPts val="1425"/>
              </a:lnSpc>
            </a:pPr>
            <a:fld id="{81D60167-4931-47E6-BA6A-407CBD079E4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120139" y="481329"/>
            <a:ext cx="7905750" cy="635000"/>
          </a:xfrm>
          <a:prstGeom prst="rect">
            <a:avLst/>
          </a:prstGeom>
        </p:spPr>
        <p:txBody>
          <a:bodyPr vert="horz" wrap="square" lIns="0" tIns="12700" rIns="0" bIns="0" rtlCol="0">
            <a:spAutoFit/>
          </a:bodyPr>
          <a:lstStyle/>
          <a:p>
            <a:pPr marL="12700">
              <a:lnSpc>
                <a:spcPct val="100000"/>
              </a:lnSpc>
              <a:spcBef>
                <a:spcPts val="100"/>
              </a:spcBef>
            </a:pPr>
            <a:r>
              <a:rPr spc="-5" dirty="0"/>
              <a:t>Fun</a:t>
            </a:r>
            <a:r>
              <a:rPr dirty="0"/>
              <a:t>ct</a:t>
            </a:r>
            <a:r>
              <a:rPr spc="-5" dirty="0"/>
              <a:t>io</a:t>
            </a:r>
            <a:r>
              <a:rPr dirty="0"/>
              <a:t>n</a:t>
            </a:r>
            <a:r>
              <a:rPr spc="-5" dirty="0"/>
              <a:t> </a:t>
            </a:r>
            <a:r>
              <a:rPr dirty="0"/>
              <a:t>C</a:t>
            </a:r>
            <a:r>
              <a:rPr spc="-5" dirty="0"/>
              <a:t>o</a:t>
            </a:r>
            <a:r>
              <a:rPr dirty="0"/>
              <a:t>m</a:t>
            </a:r>
            <a:r>
              <a:rPr spc="-5" dirty="0"/>
              <a:t>po</a:t>
            </a:r>
            <a:r>
              <a:rPr dirty="0"/>
              <a:t>s</a:t>
            </a:r>
            <a:r>
              <a:rPr spc="-5" dirty="0"/>
              <a:t>i</a:t>
            </a:r>
            <a:r>
              <a:rPr dirty="0"/>
              <a:t>t</a:t>
            </a:r>
            <a:r>
              <a:rPr spc="-5" dirty="0"/>
              <a:t>io</a:t>
            </a:r>
            <a:r>
              <a:rPr dirty="0"/>
              <a:t>n</a:t>
            </a:r>
            <a:r>
              <a:rPr spc="-5" dirty="0"/>
              <a:t> Op</a:t>
            </a:r>
            <a:r>
              <a:rPr dirty="0"/>
              <a:t>era</a:t>
            </a:r>
            <a:r>
              <a:rPr lang="en-US" dirty="0"/>
              <a:t>tor</a:t>
            </a:r>
            <a:endParaRPr sz="1200" baseline="166666" dirty="0">
              <a:latin typeface="Times New Roman"/>
              <a:cs typeface="Times New Roman"/>
            </a:endParaRPr>
          </a:p>
        </p:txBody>
      </p:sp>
      <p:sp>
        <p:nvSpPr>
          <p:cNvPr id="8" name="object 8"/>
          <p:cNvSpPr txBox="1"/>
          <p:nvPr/>
        </p:nvSpPr>
        <p:spPr>
          <a:xfrm>
            <a:off x="916939" y="1755457"/>
            <a:ext cx="8053705" cy="4172937"/>
          </a:xfrm>
          <a:prstGeom prst="rect">
            <a:avLst/>
          </a:prstGeom>
        </p:spPr>
        <p:txBody>
          <a:bodyPr vert="horz" wrap="square" lIns="0" tIns="33020" rIns="0" bIns="0" rtlCol="0">
            <a:spAutoFit/>
          </a:bodyPr>
          <a:lstStyle/>
          <a:p>
            <a:pPr marL="355600" marR="228600" indent="-342900">
              <a:lnSpc>
                <a:spcPts val="3300"/>
              </a:lnSpc>
              <a:spcBef>
                <a:spcPts val="26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For functions </a:t>
            </a:r>
            <a:r>
              <a:rPr sz="2800" i="1" dirty="0">
                <a:latin typeface="Arial"/>
                <a:cs typeface="Arial"/>
              </a:rPr>
              <a:t>g</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 </a:t>
            </a:r>
            <a:r>
              <a:rPr sz="2800" spc="-5" dirty="0">
                <a:latin typeface="Arial"/>
                <a:cs typeface="Arial"/>
              </a:rPr>
              <a:t>and </a:t>
            </a:r>
            <a:r>
              <a:rPr sz="2800" i="1" dirty="0">
                <a:latin typeface="Arial"/>
                <a:cs typeface="Arial"/>
              </a:rPr>
              <a:t>f </a:t>
            </a:r>
            <a:r>
              <a:rPr sz="2800" dirty="0">
                <a:latin typeface="Arial"/>
                <a:cs typeface="Arial"/>
              </a:rPr>
              <a:t>: </a:t>
            </a:r>
            <a:r>
              <a:rPr sz="2800" i="1" dirty="0">
                <a:latin typeface="Arial"/>
                <a:cs typeface="Arial"/>
              </a:rPr>
              <a:t>B </a:t>
            </a:r>
            <a:r>
              <a:rPr sz="2800" dirty="0">
                <a:latin typeface="Symbol"/>
                <a:cs typeface="Symbol"/>
              </a:rPr>
              <a:t></a:t>
            </a:r>
            <a:r>
              <a:rPr sz="2800" dirty="0">
                <a:latin typeface="Times New Roman"/>
                <a:cs typeface="Times New Roman"/>
              </a:rPr>
              <a:t> </a:t>
            </a:r>
            <a:r>
              <a:rPr sz="2800" i="1" spc="-5" dirty="0">
                <a:latin typeface="Arial"/>
                <a:cs typeface="Arial"/>
              </a:rPr>
              <a:t>C</a:t>
            </a:r>
            <a:r>
              <a:rPr sz="2800" spc="-5" dirty="0">
                <a:latin typeface="Arial"/>
                <a:cs typeface="Arial"/>
              </a:rPr>
              <a:t>, there </a:t>
            </a:r>
            <a:r>
              <a:rPr sz="2800" dirty="0">
                <a:latin typeface="Arial"/>
                <a:cs typeface="Arial"/>
              </a:rPr>
              <a:t>is a  special </a:t>
            </a:r>
            <a:r>
              <a:rPr sz="2800" spc="-5" dirty="0">
                <a:latin typeface="Arial"/>
                <a:cs typeface="Arial"/>
              </a:rPr>
              <a:t>operator </a:t>
            </a:r>
            <a:r>
              <a:rPr sz="2800" dirty="0">
                <a:latin typeface="Arial"/>
                <a:cs typeface="Arial"/>
              </a:rPr>
              <a:t>called </a:t>
            </a:r>
            <a:r>
              <a:rPr sz="2800" b="1" i="1" dirty="0">
                <a:solidFill>
                  <a:srgbClr val="006600"/>
                </a:solidFill>
                <a:latin typeface="Arial"/>
                <a:cs typeface="Arial"/>
              </a:rPr>
              <a:t>compose</a:t>
            </a:r>
            <a:r>
              <a:rPr sz="2800" b="1" i="1" spc="-20" dirty="0">
                <a:solidFill>
                  <a:srgbClr val="006600"/>
                </a:solidFill>
                <a:latin typeface="Arial"/>
                <a:cs typeface="Arial"/>
              </a:rPr>
              <a:t> </a:t>
            </a:r>
            <a:r>
              <a:rPr sz="2800" spc="-5" dirty="0">
                <a:latin typeface="Arial"/>
                <a:cs typeface="Arial"/>
              </a:rPr>
              <a:t>(</a:t>
            </a:r>
            <a:r>
              <a:rPr sz="2800" spc="-5" dirty="0">
                <a:latin typeface="Times New Roman"/>
                <a:cs typeface="Times New Roman"/>
              </a:rPr>
              <a:t>“</a:t>
            </a:r>
            <a:r>
              <a:rPr sz="2600" b="1" spc="-5" dirty="0">
                <a:solidFill>
                  <a:srgbClr val="006600"/>
                </a:solidFill>
                <a:latin typeface="Arial"/>
                <a:cs typeface="Arial"/>
              </a:rPr>
              <a:t>◦</a:t>
            </a:r>
            <a:r>
              <a:rPr sz="2800" spc="-5" dirty="0">
                <a:latin typeface="Times New Roman"/>
                <a:cs typeface="Times New Roman"/>
              </a:rPr>
              <a:t>”</a:t>
            </a:r>
            <a:r>
              <a:rPr sz="2800" spc="-5" dirty="0">
                <a:latin typeface="Arial"/>
                <a:cs typeface="Arial"/>
              </a:rPr>
              <a:t>).</a:t>
            </a:r>
            <a:endParaRPr sz="2800" dirty="0">
              <a:latin typeface="Arial"/>
              <a:cs typeface="Arial"/>
            </a:endParaRPr>
          </a:p>
          <a:p>
            <a:pPr marL="469900">
              <a:lnSpc>
                <a:spcPts val="3220"/>
              </a:lnSpc>
              <a:spcBef>
                <a:spcPts val="540"/>
              </a:spcBef>
            </a:pPr>
            <a:r>
              <a:rPr sz="1450" spc="-530" dirty="0">
                <a:solidFill>
                  <a:srgbClr val="FF0000"/>
                </a:solidFill>
                <a:latin typeface="Wingdings"/>
                <a:cs typeface="Wingdings"/>
              </a:rPr>
              <a:t></a:t>
            </a:r>
            <a:r>
              <a:rPr sz="1450" spc="260" dirty="0">
                <a:solidFill>
                  <a:srgbClr val="FF0000"/>
                </a:solidFill>
                <a:latin typeface="Times New Roman"/>
                <a:cs typeface="Times New Roman"/>
              </a:rPr>
              <a:t> </a:t>
            </a:r>
            <a:r>
              <a:rPr sz="2700" dirty="0">
                <a:latin typeface="Arial"/>
                <a:cs typeface="Arial"/>
              </a:rPr>
              <a:t>It </a:t>
            </a:r>
            <a:r>
              <a:rPr sz="2700" u="heavy" dirty="0">
                <a:uFill>
                  <a:solidFill>
                    <a:srgbClr val="000000"/>
                  </a:solidFill>
                </a:uFill>
                <a:latin typeface="Arial"/>
                <a:cs typeface="Arial"/>
              </a:rPr>
              <a:t>composes</a:t>
            </a:r>
            <a:r>
              <a:rPr sz="2700" dirty="0">
                <a:latin typeface="Arial"/>
                <a:cs typeface="Arial"/>
              </a:rPr>
              <a:t> </a:t>
            </a:r>
            <a:r>
              <a:rPr sz="2700" spc="-5" dirty="0">
                <a:latin typeface="Arial"/>
                <a:cs typeface="Arial"/>
              </a:rPr>
              <a:t>(creates) </a:t>
            </a:r>
            <a:r>
              <a:rPr sz="2700" dirty="0">
                <a:latin typeface="Arial"/>
                <a:cs typeface="Arial"/>
              </a:rPr>
              <a:t>a new </a:t>
            </a:r>
            <a:r>
              <a:rPr sz="2700" spc="-5" dirty="0">
                <a:latin typeface="Arial"/>
                <a:cs typeface="Arial"/>
              </a:rPr>
              <a:t>function from </a:t>
            </a:r>
            <a:r>
              <a:rPr sz="2700" i="1" dirty="0">
                <a:latin typeface="Arial"/>
                <a:cs typeface="Arial"/>
              </a:rPr>
              <a:t>f</a:t>
            </a:r>
            <a:r>
              <a:rPr sz="2700" i="1" spc="-15" dirty="0">
                <a:latin typeface="Arial"/>
                <a:cs typeface="Arial"/>
              </a:rPr>
              <a:t> </a:t>
            </a:r>
            <a:r>
              <a:rPr sz="2700" spc="-5" dirty="0">
                <a:latin typeface="Arial"/>
                <a:cs typeface="Arial"/>
              </a:rPr>
              <a:t>and</a:t>
            </a:r>
            <a:endParaRPr sz="2700" dirty="0">
              <a:latin typeface="Arial"/>
              <a:cs typeface="Arial"/>
            </a:endParaRPr>
          </a:p>
          <a:p>
            <a:pPr marL="748665">
              <a:lnSpc>
                <a:spcPts val="3220"/>
              </a:lnSpc>
            </a:pPr>
            <a:r>
              <a:rPr sz="2700" i="1" dirty="0">
                <a:latin typeface="Arial"/>
                <a:cs typeface="Arial"/>
              </a:rPr>
              <a:t>g </a:t>
            </a:r>
            <a:r>
              <a:rPr sz="2700" dirty="0">
                <a:latin typeface="Arial"/>
                <a:cs typeface="Arial"/>
              </a:rPr>
              <a:t>by applying </a:t>
            </a:r>
            <a:r>
              <a:rPr sz="2700" i="1" dirty="0">
                <a:latin typeface="Arial"/>
                <a:cs typeface="Arial"/>
              </a:rPr>
              <a:t>f </a:t>
            </a:r>
            <a:r>
              <a:rPr sz="2700" spc="-5" dirty="0">
                <a:latin typeface="Arial"/>
                <a:cs typeface="Arial"/>
              </a:rPr>
              <a:t>to the </a:t>
            </a:r>
            <a:r>
              <a:rPr sz="2700" dirty="0">
                <a:latin typeface="Arial"/>
                <a:cs typeface="Arial"/>
              </a:rPr>
              <a:t>result of applying</a:t>
            </a:r>
            <a:r>
              <a:rPr sz="2700" spc="-60" dirty="0">
                <a:latin typeface="Arial"/>
                <a:cs typeface="Arial"/>
              </a:rPr>
              <a:t> </a:t>
            </a:r>
            <a:r>
              <a:rPr sz="2700" i="1" dirty="0">
                <a:latin typeface="Arial"/>
                <a:cs typeface="Arial"/>
              </a:rPr>
              <a:t>g.</a:t>
            </a:r>
            <a:endParaRPr sz="2700" dirty="0">
              <a:latin typeface="Arial"/>
              <a:cs typeface="Arial"/>
            </a:endParaRPr>
          </a:p>
          <a:p>
            <a:pPr marL="469900">
              <a:lnSpc>
                <a:spcPct val="100000"/>
              </a:lnSpc>
              <a:spcBef>
                <a:spcPts val="660"/>
              </a:spcBef>
            </a:pPr>
            <a:r>
              <a:rPr sz="1450" spc="-530" dirty="0">
                <a:solidFill>
                  <a:srgbClr val="FF0000"/>
                </a:solidFill>
                <a:latin typeface="Wingdings"/>
                <a:cs typeface="Wingdings"/>
              </a:rPr>
              <a:t></a:t>
            </a:r>
            <a:r>
              <a:rPr sz="1450" spc="254" dirty="0">
                <a:solidFill>
                  <a:srgbClr val="FF0000"/>
                </a:solidFill>
                <a:latin typeface="Times New Roman"/>
                <a:cs typeface="Times New Roman"/>
              </a:rPr>
              <a:t> </a:t>
            </a:r>
            <a:r>
              <a:rPr sz="2700" spc="-5" dirty="0">
                <a:latin typeface="Arial"/>
                <a:cs typeface="Arial"/>
              </a:rPr>
              <a:t>We </a:t>
            </a:r>
            <a:r>
              <a:rPr sz="2700" dirty="0">
                <a:latin typeface="Arial"/>
                <a:cs typeface="Arial"/>
              </a:rPr>
              <a:t>say </a:t>
            </a:r>
            <a:r>
              <a:rPr sz="2700" spc="-5" dirty="0">
                <a:latin typeface="Arial"/>
                <a:cs typeface="Arial"/>
              </a:rPr>
              <a:t>(</a:t>
            </a:r>
            <a:r>
              <a:rPr sz="2700" i="1" spc="-5" dirty="0">
                <a:latin typeface="Arial"/>
                <a:cs typeface="Arial"/>
              </a:rPr>
              <a:t>f </a:t>
            </a:r>
            <a:r>
              <a:rPr sz="2700" dirty="0">
                <a:latin typeface="Arial"/>
                <a:cs typeface="Arial"/>
              </a:rPr>
              <a:t>◦ </a:t>
            </a:r>
            <a:r>
              <a:rPr sz="2700" i="1" dirty="0">
                <a:latin typeface="Arial"/>
                <a:cs typeface="Arial"/>
              </a:rPr>
              <a:t>g</a:t>
            </a:r>
            <a:r>
              <a:rPr sz="2700" dirty="0">
                <a:latin typeface="Arial"/>
                <a:cs typeface="Arial"/>
              </a:rPr>
              <a:t>): </a:t>
            </a:r>
            <a:r>
              <a:rPr sz="2700" i="1" dirty="0">
                <a:latin typeface="Arial"/>
                <a:cs typeface="Arial"/>
              </a:rPr>
              <a:t>A </a:t>
            </a:r>
            <a:r>
              <a:rPr sz="2700" dirty="0">
                <a:latin typeface="Symbol"/>
                <a:cs typeface="Symbol"/>
              </a:rPr>
              <a:t></a:t>
            </a:r>
            <a:r>
              <a:rPr sz="2700" dirty="0">
                <a:latin typeface="Times New Roman"/>
                <a:cs typeface="Times New Roman"/>
              </a:rPr>
              <a:t> </a:t>
            </a:r>
            <a:r>
              <a:rPr sz="2700" i="1" spc="-5" dirty="0">
                <a:latin typeface="Arial"/>
                <a:cs typeface="Arial"/>
              </a:rPr>
              <a:t>C</a:t>
            </a:r>
            <a:r>
              <a:rPr sz="2700" spc="-5" dirty="0">
                <a:latin typeface="Arial"/>
                <a:cs typeface="Arial"/>
              </a:rPr>
              <a:t>, </a:t>
            </a:r>
            <a:r>
              <a:rPr sz="2700" dirty="0">
                <a:latin typeface="Arial"/>
                <a:cs typeface="Arial"/>
              </a:rPr>
              <a:t>where </a:t>
            </a:r>
            <a:r>
              <a:rPr sz="2700" spc="-5" dirty="0">
                <a:latin typeface="Arial"/>
                <a:cs typeface="Arial"/>
              </a:rPr>
              <a:t>(</a:t>
            </a:r>
            <a:r>
              <a:rPr sz="2700" i="1" spc="-5" dirty="0">
                <a:latin typeface="Arial"/>
                <a:cs typeface="Arial"/>
              </a:rPr>
              <a:t>f </a:t>
            </a:r>
            <a:r>
              <a:rPr sz="2700" dirty="0">
                <a:latin typeface="Arial"/>
                <a:cs typeface="Arial"/>
              </a:rPr>
              <a:t>◦ </a:t>
            </a:r>
            <a:r>
              <a:rPr sz="2700" i="1" dirty="0">
                <a:latin typeface="Arial"/>
                <a:cs typeface="Arial"/>
              </a:rPr>
              <a:t>g</a:t>
            </a:r>
            <a:r>
              <a:rPr sz="2700" dirty="0">
                <a:latin typeface="Arial"/>
                <a:cs typeface="Arial"/>
              </a:rPr>
              <a:t>)(</a:t>
            </a:r>
            <a:r>
              <a:rPr sz="2700" i="1" dirty="0">
                <a:latin typeface="Arial"/>
                <a:cs typeface="Arial"/>
              </a:rPr>
              <a:t>a</a:t>
            </a:r>
            <a:r>
              <a:rPr sz="2700" dirty="0">
                <a:latin typeface="Arial"/>
                <a:cs typeface="Arial"/>
              </a:rPr>
              <a:t>) =</a:t>
            </a:r>
            <a:r>
              <a:rPr sz="2700" spc="20" dirty="0">
                <a:latin typeface="Arial"/>
                <a:cs typeface="Arial"/>
              </a:rPr>
              <a:t> </a:t>
            </a:r>
            <a:r>
              <a:rPr sz="2700" i="1" dirty="0">
                <a:latin typeface="Arial"/>
                <a:cs typeface="Arial"/>
              </a:rPr>
              <a:t>f</a:t>
            </a:r>
            <a:r>
              <a:rPr sz="2700" dirty="0">
                <a:latin typeface="Arial"/>
                <a:cs typeface="Arial"/>
              </a:rPr>
              <a:t>(</a:t>
            </a:r>
            <a:r>
              <a:rPr sz="2700" i="1" dirty="0">
                <a:latin typeface="Arial"/>
                <a:cs typeface="Arial"/>
              </a:rPr>
              <a:t>g</a:t>
            </a:r>
            <a:r>
              <a:rPr sz="2700" dirty="0">
                <a:latin typeface="Arial"/>
                <a:cs typeface="Arial"/>
              </a:rPr>
              <a:t>(</a:t>
            </a:r>
            <a:r>
              <a:rPr sz="2700" i="1" dirty="0">
                <a:latin typeface="Arial"/>
                <a:cs typeface="Arial"/>
              </a:rPr>
              <a:t>a</a:t>
            </a:r>
            <a:r>
              <a:rPr sz="2700" dirty="0">
                <a:latin typeface="Arial"/>
                <a:cs typeface="Arial"/>
              </a:rPr>
              <a:t>)).</a:t>
            </a:r>
          </a:p>
          <a:p>
            <a:pPr marL="469900">
              <a:lnSpc>
                <a:spcPts val="3220"/>
              </a:lnSpc>
              <a:spcBef>
                <a:spcPts val="560"/>
              </a:spcBef>
            </a:pPr>
            <a:r>
              <a:rPr sz="1450" spc="-530" dirty="0">
                <a:solidFill>
                  <a:srgbClr val="FF0000"/>
                </a:solidFill>
                <a:latin typeface="Wingdings"/>
                <a:cs typeface="Wingdings"/>
              </a:rPr>
              <a:t></a:t>
            </a:r>
            <a:r>
              <a:rPr sz="1450" spc="254" dirty="0">
                <a:solidFill>
                  <a:srgbClr val="FF0000"/>
                </a:solidFill>
                <a:latin typeface="Times New Roman"/>
                <a:cs typeface="Times New Roman"/>
              </a:rPr>
              <a:t> </a:t>
            </a:r>
            <a:r>
              <a:rPr sz="2700" spc="-5" dirty="0">
                <a:solidFill>
                  <a:srgbClr val="0000CC"/>
                </a:solidFill>
                <a:latin typeface="Arial"/>
                <a:cs typeface="Arial"/>
              </a:rPr>
              <a:t>Note: </a:t>
            </a:r>
            <a:r>
              <a:rPr sz="2700" i="1" dirty="0">
                <a:solidFill>
                  <a:srgbClr val="0329D6"/>
                </a:solidFill>
                <a:latin typeface="Arial"/>
                <a:cs typeface="Arial"/>
              </a:rPr>
              <a:t>f </a:t>
            </a:r>
            <a:r>
              <a:rPr sz="2700" dirty="0">
                <a:solidFill>
                  <a:srgbClr val="0329D6"/>
                </a:solidFill>
                <a:latin typeface="Arial"/>
                <a:cs typeface="Arial"/>
              </a:rPr>
              <a:t>◦ </a:t>
            </a:r>
            <a:r>
              <a:rPr sz="2700" i="1" dirty="0">
                <a:solidFill>
                  <a:srgbClr val="0329D6"/>
                </a:solidFill>
                <a:latin typeface="Arial"/>
                <a:cs typeface="Arial"/>
              </a:rPr>
              <a:t>g </a:t>
            </a:r>
            <a:r>
              <a:rPr sz="2700" dirty="0">
                <a:solidFill>
                  <a:srgbClr val="0000CC"/>
                </a:solidFill>
                <a:latin typeface="Arial"/>
                <a:cs typeface="Arial"/>
              </a:rPr>
              <a:t>cannot be </a:t>
            </a:r>
            <a:r>
              <a:rPr sz="2700" spc="-5" dirty="0">
                <a:solidFill>
                  <a:srgbClr val="0000CC"/>
                </a:solidFill>
                <a:latin typeface="Arial"/>
                <a:cs typeface="Arial"/>
              </a:rPr>
              <a:t>defined </a:t>
            </a:r>
            <a:r>
              <a:rPr sz="2700" dirty="0">
                <a:solidFill>
                  <a:srgbClr val="0000CC"/>
                </a:solidFill>
                <a:latin typeface="Arial"/>
                <a:cs typeface="Arial"/>
              </a:rPr>
              <a:t>unless range of</a:t>
            </a:r>
            <a:r>
              <a:rPr sz="2700" spc="-45" dirty="0">
                <a:solidFill>
                  <a:srgbClr val="0000CC"/>
                </a:solidFill>
                <a:latin typeface="Arial"/>
                <a:cs typeface="Arial"/>
              </a:rPr>
              <a:t> </a:t>
            </a:r>
            <a:r>
              <a:rPr sz="2700" i="1" dirty="0">
                <a:solidFill>
                  <a:srgbClr val="0329D6"/>
                </a:solidFill>
                <a:latin typeface="Arial"/>
                <a:cs typeface="Arial"/>
              </a:rPr>
              <a:t>g</a:t>
            </a:r>
            <a:endParaRPr sz="2700" dirty="0">
              <a:latin typeface="Arial"/>
              <a:cs typeface="Arial"/>
            </a:endParaRPr>
          </a:p>
          <a:p>
            <a:pPr marL="748665">
              <a:lnSpc>
                <a:spcPts val="3220"/>
              </a:lnSpc>
            </a:pPr>
            <a:r>
              <a:rPr sz="2700" dirty="0">
                <a:solidFill>
                  <a:srgbClr val="0000CC"/>
                </a:solidFill>
                <a:latin typeface="Arial"/>
                <a:cs typeface="Arial"/>
              </a:rPr>
              <a:t>is a subset of </a:t>
            </a:r>
            <a:r>
              <a:rPr sz="2700" spc="-5" dirty="0">
                <a:solidFill>
                  <a:srgbClr val="0000CC"/>
                </a:solidFill>
                <a:latin typeface="Arial"/>
                <a:cs typeface="Arial"/>
              </a:rPr>
              <a:t>the </a:t>
            </a:r>
            <a:r>
              <a:rPr sz="2700" dirty="0">
                <a:solidFill>
                  <a:srgbClr val="0000CC"/>
                </a:solidFill>
                <a:latin typeface="Arial"/>
                <a:cs typeface="Arial"/>
              </a:rPr>
              <a:t>domain of</a:t>
            </a:r>
            <a:r>
              <a:rPr sz="2700" spc="-35" dirty="0">
                <a:solidFill>
                  <a:srgbClr val="0000CC"/>
                </a:solidFill>
                <a:latin typeface="Arial"/>
                <a:cs typeface="Arial"/>
              </a:rPr>
              <a:t> </a:t>
            </a:r>
            <a:r>
              <a:rPr sz="2700" i="1" dirty="0">
                <a:solidFill>
                  <a:srgbClr val="0329D6"/>
                </a:solidFill>
                <a:latin typeface="Arial"/>
                <a:cs typeface="Arial"/>
              </a:rPr>
              <a:t>f</a:t>
            </a:r>
            <a:r>
              <a:rPr sz="2700" dirty="0">
                <a:solidFill>
                  <a:srgbClr val="0000CC"/>
                </a:solidFill>
                <a:latin typeface="Arial"/>
                <a:cs typeface="Arial"/>
              </a:rPr>
              <a:t>.</a:t>
            </a:r>
            <a:endParaRPr sz="2700" dirty="0">
              <a:latin typeface="Arial"/>
              <a:cs typeface="Arial"/>
            </a:endParaRPr>
          </a:p>
          <a:p>
            <a:pPr marL="469900">
              <a:lnSpc>
                <a:spcPct val="100000"/>
              </a:lnSpc>
              <a:spcBef>
                <a:spcPts val="660"/>
              </a:spcBef>
            </a:pPr>
            <a:r>
              <a:rPr sz="1450" spc="-530" dirty="0">
                <a:solidFill>
                  <a:srgbClr val="FF0000"/>
                </a:solidFill>
                <a:latin typeface="Wingdings"/>
                <a:cs typeface="Wingdings"/>
              </a:rPr>
              <a:t></a:t>
            </a:r>
            <a:r>
              <a:rPr sz="1450" spc="260" dirty="0">
                <a:solidFill>
                  <a:srgbClr val="FF0000"/>
                </a:solidFill>
                <a:latin typeface="Times New Roman"/>
                <a:cs typeface="Times New Roman"/>
              </a:rPr>
              <a:t> </a:t>
            </a:r>
            <a:r>
              <a:rPr sz="2700" spc="-5" dirty="0">
                <a:latin typeface="Arial"/>
                <a:cs typeface="Arial"/>
              </a:rPr>
              <a:t>Note </a:t>
            </a:r>
            <a:r>
              <a:rPr sz="2700" i="1" dirty="0">
                <a:latin typeface="Arial"/>
                <a:cs typeface="Arial"/>
              </a:rPr>
              <a:t>g</a:t>
            </a:r>
            <a:r>
              <a:rPr sz="2700" dirty="0">
                <a:latin typeface="Arial"/>
                <a:cs typeface="Arial"/>
              </a:rPr>
              <a:t>(</a:t>
            </a:r>
            <a:r>
              <a:rPr sz="2700" i="1" dirty="0">
                <a:latin typeface="Arial"/>
                <a:cs typeface="Arial"/>
              </a:rPr>
              <a:t>a</a:t>
            </a:r>
            <a:r>
              <a:rPr sz="2700" dirty="0">
                <a:latin typeface="Arial"/>
                <a:cs typeface="Arial"/>
              </a:rPr>
              <a:t>)</a:t>
            </a:r>
            <a:r>
              <a:rPr sz="2700" dirty="0">
                <a:latin typeface="Symbol"/>
                <a:cs typeface="Symbol"/>
              </a:rPr>
              <a:t></a:t>
            </a:r>
            <a:r>
              <a:rPr sz="2700" i="1" dirty="0">
                <a:latin typeface="Arial"/>
                <a:cs typeface="Arial"/>
              </a:rPr>
              <a:t>B</a:t>
            </a:r>
            <a:r>
              <a:rPr sz="2700" dirty="0">
                <a:latin typeface="Arial"/>
                <a:cs typeface="Arial"/>
              </a:rPr>
              <a:t>, so </a:t>
            </a:r>
            <a:r>
              <a:rPr sz="2700" i="1" dirty="0">
                <a:latin typeface="Arial"/>
                <a:cs typeface="Arial"/>
              </a:rPr>
              <a:t>f</a:t>
            </a:r>
            <a:r>
              <a:rPr sz="2700" dirty="0">
                <a:latin typeface="Arial"/>
                <a:cs typeface="Arial"/>
              </a:rPr>
              <a:t>(</a:t>
            </a:r>
            <a:r>
              <a:rPr sz="2700" i="1" dirty="0">
                <a:latin typeface="Arial"/>
                <a:cs typeface="Arial"/>
              </a:rPr>
              <a:t>g</a:t>
            </a:r>
            <a:r>
              <a:rPr sz="2700" dirty="0">
                <a:latin typeface="Arial"/>
                <a:cs typeface="Arial"/>
              </a:rPr>
              <a:t>(</a:t>
            </a:r>
            <a:r>
              <a:rPr sz="2700" i="1" dirty="0">
                <a:latin typeface="Arial"/>
                <a:cs typeface="Arial"/>
              </a:rPr>
              <a:t>a</a:t>
            </a:r>
            <a:r>
              <a:rPr sz="2700" dirty="0">
                <a:latin typeface="Arial"/>
                <a:cs typeface="Arial"/>
              </a:rPr>
              <a:t>)) is </a:t>
            </a:r>
            <a:r>
              <a:rPr sz="2700" spc="-5" dirty="0">
                <a:latin typeface="Arial"/>
                <a:cs typeface="Arial"/>
              </a:rPr>
              <a:t>defined </a:t>
            </a:r>
            <a:r>
              <a:rPr sz="2700" dirty="0">
                <a:latin typeface="Arial"/>
                <a:cs typeface="Arial"/>
              </a:rPr>
              <a:t>and</a:t>
            </a:r>
            <a:r>
              <a:rPr sz="2700" spc="-30" dirty="0">
                <a:latin typeface="Arial"/>
                <a:cs typeface="Arial"/>
              </a:rPr>
              <a:t> </a:t>
            </a:r>
            <a:r>
              <a:rPr sz="2700" spc="-5" dirty="0">
                <a:latin typeface="Symbol"/>
                <a:cs typeface="Symbol"/>
              </a:rPr>
              <a:t></a:t>
            </a:r>
            <a:r>
              <a:rPr sz="2700" i="1" spc="-5" dirty="0">
                <a:latin typeface="Arial"/>
                <a:cs typeface="Arial"/>
              </a:rPr>
              <a:t>C</a:t>
            </a:r>
            <a:r>
              <a:rPr sz="2700" spc="-5" dirty="0">
                <a:latin typeface="Arial"/>
                <a:cs typeface="Arial"/>
              </a:rPr>
              <a:t>.</a:t>
            </a:r>
            <a:endParaRPr sz="2700" dirty="0">
              <a:latin typeface="Arial"/>
              <a:cs typeface="Arial"/>
            </a:endParaRPr>
          </a:p>
          <a:p>
            <a:pPr marL="748665" marR="5080" indent="-279400">
              <a:lnSpc>
                <a:spcPts val="3200"/>
              </a:lnSpc>
              <a:spcBef>
                <a:spcPts val="700"/>
              </a:spcBef>
            </a:pPr>
            <a:r>
              <a:rPr sz="1450" spc="-530" dirty="0">
                <a:solidFill>
                  <a:srgbClr val="FF0000"/>
                </a:solidFill>
                <a:latin typeface="Wingdings"/>
                <a:cs typeface="Wingdings"/>
              </a:rPr>
              <a:t></a:t>
            </a:r>
            <a:r>
              <a:rPr sz="1450" spc="260" dirty="0">
                <a:solidFill>
                  <a:srgbClr val="FF0000"/>
                </a:solidFill>
                <a:latin typeface="Times New Roman"/>
                <a:cs typeface="Times New Roman"/>
              </a:rPr>
              <a:t> </a:t>
            </a:r>
            <a:r>
              <a:rPr sz="2700" spc="-5" dirty="0">
                <a:latin typeface="Arial"/>
                <a:cs typeface="Arial"/>
              </a:rPr>
              <a:t>Generally, </a:t>
            </a:r>
            <a:r>
              <a:rPr sz="2700" i="1" dirty="0">
                <a:latin typeface="Arial"/>
                <a:cs typeface="Arial"/>
              </a:rPr>
              <a:t>f </a:t>
            </a:r>
            <a:r>
              <a:rPr sz="2700" dirty="0">
                <a:latin typeface="Arial"/>
                <a:cs typeface="Arial"/>
              </a:rPr>
              <a:t>◦ </a:t>
            </a:r>
            <a:r>
              <a:rPr sz="2700" i="1" dirty="0">
                <a:latin typeface="Arial"/>
                <a:cs typeface="Arial"/>
              </a:rPr>
              <a:t>g </a:t>
            </a:r>
            <a:r>
              <a:rPr sz="2700" dirty="0">
                <a:latin typeface="Symbol"/>
                <a:cs typeface="Symbol"/>
              </a:rPr>
              <a:t></a:t>
            </a:r>
            <a:r>
              <a:rPr sz="2700" dirty="0">
                <a:latin typeface="Times New Roman"/>
                <a:cs typeface="Times New Roman"/>
              </a:rPr>
              <a:t> </a:t>
            </a:r>
            <a:r>
              <a:rPr sz="2700" i="1" dirty="0">
                <a:latin typeface="Arial"/>
                <a:cs typeface="Arial"/>
              </a:rPr>
              <a:t>g </a:t>
            </a:r>
            <a:r>
              <a:rPr sz="2700" dirty="0">
                <a:latin typeface="Arial"/>
                <a:cs typeface="Arial"/>
              </a:rPr>
              <a:t>◦</a:t>
            </a:r>
            <a:r>
              <a:rPr sz="2700" spc="40" dirty="0">
                <a:latin typeface="Arial"/>
                <a:cs typeface="Arial"/>
              </a:rPr>
              <a:t> </a:t>
            </a:r>
            <a:r>
              <a:rPr sz="2700" i="1" spc="-5" dirty="0">
                <a:latin typeface="Arial"/>
                <a:cs typeface="Arial"/>
              </a:rPr>
              <a:t>f</a:t>
            </a:r>
            <a:r>
              <a:rPr sz="2700" spc="-5" dirty="0">
                <a:latin typeface="Arial"/>
                <a:cs typeface="Arial"/>
              </a:rPr>
              <a:t>.</a:t>
            </a:r>
            <a:endParaRPr sz="2700" dirty="0">
              <a:latin typeface="Arial"/>
              <a:cs typeface="Arial"/>
            </a:endParaRPr>
          </a:p>
        </p:txBody>
      </p:sp>
      <p:sp>
        <p:nvSpPr>
          <p:cNvPr id="9" name="object 9"/>
          <p:cNvSpPr/>
          <p:nvPr/>
        </p:nvSpPr>
        <p:spPr>
          <a:xfrm>
            <a:off x="4918928" y="1589570"/>
            <a:ext cx="1224280" cy="225425"/>
          </a:xfrm>
          <a:custGeom>
            <a:avLst/>
            <a:gdLst/>
            <a:ahLst/>
            <a:cxnLst/>
            <a:rect l="l" t="t" r="r" b="b"/>
            <a:pathLst>
              <a:path w="1224279" h="225425">
                <a:moveTo>
                  <a:pt x="0" y="224906"/>
                </a:moveTo>
                <a:lnTo>
                  <a:pt x="43596" y="184943"/>
                </a:lnTo>
                <a:lnTo>
                  <a:pt x="56296" y="169068"/>
                </a:lnTo>
                <a:lnTo>
                  <a:pt x="64233" y="150018"/>
                </a:lnTo>
                <a:lnTo>
                  <a:pt x="71377" y="131762"/>
                </a:lnTo>
                <a:lnTo>
                  <a:pt x="86458" y="115887"/>
                </a:lnTo>
                <a:lnTo>
                  <a:pt x="126940" y="92868"/>
                </a:lnTo>
                <a:lnTo>
                  <a:pt x="181708" y="69849"/>
                </a:lnTo>
                <a:lnTo>
                  <a:pt x="240446" y="50006"/>
                </a:lnTo>
                <a:lnTo>
                  <a:pt x="294421" y="37306"/>
                </a:lnTo>
                <a:lnTo>
                  <a:pt x="337283" y="23018"/>
                </a:lnTo>
                <a:lnTo>
                  <a:pt x="380146" y="12699"/>
                </a:lnTo>
                <a:lnTo>
                  <a:pt x="425390" y="5556"/>
                </a:lnTo>
                <a:lnTo>
                  <a:pt x="475396" y="0"/>
                </a:lnTo>
                <a:lnTo>
                  <a:pt x="829408" y="4762"/>
                </a:lnTo>
                <a:lnTo>
                  <a:pt x="883383" y="10318"/>
                </a:lnTo>
                <a:lnTo>
                  <a:pt x="934977" y="19843"/>
                </a:lnTo>
                <a:lnTo>
                  <a:pt x="985780" y="31749"/>
                </a:lnTo>
                <a:lnTo>
                  <a:pt x="1035780" y="41274"/>
                </a:lnTo>
                <a:lnTo>
                  <a:pt x="1054830" y="54768"/>
                </a:lnTo>
                <a:lnTo>
                  <a:pt x="1078650" y="67468"/>
                </a:lnTo>
                <a:lnTo>
                  <a:pt x="1131030" y="88106"/>
                </a:lnTo>
                <a:lnTo>
                  <a:pt x="1152460" y="108744"/>
                </a:lnTo>
                <a:lnTo>
                  <a:pt x="1173890" y="129381"/>
                </a:lnTo>
                <a:lnTo>
                  <a:pt x="1178660" y="138112"/>
                </a:lnTo>
                <a:lnTo>
                  <a:pt x="1181040" y="142081"/>
                </a:lnTo>
                <a:lnTo>
                  <a:pt x="1182630" y="143669"/>
                </a:lnTo>
                <a:lnTo>
                  <a:pt x="1185800" y="144462"/>
                </a:lnTo>
                <a:lnTo>
                  <a:pt x="1190560" y="148430"/>
                </a:lnTo>
                <a:lnTo>
                  <a:pt x="1199300" y="157161"/>
                </a:lnTo>
                <a:lnTo>
                  <a:pt x="1219140" y="182561"/>
                </a:lnTo>
                <a:lnTo>
                  <a:pt x="1223750" y="207340"/>
                </a:lnTo>
              </a:path>
            </a:pathLst>
          </a:custGeom>
          <a:ln w="57149">
            <a:solidFill>
              <a:srgbClr val="FF2600"/>
            </a:solidFill>
          </a:ln>
        </p:spPr>
        <p:txBody>
          <a:bodyPr wrap="square" lIns="0" tIns="0" rIns="0" bIns="0" rtlCol="0"/>
          <a:lstStyle/>
          <a:p>
            <a:endParaRPr/>
          </a:p>
        </p:txBody>
      </p:sp>
      <p:sp>
        <p:nvSpPr>
          <p:cNvPr id="10" name="object 10"/>
          <p:cNvSpPr/>
          <p:nvPr/>
        </p:nvSpPr>
        <p:spPr>
          <a:xfrm>
            <a:off x="4876800" y="1674050"/>
            <a:ext cx="184785" cy="179070"/>
          </a:xfrm>
          <a:custGeom>
            <a:avLst/>
            <a:gdLst/>
            <a:ahLst/>
            <a:cxnLst/>
            <a:rect l="l" t="t" r="r" b="b"/>
            <a:pathLst>
              <a:path w="184785" h="179069">
                <a:moveTo>
                  <a:pt x="68452" y="0"/>
                </a:moveTo>
                <a:lnTo>
                  <a:pt x="0" y="179044"/>
                </a:lnTo>
                <a:lnTo>
                  <a:pt x="184315" y="126377"/>
                </a:lnTo>
                <a:lnTo>
                  <a:pt x="68452" y="0"/>
                </a:lnTo>
                <a:close/>
              </a:path>
            </a:pathLst>
          </a:custGeom>
          <a:solidFill>
            <a:srgbClr val="FF2600"/>
          </a:solidFill>
        </p:spPr>
        <p:txBody>
          <a:bodyPr wrap="square" lIns="0" tIns="0" rIns="0" bIns="0" rtlCol="0"/>
          <a:lstStyle/>
          <a:p>
            <a:endParaRPr/>
          </a:p>
        </p:txBody>
      </p:sp>
      <p:sp>
        <p:nvSpPr>
          <p:cNvPr id="11" name="object 11"/>
          <p:cNvSpPr/>
          <p:nvPr/>
        </p:nvSpPr>
        <p:spPr>
          <a:xfrm>
            <a:off x="6037478" y="1668843"/>
            <a:ext cx="168910" cy="184785"/>
          </a:xfrm>
          <a:custGeom>
            <a:avLst/>
            <a:gdLst/>
            <a:ahLst/>
            <a:cxnLst/>
            <a:rect l="l" t="t" r="r" b="b"/>
            <a:pathLst>
              <a:path w="168910" h="184785">
                <a:moveTo>
                  <a:pt x="168554" y="0"/>
                </a:moveTo>
                <a:lnTo>
                  <a:pt x="0" y="31394"/>
                </a:lnTo>
                <a:lnTo>
                  <a:pt x="115671" y="184251"/>
                </a:lnTo>
                <a:lnTo>
                  <a:pt x="168554" y="0"/>
                </a:lnTo>
                <a:close/>
              </a:path>
            </a:pathLst>
          </a:custGeom>
          <a:solidFill>
            <a:srgbClr val="FF2600"/>
          </a:solidFill>
        </p:spPr>
        <p:txBody>
          <a:bodyPr wrap="square" lIns="0" tIns="0" rIns="0" bIns="0" rtlCol="0"/>
          <a:lstStyle/>
          <a:p>
            <a:endParaRPr/>
          </a:p>
        </p:txBody>
      </p:sp>
      <p:sp>
        <p:nvSpPr>
          <p:cNvPr id="12" name="object 12"/>
          <p:cNvSpPr txBox="1"/>
          <p:nvPr/>
        </p:nvSpPr>
        <p:spPr>
          <a:xfrm>
            <a:off x="5867400" y="1261643"/>
            <a:ext cx="3124835" cy="339090"/>
          </a:xfrm>
          <a:prstGeom prst="rect">
            <a:avLst/>
          </a:prstGeom>
          <a:solidFill>
            <a:srgbClr val="FFFED5"/>
          </a:solidFill>
          <a:ln w="38099">
            <a:solidFill>
              <a:srgbClr val="007600"/>
            </a:solidFill>
          </a:ln>
        </p:spPr>
        <p:txBody>
          <a:bodyPr vert="horz" wrap="square" lIns="0" tIns="45719" rIns="0" bIns="0" rtlCol="0">
            <a:spAutoFit/>
          </a:bodyPr>
          <a:lstStyle/>
          <a:p>
            <a:pPr marL="90805">
              <a:lnSpc>
                <a:spcPct val="100000"/>
              </a:lnSpc>
              <a:spcBef>
                <a:spcPts val="359"/>
              </a:spcBef>
            </a:pPr>
            <a:r>
              <a:rPr sz="1600" spc="-5" dirty="0">
                <a:latin typeface="Times New Roman"/>
                <a:cs typeface="Times New Roman"/>
              </a:rPr>
              <a:t>Note the match here. </a:t>
            </a:r>
            <a:r>
              <a:rPr sz="1600" spc="-25" dirty="0">
                <a:latin typeface="Times New Roman"/>
                <a:cs typeface="Times New Roman"/>
              </a:rPr>
              <a:t>It’s</a:t>
            </a:r>
            <a:r>
              <a:rPr sz="1600" spc="-5" dirty="0">
                <a:latin typeface="Times New Roman"/>
                <a:cs typeface="Times New Roman"/>
              </a:rPr>
              <a:t> necessary!</a:t>
            </a:r>
            <a:endParaRPr sz="1600">
              <a:latin typeface="Times New Roman"/>
              <a:cs typeface="Times New Roman"/>
            </a:endParaRPr>
          </a:p>
        </p:txBody>
      </p:sp>
      <p:sp>
        <p:nvSpPr>
          <p:cNvPr id="16" name="Date Placeholder 15"/>
          <p:cNvSpPr>
            <a:spLocks noGrp="1"/>
          </p:cNvSpPr>
          <p:nvPr>
            <p:ph type="dt" sz="half" idx="6"/>
          </p:nvPr>
        </p:nvSpPr>
        <p:spPr/>
        <p:txBody>
          <a:bodyPr/>
          <a:lstStyle/>
          <a:p>
            <a:fld id="{A485DC5B-B4FD-4B3A-9013-06DC8AB14F53}" type="datetime1">
              <a:rPr lang="en-US" smtClean="0"/>
              <a:t>10/16/2023</a:t>
            </a:fld>
            <a:endParaRPr lang="en-US"/>
          </a:p>
        </p:txBody>
      </p:sp>
      <p:sp>
        <p:nvSpPr>
          <p:cNvPr id="18" name="Slide Number Placeholder 17"/>
          <p:cNvSpPr>
            <a:spLocks noGrp="1"/>
          </p:cNvSpPr>
          <p:nvPr>
            <p:ph type="sldNum" sz="quarter" idx="7"/>
          </p:nvPr>
        </p:nvSpPr>
        <p:spPr/>
        <p:txBody>
          <a:bodyPr/>
          <a:lstStyle/>
          <a:p>
            <a:pPr marL="12700">
              <a:lnSpc>
                <a:spcPts val="1425"/>
              </a:lnSpc>
            </a:pPr>
            <a:fld id="{81D60167-4931-47E6-BA6A-407CBD079E47}"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p:nvPr/>
        </p:nvSpPr>
        <p:spPr>
          <a:xfrm>
            <a:off x="1469903" y="2550012"/>
            <a:ext cx="7183740" cy="318176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229677" y="139700"/>
            <a:ext cx="5414645"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3333CC"/>
                </a:solidFill>
                <a:latin typeface="Arial"/>
                <a:cs typeface="Arial"/>
              </a:rPr>
              <a:t>Function</a:t>
            </a:r>
            <a:r>
              <a:rPr sz="4000" b="1" spc="-60" dirty="0">
                <a:solidFill>
                  <a:srgbClr val="3333CC"/>
                </a:solidFill>
                <a:latin typeface="Arial"/>
                <a:cs typeface="Arial"/>
              </a:rPr>
              <a:t> </a:t>
            </a:r>
            <a:r>
              <a:rPr sz="4000" b="1" spc="-5" dirty="0">
                <a:solidFill>
                  <a:srgbClr val="3333CC"/>
                </a:solidFill>
                <a:latin typeface="Arial"/>
                <a:cs typeface="Arial"/>
              </a:rPr>
              <a:t>Composition</a:t>
            </a:r>
            <a:endParaRPr sz="4000">
              <a:latin typeface="Arial"/>
              <a:cs typeface="Arial"/>
            </a:endParaRPr>
          </a:p>
        </p:txBody>
      </p:sp>
      <p:sp>
        <p:nvSpPr>
          <p:cNvPr id="10" name="object 10"/>
          <p:cNvSpPr txBox="1"/>
          <p:nvPr/>
        </p:nvSpPr>
        <p:spPr>
          <a:xfrm>
            <a:off x="1194752" y="622300"/>
            <a:ext cx="3521075" cy="1356995"/>
          </a:xfrm>
          <a:prstGeom prst="rect">
            <a:avLst/>
          </a:prstGeom>
        </p:spPr>
        <p:txBody>
          <a:bodyPr vert="horz" wrap="square" lIns="0" tIns="12700" rIns="0" bIns="0" rtlCol="0">
            <a:spAutoFit/>
          </a:bodyPr>
          <a:lstStyle/>
          <a:p>
            <a:pPr marL="47625">
              <a:lnSpc>
                <a:spcPct val="100000"/>
              </a:lnSpc>
              <a:spcBef>
                <a:spcPts val="100"/>
              </a:spcBef>
            </a:pPr>
            <a:r>
              <a:rPr sz="4000" b="1" spc="-5" dirty="0">
                <a:solidFill>
                  <a:srgbClr val="3333CC"/>
                </a:solidFill>
                <a:latin typeface="Arial"/>
                <a:cs typeface="Arial"/>
              </a:rPr>
              <a:t>Illustration</a:t>
            </a:r>
            <a:endParaRPr sz="4000">
              <a:latin typeface="Arial"/>
              <a:cs typeface="Arial"/>
            </a:endParaRPr>
          </a:p>
          <a:p>
            <a:pPr marL="12700">
              <a:lnSpc>
                <a:spcPct val="100000"/>
              </a:lnSpc>
              <a:spcBef>
                <a:spcPts val="2320"/>
              </a:spcBef>
              <a:tabLst>
                <a:tab pos="2069464"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i="1" dirty="0">
                <a:latin typeface="Arial"/>
                <a:cs typeface="Arial"/>
              </a:rPr>
              <a:t>g: A</a:t>
            </a:r>
            <a:r>
              <a:rPr sz="2800" i="1" spc="-5" dirty="0">
                <a:latin typeface="Arial"/>
                <a:cs typeface="Arial"/>
              </a:rPr>
              <a:t> </a:t>
            </a:r>
            <a:r>
              <a:rPr sz="2800" dirty="0">
                <a:latin typeface="Symbol"/>
                <a:cs typeface="Symbol"/>
              </a:rPr>
              <a:t></a:t>
            </a:r>
            <a:r>
              <a:rPr sz="2800" spc="75" dirty="0">
                <a:latin typeface="Times New Roman"/>
                <a:cs typeface="Times New Roman"/>
              </a:rPr>
              <a:t> </a:t>
            </a:r>
            <a:r>
              <a:rPr sz="2800" i="1" dirty="0">
                <a:latin typeface="Arial"/>
                <a:cs typeface="Arial"/>
              </a:rPr>
              <a:t>B,	f : B </a:t>
            </a:r>
            <a:r>
              <a:rPr sz="2800" dirty="0">
                <a:latin typeface="Symbol"/>
                <a:cs typeface="Symbol"/>
              </a:rPr>
              <a:t></a:t>
            </a:r>
            <a:r>
              <a:rPr sz="2800" spc="-30" dirty="0">
                <a:latin typeface="Times New Roman"/>
                <a:cs typeface="Times New Roman"/>
              </a:rPr>
              <a:t> </a:t>
            </a:r>
            <a:r>
              <a:rPr sz="2800" i="1" dirty="0">
                <a:latin typeface="Arial"/>
                <a:cs typeface="Arial"/>
              </a:rPr>
              <a:t>C</a:t>
            </a:r>
            <a:endParaRPr sz="2800">
              <a:latin typeface="Arial"/>
              <a:cs typeface="Arial"/>
            </a:endParaRPr>
          </a:p>
        </p:txBody>
      </p:sp>
      <p:sp>
        <p:nvSpPr>
          <p:cNvPr id="13" name="Date Placeholder 12"/>
          <p:cNvSpPr>
            <a:spLocks noGrp="1"/>
          </p:cNvSpPr>
          <p:nvPr>
            <p:ph type="dt" sz="half" idx="6"/>
          </p:nvPr>
        </p:nvSpPr>
        <p:spPr/>
        <p:txBody>
          <a:bodyPr/>
          <a:lstStyle/>
          <a:p>
            <a:fld id="{071B1773-064D-4B80-B8BD-A970FE2A05C7}" type="datetime1">
              <a:rPr lang="en-US" smtClean="0"/>
              <a:t>10/16/2023</a:t>
            </a:fld>
            <a:endParaRPr lang="en-US"/>
          </a:p>
        </p:txBody>
      </p:sp>
      <p:sp>
        <p:nvSpPr>
          <p:cNvPr id="15" name="Slide Number Placeholder 14"/>
          <p:cNvSpPr>
            <a:spLocks noGrp="1"/>
          </p:cNvSpPr>
          <p:nvPr>
            <p:ph type="sldNum" sz="quarter" idx="7"/>
          </p:nvPr>
        </p:nvSpPr>
        <p:spPr/>
        <p:txBody>
          <a:bodyPr/>
          <a:lstStyle/>
          <a:p>
            <a:pPr marL="12700">
              <a:lnSpc>
                <a:spcPts val="1425"/>
              </a:lnSpc>
            </a:pPr>
            <a:fld id="{81D60167-4931-47E6-BA6A-407CBD079E47}"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5" dirty="0"/>
              <a:t>Function</a:t>
            </a:r>
            <a:r>
              <a:rPr spc="-60" dirty="0"/>
              <a:t> </a:t>
            </a:r>
            <a:r>
              <a:rPr spc="-5" dirty="0"/>
              <a:t>Composition:</a:t>
            </a:r>
          </a:p>
        </p:txBody>
      </p:sp>
      <p:sp>
        <p:nvSpPr>
          <p:cNvPr id="9" name="object 9"/>
          <p:cNvSpPr/>
          <p:nvPr/>
        </p:nvSpPr>
        <p:spPr>
          <a:xfrm>
            <a:off x="2016468" y="1922652"/>
            <a:ext cx="4822948" cy="2268347"/>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969103" y="4532393"/>
            <a:ext cx="2790026" cy="1699968"/>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1194752" y="370901"/>
            <a:ext cx="3521075" cy="1456055"/>
          </a:xfrm>
          <a:prstGeom prst="rect">
            <a:avLst/>
          </a:prstGeom>
        </p:spPr>
        <p:txBody>
          <a:bodyPr vert="horz" wrap="square" lIns="0" tIns="244475" rIns="0" bIns="0" rtlCol="0">
            <a:spAutoFit/>
          </a:bodyPr>
          <a:lstStyle/>
          <a:p>
            <a:pPr marL="47625">
              <a:lnSpc>
                <a:spcPct val="100000"/>
              </a:lnSpc>
              <a:spcBef>
                <a:spcPts val="1925"/>
              </a:spcBef>
            </a:pPr>
            <a:r>
              <a:rPr sz="4000" b="1" spc="-5" dirty="0">
                <a:solidFill>
                  <a:srgbClr val="3333CC"/>
                </a:solidFill>
                <a:latin typeface="Arial"/>
                <a:cs typeface="Arial"/>
              </a:rPr>
              <a:t>Example</a:t>
            </a:r>
            <a:endParaRPr sz="4000">
              <a:latin typeface="Arial"/>
              <a:cs typeface="Arial"/>
            </a:endParaRPr>
          </a:p>
          <a:p>
            <a:pPr marL="12700">
              <a:lnSpc>
                <a:spcPct val="100000"/>
              </a:lnSpc>
              <a:spcBef>
                <a:spcPts val="1275"/>
              </a:spcBef>
              <a:tabLst>
                <a:tab pos="2069464"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i="1" dirty="0">
                <a:latin typeface="Arial"/>
                <a:cs typeface="Arial"/>
              </a:rPr>
              <a:t>g: A</a:t>
            </a:r>
            <a:r>
              <a:rPr sz="2800" i="1" spc="-5" dirty="0">
                <a:latin typeface="Arial"/>
                <a:cs typeface="Arial"/>
              </a:rPr>
              <a:t> </a:t>
            </a:r>
            <a:r>
              <a:rPr sz="2800" dirty="0">
                <a:latin typeface="Symbol"/>
                <a:cs typeface="Symbol"/>
              </a:rPr>
              <a:t></a:t>
            </a:r>
            <a:r>
              <a:rPr sz="2800" spc="75" dirty="0">
                <a:latin typeface="Times New Roman"/>
                <a:cs typeface="Times New Roman"/>
              </a:rPr>
              <a:t> </a:t>
            </a:r>
            <a:r>
              <a:rPr sz="2800" i="1" dirty="0">
                <a:latin typeface="Arial"/>
                <a:cs typeface="Arial"/>
              </a:rPr>
              <a:t>B,	f : B </a:t>
            </a:r>
            <a:r>
              <a:rPr sz="2800" dirty="0">
                <a:latin typeface="Symbol"/>
                <a:cs typeface="Symbol"/>
              </a:rPr>
              <a:t></a:t>
            </a:r>
            <a:r>
              <a:rPr sz="2800" spc="-30" dirty="0">
                <a:latin typeface="Times New Roman"/>
                <a:cs typeface="Times New Roman"/>
              </a:rPr>
              <a:t> </a:t>
            </a:r>
            <a:r>
              <a:rPr sz="2800" i="1" dirty="0">
                <a:latin typeface="Arial"/>
                <a:cs typeface="Arial"/>
              </a:rPr>
              <a:t>C</a:t>
            </a:r>
            <a:endParaRPr sz="2800">
              <a:latin typeface="Arial"/>
              <a:cs typeface="Arial"/>
            </a:endParaRPr>
          </a:p>
        </p:txBody>
      </p:sp>
      <p:sp>
        <p:nvSpPr>
          <p:cNvPr id="14" name="Date Placeholder 13"/>
          <p:cNvSpPr>
            <a:spLocks noGrp="1"/>
          </p:cNvSpPr>
          <p:nvPr>
            <p:ph type="dt" sz="half" idx="6"/>
          </p:nvPr>
        </p:nvSpPr>
        <p:spPr/>
        <p:txBody>
          <a:bodyPr/>
          <a:lstStyle/>
          <a:p>
            <a:fld id="{0868BE26-E211-49F4-B5A5-434AE0945A7F}" type="datetime1">
              <a:rPr lang="en-US" smtClean="0"/>
              <a:t>10/16/2023</a:t>
            </a:fld>
            <a:endParaRPr lang="en-US"/>
          </a:p>
        </p:txBody>
      </p:sp>
      <p:sp>
        <p:nvSpPr>
          <p:cNvPr id="16" name="Slide Number Placeholder 15"/>
          <p:cNvSpPr>
            <a:spLocks noGrp="1"/>
          </p:cNvSpPr>
          <p:nvPr>
            <p:ph type="sldNum" sz="quarter" idx="7"/>
          </p:nvPr>
        </p:nvSpPr>
        <p:spPr/>
        <p:txBody>
          <a:bodyPr/>
          <a:lstStyle/>
          <a:p>
            <a:pPr marL="12700">
              <a:lnSpc>
                <a:spcPts val="1425"/>
              </a:lnSpc>
            </a:pPr>
            <a:fld id="{81D60167-4931-47E6-BA6A-407CBD079E47}" type="slidenum">
              <a:rPr lang="en-US" smtClean="0"/>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120040"/>
            <a:ext cx="5584190" cy="635000"/>
          </a:xfrm>
          <a:prstGeom prst="rect">
            <a:avLst/>
          </a:prstGeom>
        </p:spPr>
        <p:txBody>
          <a:bodyPr vert="horz" wrap="square" lIns="0" tIns="12700" rIns="0" bIns="0" rtlCol="0">
            <a:spAutoFit/>
          </a:bodyPr>
          <a:lstStyle/>
          <a:p>
            <a:pPr marL="12700">
              <a:lnSpc>
                <a:spcPct val="100000"/>
              </a:lnSpc>
              <a:spcBef>
                <a:spcPts val="100"/>
              </a:spcBef>
            </a:pPr>
            <a:r>
              <a:rPr spc="-5" dirty="0"/>
              <a:t>Function</a:t>
            </a:r>
            <a:r>
              <a:rPr spc="-60" dirty="0"/>
              <a:t> </a:t>
            </a:r>
            <a:r>
              <a:rPr spc="-5" dirty="0"/>
              <a:t>Composition:</a:t>
            </a:r>
          </a:p>
        </p:txBody>
      </p:sp>
      <p:sp>
        <p:nvSpPr>
          <p:cNvPr id="9" name="object 9"/>
          <p:cNvSpPr txBox="1"/>
          <p:nvPr/>
        </p:nvSpPr>
        <p:spPr>
          <a:xfrm>
            <a:off x="1229677" y="602640"/>
            <a:ext cx="211518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3333CC"/>
                </a:solidFill>
                <a:latin typeface="Arial"/>
                <a:cs typeface="Arial"/>
              </a:rPr>
              <a:t>Exam</a:t>
            </a:r>
            <a:r>
              <a:rPr sz="4000" b="1" spc="-5" dirty="0">
                <a:solidFill>
                  <a:srgbClr val="3333CC"/>
                </a:solidFill>
                <a:latin typeface="Arial"/>
                <a:cs typeface="Arial"/>
              </a:rPr>
              <a:t>pl</a:t>
            </a:r>
            <a:r>
              <a:rPr sz="4000" b="1" dirty="0">
                <a:solidFill>
                  <a:srgbClr val="3333CC"/>
                </a:solidFill>
                <a:latin typeface="Arial"/>
                <a:cs typeface="Arial"/>
              </a:rPr>
              <a:t>e</a:t>
            </a:r>
            <a:endParaRPr sz="4000">
              <a:latin typeface="Arial"/>
              <a:cs typeface="Arial"/>
            </a:endParaRPr>
          </a:p>
        </p:txBody>
      </p:sp>
      <p:sp>
        <p:nvSpPr>
          <p:cNvPr id="10" name="object 10"/>
          <p:cNvSpPr txBox="1"/>
          <p:nvPr/>
        </p:nvSpPr>
        <p:spPr>
          <a:xfrm>
            <a:off x="1207451" y="1176020"/>
            <a:ext cx="7394575" cy="3439160"/>
          </a:xfrm>
          <a:prstGeom prst="rect">
            <a:avLst/>
          </a:prstGeom>
        </p:spPr>
        <p:txBody>
          <a:bodyPr vert="horz" wrap="square" lIns="0" tIns="12700" rIns="0" bIns="0" rtlCol="0">
            <a:spAutoFit/>
          </a:bodyPr>
          <a:lstStyle/>
          <a:p>
            <a:pPr algn="ctr">
              <a:lnSpc>
                <a:spcPts val="3110"/>
              </a:lnSpc>
              <a:spcBef>
                <a:spcPts val="100"/>
              </a:spcBef>
            </a:pPr>
            <a:r>
              <a:rPr sz="1550" spc="-575" dirty="0">
                <a:solidFill>
                  <a:srgbClr val="3333CC"/>
                </a:solidFill>
                <a:latin typeface="Wingdings"/>
                <a:cs typeface="Wingdings"/>
              </a:rPr>
              <a:t></a:t>
            </a:r>
            <a:r>
              <a:rPr sz="1550" spc="525" dirty="0">
                <a:solidFill>
                  <a:srgbClr val="3333CC"/>
                </a:solidFill>
                <a:latin typeface="Times New Roman"/>
                <a:cs typeface="Times New Roman"/>
              </a:rPr>
              <a:t> </a:t>
            </a:r>
            <a:r>
              <a:rPr sz="2600" u="heavy" dirty="0">
                <a:uFill>
                  <a:solidFill>
                    <a:srgbClr val="000000"/>
                  </a:solidFill>
                </a:uFill>
                <a:latin typeface="Arial"/>
                <a:cs typeface="Arial"/>
              </a:rPr>
              <a:t>Example </a:t>
            </a:r>
            <a:r>
              <a:rPr sz="2600" u="heavy" spc="-5" dirty="0">
                <a:uFill>
                  <a:solidFill>
                    <a:srgbClr val="000000"/>
                  </a:solidFill>
                </a:uFill>
                <a:latin typeface="Arial"/>
                <a:cs typeface="Arial"/>
              </a:rPr>
              <a:t>20</a:t>
            </a:r>
            <a:r>
              <a:rPr sz="2600" spc="-5" dirty="0">
                <a:latin typeface="Arial"/>
                <a:cs typeface="Arial"/>
              </a:rPr>
              <a:t>: Let </a:t>
            </a:r>
            <a:r>
              <a:rPr sz="2600" i="1" dirty="0">
                <a:latin typeface="Arial"/>
                <a:cs typeface="Arial"/>
              </a:rPr>
              <a:t>g</a:t>
            </a:r>
            <a:r>
              <a:rPr sz="2600" dirty="0">
                <a:latin typeface="Arial"/>
                <a:cs typeface="Arial"/>
              </a:rPr>
              <a:t>: </a:t>
            </a:r>
            <a:r>
              <a:rPr sz="2600" spc="-5" dirty="0">
                <a:latin typeface="Arial"/>
                <a:cs typeface="Arial"/>
              </a:rPr>
              <a:t>{</a:t>
            </a:r>
            <a:r>
              <a:rPr sz="2600" i="1" spc="-5" dirty="0">
                <a:latin typeface="Arial"/>
                <a:cs typeface="Arial"/>
              </a:rPr>
              <a:t>a</a:t>
            </a:r>
            <a:r>
              <a:rPr sz="2600" spc="-5" dirty="0">
                <a:latin typeface="Arial"/>
                <a:cs typeface="Arial"/>
              </a:rPr>
              <a:t>, </a:t>
            </a:r>
            <a:r>
              <a:rPr sz="2600" i="1" dirty="0">
                <a:latin typeface="Arial"/>
                <a:cs typeface="Arial"/>
              </a:rPr>
              <a:t>b</a:t>
            </a:r>
            <a:r>
              <a:rPr sz="2600" dirty="0">
                <a:latin typeface="Arial"/>
                <a:cs typeface="Arial"/>
              </a:rPr>
              <a:t>, </a:t>
            </a:r>
            <a:r>
              <a:rPr sz="2600" i="1" dirty="0">
                <a:latin typeface="Arial"/>
                <a:cs typeface="Arial"/>
              </a:rPr>
              <a:t>c</a:t>
            </a:r>
            <a:r>
              <a:rPr sz="2600" dirty="0">
                <a:latin typeface="Arial"/>
                <a:cs typeface="Arial"/>
              </a:rPr>
              <a:t>} </a:t>
            </a:r>
            <a:r>
              <a:rPr sz="2600" dirty="0">
                <a:latin typeface="Symbol"/>
                <a:cs typeface="Symbol"/>
              </a:rPr>
              <a:t></a:t>
            </a:r>
            <a:r>
              <a:rPr sz="2600" dirty="0">
                <a:latin typeface="Times New Roman"/>
                <a:cs typeface="Times New Roman"/>
              </a:rPr>
              <a:t> </a:t>
            </a:r>
            <a:r>
              <a:rPr sz="2600" dirty="0">
                <a:latin typeface="Arial"/>
                <a:cs typeface="Arial"/>
              </a:rPr>
              <a:t>{</a:t>
            </a:r>
            <a:r>
              <a:rPr sz="2600" i="1" dirty="0">
                <a:latin typeface="Arial"/>
                <a:cs typeface="Arial"/>
              </a:rPr>
              <a:t>a</a:t>
            </a:r>
            <a:r>
              <a:rPr sz="2600" dirty="0">
                <a:latin typeface="Arial"/>
                <a:cs typeface="Arial"/>
              </a:rPr>
              <a:t>, </a:t>
            </a:r>
            <a:r>
              <a:rPr sz="2600" i="1" dirty="0">
                <a:latin typeface="Arial"/>
                <a:cs typeface="Arial"/>
              </a:rPr>
              <a:t>b</a:t>
            </a:r>
            <a:r>
              <a:rPr sz="2600" dirty="0">
                <a:latin typeface="Arial"/>
                <a:cs typeface="Arial"/>
              </a:rPr>
              <a:t>, </a:t>
            </a:r>
            <a:r>
              <a:rPr sz="2600" i="1" dirty="0">
                <a:latin typeface="Arial"/>
                <a:cs typeface="Arial"/>
              </a:rPr>
              <a:t>c</a:t>
            </a:r>
            <a:r>
              <a:rPr sz="2600" dirty="0">
                <a:latin typeface="Arial"/>
                <a:cs typeface="Arial"/>
              </a:rPr>
              <a:t>} such</a:t>
            </a:r>
            <a:r>
              <a:rPr sz="2600" spc="35" dirty="0">
                <a:latin typeface="Arial"/>
                <a:cs typeface="Arial"/>
              </a:rPr>
              <a:t> </a:t>
            </a:r>
            <a:r>
              <a:rPr sz="2600" spc="-5" dirty="0">
                <a:latin typeface="Arial"/>
                <a:cs typeface="Arial"/>
              </a:rPr>
              <a:t>that</a:t>
            </a:r>
            <a:endParaRPr sz="2600" dirty="0">
              <a:latin typeface="Arial"/>
              <a:cs typeface="Arial"/>
            </a:endParaRPr>
          </a:p>
          <a:p>
            <a:pPr marL="1841500">
              <a:lnSpc>
                <a:spcPts val="3110"/>
              </a:lnSpc>
            </a:pPr>
            <a:r>
              <a:rPr sz="2600" i="1" dirty="0">
                <a:latin typeface="Arial"/>
                <a:cs typeface="Arial"/>
              </a:rPr>
              <a:t>g</a:t>
            </a:r>
            <a:r>
              <a:rPr sz="2600" dirty="0">
                <a:latin typeface="Arial"/>
                <a:cs typeface="Arial"/>
              </a:rPr>
              <a:t>(</a:t>
            </a:r>
            <a:r>
              <a:rPr sz="2600" i="1" dirty="0">
                <a:latin typeface="Arial"/>
                <a:cs typeface="Arial"/>
              </a:rPr>
              <a:t>a</a:t>
            </a:r>
            <a:r>
              <a:rPr sz="2600" dirty="0">
                <a:latin typeface="Arial"/>
                <a:cs typeface="Arial"/>
              </a:rPr>
              <a:t>) = </a:t>
            </a:r>
            <a:r>
              <a:rPr sz="2600" i="1" dirty="0">
                <a:latin typeface="Arial"/>
                <a:cs typeface="Arial"/>
              </a:rPr>
              <a:t>b</a:t>
            </a:r>
            <a:r>
              <a:rPr sz="2600" dirty="0">
                <a:latin typeface="Arial"/>
                <a:cs typeface="Arial"/>
              </a:rPr>
              <a:t>, </a:t>
            </a:r>
            <a:r>
              <a:rPr sz="2600" i="1" spc="-5" dirty="0">
                <a:latin typeface="Arial"/>
                <a:cs typeface="Arial"/>
              </a:rPr>
              <a:t>g</a:t>
            </a:r>
            <a:r>
              <a:rPr sz="2600" spc="-5" dirty="0">
                <a:latin typeface="Arial"/>
                <a:cs typeface="Arial"/>
              </a:rPr>
              <a:t>(</a:t>
            </a:r>
            <a:r>
              <a:rPr sz="2600" i="1" spc="-5" dirty="0">
                <a:latin typeface="Arial"/>
                <a:cs typeface="Arial"/>
              </a:rPr>
              <a:t>b</a:t>
            </a:r>
            <a:r>
              <a:rPr sz="2600" spc="-5" dirty="0">
                <a:latin typeface="Arial"/>
                <a:cs typeface="Arial"/>
              </a:rPr>
              <a:t>) </a:t>
            </a:r>
            <a:r>
              <a:rPr sz="2600" dirty="0">
                <a:latin typeface="Arial"/>
                <a:cs typeface="Arial"/>
              </a:rPr>
              <a:t>= </a:t>
            </a:r>
            <a:r>
              <a:rPr sz="2600" i="1" dirty="0">
                <a:latin typeface="Arial"/>
                <a:cs typeface="Arial"/>
              </a:rPr>
              <a:t>c</a:t>
            </a:r>
            <a:r>
              <a:rPr sz="2600" dirty="0">
                <a:latin typeface="Arial"/>
                <a:cs typeface="Arial"/>
              </a:rPr>
              <a:t>, </a:t>
            </a:r>
            <a:r>
              <a:rPr sz="2600" i="1" dirty="0">
                <a:latin typeface="Arial"/>
                <a:cs typeface="Arial"/>
              </a:rPr>
              <a:t>g</a:t>
            </a:r>
            <a:r>
              <a:rPr sz="2600" dirty="0">
                <a:latin typeface="Arial"/>
                <a:cs typeface="Arial"/>
              </a:rPr>
              <a:t>(</a:t>
            </a:r>
            <a:r>
              <a:rPr sz="2600" i="1" dirty="0">
                <a:latin typeface="Arial"/>
                <a:cs typeface="Arial"/>
              </a:rPr>
              <a:t>c</a:t>
            </a:r>
            <a:r>
              <a:rPr sz="2600" dirty="0">
                <a:latin typeface="Arial"/>
                <a:cs typeface="Arial"/>
              </a:rPr>
              <a:t>) =</a:t>
            </a:r>
            <a:r>
              <a:rPr sz="2600" spc="-40" dirty="0">
                <a:latin typeface="Arial"/>
                <a:cs typeface="Arial"/>
              </a:rPr>
              <a:t> </a:t>
            </a:r>
            <a:r>
              <a:rPr sz="2600" i="1" dirty="0">
                <a:latin typeface="Arial"/>
                <a:cs typeface="Arial"/>
              </a:rPr>
              <a:t>a</a:t>
            </a:r>
            <a:r>
              <a:rPr sz="2600" dirty="0">
                <a:latin typeface="Arial"/>
                <a:cs typeface="Arial"/>
              </a:rPr>
              <a:t>.</a:t>
            </a:r>
          </a:p>
          <a:p>
            <a:pPr marL="379095">
              <a:lnSpc>
                <a:spcPts val="3100"/>
              </a:lnSpc>
              <a:spcBef>
                <a:spcPts val="600"/>
              </a:spcBef>
            </a:pPr>
            <a:r>
              <a:rPr sz="2600" spc="-5" dirty="0">
                <a:latin typeface="Arial"/>
                <a:cs typeface="Arial"/>
              </a:rPr>
              <a:t>Let </a:t>
            </a:r>
            <a:r>
              <a:rPr sz="2600" i="1" dirty="0">
                <a:latin typeface="Arial"/>
                <a:cs typeface="Arial"/>
              </a:rPr>
              <a:t>f </a:t>
            </a:r>
            <a:r>
              <a:rPr sz="2600" dirty="0">
                <a:latin typeface="Arial"/>
                <a:cs typeface="Arial"/>
              </a:rPr>
              <a:t>: </a:t>
            </a:r>
            <a:r>
              <a:rPr sz="2600" spc="-5" dirty="0">
                <a:latin typeface="Arial"/>
                <a:cs typeface="Arial"/>
              </a:rPr>
              <a:t>{</a:t>
            </a:r>
            <a:r>
              <a:rPr sz="2600" i="1" spc="-5" dirty="0">
                <a:latin typeface="Arial"/>
                <a:cs typeface="Arial"/>
              </a:rPr>
              <a:t>a</a:t>
            </a:r>
            <a:r>
              <a:rPr sz="2600" spc="-5" dirty="0">
                <a:latin typeface="Arial"/>
                <a:cs typeface="Arial"/>
              </a:rPr>
              <a:t>, </a:t>
            </a:r>
            <a:r>
              <a:rPr sz="2600" i="1" dirty="0">
                <a:latin typeface="Arial"/>
                <a:cs typeface="Arial"/>
              </a:rPr>
              <a:t>b</a:t>
            </a:r>
            <a:r>
              <a:rPr sz="2600" dirty="0">
                <a:latin typeface="Arial"/>
                <a:cs typeface="Arial"/>
              </a:rPr>
              <a:t>, </a:t>
            </a:r>
            <a:r>
              <a:rPr sz="2600" i="1" dirty="0">
                <a:latin typeface="Arial"/>
                <a:cs typeface="Arial"/>
              </a:rPr>
              <a:t>c</a:t>
            </a:r>
            <a:r>
              <a:rPr sz="2600" dirty="0">
                <a:latin typeface="Arial"/>
                <a:cs typeface="Arial"/>
              </a:rPr>
              <a:t>} </a:t>
            </a:r>
            <a:r>
              <a:rPr sz="2600" dirty="0">
                <a:latin typeface="Symbol"/>
                <a:cs typeface="Symbol"/>
              </a:rPr>
              <a:t></a:t>
            </a:r>
            <a:r>
              <a:rPr sz="2600" dirty="0">
                <a:latin typeface="Times New Roman"/>
                <a:cs typeface="Times New Roman"/>
              </a:rPr>
              <a:t> </a:t>
            </a:r>
            <a:r>
              <a:rPr sz="2600" dirty="0">
                <a:latin typeface="Arial"/>
                <a:cs typeface="Arial"/>
              </a:rPr>
              <a:t>{1, 2, 3} such</a:t>
            </a:r>
            <a:r>
              <a:rPr sz="2600" spc="40" dirty="0">
                <a:latin typeface="Arial"/>
                <a:cs typeface="Arial"/>
              </a:rPr>
              <a:t> </a:t>
            </a:r>
            <a:r>
              <a:rPr sz="2600" spc="-5" dirty="0">
                <a:latin typeface="Arial"/>
                <a:cs typeface="Arial"/>
              </a:rPr>
              <a:t>that</a:t>
            </a:r>
            <a:endParaRPr sz="2600" dirty="0">
              <a:latin typeface="Arial"/>
              <a:cs typeface="Arial"/>
            </a:endParaRPr>
          </a:p>
          <a:p>
            <a:pPr marL="1841500">
              <a:lnSpc>
                <a:spcPts val="3100"/>
              </a:lnSpc>
            </a:pPr>
            <a:r>
              <a:rPr sz="2600" i="1" dirty="0">
                <a:latin typeface="Arial"/>
                <a:cs typeface="Arial"/>
              </a:rPr>
              <a:t>f</a:t>
            </a:r>
            <a:r>
              <a:rPr sz="2600" dirty="0">
                <a:latin typeface="Arial"/>
                <a:cs typeface="Arial"/>
              </a:rPr>
              <a:t>(</a:t>
            </a:r>
            <a:r>
              <a:rPr sz="2600" i="1" dirty="0">
                <a:latin typeface="Arial"/>
                <a:cs typeface="Arial"/>
              </a:rPr>
              <a:t>a</a:t>
            </a:r>
            <a:r>
              <a:rPr sz="2600" dirty="0">
                <a:latin typeface="Arial"/>
                <a:cs typeface="Arial"/>
              </a:rPr>
              <a:t>) = 3, </a:t>
            </a:r>
            <a:r>
              <a:rPr sz="2600" i="1" dirty="0">
                <a:latin typeface="Arial"/>
                <a:cs typeface="Arial"/>
              </a:rPr>
              <a:t>f</a:t>
            </a:r>
            <a:r>
              <a:rPr sz="2600" dirty="0">
                <a:latin typeface="Arial"/>
                <a:cs typeface="Arial"/>
              </a:rPr>
              <a:t>(</a:t>
            </a:r>
            <a:r>
              <a:rPr sz="2600" i="1" dirty="0">
                <a:latin typeface="Arial"/>
                <a:cs typeface="Arial"/>
              </a:rPr>
              <a:t>b</a:t>
            </a:r>
            <a:r>
              <a:rPr sz="2600" dirty="0">
                <a:latin typeface="Arial"/>
                <a:cs typeface="Arial"/>
              </a:rPr>
              <a:t>) = 2, </a:t>
            </a:r>
            <a:r>
              <a:rPr sz="2600" i="1" dirty="0">
                <a:latin typeface="Arial"/>
                <a:cs typeface="Arial"/>
              </a:rPr>
              <a:t>f</a:t>
            </a:r>
            <a:r>
              <a:rPr sz="2600" dirty="0">
                <a:latin typeface="Arial"/>
                <a:cs typeface="Arial"/>
              </a:rPr>
              <a:t>(</a:t>
            </a:r>
            <a:r>
              <a:rPr sz="2600" i="1" dirty="0">
                <a:latin typeface="Arial"/>
                <a:cs typeface="Arial"/>
              </a:rPr>
              <a:t>c</a:t>
            </a:r>
            <a:r>
              <a:rPr sz="2600" dirty="0">
                <a:latin typeface="Arial"/>
                <a:cs typeface="Arial"/>
              </a:rPr>
              <a:t>) =</a:t>
            </a:r>
            <a:r>
              <a:rPr sz="2600" spc="-45" dirty="0">
                <a:latin typeface="Arial"/>
                <a:cs typeface="Arial"/>
              </a:rPr>
              <a:t> </a:t>
            </a:r>
            <a:r>
              <a:rPr sz="2600" dirty="0">
                <a:latin typeface="Arial"/>
                <a:cs typeface="Arial"/>
              </a:rPr>
              <a:t>1.</a:t>
            </a:r>
          </a:p>
          <a:p>
            <a:pPr marL="379095" marR="510540">
              <a:lnSpc>
                <a:spcPts val="3080"/>
              </a:lnSpc>
              <a:spcBef>
                <a:spcPts val="840"/>
              </a:spcBef>
            </a:pPr>
            <a:r>
              <a:rPr sz="2600" spc="-5" dirty="0">
                <a:latin typeface="Arial"/>
                <a:cs typeface="Arial"/>
              </a:rPr>
              <a:t>What </a:t>
            </a:r>
            <a:r>
              <a:rPr sz="2600" dirty="0">
                <a:latin typeface="Arial"/>
                <a:cs typeface="Arial"/>
              </a:rPr>
              <a:t>is </a:t>
            </a:r>
            <a:r>
              <a:rPr sz="2600" spc="-5" dirty="0">
                <a:latin typeface="Arial"/>
                <a:cs typeface="Arial"/>
              </a:rPr>
              <a:t>the composition </a:t>
            </a:r>
            <a:r>
              <a:rPr sz="2600" dirty="0">
                <a:latin typeface="Arial"/>
                <a:cs typeface="Arial"/>
              </a:rPr>
              <a:t>of </a:t>
            </a:r>
            <a:r>
              <a:rPr sz="2600" i="1" dirty="0">
                <a:latin typeface="Arial"/>
                <a:cs typeface="Arial"/>
              </a:rPr>
              <a:t>f </a:t>
            </a:r>
            <a:r>
              <a:rPr sz="2600" spc="-5" dirty="0">
                <a:latin typeface="Arial"/>
                <a:cs typeface="Arial"/>
              </a:rPr>
              <a:t>and </a:t>
            </a:r>
            <a:r>
              <a:rPr sz="2600" i="1" dirty="0">
                <a:latin typeface="Arial"/>
                <a:cs typeface="Arial"/>
              </a:rPr>
              <a:t>g</a:t>
            </a:r>
            <a:r>
              <a:rPr sz="2600" dirty="0">
                <a:latin typeface="Arial"/>
                <a:cs typeface="Arial"/>
              </a:rPr>
              <a:t>, </a:t>
            </a:r>
            <a:r>
              <a:rPr sz="2600" spc="-5" dirty="0">
                <a:latin typeface="Arial"/>
                <a:cs typeface="Arial"/>
              </a:rPr>
              <a:t>and what  </a:t>
            </a:r>
            <a:r>
              <a:rPr sz="2600" dirty="0">
                <a:latin typeface="Arial"/>
                <a:cs typeface="Arial"/>
              </a:rPr>
              <a:t>is </a:t>
            </a:r>
            <a:r>
              <a:rPr sz="2600" spc="-5" dirty="0">
                <a:latin typeface="Arial"/>
                <a:cs typeface="Arial"/>
              </a:rPr>
              <a:t>the composition </a:t>
            </a:r>
            <a:r>
              <a:rPr sz="2600" dirty="0">
                <a:latin typeface="Arial"/>
                <a:cs typeface="Arial"/>
              </a:rPr>
              <a:t>of </a:t>
            </a:r>
            <a:r>
              <a:rPr sz="2600" i="1" dirty="0">
                <a:latin typeface="Arial"/>
                <a:cs typeface="Arial"/>
              </a:rPr>
              <a:t>g </a:t>
            </a:r>
            <a:r>
              <a:rPr sz="2600" spc="-5" dirty="0">
                <a:latin typeface="Arial"/>
                <a:cs typeface="Arial"/>
              </a:rPr>
              <a:t>and </a:t>
            </a:r>
            <a:r>
              <a:rPr sz="2600" i="1" dirty="0">
                <a:latin typeface="Arial"/>
                <a:cs typeface="Arial"/>
              </a:rPr>
              <a:t>f</a:t>
            </a:r>
            <a:r>
              <a:rPr sz="2600" i="1" spc="-10" dirty="0">
                <a:latin typeface="Arial"/>
                <a:cs typeface="Arial"/>
              </a:rPr>
              <a:t> </a:t>
            </a:r>
            <a:r>
              <a:rPr sz="2600" dirty="0">
                <a:latin typeface="Arial"/>
                <a:cs typeface="Arial"/>
              </a:rPr>
              <a:t>?</a:t>
            </a:r>
          </a:p>
          <a:p>
            <a:pPr marL="1011555" marR="1604645" indent="-542290">
              <a:lnSpc>
                <a:spcPts val="3500"/>
              </a:lnSpc>
              <a:spcBef>
                <a:spcPts val="80"/>
              </a:spcBef>
            </a:pPr>
            <a:r>
              <a:rPr sz="1450" spc="-545" dirty="0">
                <a:solidFill>
                  <a:srgbClr val="FF0000"/>
                </a:solidFill>
                <a:latin typeface="Wingdings"/>
                <a:cs typeface="Wingdings"/>
              </a:rPr>
              <a:t></a:t>
            </a:r>
            <a:r>
              <a:rPr sz="1450" spc="600" dirty="0">
                <a:solidFill>
                  <a:srgbClr val="FF0000"/>
                </a:solidFill>
                <a:latin typeface="Times New Roman"/>
                <a:cs typeface="Times New Roman"/>
              </a:rPr>
              <a:t> </a:t>
            </a:r>
            <a:r>
              <a:rPr sz="2400" i="1" dirty="0">
                <a:latin typeface="Arial"/>
                <a:cs typeface="Arial"/>
              </a:rPr>
              <a:t>f</a:t>
            </a:r>
            <a:r>
              <a:rPr sz="2400" dirty="0">
                <a:latin typeface="Arial"/>
                <a:cs typeface="Arial"/>
              </a:rPr>
              <a:t>◦</a:t>
            </a:r>
            <a:r>
              <a:rPr sz="2400" i="1" dirty="0">
                <a:latin typeface="Arial"/>
                <a:cs typeface="Arial"/>
              </a:rPr>
              <a:t>g</a:t>
            </a:r>
            <a:r>
              <a:rPr sz="2400" dirty="0">
                <a:latin typeface="Arial"/>
                <a:cs typeface="Arial"/>
              </a:rPr>
              <a:t>: </a:t>
            </a:r>
            <a:r>
              <a:rPr sz="2400" spc="-5" dirty="0">
                <a:latin typeface="Arial"/>
                <a:cs typeface="Arial"/>
              </a:rPr>
              <a:t>{</a:t>
            </a:r>
            <a:r>
              <a:rPr sz="2400" i="1" spc="-5" dirty="0">
                <a:latin typeface="Arial"/>
                <a:cs typeface="Arial"/>
              </a:rPr>
              <a:t>a</a:t>
            </a:r>
            <a:r>
              <a:rPr sz="2400" spc="-5" dirty="0">
                <a:latin typeface="Arial"/>
                <a:cs typeface="Arial"/>
              </a:rPr>
              <a:t>, </a:t>
            </a:r>
            <a:r>
              <a:rPr sz="2400" i="1" spc="-5" dirty="0">
                <a:latin typeface="Arial"/>
                <a:cs typeface="Arial"/>
              </a:rPr>
              <a:t>b</a:t>
            </a:r>
            <a:r>
              <a:rPr sz="2400" spc="-5" dirty="0">
                <a:latin typeface="Arial"/>
                <a:cs typeface="Arial"/>
              </a:rPr>
              <a:t>, </a:t>
            </a:r>
            <a:r>
              <a:rPr sz="2400" i="1" dirty="0">
                <a:latin typeface="Arial"/>
                <a:cs typeface="Arial"/>
              </a:rPr>
              <a:t>c</a:t>
            </a:r>
            <a:r>
              <a:rPr sz="2400" dirty="0">
                <a:latin typeface="Arial"/>
                <a:cs typeface="Arial"/>
              </a:rPr>
              <a:t>} </a:t>
            </a:r>
            <a:r>
              <a:rPr sz="2400" dirty="0">
                <a:latin typeface="Symbol"/>
                <a:cs typeface="Symbol"/>
              </a:rPr>
              <a:t></a:t>
            </a:r>
            <a:r>
              <a:rPr sz="2400" dirty="0">
                <a:latin typeface="Times New Roman"/>
                <a:cs typeface="Times New Roman"/>
              </a:rPr>
              <a:t> </a:t>
            </a:r>
            <a:r>
              <a:rPr sz="2400" dirty="0">
                <a:latin typeface="Arial"/>
                <a:cs typeface="Arial"/>
              </a:rPr>
              <a:t>{1, 2, 3} such </a:t>
            </a:r>
            <a:r>
              <a:rPr sz="2400" spc="-5" dirty="0">
                <a:latin typeface="Arial"/>
                <a:cs typeface="Arial"/>
              </a:rPr>
              <a:t>that  </a:t>
            </a:r>
            <a:r>
              <a:rPr sz="2400" dirty="0">
                <a:latin typeface="Arial"/>
                <a:cs typeface="Arial"/>
              </a:rPr>
              <a:t>(</a:t>
            </a:r>
            <a:r>
              <a:rPr sz="2400" i="1" dirty="0">
                <a:latin typeface="Arial"/>
                <a:cs typeface="Arial"/>
              </a:rPr>
              <a:t>f</a:t>
            </a:r>
            <a:r>
              <a:rPr sz="2400" dirty="0">
                <a:latin typeface="Arial"/>
                <a:cs typeface="Arial"/>
              </a:rPr>
              <a:t>◦</a:t>
            </a:r>
            <a:r>
              <a:rPr sz="2400" i="1" dirty="0">
                <a:latin typeface="Arial"/>
                <a:cs typeface="Arial"/>
              </a:rPr>
              <a:t>g</a:t>
            </a:r>
            <a:r>
              <a:rPr sz="2400" dirty="0">
                <a:latin typeface="Arial"/>
                <a:cs typeface="Arial"/>
              </a:rPr>
              <a:t>)(</a:t>
            </a:r>
            <a:r>
              <a:rPr sz="2400" i="1" dirty="0">
                <a:latin typeface="Arial"/>
                <a:cs typeface="Arial"/>
              </a:rPr>
              <a:t>a</a:t>
            </a:r>
            <a:r>
              <a:rPr sz="2400" dirty="0">
                <a:latin typeface="Arial"/>
                <a:cs typeface="Arial"/>
              </a:rPr>
              <a:t>) = 2, (</a:t>
            </a:r>
            <a:r>
              <a:rPr sz="2400" i="1" dirty="0">
                <a:latin typeface="Arial"/>
                <a:cs typeface="Arial"/>
              </a:rPr>
              <a:t>f</a:t>
            </a:r>
            <a:r>
              <a:rPr sz="2400" dirty="0">
                <a:latin typeface="Arial"/>
                <a:cs typeface="Arial"/>
              </a:rPr>
              <a:t>◦</a:t>
            </a:r>
            <a:r>
              <a:rPr sz="2400" i="1" dirty="0">
                <a:latin typeface="Arial"/>
                <a:cs typeface="Arial"/>
              </a:rPr>
              <a:t>g</a:t>
            </a:r>
            <a:r>
              <a:rPr sz="2400" dirty="0">
                <a:latin typeface="Arial"/>
                <a:cs typeface="Arial"/>
              </a:rPr>
              <a:t>)(</a:t>
            </a:r>
            <a:r>
              <a:rPr sz="2400" i="1" dirty="0">
                <a:latin typeface="Arial"/>
                <a:cs typeface="Arial"/>
              </a:rPr>
              <a:t>b</a:t>
            </a:r>
            <a:r>
              <a:rPr sz="2400" dirty="0">
                <a:latin typeface="Arial"/>
                <a:cs typeface="Arial"/>
              </a:rPr>
              <a:t>) = 1, (</a:t>
            </a:r>
            <a:r>
              <a:rPr sz="2400" i="1" dirty="0">
                <a:latin typeface="Arial"/>
                <a:cs typeface="Arial"/>
              </a:rPr>
              <a:t>f</a:t>
            </a:r>
            <a:r>
              <a:rPr sz="2400" dirty="0">
                <a:latin typeface="Arial"/>
                <a:cs typeface="Arial"/>
              </a:rPr>
              <a:t>◦</a:t>
            </a:r>
            <a:r>
              <a:rPr sz="2400" i="1" dirty="0">
                <a:latin typeface="Arial"/>
                <a:cs typeface="Arial"/>
              </a:rPr>
              <a:t>g</a:t>
            </a:r>
            <a:r>
              <a:rPr sz="2400" dirty="0">
                <a:latin typeface="Arial"/>
                <a:cs typeface="Arial"/>
              </a:rPr>
              <a:t>)(</a:t>
            </a:r>
            <a:r>
              <a:rPr sz="2400" i="1" dirty="0">
                <a:latin typeface="Arial"/>
                <a:cs typeface="Arial"/>
              </a:rPr>
              <a:t>c</a:t>
            </a:r>
            <a:r>
              <a:rPr sz="2400" dirty="0">
                <a:latin typeface="Arial"/>
                <a:cs typeface="Arial"/>
              </a:rPr>
              <a:t>) =</a:t>
            </a:r>
            <a:r>
              <a:rPr sz="2400" spc="-125" dirty="0">
                <a:latin typeface="Arial"/>
                <a:cs typeface="Arial"/>
              </a:rPr>
              <a:t> </a:t>
            </a:r>
            <a:r>
              <a:rPr sz="2400" dirty="0">
                <a:latin typeface="Arial"/>
                <a:cs typeface="Arial"/>
              </a:rPr>
              <a:t>3.</a:t>
            </a:r>
          </a:p>
        </p:txBody>
      </p:sp>
      <p:sp>
        <p:nvSpPr>
          <p:cNvPr id="11" name="object 11"/>
          <p:cNvSpPr txBox="1"/>
          <p:nvPr/>
        </p:nvSpPr>
        <p:spPr>
          <a:xfrm>
            <a:off x="3048952" y="4786292"/>
            <a:ext cx="3436620" cy="1217295"/>
          </a:xfrm>
          <a:prstGeom prst="rect">
            <a:avLst/>
          </a:prstGeom>
        </p:spPr>
        <p:txBody>
          <a:bodyPr vert="horz" wrap="square" lIns="0" tIns="0" rIns="0" bIns="0" rtlCol="0">
            <a:spAutoFit/>
          </a:bodyPr>
          <a:lstStyle/>
          <a:p>
            <a:pPr>
              <a:lnSpc>
                <a:spcPts val="2655"/>
              </a:lnSpc>
            </a:pPr>
            <a:r>
              <a:rPr sz="2400" dirty="0">
                <a:solidFill>
                  <a:srgbClr val="105638"/>
                </a:solidFill>
                <a:latin typeface="Arial"/>
                <a:cs typeface="Arial"/>
              </a:rPr>
              <a:t>(</a:t>
            </a:r>
            <a:r>
              <a:rPr sz="2400" i="1" dirty="0">
                <a:solidFill>
                  <a:srgbClr val="105638"/>
                </a:solidFill>
                <a:latin typeface="Arial"/>
                <a:cs typeface="Arial"/>
              </a:rPr>
              <a:t>f</a:t>
            </a:r>
            <a:r>
              <a:rPr sz="2400" dirty="0">
                <a:solidFill>
                  <a:srgbClr val="0B6748"/>
                </a:solidFill>
                <a:latin typeface="Arial"/>
                <a:cs typeface="Arial"/>
              </a:rPr>
              <a:t>◦</a:t>
            </a:r>
            <a:r>
              <a:rPr sz="2400" i="1" dirty="0">
                <a:solidFill>
                  <a:srgbClr val="105638"/>
                </a:solidFill>
                <a:latin typeface="Arial"/>
                <a:cs typeface="Arial"/>
              </a:rPr>
              <a:t>g</a:t>
            </a:r>
            <a:r>
              <a:rPr sz="2400" dirty="0">
                <a:solidFill>
                  <a:srgbClr val="105638"/>
                </a:solidFill>
                <a:latin typeface="Arial"/>
                <a:cs typeface="Arial"/>
              </a:rPr>
              <a:t>)(</a:t>
            </a:r>
            <a:r>
              <a:rPr sz="2400" i="1" dirty="0">
                <a:solidFill>
                  <a:srgbClr val="0B6748"/>
                </a:solidFill>
                <a:latin typeface="Arial"/>
                <a:cs typeface="Arial"/>
              </a:rPr>
              <a:t>a</a:t>
            </a:r>
            <a:r>
              <a:rPr sz="2400" dirty="0">
                <a:solidFill>
                  <a:srgbClr val="105638"/>
                </a:solidFill>
                <a:latin typeface="Arial"/>
                <a:cs typeface="Arial"/>
              </a:rPr>
              <a:t>) = </a:t>
            </a:r>
            <a:r>
              <a:rPr sz="2400" i="1" spc="-5" dirty="0">
                <a:solidFill>
                  <a:srgbClr val="0B6748"/>
                </a:solidFill>
                <a:latin typeface="Arial"/>
                <a:cs typeface="Arial"/>
              </a:rPr>
              <a:t>f</a:t>
            </a:r>
            <a:r>
              <a:rPr sz="2400" spc="-5" dirty="0">
                <a:solidFill>
                  <a:srgbClr val="0B6748"/>
                </a:solidFill>
                <a:latin typeface="Arial"/>
                <a:cs typeface="Arial"/>
              </a:rPr>
              <a:t>(</a:t>
            </a:r>
            <a:r>
              <a:rPr sz="2400" i="1" spc="-5" dirty="0">
                <a:solidFill>
                  <a:srgbClr val="0B6748"/>
                </a:solidFill>
                <a:latin typeface="Arial"/>
                <a:cs typeface="Arial"/>
              </a:rPr>
              <a:t>g</a:t>
            </a:r>
            <a:r>
              <a:rPr sz="2400" spc="-5" dirty="0">
                <a:solidFill>
                  <a:srgbClr val="105638"/>
                </a:solidFill>
                <a:latin typeface="Arial"/>
                <a:cs typeface="Arial"/>
              </a:rPr>
              <a:t>(</a:t>
            </a:r>
            <a:r>
              <a:rPr sz="2400" i="1" spc="-5" dirty="0">
                <a:solidFill>
                  <a:srgbClr val="0B6748"/>
                </a:solidFill>
                <a:latin typeface="Arial"/>
                <a:cs typeface="Arial"/>
              </a:rPr>
              <a:t>a</a:t>
            </a:r>
            <a:r>
              <a:rPr sz="2400" spc="-5" dirty="0">
                <a:solidFill>
                  <a:srgbClr val="105638"/>
                </a:solidFill>
                <a:latin typeface="Arial"/>
                <a:cs typeface="Arial"/>
              </a:rPr>
              <a:t>)) </a:t>
            </a:r>
            <a:r>
              <a:rPr sz="2400" dirty="0">
                <a:solidFill>
                  <a:srgbClr val="105638"/>
                </a:solidFill>
                <a:latin typeface="Arial"/>
                <a:cs typeface="Arial"/>
              </a:rPr>
              <a:t>= </a:t>
            </a:r>
            <a:r>
              <a:rPr sz="2400" i="1" dirty="0">
                <a:solidFill>
                  <a:srgbClr val="0B6748"/>
                </a:solidFill>
                <a:latin typeface="Arial"/>
                <a:cs typeface="Arial"/>
              </a:rPr>
              <a:t>f</a:t>
            </a:r>
            <a:r>
              <a:rPr sz="2400" dirty="0">
                <a:solidFill>
                  <a:srgbClr val="0B6748"/>
                </a:solidFill>
                <a:latin typeface="Arial"/>
                <a:cs typeface="Arial"/>
              </a:rPr>
              <a:t>(</a:t>
            </a:r>
            <a:r>
              <a:rPr sz="2400" i="1" dirty="0">
                <a:solidFill>
                  <a:srgbClr val="0B6748"/>
                </a:solidFill>
                <a:latin typeface="Arial"/>
                <a:cs typeface="Arial"/>
              </a:rPr>
              <a:t>b</a:t>
            </a:r>
            <a:r>
              <a:rPr sz="2400" dirty="0">
                <a:solidFill>
                  <a:srgbClr val="105638"/>
                </a:solidFill>
                <a:latin typeface="Arial"/>
                <a:cs typeface="Arial"/>
              </a:rPr>
              <a:t>) =</a:t>
            </a:r>
            <a:r>
              <a:rPr sz="2400" spc="-80" dirty="0">
                <a:solidFill>
                  <a:srgbClr val="105638"/>
                </a:solidFill>
                <a:latin typeface="Arial"/>
                <a:cs typeface="Arial"/>
              </a:rPr>
              <a:t> </a:t>
            </a:r>
            <a:r>
              <a:rPr sz="2400" dirty="0">
                <a:solidFill>
                  <a:srgbClr val="105638"/>
                </a:solidFill>
                <a:latin typeface="Arial"/>
                <a:cs typeface="Arial"/>
              </a:rPr>
              <a:t>2</a:t>
            </a:r>
            <a:endParaRPr sz="2400" dirty="0">
              <a:latin typeface="Arial"/>
              <a:cs typeface="Arial"/>
            </a:endParaRPr>
          </a:p>
          <a:p>
            <a:pPr>
              <a:lnSpc>
                <a:spcPct val="100000"/>
              </a:lnSpc>
              <a:spcBef>
                <a:spcPts val="620"/>
              </a:spcBef>
            </a:pPr>
            <a:r>
              <a:rPr sz="2400" dirty="0">
                <a:solidFill>
                  <a:srgbClr val="105638"/>
                </a:solidFill>
                <a:latin typeface="Arial"/>
                <a:cs typeface="Arial"/>
              </a:rPr>
              <a:t>(</a:t>
            </a:r>
            <a:r>
              <a:rPr sz="2400" i="1" dirty="0">
                <a:solidFill>
                  <a:srgbClr val="105638"/>
                </a:solidFill>
                <a:latin typeface="Arial"/>
                <a:cs typeface="Arial"/>
              </a:rPr>
              <a:t>f</a:t>
            </a:r>
            <a:r>
              <a:rPr sz="2400" dirty="0">
                <a:solidFill>
                  <a:srgbClr val="0B6748"/>
                </a:solidFill>
                <a:latin typeface="Arial"/>
                <a:cs typeface="Arial"/>
              </a:rPr>
              <a:t>◦</a:t>
            </a:r>
            <a:r>
              <a:rPr sz="2400" i="1" dirty="0">
                <a:solidFill>
                  <a:srgbClr val="105638"/>
                </a:solidFill>
                <a:latin typeface="Arial"/>
                <a:cs typeface="Arial"/>
              </a:rPr>
              <a:t>g</a:t>
            </a:r>
            <a:r>
              <a:rPr sz="2400" dirty="0">
                <a:solidFill>
                  <a:srgbClr val="105638"/>
                </a:solidFill>
                <a:latin typeface="Arial"/>
                <a:cs typeface="Arial"/>
              </a:rPr>
              <a:t>)(</a:t>
            </a:r>
            <a:r>
              <a:rPr sz="2400" i="1" dirty="0">
                <a:solidFill>
                  <a:srgbClr val="0B6748"/>
                </a:solidFill>
                <a:latin typeface="Arial"/>
                <a:cs typeface="Arial"/>
              </a:rPr>
              <a:t>b</a:t>
            </a:r>
            <a:r>
              <a:rPr sz="2400" dirty="0">
                <a:solidFill>
                  <a:srgbClr val="105638"/>
                </a:solidFill>
                <a:latin typeface="Arial"/>
                <a:cs typeface="Arial"/>
              </a:rPr>
              <a:t>) = </a:t>
            </a:r>
            <a:r>
              <a:rPr sz="2400" i="1" spc="-5" dirty="0">
                <a:solidFill>
                  <a:srgbClr val="0B6748"/>
                </a:solidFill>
                <a:latin typeface="Arial"/>
                <a:cs typeface="Arial"/>
              </a:rPr>
              <a:t>f</a:t>
            </a:r>
            <a:r>
              <a:rPr sz="2400" spc="-5" dirty="0">
                <a:solidFill>
                  <a:srgbClr val="0B6748"/>
                </a:solidFill>
                <a:latin typeface="Arial"/>
                <a:cs typeface="Arial"/>
              </a:rPr>
              <a:t>(</a:t>
            </a:r>
            <a:r>
              <a:rPr sz="2400" i="1" spc="-5" dirty="0">
                <a:solidFill>
                  <a:srgbClr val="0B6748"/>
                </a:solidFill>
                <a:latin typeface="Arial"/>
                <a:cs typeface="Arial"/>
              </a:rPr>
              <a:t>g</a:t>
            </a:r>
            <a:r>
              <a:rPr sz="2400" spc="-5" dirty="0">
                <a:solidFill>
                  <a:srgbClr val="105638"/>
                </a:solidFill>
                <a:latin typeface="Arial"/>
                <a:cs typeface="Arial"/>
              </a:rPr>
              <a:t>(</a:t>
            </a:r>
            <a:r>
              <a:rPr sz="2400" i="1" spc="-5" dirty="0">
                <a:solidFill>
                  <a:srgbClr val="0B6748"/>
                </a:solidFill>
                <a:latin typeface="Arial"/>
                <a:cs typeface="Arial"/>
              </a:rPr>
              <a:t>b</a:t>
            </a:r>
            <a:r>
              <a:rPr sz="2400" spc="-5" dirty="0">
                <a:solidFill>
                  <a:srgbClr val="105638"/>
                </a:solidFill>
                <a:latin typeface="Arial"/>
                <a:cs typeface="Arial"/>
              </a:rPr>
              <a:t>)) </a:t>
            </a:r>
            <a:r>
              <a:rPr sz="2400" dirty="0">
                <a:solidFill>
                  <a:srgbClr val="105638"/>
                </a:solidFill>
                <a:latin typeface="Arial"/>
                <a:cs typeface="Arial"/>
              </a:rPr>
              <a:t>= </a:t>
            </a:r>
            <a:r>
              <a:rPr sz="2400" i="1" dirty="0">
                <a:solidFill>
                  <a:srgbClr val="0B6748"/>
                </a:solidFill>
                <a:latin typeface="Arial"/>
                <a:cs typeface="Arial"/>
              </a:rPr>
              <a:t>f</a:t>
            </a:r>
            <a:r>
              <a:rPr sz="2400" dirty="0">
                <a:solidFill>
                  <a:srgbClr val="0B6748"/>
                </a:solidFill>
                <a:latin typeface="Arial"/>
                <a:cs typeface="Arial"/>
              </a:rPr>
              <a:t>(</a:t>
            </a:r>
            <a:r>
              <a:rPr sz="2400" i="1" dirty="0">
                <a:solidFill>
                  <a:srgbClr val="0B6748"/>
                </a:solidFill>
                <a:latin typeface="Arial"/>
                <a:cs typeface="Arial"/>
              </a:rPr>
              <a:t>c</a:t>
            </a:r>
            <a:r>
              <a:rPr sz="2400" dirty="0">
                <a:solidFill>
                  <a:srgbClr val="105638"/>
                </a:solidFill>
                <a:latin typeface="Arial"/>
                <a:cs typeface="Arial"/>
              </a:rPr>
              <a:t>) =</a:t>
            </a:r>
            <a:r>
              <a:rPr sz="2400" spc="-80" dirty="0">
                <a:solidFill>
                  <a:srgbClr val="105638"/>
                </a:solidFill>
                <a:latin typeface="Arial"/>
                <a:cs typeface="Arial"/>
              </a:rPr>
              <a:t> </a:t>
            </a:r>
            <a:r>
              <a:rPr sz="2400" dirty="0">
                <a:solidFill>
                  <a:srgbClr val="105638"/>
                </a:solidFill>
                <a:latin typeface="Arial"/>
                <a:cs typeface="Arial"/>
              </a:rPr>
              <a:t>1</a:t>
            </a:r>
            <a:endParaRPr sz="2400" dirty="0">
              <a:latin typeface="Arial"/>
              <a:cs typeface="Arial"/>
            </a:endParaRPr>
          </a:p>
          <a:p>
            <a:pPr>
              <a:lnSpc>
                <a:spcPct val="100000"/>
              </a:lnSpc>
              <a:spcBef>
                <a:spcPts val="520"/>
              </a:spcBef>
            </a:pPr>
            <a:r>
              <a:rPr sz="2400" dirty="0">
                <a:solidFill>
                  <a:srgbClr val="105638"/>
                </a:solidFill>
                <a:latin typeface="Arial"/>
                <a:cs typeface="Arial"/>
              </a:rPr>
              <a:t>(</a:t>
            </a:r>
            <a:r>
              <a:rPr sz="2400" i="1" dirty="0">
                <a:solidFill>
                  <a:srgbClr val="105638"/>
                </a:solidFill>
                <a:latin typeface="Arial"/>
                <a:cs typeface="Arial"/>
              </a:rPr>
              <a:t>f</a:t>
            </a:r>
            <a:r>
              <a:rPr sz="2400" dirty="0">
                <a:solidFill>
                  <a:srgbClr val="0B6748"/>
                </a:solidFill>
                <a:latin typeface="Arial"/>
                <a:cs typeface="Arial"/>
              </a:rPr>
              <a:t>◦</a:t>
            </a:r>
            <a:r>
              <a:rPr sz="2400" i="1" dirty="0">
                <a:solidFill>
                  <a:srgbClr val="105638"/>
                </a:solidFill>
                <a:latin typeface="Arial"/>
                <a:cs typeface="Arial"/>
              </a:rPr>
              <a:t>g</a:t>
            </a:r>
            <a:r>
              <a:rPr sz="2400" dirty="0">
                <a:solidFill>
                  <a:srgbClr val="105638"/>
                </a:solidFill>
                <a:latin typeface="Arial"/>
                <a:cs typeface="Arial"/>
              </a:rPr>
              <a:t>)(</a:t>
            </a:r>
            <a:r>
              <a:rPr sz="2400" i="1" dirty="0">
                <a:solidFill>
                  <a:srgbClr val="0B6748"/>
                </a:solidFill>
                <a:latin typeface="Arial"/>
                <a:cs typeface="Arial"/>
              </a:rPr>
              <a:t>c</a:t>
            </a:r>
            <a:r>
              <a:rPr sz="2400" dirty="0">
                <a:solidFill>
                  <a:srgbClr val="105638"/>
                </a:solidFill>
                <a:latin typeface="Arial"/>
                <a:cs typeface="Arial"/>
              </a:rPr>
              <a:t>) = </a:t>
            </a:r>
            <a:r>
              <a:rPr sz="2400" i="1" dirty="0">
                <a:solidFill>
                  <a:srgbClr val="0B6748"/>
                </a:solidFill>
                <a:latin typeface="Arial"/>
                <a:cs typeface="Arial"/>
              </a:rPr>
              <a:t>f</a:t>
            </a:r>
            <a:r>
              <a:rPr sz="2400" dirty="0">
                <a:solidFill>
                  <a:srgbClr val="0B6748"/>
                </a:solidFill>
                <a:latin typeface="Arial"/>
                <a:cs typeface="Arial"/>
              </a:rPr>
              <a:t>(</a:t>
            </a:r>
            <a:r>
              <a:rPr sz="2400" i="1" dirty="0">
                <a:solidFill>
                  <a:srgbClr val="0B6748"/>
                </a:solidFill>
                <a:latin typeface="Arial"/>
                <a:cs typeface="Arial"/>
              </a:rPr>
              <a:t>g</a:t>
            </a:r>
            <a:r>
              <a:rPr sz="2400" dirty="0">
                <a:solidFill>
                  <a:srgbClr val="105638"/>
                </a:solidFill>
                <a:latin typeface="Arial"/>
                <a:cs typeface="Arial"/>
              </a:rPr>
              <a:t>(</a:t>
            </a:r>
            <a:r>
              <a:rPr sz="2400" i="1" dirty="0">
                <a:solidFill>
                  <a:srgbClr val="0B6748"/>
                </a:solidFill>
                <a:latin typeface="Arial"/>
                <a:cs typeface="Arial"/>
              </a:rPr>
              <a:t>c</a:t>
            </a:r>
            <a:r>
              <a:rPr sz="2400" dirty="0">
                <a:solidFill>
                  <a:srgbClr val="105638"/>
                </a:solidFill>
                <a:latin typeface="Arial"/>
                <a:cs typeface="Arial"/>
              </a:rPr>
              <a:t>)) = </a:t>
            </a:r>
            <a:r>
              <a:rPr sz="2400" i="1" spc="-5" dirty="0">
                <a:solidFill>
                  <a:srgbClr val="0B6748"/>
                </a:solidFill>
                <a:latin typeface="Arial"/>
                <a:cs typeface="Arial"/>
              </a:rPr>
              <a:t>f</a:t>
            </a:r>
            <a:r>
              <a:rPr sz="2400" spc="-5" dirty="0">
                <a:solidFill>
                  <a:srgbClr val="0B6748"/>
                </a:solidFill>
                <a:latin typeface="Arial"/>
                <a:cs typeface="Arial"/>
              </a:rPr>
              <a:t>(</a:t>
            </a:r>
            <a:r>
              <a:rPr sz="2400" i="1" spc="-5" dirty="0">
                <a:solidFill>
                  <a:srgbClr val="0B6748"/>
                </a:solidFill>
                <a:latin typeface="Arial"/>
                <a:cs typeface="Arial"/>
              </a:rPr>
              <a:t>a</a:t>
            </a:r>
            <a:r>
              <a:rPr sz="2400" spc="-5" dirty="0">
                <a:solidFill>
                  <a:srgbClr val="105638"/>
                </a:solidFill>
                <a:latin typeface="Arial"/>
                <a:cs typeface="Arial"/>
              </a:rPr>
              <a:t>) </a:t>
            </a:r>
            <a:r>
              <a:rPr sz="2400" dirty="0">
                <a:solidFill>
                  <a:srgbClr val="105638"/>
                </a:solidFill>
                <a:latin typeface="Arial"/>
                <a:cs typeface="Arial"/>
              </a:rPr>
              <a:t>=</a:t>
            </a:r>
            <a:r>
              <a:rPr sz="2400" spc="-95" dirty="0">
                <a:solidFill>
                  <a:srgbClr val="105638"/>
                </a:solidFill>
                <a:latin typeface="Arial"/>
                <a:cs typeface="Arial"/>
              </a:rPr>
              <a:t> </a:t>
            </a:r>
            <a:r>
              <a:rPr sz="2400" dirty="0">
                <a:solidFill>
                  <a:srgbClr val="105638"/>
                </a:solidFill>
                <a:latin typeface="Arial"/>
                <a:cs typeface="Arial"/>
              </a:rPr>
              <a:t>3</a:t>
            </a:r>
            <a:endParaRPr sz="2400" dirty="0">
              <a:latin typeface="Arial"/>
              <a:cs typeface="Arial"/>
            </a:endParaRPr>
          </a:p>
        </p:txBody>
      </p:sp>
      <p:sp>
        <p:nvSpPr>
          <p:cNvPr id="12" name="object 12"/>
          <p:cNvSpPr txBox="1"/>
          <p:nvPr/>
        </p:nvSpPr>
        <p:spPr>
          <a:xfrm>
            <a:off x="1664652" y="6065520"/>
            <a:ext cx="3628390" cy="391160"/>
          </a:xfrm>
          <a:prstGeom prst="rect">
            <a:avLst/>
          </a:prstGeom>
        </p:spPr>
        <p:txBody>
          <a:bodyPr vert="horz" wrap="square" lIns="0" tIns="12700" rIns="0" bIns="0" rtlCol="0">
            <a:spAutoFit/>
          </a:bodyPr>
          <a:lstStyle/>
          <a:p>
            <a:pPr marL="12700">
              <a:lnSpc>
                <a:spcPct val="100000"/>
              </a:lnSpc>
              <a:spcBef>
                <a:spcPts val="100"/>
              </a:spcBef>
            </a:pPr>
            <a:r>
              <a:rPr sz="1450" spc="-545" dirty="0">
                <a:solidFill>
                  <a:srgbClr val="FF0000"/>
                </a:solidFill>
                <a:latin typeface="Wingdings"/>
                <a:cs typeface="Wingdings"/>
              </a:rPr>
              <a:t></a:t>
            </a:r>
            <a:r>
              <a:rPr sz="1450" spc="590" dirty="0">
                <a:solidFill>
                  <a:srgbClr val="FF0000"/>
                </a:solidFill>
                <a:latin typeface="Times New Roman"/>
                <a:cs typeface="Times New Roman"/>
              </a:rPr>
              <a:t> </a:t>
            </a:r>
            <a:r>
              <a:rPr sz="2400" i="1" dirty="0">
                <a:latin typeface="Arial"/>
                <a:cs typeface="Arial"/>
              </a:rPr>
              <a:t>g</a:t>
            </a:r>
            <a:r>
              <a:rPr sz="2400" dirty="0">
                <a:latin typeface="Arial"/>
                <a:cs typeface="Arial"/>
              </a:rPr>
              <a:t>◦</a:t>
            </a:r>
            <a:r>
              <a:rPr sz="2400" i="1" dirty="0">
                <a:latin typeface="Arial"/>
                <a:cs typeface="Arial"/>
              </a:rPr>
              <a:t>f </a:t>
            </a:r>
            <a:r>
              <a:rPr sz="2400" dirty="0">
                <a:latin typeface="Arial"/>
                <a:cs typeface="Arial"/>
              </a:rPr>
              <a:t>is not </a:t>
            </a:r>
            <a:r>
              <a:rPr sz="2400" spc="-5" dirty="0">
                <a:latin typeface="Arial"/>
                <a:cs typeface="Arial"/>
              </a:rPr>
              <a:t>defined</a:t>
            </a:r>
            <a:r>
              <a:rPr sz="2400" spc="-50" dirty="0">
                <a:latin typeface="Arial"/>
                <a:cs typeface="Arial"/>
              </a:rPr>
              <a:t> </a:t>
            </a:r>
            <a:r>
              <a:rPr sz="2400" dirty="0">
                <a:latin typeface="Arial"/>
                <a:cs typeface="Arial"/>
              </a:rPr>
              <a:t>(why?)</a:t>
            </a:r>
            <a:endParaRPr sz="2400">
              <a:latin typeface="Arial"/>
              <a:cs typeface="Arial"/>
            </a:endParaRPr>
          </a:p>
        </p:txBody>
      </p:sp>
      <p:sp>
        <p:nvSpPr>
          <p:cNvPr id="14" name="object 14"/>
          <p:cNvSpPr/>
          <p:nvPr/>
        </p:nvSpPr>
        <p:spPr>
          <a:xfrm>
            <a:off x="2895600" y="4724400"/>
            <a:ext cx="3581400" cy="1395095"/>
          </a:xfrm>
          <a:custGeom>
            <a:avLst/>
            <a:gdLst/>
            <a:ahLst/>
            <a:cxnLst/>
            <a:rect l="l" t="t" r="r" b="b"/>
            <a:pathLst>
              <a:path w="3581400" h="1395095">
                <a:moveTo>
                  <a:pt x="0" y="0"/>
                </a:moveTo>
                <a:lnTo>
                  <a:pt x="3581397" y="0"/>
                </a:lnTo>
                <a:lnTo>
                  <a:pt x="3581397" y="1394638"/>
                </a:lnTo>
                <a:lnTo>
                  <a:pt x="0" y="1394638"/>
                </a:lnTo>
                <a:lnTo>
                  <a:pt x="0" y="0"/>
                </a:lnTo>
                <a:close/>
              </a:path>
            </a:pathLst>
          </a:custGeom>
          <a:ln w="38099">
            <a:solidFill>
              <a:srgbClr val="000000"/>
            </a:solidFill>
          </a:ln>
        </p:spPr>
        <p:txBody>
          <a:bodyPr wrap="square" lIns="0" tIns="0" rIns="0" bIns="0" rtlCol="0"/>
          <a:lstStyle/>
          <a:p>
            <a:endParaRPr/>
          </a:p>
        </p:txBody>
      </p:sp>
      <p:sp>
        <p:nvSpPr>
          <p:cNvPr id="17" name="Date Placeholder 16"/>
          <p:cNvSpPr>
            <a:spLocks noGrp="1"/>
          </p:cNvSpPr>
          <p:nvPr>
            <p:ph type="dt" sz="half" idx="6"/>
          </p:nvPr>
        </p:nvSpPr>
        <p:spPr/>
        <p:txBody>
          <a:bodyPr/>
          <a:lstStyle/>
          <a:p>
            <a:fld id="{3E786161-82AC-43DA-A5DA-D42F6B057CDF}" type="datetime1">
              <a:rPr lang="en-US" smtClean="0"/>
              <a:t>10/16/2023</a:t>
            </a:fld>
            <a:endParaRPr lang="en-US"/>
          </a:p>
        </p:txBody>
      </p:sp>
      <p:sp>
        <p:nvSpPr>
          <p:cNvPr id="19" name="Slide Number Placeholder 18"/>
          <p:cNvSpPr>
            <a:spLocks noGrp="1"/>
          </p:cNvSpPr>
          <p:nvPr>
            <p:ph type="sldNum" sz="quarter" idx="7"/>
          </p:nvPr>
        </p:nvSpPr>
        <p:spPr/>
        <p:txBody>
          <a:bodyPr/>
          <a:lstStyle/>
          <a:p>
            <a:pPr marL="12700">
              <a:lnSpc>
                <a:spcPts val="1425"/>
              </a:lnSpc>
            </a:pPr>
            <a:fld id="{81D60167-4931-47E6-BA6A-407CBD079E47}" type="slidenum">
              <a:rPr lang="en-US" smtClean="0"/>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120040"/>
            <a:ext cx="5584190" cy="635000"/>
          </a:xfrm>
          <a:prstGeom prst="rect">
            <a:avLst/>
          </a:prstGeom>
        </p:spPr>
        <p:txBody>
          <a:bodyPr vert="horz" wrap="square" lIns="0" tIns="12700" rIns="0" bIns="0" rtlCol="0">
            <a:spAutoFit/>
          </a:bodyPr>
          <a:lstStyle/>
          <a:p>
            <a:pPr marL="12700">
              <a:lnSpc>
                <a:spcPct val="100000"/>
              </a:lnSpc>
              <a:spcBef>
                <a:spcPts val="100"/>
              </a:spcBef>
            </a:pPr>
            <a:r>
              <a:rPr spc="-5" dirty="0"/>
              <a:t>Function</a:t>
            </a:r>
            <a:r>
              <a:rPr spc="-60" dirty="0"/>
              <a:t> </a:t>
            </a:r>
            <a:r>
              <a:rPr spc="-5" dirty="0"/>
              <a:t>Composition:</a:t>
            </a:r>
          </a:p>
        </p:txBody>
      </p:sp>
      <p:sp>
        <p:nvSpPr>
          <p:cNvPr id="9" name="object 9"/>
          <p:cNvSpPr txBox="1"/>
          <p:nvPr/>
        </p:nvSpPr>
        <p:spPr>
          <a:xfrm>
            <a:off x="1207451" y="436669"/>
            <a:ext cx="7369175" cy="5865495"/>
          </a:xfrm>
          <a:prstGeom prst="rect">
            <a:avLst/>
          </a:prstGeom>
        </p:spPr>
        <p:txBody>
          <a:bodyPr vert="horz" wrap="square" lIns="0" tIns="178435" rIns="0" bIns="0" rtlCol="0">
            <a:spAutoFit/>
          </a:bodyPr>
          <a:lstStyle/>
          <a:p>
            <a:pPr marL="34925">
              <a:lnSpc>
                <a:spcPct val="100000"/>
              </a:lnSpc>
              <a:spcBef>
                <a:spcPts val="1405"/>
              </a:spcBef>
            </a:pPr>
            <a:r>
              <a:rPr sz="4000" b="1" spc="-5" dirty="0">
                <a:solidFill>
                  <a:srgbClr val="3333CC"/>
                </a:solidFill>
                <a:latin typeface="Arial"/>
                <a:cs typeface="Arial"/>
              </a:rPr>
              <a:t>Example</a:t>
            </a:r>
            <a:endParaRPr sz="4000" dirty="0">
              <a:latin typeface="Arial"/>
              <a:cs typeface="Arial"/>
            </a:endParaRPr>
          </a:p>
          <a:p>
            <a:pPr marL="355600" marR="5080" indent="-342900">
              <a:lnSpc>
                <a:spcPct val="99700"/>
              </a:lnSpc>
              <a:spcBef>
                <a:spcPts val="925"/>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dirty="0">
                <a:latin typeface="Arial"/>
                <a:cs typeface="Arial"/>
              </a:rPr>
              <a:t>If </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 = </a:t>
            </a:r>
            <a:r>
              <a:rPr sz="2800" i="1" dirty="0">
                <a:latin typeface="Arial"/>
                <a:cs typeface="Arial"/>
              </a:rPr>
              <a:t>x</a:t>
            </a:r>
            <a:r>
              <a:rPr sz="2775" baseline="25525" dirty="0">
                <a:latin typeface="Arial"/>
                <a:cs typeface="Arial"/>
              </a:rPr>
              <a:t>2 </a:t>
            </a:r>
            <a:r>
              <a:rPr sz="2800" spc="-5" dirty="0">
                <a:latin typeface="Arial"/>
                <a:cs typeface="Arial"/>
              </a:rPr>
              <a:t>and </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 = 2</a:t>
            </a:r>
            <a:r>
              <a:rPr sz="2800" i="1" dirty="0">
                <a:latin typeface="Arial"/>
                <a:cs typeface="Arial"/>
              </a:rPr>
              <a:t>x </a:t>
            </a:r>
            <a:r>
              <a:rPr sz="2800" dirty="0">
                <a:latin typeface="Arial"/>
                <a:cs typeface="Arial"/>
              </a:rPr>
              <a:t>+ 1, </a:t>
            </a:r>
            <a:r>
              <a:rPr sz="2800" spc="-5" dirty="0">
                <a:latin typeface="Arial"/>
                <a:cs typeface="Arial"/>
              </a:rPr>
              <a:t>then </a:t>
            </a:r>
            <a:r>
              <a:rPr sz="2800" dirty="0">
                <a:latin typeface="Arial"/>
                <a:cs typeface="Arial"/>
              </a:rPr>
              <a:t>what is </a:t>
            </a:r>
            <a:r>
              <a:rPr sz="2800" spc="-5" dirty="0">
                <a:latin typeface="Arial"/>
                <a:cs typeface="Arial"/>
              </a:rPr>
              <a:t>the  composition </a:t>
            </a:r>
            <a:r>
              <a:rPr sz="2800" dirty="0">
                <a:latin typeface="Arial"/>
                <a:cs typeface="Arial"/>
              </a:rPr>
              <a:t>of </a:t>
            </a:r>
            <a:r>
              <a:rPr sz="2800" i="1" dirty="0">
                <a:latin typeface="Arial"/>
                <a:cs typeface="Arial"/>
              </a:rPr>
              <a:t>f </a:t>
            </a:r>
            <a:r>
              <a:rPr sz="2800" spc="-5" dirty="0">
                <a:latin typeface="Arial"/>
                <a:cs typeface="Arial"/>
              </a:rPr>
              <a:t>and </a:t>
            </a:r>
            <a:r>
              <a:rPr sz="2800" i="1" dirty="0">
                <a:latin typeface="Arial"/>
                <a:cs typeface="Arial"/>
              </a:rPr>
              <a:t>g</a:t>
            </a:r>
            <a:r>
              <a:rPr sz="2800" dirty="0">
                <a:latin typeface="Arial"/>
                <a:cs typeface="Arial"/>
              </a:rPr>
              <a:t>, and what is </a:t>
            </a:r>
            <a:r>
              <a:rPr sz="2800" spc="-5" dirty="0">
                <a:latin typeface="Arial"/>
                <a:cs typeface="Arial"/>
              </a:rPr>
              <a:t>the  composition </a:t>
            </a:r>
            <a:r>
              <a:rPr sz="2800" dirty="0">
                <a:latin typeface="Arial"/>
                <a:cs typeface="Arial"/>
              </a:rPr>
              <a:t>of </a:t>
            </a:r>
            <a:r>
              <a:rPr sz="2800" i="1" dirty="0">
                <a:latin typeface="Arial"/>
                <a:cs typeface="Arial"/>
              </a:rPr>
              <a:t>g </a:t>
            </a:r>
            <a:r>
              <a:rPr sz="2800" spc="-5" dirty="0">
                <a:latin typeface="Arial"/>
                <a:cs typeface="Arial"/>
              </a:rPr>
              <a:t>and </a:t>
            </a:r>
            <a:r>
              <a:rPr sz="2800" i="1" dirty="0">
                <a:latin typeface="Arial"/>
                <a:cs typeface="Arial"/>
              </a:rPr>
              <a:t>f</a:t>
            </a:r>
            <a:r>
              <a:rPr sz="2800" i="1" spc="-5" dirty="0">
                <a:latin typeface="Arial"/>
                <a:cs typeface="Arial"/>
              </a:rPr>
              <a:t> </a:t>
            </a:r>
            <a:r>
              <a:rPr sz="2800" dirty="0">
                <a:latin typeface="Arial"/>
                <a:cs typeface="Arial"/>
              </a:rPr>
              <a:t>?</a:t>
            </a:r>
          </a:p>
          <a:p>
            <a:pPr marL="469900">
              <a:lnSpc>
                <a:spcPct val="100000"/>
              </a:lnSpc>
              <a:spcBef>
                <a:spcPts val="1140"/>
              </a:spcBef>
            </a:pPr>
            <a:r>
              <a:rPr sz="1650" spc="-605" dirty="0">
                <a:solidFill>
                  <a:srgbClr val="FF0000"/>
                </a:solidFill>
                <a:latin typeface="Wingdings"/>
                <a:cs typeface="Wingdings"/>
              </a:rPr>
              <a:t></a:t>
            </a:r>
            <a:r>
              <a:rPr sz="1650" spc="450" dirty="0">
                <a:solidFill>
                  <a:srgbClr val="FF0000"/>
                </a:solidFill>
                <a:latin typeface="Times New Roman"/>
                <a:cs typeface="Times New Roman"/>
              </a:rPr>
              <a:t> </a:t>
            </a:r>
            <a:r>
              <a:rPr sz="2800" dirty="0">
                <a:latin typeface="Arial"/>
                <a:cs typeface="Arial"/>
              </a:rPr>
              <a:t>(</a:t>
            </a:r>
            <a:r>
              <a:rPr sz="2800" i="1" dirty="0">
                <a:latin typeface="Arial"/>
                <a:cs typeface="Arial"/>
              </a:rPr>
              <a:t>f</a:t>
            </a:r>
            <a:r>
              <a:rPr sz="2800" dirty="0">
                <a:latin typeface="Arial"/>
                <a:cs typeface="Arial"/>
              </a:rPr>
              <a:t>◦</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 =</a:t>
            </a:r>
            <a:r>
              <a:rPr sz="2800" spc="-10" dirty="0">
                <a:latin typeface="Arial"/>
                <a:cs typeface="Arial"/>
              </a:rPr>
              <a:t> </a:t>
            </a:r>
            <a:r>
              <a:rPr sz="2800" i="1" dirty="0">
                <a:latin typeface="Arial"/>
                <a:cs typeface="Arial"/>
              </a:rPr>
              <a:t>f</a:t>
            </a:r>
            <a:r>
              <a:rPr sz="2800" dirty="0">
                <a:latin typeface="Arial"/>
                <a:cs typeface="Arial"/>
              </a:rPr>
              <a:t>(</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a:t>
            </a:r>
          </a:p>
          <a:p>
            <a:pPr marL="1939925">
              <a:lnSpc>
                <a:spcPct val="100000"/>
              </a:lnSpc>
              <a:spcBef>
                <a:spcPts val="640"/>
              </a:spcBef>
            </a:pPr>
            <a:r>
              <a:rPr sz="2800" dirty="0">
                <a:latin typeface="Arial"/>
                <a:cs typeface="Arial"/>
              </a:rPr>
              <a:t>=</a:t>
            </a:r>
            <a:r>
              <a:rPr sz="2800" spc="-5" dirty="0">
                <a:latin typeface="Arial"/>
                <a:cs typeface="Arial"/>
              </a:rPr>
              <a:t> </a:t>
            </a:r>
            <a:r>
              <a:rPr sz="2800" i="1" dirty="0">
                <a:latin typeface="Arial"/>
                <a:cs typeface="Arial"/>
              </a:rPr>
              <a:t>f</a:t>
            </a:r>
            <a:r>
              <a:rPr sz="2800" dirty="0">
                <a:latin typeface="Arial"/>
                <a:cs typeface="Arial"/>
              </a:rPr>
              <a:t>(2</a:t>
            </a:r>
            <a:r>
              <a:rPr sz="2800" i="1" dirty="0">
                <a:latin typeface="Arial"/>
                <a:cs typeface="Arial"/>
              </a:rPr>
              <a:t>x</a:t>
            </a:r>
            <a:r>
              <a:rPr sz="2800" dirty="0">
                <a:latin typeface="Arial"/>
                <a:cs typeface="Arial"/>
              </a:rPr>
              <a:t>+1)</a:t>
            </a:r>
          </a:p>
          <a:p>
            <a:pPr marL="1939925">
              <a:lnSpc>
                <a:spcPct val="100000"/>
              </a:lnSpc>
              <a:spcBef>
                <a:spcPts val="640"/>
              </a:spcBef>
            </a:pPr>
            <a:r>
              <a:rPr sz="2800" dirty="0">
                <a:latin typeface="Arial"/>
                <a:cs typeface="Arial"/>
              </a:rPr>
              <a:t>=</a:t>
            </a:r>
            <a:r>
              <a:rPr sz="2800" spc="-5" dirty="0">
                <a:latin typeface="Arial"/>
                <a:cs typeface="Arial"/>
              </a:rPr>
              <a:t> </a:t>
            </a:r>
            <a:r>
              <a:rPr sz="2800" dirty="0">
                <a:latin typeface="Arial"/>
                <a:cs typeface="Arial"/>
              </a:rPr>
              <a:t>(2</a:t>
            </a:r>
            <a:r>
              <a:rPr sz="2800" i="1" dirty="0">
                <a:latin typeface="Arial"/>
                <a:cs typeface="Arial"/>
              </a:rPr>
              <a:t>x</a:t>
            </a:r>
            <a:r>
              <a:rPr sz="2800" dirty="0">
                <a:latin typeface="Arial"/>
                <a:cs typeface="Arial"/>
              </a:rPr>
              <a:t>+1)</a:t>
            </a:r>
            <a:r>
              <a:rPr sz="2775" baseline="25525" dirty="0">
                <a:latin typeface="Arial"/>
                <a:cs typeface="Arial"/>
              </a:rPr>
              <a:t>2</a:t>
            </a:r>
          </a:p>
          <a:p>
            <a:pPr marL="469900">
              <a:lnSpc>
                <a:spcPct val="100000"/>
              </a:lnSpc>
              <a:spcBef>
                <a:spcPts val="1140"/>
              </a:spcBef>
            </a:pPr>
            <a:r>
              <a:rPr sz="1650" spc="-605" dirty="0">
                <a:solidFill>
                  <a:srgbClr val="FF0000"/>
                </a:solidFill>
                <a:latin typeface="Wingdings"/>
                <a:cs typeface="Wingdings"/>
              </a:rPr>
              <a:t></a:t>
            </a:r>
            <a:r>
              <a:rPr sz="1650" spc="450" dirty="0">
                <a:solidFill>
                  <a:srgbClr val="FF0000"/>
                </a:solidFill>
                <a:latin typeface="Times New Roman"/>
                <a:cs typeface="Times New Roman"/>
              </a:rPr>
              <a:t> </a:t>
            </a:r>
            <a:r>
              <a:rPr sz="2800" dirty="0">
                <a:latin typeface="Arial"/>
                <a:cs typeface="Arial"/>
              </a:rPr>
              <a:t>(</a:t>
            </a:r>
            <a:r>
              <a:rPr sz="2800" i="1" dirty="0">
                <a:latin typeface="Arial"/>
                <a:cs typeface="Arial"/>
              </a:rPr>
              <a:t>g</a:t>
            </a:r>
            <a:r>
              <a:rPr sz="2800" dirty="0">
                <a:latin typeface="Arial"/>
                <a:cs typeface="Arial"/>
              </a:rPr>
              <a:t>◦</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 =</a:t>
            </a:r>
            <a:r>
              <a:rPr sz="2800" spc="-10" dirty="0">
                <a:latin typeface="Arial"/>
                <a:cs typeface="Arial"/>
              </a:rPr>
              <a:t> </a:t>
            </a:r>
            <a:r>
              <a:rPr sz="2800" i="1" dirty="0">
                <a:latin typeface="Arial"/>
                <a:cs typeface="Arial"/>
              </a:rPr>
              <a:t>g</a:t>
            </a:r>
            <a:r>
              <a:rPr sz="2800" dirty="0">
                <a:latin typeface="Arial"/>
                <a:cs typeface="Arial"/>
              </a:rPr>
              <a:t>(</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a:t>
            </a:r>
          </a:p>
          <a:p>
            <a:pPr marL="1939925">
              <a:lnSpc>
                <a:spcPct val="100000"/>
              </a:lnSpc>
              <a:spcBef>
                <a:spcPts val="640"/>
              </a:spcBef>
            </a:pPr>
            <a:r>
              <a:rPr sz="2800" dirty="0">
                <a:latin typeface="Arial"/>
                <a:cs typeface="Arial"/>
              </a:rPr>
              <a:t>=</a:t>
            </a:r>
            <a:r>
              <a:rPr sz="2800" spc="-5" dirty="0">
                <a:latin typeface="Arial"/>
                <a:cs typeface="Arial"/>
              </a:rPr>
              <a:t> </a:t>
            </a:r>
            <a:r>
              <a:rPr sz="2800" i="1" dirty="0">
                <a:latin typeface="Arial"/>
                <a:cs typeface="Arial"/>
              </a:rPr>
              <a:t>g</a:t>
            </a:r>
            <a:r>
              <a:rPr sz="2800" dirty="0">
                <a:latin typeface="Arial"/>
                <a:cs typeface="Arial"/>
              </a:rPr>
              <a:t>(</a:t>
            </a:r>
            <a:r>
              <a:rPr sz="2800" i="1" dirty="0">
                <a:latin typeface="Arial"/>
                <a:cs typeface="Arial"/>
              </a:rPr>
              <a:t>x</a:t>
            </a:r>
            <a:r>
              <a:rPr sz="2775" baseline="25525" dirty="0">
                <a:latin typeface="Arial"/>
                <a:cs typeface="Arial"/>
              </a:rPr>
              <a:t>2</a:t>
            </a:r>
            <a:r>
              <a:rPr sz="2800" dirty="0">
                <a:latin typeface="Arial"/>
                <a:cs typeface="Arial"/>
              </a:rPr>
              <a:t>)</a:t>
            </a:r>
          </a:p>
          <a:p>
            <a:pPr marL="1939925">
              <a:lnSpc>
                <a:spcPct val="100000"/>
              </a:lnSpc>
              <a:spcBef>
                <a:spcPts val="540"/>
              </a:spcBef>
            </a:pPr>
            <a:r>
              <a:rPr sz="2800" dirty="0">
                <a:latin typeface="Arial"/>
                <a:cs typeface="Arial"/>
              </a:rPr>
              <a:t>= 2</a:t>
            </a:r>
            <a:r>
              <a:rPr sz="2800" i="1" dirty="0">
                <a:latin typeface="Arial"/>
                <a:cs typeface="Arial"/>
              </a:rPr>
              <a:t>x</a:t>
            </a:r>
            <a:r>
              <a:rPr sz="2775" baseline="25525" dirty="0">
                <a:latin typeface="Arial"/>
                <a:cs typeface="Arial"/>
              </a:rPr>
              <a:t>2 </a:t>
            </a:r>
            <a:r>
              <a:rPr sz="2800" dirty="0">
                <a:latin typeface="Arial"/>
                <a:cs typeface="Arial"/>
              </a:rPr>
              <a:t>+</a:t>
            </a:r>
            <a:r>
              <a:rPr sz="2800" spc="-10" dirty="0">
                <a:latin typeface="Arial"/>
                <a:cs typeface="Arial"/>
              </a:rPr>
              <a:t> </a:t>
            </a:r>
            <a:r>
              <a:rPr sz="2800" dirty="0">
                <a:latin typeface="Arial"/>
                <a:cs typeface="Arial"/>
              </a:rPr>
              <a:t>1</a:t>
            </a:r>
          </a:p>
          <a:p>
            <a:pPr marL="469900">
              <a:lnSpc>
                <a:spcPct val="100000"/>
              </a:lnSpc>
              <a:spcBef>
                <a:spcPts val="640"/>
              </a:spcBef>
            </a:pPr>
            <a:r>
              <a:rPr sz="2800" spc="-5" dirty="0">
                <a:solidFill>
                  <a:srgbClr val="0000CC"/>
                </a:solidFill>
                <a:latin typeface="Arial"/>
                <a:cs typeface="Arial"/>
              </a:rPr>
              <a:t>Note </a:t>
            </a:r>
            <a:r>
              <a:rPr sz="2800" dirty="0">
                <a:solidFill>
                  <a:srgbClr val="0000CC"/>
                </a:solidFill>
                <a:latin typeface="Arial"/>
                <a:cs typeface="Arial"/>
              </a:rPr>
              <a:t>that </a:t>
            </a:r>
            <a:r>
              <a:rPr sz="2800" i="1" dirty="0">
                <a:solidFill>
                  <a:srgbClr val="0000CC"/>
                </a:solidFill>
                <a:latin typeface="Arial"/>
                <a:cs typeface="Arial"/>
              </a:rPr>
              <a:t>f</a:t>
            </a:r>
            <a:r>
              <a:rPr sz="2800" dirty="0">
                <a:solidFill>
                  <a:srgbClr val="0329D6"/>
                </a:solidFill>
                <a:latin typeface="Arial"/>
                <a:cs typeface="Arial"/>
              </a:rPr>
              <a:t>◦</a:t>
            </a:r>
            <a:r>
              <a:rPr sz="2800" i="1" dirty="0">
                <a:solidFill>
                  <a:srgbClr val="0000CC"/>
                </a:solidFill>
                <a:latin typeface="Arial"/>
                <a:cs typeface="Arial"/>
              </a:rPr>
              <a:t>g </a:t>
            </a:r>
            <a:r>
              <a:rPr sz="2800" dirty="0">
                <a:solidFill>
                  <a:srgbClr val="0329D6"/>
                </a:solidFill>
                <a:latin typeface="Symbol"/>
                <a:cs typeface="Symbol"/>
              </a:rPr>
              <a:t></a:t>
            </a:r>
            <a:r>
              <a:rPr sz="2800" dirty="0">
                <a:solidFill>
                  <a:srgbClr val="0329D6"/>
                </a:solidFill>
                <a:latin typeface="Times New Roman"/>
                <a:cs typeface="Times New Roman"/>
              </a:rPr>
              <a:t> </a:t>
            </a:r>
            <a:r>
              <a:rPr sz="2800" i="1" spc="-5" dirty="0">
                <a:solidFill>
                  <a:srgbClr val="0000CC"/>
                </a:solidFill>
                <a:latin typeface="Arial"/>
                <a:cs typeface="Arial"/>
              </a:rPr>
              <a:t>g</a:t>
            </a:r>
            <a:r>
              <a:rPr sz="2800" spc="-5" dirty="0">
                <a:solidFill>
                  <a:srgbClr val="0329D6"/>
                </a:solidFill>
                <a:latin typeface="Arial"/>
                <a:cs typeface="Arial"/>
              </a:rPr>
              <a:t>◦</a:t>
            </a:r>
            <a:r>
              <a:rPr sz="2800" i="1" spc="-5" dirty="0">
                <a:solidFill>
                  <a:srgbClr val="0000CC"/>
                </a:solidFill>
                <a:latin typeface="Arial"/>
                <a:cs typeface="Arial"/>
              </a:rPr>
              <a:t>f. </a:t>
            </a:r>
            <a:r>
              <a:rPr sz="2800" dirty="0">
                <a:latin typeface="Arial"/>
                <a:cs typeface="Arial"/>
              </a:rPr>
              <a:t>(4</a:t>
            </a:r>
            <a:r>
              <a:rPr sz="2800" i="1" dirty="0">
                <a:latin typeface="Arial"/>
                <a:cs typeface="Arial"/>
              </a:rPr>
              <a:t>x</a:t>
            </a:r>
            <a:r>
              <a:rPr sz="2775" baseline="25525" dirty="0">
                <a:latin typeface="Arial"/>
                <a:cs typeface="Arial"/>
              </a:rPr>
              <a:t>2</a:t>
            </a:r>
            <a:r>
              <a:rPr sz="2800" dirty="0">
                <a:latin typeface="Arial"/>
                <a:cs typeface="Arial"/>
              </a:rPr>
              <a:t>+4</a:t>
            </a:r>
            <a:r>
              <a:rPr sz="2800" i="1" dirty="0">
                <a:latin typeface="Arial"/>
                <a:cs typeface="Arial"/>
              </a:rPr>
              <a:t>x</a:t>
            </a:r>
            <a:r>
              <a:rPr sz="2800" dirty="0">
                <a:latin typeface="Arial"/>
                <a:cs typeface="Arial"/>
              </a:rPr>
              <a:t>+1 </a:t>
            </a:r>
            <a:r>
              <a:rPr sz="2800" dirty="0">
                <a:latin typeface="Symbol"/>
                <a:cs typeface="Symbol"/>
              </a:rPr>
              <a:t></a:t>
            </a:r>
            <a:r>
              <a:rPr sz="2800" spc="125" dirty="0">
                <a:latin typeface="Times New Roman"/>
                <a:cs typeface="Times New Roman"/>
              </a:rPr>
              <a:t> </a:t>
            </a:r>
            <a:r>
              <a:rPr sz="2800" dirty="0">
                <a:latin typeface="Arial"/>
                <a:cs typeface="Arial"/>
              </a:rPr>
              <a:t>2</a:t>
            </a:r>
            <a:r>
              <a:rPr sz="2800" i="1" dirty="0">
                <a:latin typeface="Arial"/>
                <a:cs typeface="Arial"/>
              </a:rPr>
              <a:t>x</a:t>
            </a:r>
            <a:r>
              <a:rPr sz="2775" baseline="25525" dirty="0">
                <a:latin typeface="Arial"/>
                <a:cs typeface="Arial"/>
              </a:rPr>
              <a:t>2</a:t>
            </a:r>
            <a:r>
              <a:rPr sz="2800" dirty="0">
                <a:latin typeface="Arial"/>
                <a:cs typeface="Arial"/>
              </a:rPr>
              <a:t>+1)</a:t>
            </a:r>
          </a:p>
        </p:txBody>
      </p:sp>
      <p:sp>
        <p:nvSpPr>
          <p:cNvPr id="12" name="Date Placeholder 11"/>
          <p:cNvSpPr>
            <a:spLocks noGrp="1"/>
          </p:cNvSpPr>
          <p:nvPr>
            <p:ph type="dt" sz="half" idx="6"/>
          </p:nvPr>
        </p:nvSpPr>
        <p:spPr/>
        <p:txBody>
          <a:bodyPr/>
          <a:lstStyle/>
          <a:p>
            <a:fld id="{03656109-5438-41C7-AC30-93C1D0264768}" type="datetime1">
              <a:rPr lang="en-US" smtClean="0"/>
              <a:t>10/16/2023</a:t>
            </a:fld>
            <a:endParaRPr lang="en-US"/>
          </a:p>
        </p:txBody>
      </p:sp>
      <p:sp>
        <p:nvSpPr>
          <p:cNvPr id="14" name="Slide Number Placeholder 13"/>
          <p:cNvSpPr>
            <a:spLocks noGrp="1"/>
          </p:cNvSpPr>
          <p:nvPr>
            <p:ph type="sldNum" sz="quarter" idx="7"/>
          </p:nvPr>
        </p:nvSpPr>
        <p:spPr/>
        <p:txBody>
          <a:bodyPr/>
          <a:lstStyle/>
          <a:p>
            <a:pPr marL="12700">
              <a:lnSpc>
                <a:spcPts val="1425"/>
              </a:lnSpc>
            </a:pPr>
            <a:fld id="{81D60167-4931-47E6-BA6A-407CBD079E47}" type="slidenum">
              <a:rPr lang="en-US" smtClean="0"/>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anim calcmode="lin" valueType="num">
                                      <p:cBhvr additive="base">
                                        <p:cTn id="1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 calcmode="lin" valueType="num">
                                      <p:cBhvr additive="base">
                                        <p:cTn id="1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 calcmode="lin" valueType="num">
                                      <p:cBhvr additive="base">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 calcmode="lin" valueType="num">
                                      <p:cBhvr additive="base">
                                        <p:cTn id="2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069339" y="462279"/>
            <a:ext cx="7956550" cy="635000"/>
          </a:xfrm>
          <a:prstGeom prst="rect">
            <a:avLst/>
          </a:prstGeom>
        </p:spPr>
        <p:txBody>
          <a:bodyPr vert="horz" wrap="square" lIns="0" tIns="12700" rIns="0" bIns="0" rtlCol="0">
            <a:spAutoFit/>
          </a:bodyPr>
          <a:lstStyle/>
          <a:p>
            <a:pPr marL="12700">
              <a:lnSpc>
                <a:spcPct val="100000"/>
              </a:lnSpc>
              <a:spcBef>
                <a:spcPts val="100"/>
              </a:spcBef>
              <a:tabLst>
                <a:tab pos="1904364" algn="l"/>
                <a:tab pos="5291455" algn="l"/>
              </a:tabLst>
            </a:pPr>
            <a:r>
              <a:rPr spc="-5" dirty="0"/>
              <a:t>I</a:t>
            </a:r>
            <a:r>
              <a:rPr dirty="0"/>
              <a:t>ma</a:t>
            </a:r>
            <a:r>
              <a:rPr spc="-5" dirty="0"/>
              <a:t>g</a:t>
            </a:r>
            <a:r>
              <a:rPr dirty="0"/>
              <a:t>es	</a:t>
            </a:r>
            <a:r>
              <a:rPr spc="-5" dirty="0"/>
              <a:t>o</a:t>
            </a:r>
            <a:r>
              <a:rPr dirty="0"/>
              <a:t>f</a:t>
            </a:r>
            <a:r>
              <a:rPr spc="-5" dirty="0"/>
              <a:t> </a:t>
            </a:r>
            <a:r>
              <a:rPr dirty="0"/>
              <a:t>Sets </a:t>
            </a:r>
            <a:r>
              <a:rPr spc="-5" dirty="0"/>
              <a:t>und</a:t>
            </a:r>
            <a:r>
              <a:rPr dirty="0"/>
              <a:t>er	</a:t>
            </a:r>
            <a:r>
              <a:rPr spc="-5" dirty="0"/>
              <a:t>Fun</a:t>
            </a:r>
            <a:r>
              <a:rPr dirty="0"/>
              <a:t>ct</a:t>
            </a:r>
            <a:r>
              <a:rPr spc="-5" dirty="0"/>
              <a:t>i</a:t>
            </a:r>
            <a:r>
              <a:rPr spc="-315" dirty="0"/>
              <a:t>o</a:t>
            </a:r>
            <a:r>
              <a:rPr lang="en-US" spc="-315" dirty="0"/>
              <a:t>ns</a:t>
            </a:r>
            <a:endParaRPr sz="1200" baseline="156250" dirty="0">
              <a:latin typeface="Times New Roman"/>
              <a:cs typeface="Times New Roman"/>
            </a:endParaRPr>
          </a:p>
        </p:txBody>
      </p:sp>
      <p:sp>
        <p:nvSpPr>
          <p:cNvPr id="8" name="object 8"/>
          <p:cNvSpPr txBox="1"/>
          <p:nvPr/>
        </p:nvSpPr>
        <p:spPr>
          <a:xfrm>
            <a:off x="1194751" y="1525333"/>
            <a:ext cx="7949249" cy="4464043"/>
          </a:xfrm>
          <a:prstGeom prst="rect">
            <a:avLst/>
          </a:prstGeom>
        </p:spPr>
        <p:txBody>
          <a:bodyPr vert="horz" wrap="square" lIns="0" tIns="90170" rIns="0" bIns="0" rtlCol="0">
            <a:spAutoFit/>
          </a:bodyPr>
          <a:lstStyle/>
          <a:p>
            <a:pPr marL="12700">
              <a:lnSpc>
                <a:spcPct val="100000"/>
              </a:lnSpc>
              <a:spcBef>
                <a:spcPts val="7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Given </a:t>
            </a:r>
            <a:r>
              <a:rPr sz="2800" i="1" dirty="0">
                <a:latin typeface="Arial"/>
                <a:cs typeface="Arial"/>
              </a:rPr>
              <a:t>f </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a:t>
            </a:r>
            <a:r>
              <a:rPr sz="2800" dirty="0">
                <a:latin typeface="Arial"/>
                <a:cs typeface="Arial"/>
              </a:rPr>
              <a:t>, </a:t>
            </a:r>
            <a:r>
              <a:rPr sz="2800" spc="-5" dirty="0">
                <a:latin typeface="Arial"/>
                <a:cs typeface="Arial"/>
              </a:rPr>
              <a:t>and</a:t>
            </a:r>
            <a:r>
              <a:rPr sz="2800" spc="65" dirty="0">
                <a:latin typeface="Arial"/>
                <a:cs typeface="Arial"/>
              </a:rPr>
              <a:t> </a:t>
            </a:r>
            <a:r>
              <a:rPr sz="2800" i="1" spc="-5" dirty="0">
                <a:latin typeface="Arial"/>
                <a:cs typeface="Arial"/>
              </a:rPr>
              <a:t>S</a:t>
            </a:r>
            <a:r>
              <a:rPr sz="2800" spc="-5" dirty="0">
                <a:latin typeface="Symbol"/>
                <a:cs typeface="Symbol"/>
              </a:rPr>
              <a:t></a:t>
            </a:r>
            <a:r>
              <a:rPr sz="2800" i="1" spc="-5" dirty="0">
                <a:latin typeface="Arial"/>
                <a:cs typeface="Arial"/>
              </a:rPr>
              <a:t>A</a:t>
            </a:r>
            <a:r>
              <a:rPr sz="2800" spc="-5" dirty="0">
                <a:latin typeface="Arial"/>
                <a:cs typeface="Arial"/>
              </a:rPr>
              <a:t>,</a:t>
            </a:r>
            <a:endParaRPr sz="2800" dirty="0">
              <a:latin typeface="Arial"/>
              <a:cs typeface="Arial"/>
            </a:endParaRPr>
          </a:p>
          <a:p>
            <a:pPr marL="355600" marR="5080" indent="-342900">
              <a:lnSpc>
                <a:spcPts val="3329"/>
              </a:lnSpc>
              <a:spcBef>
                <a:spcPts val="75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dirty="0">
                <a:latin typeface="Arial"/>
                <a:cs typeface="Arial"/>
              </a:rPr>
              <a:t>The </a:t>
            </a:r>
            <a:r>
              <a:rPr sz="2800" b="1" i="1" spc="-5" dirty="0">
                <a:latin typeface="Arial"/>
                <a:cs typeface="Arial"/>
              </a:rPr>
              <a:t>image </a:t>
            </a:r>
            <a:r>
              <a:rPr sz="2800" spc="-5" dirty="0">
                <a:latin typeface="Arial"/>
                <a:cs typeface="Arial"/>
              </a:rPr>
              <a:t>of </a:t>
            </a:r>
            <a:r>
              <a:rPr sz="2800" i="1" dirty="0">
                <a:latin typeface="Arial"/>
                <a:cs typeface="Arial"/>
              </a:rPr>
              <a:t>S </a:t>
            </a:r>
            <a:r>
              <a:rPr sz="2800" dirty="0">
                <a:latin typeface="Arial"/>
                <a:cs typeface="Arial"/>
              </a:rPr>
              <a:t>under </a:t>
            </a:r>
            <a:r>
              <a:rPr sz="2800" i="1" dirty="0">
                <a:latin typeface="Arial"/>
                <a:cs typeface="Arial"/>
              </a:rPr>
              <a:t>f </a:t>
            </a:r>
            <a:r>
              <a:rPr sz="2800" dirty="0">
                <a:latin typeface="Arial"/>
                <a:cs typeface="Arial"/>
              </a:rPr>
              <a:t>is simply </a:t>
            </a:r>
            <a:r>
              <a:rPr sz="2800" spc="-5" dirty="0">
                <a:latin typeface="Arial"/>
                <a:cs typeface="Arial"/>
              </a:rPr>
              <a:t>the </a:t>
            </a:r>
            <a:r>
              <a:rPr sz="2800" dirty="0">
                <a:latin typeface="Arial"/>
                <a:cs typeface="Arial"/>
              </a:rPr>
              <a:t>set of all  images (under </a:t>
            </a:r>
            <a:r>
              <a:rPr sz="2800" i="1" dirty="0">
                <a:latin typeface="Arial"/>
                <a:cs typeface="Arial"/>
              </a:rPr>
              <a:t>f</a:t>
            </a:r>
            <a:r>
              <a:rPr sz="2800" dirty="0">
                <a:latin typeface="Arial"/>
                <a:cs typeface="Arial"/>
              </a:rPr>
              <a:t>) of </a:t>
            </a:r>
            <a:r>
              <a:rPr sz="2800" spc="-5" dirty="0">
                <a:latin typeface="Arial"/>
                <a:cs typeface="Arial"/>
              </a:rPr>
              <a:t>the elements </a:t>
            </a:r>
            <a:r>
              <a:rPr sz="2800" dirty="0">
                <a:latin typeface="Arial"/>
                <a:cs typeface="Arial"/>
              </a:rPr>
              <a:t>of</a:t>
            </a:r>
            <a:r>
              <a:rPr sz="2800" spc="-40" dirty="0">
                <a:latin typeface="Arial"/>
                <a:cs typeface="Arial"/>
              </a:rPr>
              <a:t> </a:t>
            </a:r>
            <a:r>
              <a:rPr sz="2800" i="1" dirty="0">
                <a:latin typeface="Arial"/>
                <a:cs typeface="Arial"/>
              </a:rPr>
              <a:t>S</a:t>
            </a:r>
            <a:r>
              <a:rPr sz="2800" dirty="0">
                <a:latin typeface="Arial"/>
                <a:cs typeface="Arial"/>
              </a:rPr>
              <a:t>.</a:t>
            </a:r>
          </a:p>
          <a:p>
            <a:pPr marL="926465">
              <a:lnSpc>
                <a:spcPts val="3290"/>
              </a:lnSpc>
            </a:pP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S</a:t>
            </a:r>
            <a:r>
              <a:rPr sz="2800" dirty="0">
                <a:solidFill>
                  <a:srgbClr val="FF0000"/>
                </a:solidFill>
                <a:latin typeface="Arial"/>
                <a:cs typeface="Arial"/>
              </a:rPr>
              <a:t>) =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t</a:t>
            </a:r>
            <a:r>
              <a:rPr sz="2800" dirty="0">
                <a:solidFill>
                  <a:srgbClr val="FF0000"/>
                </a:solidFill>
                <a:latin typeface="Arial"/>
                <a:cs typeface="Arial"/>
              </a:rPr>
              <a:t>) |</a:t>
            </a:r>
            <a:r>
              <a:rPr sz="2800" spc="-20" dirty="0">
                <a:solidFill>
                  <a:srgbClr val="FF0000"/>
                </a:solidFill>
                <a:latin typeface="Arial"/>
                <a:cs typeface="Arial"/>
              </a:rPr>
              <a:t> </a:t>
            </a:r>
            <a:r>
              <a:rPr sz="2800" i="1" spc="-5" dirty="0">
                <a:solidFill>
                  <a:srgbClr val="FF0000"/>
                </a:solidFill>
                <a:latin typeface="Arial"/>
                <a:cs typeface="Arial"/>
              </a:rPr>
              <a:t>t</a:t>
            </a:r>
            <a:r>
              <a:rPr sz="2800" spc="-5" dirty="0">
                <a:solidFill>
                  <a:srgbClr val="FF2600"/>
                </a:solidFill>
                <a:latin typeface="Symbol"/>
                <a:cs typeface="Symbol"/>
              </a:rPr>
              <a:t></a:t>
            </a:r>
            <a:r>
              <a:rPr sz="2800" i="1" spc="-5" dirty="0">
                <a:solidFill>
                  <a:srgbClr val="FF0000"/>
                </a:solidFill>
                <a:latin typeface="Arial"/>
                <a:cs typeface="Arial"/>
              </a:rPr>
              <a:t>S</a:t>
            </a:r>
            <a:r>
              <a:rPr sz="2800" spc="-5" dirty="0">
                <a:solidFill>
                  <a:srgbClr val="FF0000"/>
                </a:solidFill>
                <a:latin typeface="Arial"/>
                <a:cs typeface="Arial"/>
              </a:rPr>
              <a:t>}</a:t>
            </a:r>
            <a:endParaRPr sz="2800" dirty="0">
              <a:latin typeface="Arial"/>
              <a:cs typeface="Arial"/>
            </a:endParaRPr>
          </a:p>
          <a:p>
            <a:pPr marL="1639570">
              <a:lnSpc>
                <a:spcPct val="100000"/>
              </a:lnSpc>
              <a:spcBef>
                <a:spcPts val="40"/>
              </a:spcBef>
            </a:pPr>
            <a:r>
              <a:rPr sz="2800" dirty="0">
                <a:solidFill>
                  <a:srgbClr val="FF0000"/>
                </a:solidFill>
                <a:latin typeface="Arial"/>
                <a:cs typeface="Arial"/>
              </a:rPr>
              <a:t>= {</a:t>
            </a:r>
            <a:r>
              <a:rPr sz="2800" i="1" dirty="0">
                <a:solidFill>
                  <a:srgbClr val="FF0000"/>
                </a:solidFill>
                <a:latin typeface="Arial"/>
                <a:cs typeface="Arial"/>
              </a:rPr>
              <a:t>b </a:t>
            </a:r>
            <a:r>
              <a:rPr sz="2800" dirty="0">
                <a:solidFill>
                  <a:srgbClr val="FF0000"/>
                </a:solidFill>
                <a:latin typeface="Arial"/>
                <a:cs typeface="Arial"/>
              </a:rPr>
              <a:t>| </a:t>
            </a:r>
            <a:r>
              <a:rPr sz="2800" dirty="0">
                <a:solidFill>
                  <a:srgbClr val="FF0000"/>
                </a:solidFill>
                <a:latin typeface="Symbol"/>
                <a:cs typeface="Symbol"/>
              </a:rPr>
              <a:t></a:t>
            </a:r>
            <a:r>
              <a:rPr sz="2800" i="1" dirty="0">
                <a:solidFill>
                  <a:srgbClr val="FF0000"/>
                </a:solidFill>
                <a:latin typeface="Arial"/>
                <a:cs typeface="Arial"/>
              </a:rPr>
              <a:t>t</a:t>
            </a:r>
            <a:r>
              <a:rPr sz="2800" dirty="0">
                <a:solidFill>
                  <a:srgbClr val="FF2600"/>
                </a:solidFill>
                <a:latin typeface="Symbol"/>
                <a:cs typeface="Symbol"/>
              </a:rPr>
              <a:t></a:t>
            </a:r>
            <a:r>
              <a:rPr sz="2800" i="1" dirty="0">
                <a:solidFill>
                  <a:srgbClr val="FF0000"/>
                </a:solidFill>
                <a:latin typeface="Arial"/>
                <a:cs typeface="Arial"/>
              </a:rPr>
              <a:t>S</a:t>
            </a:r>
            <a:r>
              <a:rPr sz="2800" dirty="0">
                <a:solidFill>
                  <a:srgbClr val="FF0000"/>
                </a:solidFill>
                <a:latin typeface="Arial"/>
                <a:cs typeface="Arial"/>
              </a:rPr>
              <a:t>: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t</a:t>
            </a:r>
            <a:r>
              <a:rPr sz="2800" dirty="0">
                <a:solidFill>
                  <a:srgbClr val="FF0000"/>
                </a:solidFill>
                <a:latin typeface="Arial"/>
                <a:cs typeface="Arial"/>
              </a:rPr>
              <a:t>) =</a:t>
            </a:r>
            <a:r>
              <a:rPr sz="2800" spc="-30" dirty="0">
                <a:solidFill>
                  <a:srgbClr val="FF0000"/>
                </a:solidFill>
                <a:latin typeface="Arial"/>
                <a:cs typeface="Arial"/>
              </a:rPr>
              <a:t> </a:t>
            </a:r>
            <a:r>
              <a:rPr sz="2800" i="1" spc="-5" dirty="0">
                <a:solidFill>
                  <a:srgbClr val="FF0000"/>
                </a:solidFill>
                <a:latin typeface="Arial"/>
                <a:cs typeface="Arial"/>
              </a:rPr>
              <a:t>b</a:t>
            </a:r>
            <a:r>
              <a:rPr sz="2800" spc="-5" dirty="0">
                <a:solidFill>
                  <a:srgbClr val="FF0000"/>
                </a:solidFill>
                <a:latin typeface="Arial"/>
                <a:cs typeface="Arial"/>
              </a:rPr>
              <a:t>}</a:t>
            </a:r>
            <a:r>
              <a:rPr sz="2800" spc="-5" dirty="0">
                <a:latin typeface="Arial"/>
                <a:cs typeface="Arial"/>
              </a:rPr>
              <a:t>.</a:t>
            </a:r>
            <a:endParaRPr sz="4200" dirty="0">
              <a:latin typeface="Times New Roman"/>
              <a:cs typeface="Times New Roman"/>
            </a:endParaRPr>
          </a:p>
          <a:p>
            <a:pPr marL="355600" marR="201295" indent="-342900">
              <a:lnSpc>
                <a:spcPts val="3329"/>
              </a:lnSpc>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Note the </a:t>
            </a:r>
            <a:r>
              <a:rPr sz="2800" dirty="0">
                <a:latin typeface="Arial"/>
                <a:cs typeface="Arial"/>
              </a:rPr>
              <a:t>range of </a:t>
            </a:r>
            <a:r>
              <a:rPr sz="2800" i="1" dirty="0">
                <a:latin typeface="Arial"/>
                <a:cs typeface="Arial"/>
              </a:rPr>
              <a:t>f </a:t>
            </a:r>
            <a:r>
              <a:rPr sz="2800" dirty="0">
                <a:latin typeface="Arial"/>
                <a:cs typeface="Arial"/>
              </a:rPr>
              <a:t>can be </a:t>
            </a:r>
            <a:r>
              <a:rPr sz="2800" spc="-5" dirty="0">
                <a:latin typeface="Arial"/>
                <a:cs typeface="Arial"/>
              </a:rPr>
              <a:t>defined </a:t>
            </a:r>
            <a:r>
              <a:rPr sz="2800" dirty="0">
                <a:latin typeface="Arial"/>
                <a:cs typeface="Arial"/>
              </a:rPr>
              <a:t>as simply  </a:t>
            </a:r>
            <a:r>
              <a:rPr sz="2800" spc="-5" dirty="0">
                <a:latin typeface="Arial"/>
                <a:cs typeface="Arial"/>
              </a:rPr>
              <a:t>the </a:t>
            </a:r>
            <a:r>
              <a:rPr sz="2800" dirty="0">
                <a:latin typeface="Arial"/>
                <a:cs typeface="Arial"/>
              </a:rPr>
              <a:t>image (under </a:t>
            </a:r>
            <a:r>
              <a:rPr sz="2800" i="1" dirty="0">
                <a:latin typeface="Arial"/>
                <a:cs typeface="Arial"/>
              </a:rPr>
              <a:t>f</a:t>
            </a:r>
            <a:r>
              <a:rPr sz="2800" dirty="0">
                <a:latin typeface="Arial"/>
                <a:cs typeface="Arial"/>
              </a:rPr>
              <a:t>) of </a:t>
            </a:r>
            <a:r>
              <a:rPr sz="2800" i="1" dirty="0">
                <a:latin typeface="Arial"/>
                <a:cs typeface="Arial"/>
              </a:rPr>
              <a:t>f </a:t>
            </a:r>
            <a:r>
              <a:rPr sz="2800" dirty="0">
                <a:latin typeface="Arial"/>
                <a:cs typeface="Arial"/>
              </a:rPr>
              <a:t>’s</a:t>
            </a:r>
            <a:r>
              <a:rPr sz="2800" spc="-40" dirty="0">
                <a:latin typeface="Arial"/>
                <a:cs typeface="Arial"/>
              </a:rPr>
              <a:t> </a:t>
            </a:r>
            <a:r>
              <a:rPr sz="2800" dirty="0">
                <a:latin typeface="Arial"/>
                <a:cs typeface="Arial"/>
              </a:rPr>
              <a:t>domain.</a:t>
            </a:r>
            <a:endParaRPr lang="en-US" sz="2800" dirty="0">
              <a:latin typeface="Arial"/>
              <a:cs typeface="Arial"/>
            </a:endParaRPr>
          </a:p>
          <a:p>
            <a:r>
              <a:rPr lang="en-US" sz="1600" spc="-605" dirty="0">
                <a:solidFill>
                  <a:srgbClr val="3333CC"/>
                </a:solidFill>
                <a:latin typeface="Wingdings"/>
                <a:cs typeface="Wingdings"/>
              </a:rPr>
              <a:t></a:t>
            </a:r>
            <a:r>
              <a:rPr lang="en-US" spc="445" dirty="0">
                <a:solidFill>
                  <a:srgbClr val="3333CC"/>
                </a:solidFill>
                <a:latin typeface="Times New Roman"/>
                <a:cs typeface="Times New Roman"/>
              </a:rPr>
              <a:t> </a:t>
            </a:r>
            <a:r>
              <a:rPr lang="en-GB" sz="2800" dirty="0"/>
              <a:t>Let </a:t>
            </a:r>
            <a:r>
              <a:rPr lang="en-GB" sz="2800" i="1" dirty="0"/>
              <a:t>A </a:t>
            </a:r>
            <a:r>
              <a:rPr lang="en-GB" sz="2800" dirty="0"/>
              <a:t>= {</a:t>
            </a:r>
            <a:r>
              <a:rPr lang="en-GB" sz="2800" i="1" dirty="0"/>
              <a:t>a, b, c, d, e</a:t>
            </a:r>
            <a:r>
              <a:rPr lang="en-GB" sz="2800" dirty="0"/>
              <a:t>} and </a:t>
            </a:r>
            <a:r>
              <a:rPr lang="en-GB" sz="2800" i="1" dirty="0"/>
              <a:t>B </a:t>
            </a:r>
            <a:r>
              <a:rPr lang="en-GB" sz="2800" dirty="0"/>
              <a:t>= {1</a:t>
            </a:r>
            <a:r>
              <a:rPr lang="en-GB" sz="2800" i="1" dirty="0"/>
              <a:t>, </a:t>
            </a:r>
            <a:r>
              <a:rPr lang="en-GB" sz="2800" dirty="0"/>
              <a:t>2</a:t>
            </a:r>
            <a:r>
              <a:rPr lang="en-GB" sz="2800" i="1" dirty="0"/>
              <a:t>, </a:t>
            </a:r>
            <a:r>
              <a:rPr lang="en-GB" sz="2800" dirty="0"/>
              <a:t>3</a:t>
            </a:r>
            <a:r>
              <a:rPr lang="en-GB" sz="2800" i="1" dirty="0"/>
              <a:t>, </a:t>
            </a:r>
            <a:r>
              <a:rPr lang="en-GB" sz="2800" dirty="0"/>
              <a:t>4} with </a:t>
            </a:r>
            <a:r>
              <a:rPr lang="en-GB" sz="2800" i="1" dirty="0"/>
              <a:t>f (a) </a:t>
            </a:r>
            <a:r>
              <a:rPr lang="en-GB" sz="2800" dirty="0"/>
              <a:t>= 2, </a:t>
            </a:r>
            <a:r>
              <a:rPr lang="en-GB" sz="2800" i="1" dirty="0"/>
              <a:t>f (b) </a:t>
            </a:r>
            <a:r>
              <a:rPr lang="en-GB" sz="2800" dirty="0"/>
              <a:t>= 1, </a:t>
            </a:r>
            <a:r>
              <a:rPr lang="en-GB" sz="2800" i="1" dirty="0"/>
              <a:t>f (c) </a:t>
            </a:r>
            <a:r>
              <a:rPr lang="en-GB" sz="2800" dirty="0"/>
              <a:t>= 4, </a:t>
            </a:r>
            <a:r>
              <a:rPr lang="en-GB" sz="2800" i="1" dirty="0"/>
              <a:t>f (d) </a:t>
            </a:r>
            <a:r>
              <a:rPr lang="en-GB" sz="2800" dirty="0"/>
              <a:t>= 1, and </a:t>
            </a:r>
            <a:r>
              <a:rPr lang="en-GB" sz="2800" i="1" dirty="0"/>
              <a:t>f (e) </a:t>
            </a:r>
            <a:r>
              <a:rPr lang="en-GB" sz="2800" dirty="0"/>
              <a:t>= 1. The image of the subset </a:t>
            </a:r>
            <a:r>
              <a:rPr lang="en-GB" sz="2800" i="1" dirty="0"/>
              <a:t>S </a:t>
            </a:r>
            <a:r>
              <a:rPr lang="en-GB" sz="2800" dirty="0"/>
              <a:t>= {</a:t>
            </a:r>
            <a:r>
              <a:rPr lang="en-GB" sz="2800" i="1" dirty="0"/>
              <a:t>b, c, d</a:t>
            </a:r>
            <a:r>
              <a:rPr lang="en-GB" sz="2800" dirty="0"/>
              <a:t>} is the set </a:t>
            </a:r>
            <a:r>
              <a:rPr lang="en-GB" sz="2800" i="1" dirty="0"/>
              <a:t>f (S) </a:t>
            </a:r>
            <a:r>
              <a:rPr lang="en-GB" sz="2800" dirty="0"/>
              <a:t>= {1</a:t>
            </a:r>
            <a:r>
              <a:rPr lang="en-GB" sz="2800" i="1" dirty="0"/>
              <a:t>, </a:t>
            </a:r>
            <a:r>
              <a:rPr lang="en-GB" sz="2800" dirty="0"/>
              <a:t>4}.</a:t>
            </a:r>
            <a:endParaRPr sz="2800" dirty="0">
              <a:latin typeface="Arial"/>
              <a:cs typeface="Arial"/>
            </a:endParaRPr>
          </a:p>
        </p:txBody>
      </p:sp>
      <p:sp>
        <p:nvSpPr>
          <p:cNvPr id="11" name="Date Placeholder 10"/>
          <p:cNvSpPr>
            <a:spLocks noGrp="1"/>
          </p:cNvSpPr>
          <p:nvPr>
            <p:ph type="dt" sz="half" idx="6"/>
          </p:nvPr>
        </p:nvSpPr>
        <p:spPr/>
        <p:txBody>
          <a:bodyPr/>
          <a:lstStyle/>
          <a:p>
            <a:fld id="{BD36907E-B677-482C-8558-59D342F8D189}" type="datetime1">
              <a:rPr lang="en-US" smtClean="0"/>
              <a:t>10/16/2023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5387340" cy="635000"/>
          </a:xfrm>
          <a:prstGeom prst="rect">
            <a:avLst/>
          </a:prstGeom>
        </p:spPr>
        <p:txBody>
          <a:bodyPr vert="horz" wrap="square" lIns="0" tIns="12700" rIns="0" bIns="0" rtlCol="0">
            <a:spAutoFit/>
          </a:bodyPr>
          <a:lstStyle/>
          <a:p>
            <a:pPr marL="12700">
              <a:lnSpc>
                <a:spcPct val="100000"/>
              </a:lnSpc>
              <a:spcBef>
                <a:spcPts val="100"/>
              </a:spcBef>
              <a:tabLst>
                <a:tab pos="2947035" algn="l"/>
              </a:tabLst>
            </a:pPr>
            <a:r>
              <a:rPr spc="-5" dirty="0"/>
              <a:t>One-to-One	Functions</a:t>
            </a:r>
          </a:p>
        </p:txBody>
      </p:sp>
      <p:sp>
        <p:nvSpPr>
          <p:cNvPr id="9" name="object 9"/>
          <p:cNvSpPr txBox="1">
            <a:spLocks noGrp="1"/>
          </p:cNvSpPr>
          <p:nvPr>
            <p:ph type="body" idx="1"/>
          </p:nvPr>
        </p:nvSpPr>
        <p:spPr>
          <a:prstGeom prst="rect">
            <a:avLst/>
          </a:prstGeom>
        </p:spPr>
        <p:txBody>
          <a:bodyPr vert="horz" wrap="square" lIns="0" tIns="63500" rIns="0" bIns="0" rtlCol="0">
            <a:spAutoFit/>
          </a:bodyPr>
          <a:lstStyle/>
          <a:p>
            <a:pPr marL="1236980" marR="5080" indent="-342900">
              <a:lnSpc>
                <a:spcPts val="3000"/>
              </a:lnSpc>
              <a:spcBef>
                <a:spcPts val="50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dirty="0"/>
              <a:t>A </a:t>
            </a:r>
            <a:r>
              <a:rPr spc="-5" dirty="0"/>
              <a:t>function </a:t>
            </a:r>
            <a:r>
              <a:rPr i="1" dirty="0">
                <a:latin typeface="Arial"/>
                <a:cs typeface="Arial"/>
              </a:rPr>
              <a:t>f </a:t>
            </a:r>
            <a:r>
              <a:rPr dirty="0"/>
              <a:t>is </a:t>
            </a:r>
            <a:r>
              <a:rPr b="1" i="1" spc="-5" dirty="0">
                <a:latin typeface="Arial"/>
                <a:cs typeface="Arial"/>
              </a:rPr>
              <a:t>one-to-one </a:t>
            </a:r>
            <a:r>
              <a:rPr spc="-5" dirty="0"/>
              <a:t>(</a:t>
            </a:r>
            <a:r>
              <a:rPr i="1" spc="-5" dirty="0">
                <a:latin typeface="Arial"/>
                <a:cs typeface="Arial"/>
              </a:rPr>
              <a:t>1–1</a:t>
            </a:r>
            <a:r>
              <a:rPr spc="-5" dirty="0"/>
              <a:t>), </a:t>
            </a:r>
            <a:r>
              <a:rPr dirty="0"/>
              <a:t>or </a:t>
            </a:r>
            <a:r>
              <a:rPr b="1" i="1" spc="-5" dirty="0">
                <a:latin typeface="Arial"/>
                <a:cs typeface="Arial"/>
              </a:rPr>
              <a:t>injective</a:t>
            </a:r>
            <a:r>
              <a:rPr spc="-5" dirty="0"/>
              <a:t>,  </a:t>
            </a:r>
            <a:r>
              <a:rPr dirty="0"/>
              <a:t>or an </a:t>
            </a:r>
            <a:r>
              <a:rPr b="1" i="1" spc="-5" dirty="0">
                <a:latin typeface="Arial"/>
                <a:cs typeface="Arial"/>
              </a:rPr>
              <a:t>injection</a:t>
            </a:r>
            <a:r>
              <a:rPr spc="-5" dirty="0"/>
              <a:t>, </a:t>
            </a:r>
            <a:r>
              <a:rPr dirty="0"/>
              <a:t>iff </a:t>
            </a:r>
            <a:r>
              <a:rPr i="1" dirty="0">
                <a:latin typeface="Arial"/>
                <a:cs typeface="Arial"/>
              </a:rPr>
              <a:t>f</a:t>
            </a:r>
            <a:r>
              <a:rPr dirty="0"/>
              <a:t>(</a:t>
            </a:r>
            <a:r>
              <a:rPr i="1" dirty="0">
                <a:latin typeface="Arial"/>
                <a:cs typeface="Arial"/>
              </a:rPr>
              <a:t>a</a:t>
            </a:r>
            <a:r>
              <a:rPr dirty="0"/>
              <a:t>) = </a:t>
            </a:r>
            <a:r>
              <a:rPr i="1" dirty="0">
                <a:latin typeface="Arial"/>
                <a:cs typeface="Arial"/>
              </a:rPr>
              <a:t>f</a:t>
            </a:r>
            <a:r>
              <a:rPr dirty="0"/>
              <a:t>(</a:t>
            </a:r>
            <a:r>
              <a:rPr i="1" dirty="0">
                <a:latin typeface="Arial"/>
                <a:cs typeface="Arial"/>
              </a:rPr>
              <a:t>b</a:t>
            </a:r>
            <a:r>
              <a:rPr dirty="0"/>
              <a:t>) implies </a:t>
            </a:r>
            <a:r>
              <a:rPr spc="-5" dirty="0"/>
              <a:t>that </a:t>
            </a:r>
            <a:r>
              <a:rPr i="1" dirty="0">
                <a:latin typeface="Arial"/>
                <a:cs typeface="Arial"/>
              </a:rPr>
              <a:t>a </a:t>
            </a:r>
            <a:r>
              <a:rPr dirty="0"/>
              <a:t>=</a:t>
            </a:r>
            <a:r>
              <a:rPr spc="-90" dirty="0"/>
              <a:t> </a:t>
            </a:r>
            <a:r>
              <a:rPr i="1" dirty="0">
                <a:latin typeface="Arial"/>
                <a:cs typeface="Arial"/>
              </a:rPr>
              <a:t>b  </a:t>
            </a:r>
            <a:r>
              <a:rPr spc="-5" dirty="0"/>
              <a:t>for </a:t>
            </a:r>
            <a:r>
              <a:rPr dirty="0"/>
              <a:t>all </a:t>
            </a:r>
            <a:r>
              <a:rPr i="1" dirty="0">
                <a:latin typeface="Arial"/>
                <a:cs typeface="Arial"/>
              </a:rPr>
              <a:t>a </a:t>
            </a:r>
            <a:r>
              <a:rPr spc="-5" dirty="0"/>
              <a:t>and </a:t>
            </a:r>
            <a:r>
              <a:rPr i="1" dirty="0">
                <a:latin typeface="Arial"/>
                <a:cs typeface="Arial"/>
              </a:rPr>
              <a:t>b </a:t>
            </a:r>
            <a:r>
              <a:rPr dirty="0"/>
              <a:t>in </a:t>
            </a:r>
            <a:r>
              <a:rPr spc="-5" dirty="0"/>
              <a:t>the </a:t>
            </a:r>
            <a:r>
              <a:rPr dirty="0"/>
              <a:t>domain of </a:t>
            </a:r>
            <a:r>
              <a:rPr i="1" dirty="0">
                <a:latin typeface="Arial"/>
                <a:cs typeface="Arial"/>
              </a:rPr>
              <a:t>f </a:t>
            </a:r>
            <a:r>
              <a:rPr spc="-5" dirty="0"/>
              <a:t>(i.e. </a:t>
            </a:r>
            <a:r>
              <a:rPr dirty="0"/>
              <a:t>every  element of </a:t>
            </a:r>
            <a:r>
              <a:rPr spc="-5" dirty="0"/>
              <a:t>its </a:t>
            </a:r>
            <a:r>
              <a:rPr dirty="0"/>
              <a:t>range has </a:t>
            </a:r>
            <a:r>
              <a:rPr i="1" dirty="0">
                <a:latin typeface="Arial"/>
                <a:cs typeface="Arial"/>
              </a:rPr>
              <a:t>only </a:t>
            </a:r>
            <a:r>
              <a:rPr dirty="0"/>
              <a:t>1</a:t>
            </a:r>
            <a:r>
              <a:rPr spc="-75" dirty="0"/>
              <a:t> </a:t>
            </a:r>
            <a:r>
              <a:rPr dirty="0"/>
              <a:t>pre-image).</a:t>
            </a:r>
            <a:endParaRPr sz="1650">
              <a:latin typeface="Arial"/>
              <a:cs typeface="Arial"/>
            </a:endParaRPr>
          </a:p>
          <a:p>
            <a:pPr marL="1350645">
              <a:lnSpc>
                <a:spcPts val="3195"/>
              </a:lnSpc>
              <a:spcBef>
                <a:spcPts val="27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pc="-5" dirty="0"/>
              <a:t>Formally, </a:t>
            </a:r>
            <a:r>
              <a:rPr dirty="0"/>
              <a:t>given </a:t>
            </a:r>
            <a:r>
              <a:rPr i="1" dirty="0">
                <a:latin typeface="Arial"/>
                <a:cs typeface="Arial"/>
              </a:rPr>
              <a:t>f </a:t>
            </a:r>
            <a:r>
              <a:rPr dirty="0"/>
              <a:t>:</a:t>
            </a:r>
            <a:r>
              <a:rPr spc="-10" dirty="0"/>
              <a:t> </a:t>
            </a:r>
            <a:r>
              <a:rPr i="1" dirty="0">
                <a:latin typeface="Arial"/>
                <a:cs typeface="Arial"/>
              </a:rPr>
              <a:t>A</a:t>
            </a:r>
            <a:r>
              <a:rPr dirty="0">
                <a:latin typeface="Symbol"/>
                <a:cs typeface="Symbol"/>
              </a:rPr>
              <a:t></a:t>
            </a:r>
            <a:r>
              <a:rPr i="1" dirty="0">
                <a:latin typeface="Arial"/>
                <a:cs typeface="Arial"/>
              </a:rPr>
              <a:t>B,</a:t>
            </a:r>
            <a:endParaRPr sz="1550">
              <a:latin typeface="Arial"/>
              <a:cs typeface="Arial"/>
            </a:endParaRPr>
          </a:p>
          <a:p>
            <a:pPr marL="1630045" marR="271780">
              <a:lnSpc>
                <a:spcPts val="3100"/>
              </a:lnSpc>
              <a:spcBef>
                <a:spcPts val="155"/>
              </a:spcBef>
            </a:pPr>
            <a:r>
              <a:rPr dirty="0"/>
              <a:t>“</a:t>
            </a:r>
            <a:r>
              <a:rPr i="1" dirty="0">
                <a:latin typeface="Arial"/>
                <a:cs typeface="Arial"/>
              </a:rPr>
              <a:t>f </a:t>
            </a:r>
            <a:r>
              <a:rPr dirty="0"/>
              <a:t>is </a:t>
            </a:r>
            <a:r>
              <a:rPr spc="-5" dirty="0"/>
              <a:t>injective”: </a:t>
            </a:r>
            <a:r>
              <a:rPr sz="2500" dirty="0">
                <a:solidFill>
                  <a:srgbClr val="FF0000"/>
                </a:solidFill>
                <a:latin typeface="Symbol"/>
                <a:cs typeface="Symbol"/>
              </a:rPr>
              <a:t></a:t>
            </a:r>
            <a:r>
              <a:rPr i="1" dirty="0">
                <a:solidFill>
                  <a:srgbClr val="FF0000"/>
                </a:solidFill>
                <a:latin typeface="Arial"/>
                <a:cs typeface="Arial"/>
              </a:rPr>
              <a:t>a</a:t>
            </a:r>
            <a:r>
              <a:rPr dirty="0">
                <a:solidFill>
                  <a:srgbClr val="FF2600"/>
                </a:solidFill>
              </a:rPr>
              <a:t>,</a:t>
            </a:r>
            <a:r>
              <a:rPr i="1" dirty="0">
                <a:solidFill>
                  <a:srgbClr val="FF0000"/>
                </a:solidFill>
                <a:latin typeface="Arial"/>
                <a:cs typeface="Arial"/>
              </a:rPr>
              <a:t>b </a:t>
            </a:r>
            <a:r>
              <a:rPr dirty="0">
                <a:solidFill>
                  <a:srgbClr val="FF0000"/>
                </a:solidFill>
              </a:rPr>
              <a:t>(</a:t>
            </a:r>
            <a:r>
              <a:rPr i="1" dirty="0">
                <a:solidFill>
                  <a:srgbClr val="FF0000"/>
                </a:solidFill>
                <a:latin typeface="Arial"/>
                <a:cs typeface="Arial"/>
              </a:rPr>
              <a:t>f</a:t>
            </a:r>
            <a:r>
              <a:rPr dirty="0">
                <a:solidFill>
                  <a:srgbClr val="FF0000"/>
                </a:solidFill>
              </a:rPr>
              <a:t>(</a:t>
            </a:r>
            <a:r>
              <a:rPr i="1" dirty="0">
                <a:solidFill>
                  <a:srgbClr val="FF0000"/>
                </a:solidFill>
                <a:latin typeface="Arial"/>
                <a:cs typeface="Arial"/>
              </a:rPr>
              <a:t>a</a:t>
            </a:r>
            <a:r>
              <a:rPr dirty="0">
                <a:solidFill>
                  <a:srgbClr val="FF0000"/>
                </a:solidFill>
              </a:rPr>
              <a:t>) </a:t>
            </a:r>
            <a:r>
              <a:rPr dirty="0">
                <a:solidFill>
                  <a:srgbClr val="FF2600"/>
                </a:solidFill>
                <a:latin typeface="Symbol"/>
                <a:cs typeface="Symbol"/>
              </a:rPr>
              <a:t></a:t>
            </a:r>
            <a:r>
              <a:rPr dirty="0">
                <a:solidFill>
                  <a:srgbClr val="FF2600"/>
                </a:solidFill>
                <a:latin typeface="Times New Roman"/>
                <a:cs typeface="Times New Roman"/>
              </a:rPr>
              <a:t> </a:t>
            </a:r>
            <a:r>
              <a:rPr i="1" dirty="0">
                <a:solidFill>
                  <a:srgbClr val="FF0000"/>
                </a:solidFill>
                <a:latin typeface="Arial"/>
                <a:cs typeface="Arial"/>
              </a:rPr>
              <a:t>f</a:t>
            </a:r>
            <a:r>
              <a:rPr dirty="0">
                <a:solidFill>
                  <a:srgbClr val="FF0000"/>
                </a:solidFill>
              </a:rPr>
              <a:t>(</a:t>
            </a:r>
            <a:r>
              <a:rPr i="1" dirty="0">
                <a:solidFill>
                  <a:srgbClr val="FF0000"/>
                </a:solidFill>
                <a:latin typeface="Arial"/>
                <a:cs typeface="Arial"/>
              </a:rPr>
              <a:t>b</a:t>
            </a:r>
            <a:r>
              <a:rPr dirty="0">
                <a:solidFill>
                  <a:srgbClr val="FF0000"/>
                </a:solidFill>
              </a:rPr>
              <a:t>) </a:t>
            </a:r>
            <a:r>
              <a:rPr dirty="0">
                <a:solidFill>
                  <a:srgbClr val="FF2600"/>
                </a:solidFill>
                <a:latin typeface="Symbol"/>
                <a:cs typeface="Symbol"/>
              </a:rPr>
              <a:t></a:t>
            </a:r>
            <a:r>
              <a:rPr dirty="0">
                <a:solidFill>
                  <a:srgbClr val="FF2600"/>
                </a:solidFill>
                <a:latin typeface="Times New Roman"/>
                <a:cs typeface="Times New Roman"/>
              </a:rPr>
              <a:t> </a:t>
            </a:r>
            <a:r>
              <a:rPr i="1" dirty="0">
                <a:solidFill>
                  <a:srgbClr val="FF2600"/>
                </a:solidFill>
                <a:latin typeface="Arial"/>
                <a:cs typeface="Arial"/>
              </a:rPr>
              <a:t>a = </a:t>
            </a:r>
            <a:r>
              <a:rPr i="1" spc="-5" dirty="0">
                <a:solidFill>
                  <a:srgbClr val="FF2600"/>
                </a:solidFill>
                <a:latin typeface="Arial"/>
                <a:cs typeface="Arial"/>
              </a:rPr>
              <a:t>b</a:t>
            </a:r>
            <a:r>
              <a:rPr spc="-5" dirty="0">
                <a:solidFill>
                  <a:srgbClr val="FF2600"/>
                </a:solidFill>
              </a:rPr>
              <a:t>) </a:t>
            </a:r>
            <a:r>
              <a:rPr dirty="0"/>
              <a:t>or  </a:t>
            </a:r>
            <a:r>
              <a:rPr spc="-5" dirty="0"/>
              <a:t>equivalently </a:t>
            </a:r>
            <a:r>
              <a:rPr sz="2500" dirty="0">
                <a:solidFill>
                  <a:srgbClr val="FF0000"/>
                </a:solidFill>
                <a:latin typeface="Symbol"/>
                <a:cs typeface="Symbol"/>
              </a:rPr>
              <a:t></a:t>
            </a:r>
            <a:r>
              <a:rPr i="1" dirty="0">
                <a:solidFill>
                  <a:srgbClr val="FF0000"/>
                </a:solidFill>
                <a:latin typeface="Arial"/>
                <a:cs typeface="Arial"/>
              </a:rPr>
              <a:t>a</a:t>
            </a:r>
            <a:r>
              <a:rPr dirty="0">
                <a:solidFill>
                  <a:srgbClr val="FF2600"/>
                </a:solidFill>
              </a:rPr>
              <a:t>,</a:t>
            </a:r>
            <a:r>
              <a:rPr i="1" dirty="0">
                <a:solidFill>
                  <a:srgbClr val="FF0000"/>
                </a:solidFill>
                <a:latin typeface="Arial"/>
                <a:cs typeface="Arial"/>
              </a:rPr>
              <a:t>b </a:t>
            </a:r>
            <a:r>
              <a:rPr dirty="0">
                <a:solidFill>
                  <a:srgbClr val="FF0000"/>
                </a:solidFill>
              </a:rPr>
              <a:t>(</a:t>
            </a:r>
            <a:r>
              <a:rPr i="1" dirty="0">
                <a:solidFill>
                  <a:srgbClr val="FF0000"/>
                </a:solidFill>
                <a:latin typeface="Arial"/>
                <a:cs typeface="Arial"/>
              </a:rPr>
              <a:t>a </a:t>
            </a:r>
            <a:r>
              <a:rPr dirty="0">
                <a:solidFill>
                  <a:srgbClr val="FF2600"/>
                </a:solidFill>
                <a:latin typeface="Symbol"/>
                <a:cs typeface="Symbol"/>
              </a:rPr>
              <a:t></a:t>
            </a:r>
            <a:r>
              <a:rPr dirty="0">
                <a:solidFill>
                  <a:srgbClr val="FF2600"/>
                </a:solidFill>
                <a:latin typeface="Times New Roman"/>
                <a:cs typeface="Times New Roman"/>
              </a:rPr>
              <a:t> </a:t>
            </a:r>
            <a:r>
              <a:rPr i="1" dirty="0">
                <a:solidFill>
                  <a:srgbClr val="FF0000"/>
                </a:solidFill>
                <a:latin typeface="Arial"/>
                <a:cs typeface="Arial"/>
              </a:rPr>
              <a:t>b </a:t>
            </a:r>
            <a:r>
              <a:rPr dirty="0">
                <a:solidFill>
                  <a:srgbClr val="FF2600"/>
                </a:solidFill>
                <a:latin typeface="Symbol"/>
                <a:cs typeface="Symbol"/>
              </a:rPr>
              <a:t></a:t>
            </a:r>
            <a:r>
              <a:rPr dirty="0">
                <a:solidFill>
                  <a:srgbClr val="FF2600"/>
                </a:solidFill>
                <a:latin typeface="Times New Roman"/>
                <a:cs typeface="Times New Roman"/>
              </a:rPr>
              <a:t> </a:t>
            </a:r>
            <a:r>
              <a:rPr i="1" dirty="0">
                <a:solidFill>
                  <a:srgbClr val="FF0000"/>
                </a:solidFill>
                <a:latin typeface="Arial"/>
                <a:cs typeface="Arial"/>
              </a:rPr>
              <a:t>f</a:t>
            </a:r>
            <a:r>
              <a:rPr dirty="0">
                <a:solidFill>
                  <a:srgbClr val="FF0000"/>
                </a:solidFill>
              </a:rPr>
              <a:t>(</a:t>
            </a:r>
            <a:r>
              <a:rPr i="1" dirty="0">
                <a:solidFill>
                  <a:srgbClr val="FF0000"/>
                </a:solidFill>
                <a:latin typeface="Arial"/>
                <a:cs typeface="Arial"/>
              </a:rPr>
              <a:t>a</a:t>
            </a:r>
            <a:r>
              <a:rPr dirty="0">
                <a:solidFill>
                  <a:srgbClr val="FF0000"/>
                </a:solidFill>
              </a:rPr>
              <a:t>) </a:t>
            </a:r>
            <a:r>
              <a:rPr dirty="0">
                <a:solidFill>
                  <a:srgbClr val="FF2600"/>
                </a:solidFill>
                <a:latin typeface="Symbol"/>
                <a:cs typeface="Symbol"/>
              </a:rPr>
              <a:t></a:t>
            </a:r>
            <a:r>
              <a:rPr spc="195" dirty="0">
                <a:solidFill>
                  <a:srgbClr val="FF2600"/>
                </a:solidFill>
                <a:latin typeface="Times New Roman"/>
                <a:cs typeface="Times New Roman"/>
              </a:rPr>
              <a:t> </a:t>
            </a:r>
            <a:r>
              <a:rPr i="1" dirty="0">
                <a:solidFill>
                  <a:srgbClr val="FF0000"/>
                </a:solidFill>
                <a:latin typeface="Arial"/>
                <a:cs typeface="Arial"/>
              </a:rPr>
              <a:t>f</a:t>
            </a:r>
            <a:r>
              <a:rPr dirty="0">
                <a:solidFill>
                  <a:srgbClr val="FF0000"/>
                </a:solidFill>
              </a:rPr>
              <a:t>(</a:t>
            </a:r>
            <a:r>
              <a:rPr i="1" dirty="0">
                <a:solidFill>
                  <a:srgbClr val="FF0000"/>
                </a:solidFill>
                <a:latin typeface="Arial"/>
                <a:cs typeface="Arial"/>
              </a:rPr>
              <a:t>b</a:t>
            </a:r>
            <a:r>
              <a:rPr dirty="0">
                <a:solidFill>
                  <a:srgbClr val="FF0000"/>
                </a:solidFill>
              </a:rPr>
              <a:t>))</a:t>
            </a:r>
            <a:endParaRPr sz="2500">
              <a:latin typeface="Arial"/>
              <a:cs typeface="Arial"/>
            </a:endParaRPr>
          </a:p>
          <a:p>
            <a:pPr marL="1236980" marR="42545" indent="-342900">
              <a:lnSpc>
                <a:spcPts val="3030"/>
              </a:lnSpc>
              <a:spcBef>
                <a:spcPts val="630"/>
              </a:spcBef>
            </a:pPr>
            <a:r>
              <a:rPr sz="1650" spc="-605" dirty="0">
                <a:solidFill>
                  <a:srgbClr val="3333CC"/>
                </a:solidFill>
                <a:latin typeface="Wingdings"/>
                <a:cs typeface="Wingdings"/>
              </a:rPr>
              <a:t></a:t>
            </a:r>
            <a:r>
              <a:rPr sz="1650" spc="440" dirty="0">
                <a:solidFill>
                  <a:srgbClr val="3333CC"/>
                </a:solidFill>
                <a:latin typeface="Times New Roman"/>
                <a:cs typeface="Times New Roman"/>
              </a:rPr>
              <a:t> </a:t>
            </a:r>
            <a:r>
              <a:rPr spc="-5" dirty="0"/>
              <a:t>Only </a:t>
            </a:r>
            <a:r>
              <a:rPr u="heavy" dirty="0">
                <a:uFill>
                  <a:solidFill>
                    <a:srgbClr val="000000"/>
                  </a:solidFill>
                </a:uFill>
              </a:rPr>
              <a:t>one</a:t>
            </a:r>
            <a:r>
              <a:rPr dirty="0"/>
              <a:t> element of </a:t>
            </a:r>
            <a:r>
              <a:rPr spc="-5" dirty="0"/>
              <a:t>the </a:t>
            </a:r>
            <a:r>
              <a:rPr dirty="0"/>
              <a:t>domain is mapped </a:t>
            </a:r>
            <a:r>
              <a:rPr u="heavy" spc="-5" dirty="0">
                <a:uFill>
                  <a:solidFill>
                    <a:srgbClr val="000000"/>
                  </a:solidFill>
                </a:uFill>
              </a:rPr>
              <a:t>to </a:t>
            </a:r>
            <a:r>
              <a:rPr spc="-5" dirty="0"/>
              <a:t> </a:t>
            </a:r>
            <a:r>
              <a:rPr dirty="0"/>
              <a:t>any given </a:t>
            </a:r>
            <a:r>
              <a:rPr u="heavy" dirty="0">
                <a:uFill>
                  <a:solidFill>
                    <a:srgbClr val="000000"/>
                  </a:solidFill>
                </a:uFill>
              </a:rPr>
              <a:t>one</a:t>
            </a:r>
            <a:r>
              <a:rPr dirty="0"/>
              <a:t> element of </a:t>
            </a:r>
            <a:r>
              <a:rPr spc="-5" dirty="0"/>
              <a:t>the</a:t>
            </a:r>
            <a:r>
              <a:rPr spc="-55" dirty="0"/>
              <a:t> </a:t>
            </a:r>
            <a:r>
              <a:rPr dirty="0"/>
              <a:t>range.</a:t>
            </a:r>
            <a:endParaRPr sz="1650">
              <a:latin typeface="Times New Roman"/>
              <a:cs typeface="Times New Roman"/>
            </a:endParaRPr>
          </a:p>
          <a:p>
            <a:pPr marL="1350645">
              <a:lnSpc>
                <a:spcPts val="3195"/>
              </a:lnSpc>
              <a:spcBef>
                <a:spcPts val="260"/>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dirty="0"/>
              <a:t>Domain &amp; range have </a:t>
            </a:r>
            <a:r>
              <a:rPr spc="-5" dirty="0"/>
              <a:t>the </a:t>
            </a:r>
            <a:r>
              <a:rPr dirty="0"/>
              <a:t>same</a:t>
            </a:r>
            <a:r>
              <a:rPr spc="-15" dirty="0"/>
              <a:t> </a:t>
            </a:r>
            <a:r>
              <a:rPr spc="-5" dirty="0"/>
              <a:t>cardinality.</a:t>
            </a:r>
            <a:endParaRPr sz="1550">
              <a:latin typeface="Times New Roman"/>
              <a:cs typeface="Times New Roman"/>
            </a:endParaRPr>
          </a:p>
          <a:p>
            <a:pPr marL="1630045">
              <a:lnSpc>
                <a:spcPts val="3195"/>
              </a:lnSpc>
            </a:pPr>
            <a:r>
              <a:rPr spc="-5" dirty="0"/>
              <a:t>What </a:t>
            </a:r>
            <a:r>
              <a:rPr dirty="0"/>
              <a:t>about</a:t>
            </a:r>
            <a:r>
              <a:rPr spc="-10" dirty="0"/>
              <a:t> </a:t>
            </a:r>
            <a:r>
              <a:rPr dirty="0"/>
              <a:t>codomain?</a:t>
            </a:r>
          </a:p>
        </p:txBody>
      </p:sp>
      <p:sp>
        <p:nvSpPr>
          <p:cNvPr id="10" name="object 10"/>
          <p:cNvSpPr/>
          <p:nvPr/>
        </p:nvSpPr>
        <p:spPr>
          <a:xfrm>
            <a:off x="5902032" y="5561214"/>
            <a:ext cx="1799704" cy="843742"/>
          </a:xfrm>
          <a:prstGeom prst="rect">
            <a:avLst/>
          </a:prstGeom>
          <a:blipFill>
            <a:blip r:embed="rId5" cstate="print"/>
            <a:stretch>
              <a:fillRect/>
            </a:stretch>
          </a:blipFill>
        </p:spPr>
        <p:txBody>
          <a:bodyPr wrap="square" lIns="0" tIns="0" rIns="0" bIns="0" rtlCol="0"/>
          <a:lstStyle/>
          <a:p>
            <a:endParaRPr/>
          </a:p>
        </p:txBody>
      </p:sp>
      <p:sp>
        <p:nvSpPr>
          <p:cNvPr id="13" name="Date Placeholder 12"/>
          <p:cNvSpPr>
            <a:spLocks noGrp="1"/>
          </p:cNvSpPr>
          <p:nvPr>
            <p:ph type="dt" sz="half" idx="6"/>
          </p:nvPr>
        </p:nvSpPr>
        <p:spPr/>
        <p:txBody>
          <a:bodyPr/>
          <a:lstStyle/>
          <a:p>
            <a:fld id="{FC44DADB-2430-4338-821D-C8EF085921D2}" type="datetime1">
              <a:rPr lang="en-US" smtClean="0"/>
              <a:t>10/16/2023</a:t>
            </a:fld>
            <a:endParaRPr lang="en-US"/>
          </a:p>
        </p:txBody>
      </p:sp>
      <p:sp>
        <p:nvSpPr>
          <p:cNvPr id="15" name="Slide Number Placeholder 14"/>
          <p:cNvSpPr>
            <a:spLocks noGrp="1"/>
          </p:cNvSpPr>
          <p:nvPr>
            <p:ph type="sldNum" sz="quarter" idx="7"/>
          </p:nvPr>
        </p:nvSpPr>
        <p:spPr/>
        <p:txBody>
          <a:bodyPr/>
          <a:lstStyle/>
          <a:p>
            <a:pPr marL="12700">
              <a:lnSpc>
                <a:spcPts val="1425"/>
              </a:lnSpc>
            </a:pPr>
            <a:fld id="{81D60167-4931-47E6-BA6A-407CBD079E47}"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5556885" cy="635000"/>
          </a:xfrm>
          <a:prstGeom prst="rect">
            <a:avLst/>
          </a:prstGeom>
        </p:spPr>
        <p:txBody>
          <a:bodyPr vert="horz" wrap="square" lIns="0" tIns="12700" rIns="0" bIns="0" rtlCol="0">
            <a:spAutoFit/>
          </a:bodyPr>
          <a:lstStyle/>
          <a:p>
            <a:pPr marL="12700">
              <a:lnSpc>
                <a:spcPct val="100000"/>
              </a:lnSpc>
              <a:spcBef>
                <a:spcPts val="100"/>
              </a:spcBef>
              <a:tabLst>
                <a:tab pos="2947035" algn="l"/>
              </a:tabLst>
            </a:pPr>
            <a:r>
              <a:rPr spc="-5" dirty="0"/>
              <a:t>One-to-One	Illustration</a:t>
            </a:r>
          </a:p>
        </p:txBody>
      </p:sp>
      <p:sp>
        <p:nvSpPr>
          <p:cNvPr id="9" name="object 9"/>
          <p:cNvSpPr txBox="1"/>
          <p:nvPr/>
        </p:nvSpPr>
        <p:spPr>
          <a:xfrm>
            <a:off x="1221739" y="1238250"/>
            <a:ext cx="6425565" cy="777240"/>
          </a:xfrm>
          <a:prstGeom prst="rect">
            <a:avLst/>
          </a:prstGeom>
        </p:spPr>
        <p:txBody>
          <a:bodyPr vert="horz" wrap="square" lIns="0" tIns="58419" rIns="0" bIns="0" rtlCol="0">
            <a:spAutoFit/>
          </a:bodyPr>
          <a:lstStyle/>
          <a:p>
            <a:pPr marL="355600" marR="5080" indent="-342900">
              <a:lnSpc>
                <a:spcPts val="2800"/>
              </a:lnSpc>
              <a:spcBef>
                <a:spcPts val="459"/>
              </a:spcBef>
            </a:pPr>
            <a:r>
              <a:rPr sz="1550" spc="-575" dirty="0">
                <a:solidFill>
                  <a:srgbClr val="3333CC"/>
                </a:solidFill>
                <a:latin typeface="Wingdings"/>
                <a:cs typeface="Wingdings"/>
              </a:rPr>
              <a:t></a:t>
            </a:r>
            <a:r>
              <a:rPr sz="1550" spc="535" dirty="0">
                <a:solidFill>
                  <a:srgbClr val="3333CC"/>
                </a:solidFill>
                <a:latin typeface="Times New Roman"/>
                <a:cs typeface="Times New Roman"/>
              </a:rPr>
              <a:t> </a:t>
            </a:r>
            <a:r>
              <a:rPr sz="2600" spc="-5" dirty="0">
                <a:latin typeface="Arial"/>
                <a:cs typeface="Arial"/>
              </a:rPr>
              <a:t>Bipartite (2-part) </a:t>
            </a:r>
            <a:r>
              <a:rPr sz="2600" dirty="0">
                <a:latin typeface="Arial"/>
                <a:cs typeface="Arial"/>
              </a:rPr>
              <a:t>graph </a:t>
            </a:r>
            <a:r>
              <a:rPr sz="2600" spc="-5" dirty="0">
                <a:latin typeface="Arial"/>
                <a:cs typeface="Arial"/>
              </a:rPr>
              <a:t>representations </a:t>
            </a:r>
            <a:r>
              <a:rPr sz="2600" dirty="0">
                <a:latin typeface="Arial"/>
                <a:cs typeface="Arial"/>
              </a:rPr>
              <a:t>of  </a:t>
            </a:r>
            <a:r>
              <a:rPr sz="2600" spc="-5" dirty="0">
                <a:latin typeface="Arial"/>
                <a:cs typeface="Arial"/>
              </a:rPr>
              <a:t>functions that </a:t>
            </a:r>
            <a:r>
              <a:rPr sz="2600" dirty="0">
                <a:latin typeface="Arial"/>
                <a:cs typeface="Arial"/>
              </a:rPr>
              <a:t>are (or </a:t>
            </a:r>
            <a:r>
              <a:rPr sz="2600" spc="-5" dirty="0">
                <a:latin typeface="Arial"/>
                <a:cs typeface="Arial"/>
              </a:rPr>
              <a:t>not) one-to-one:</a:t>
            </a:r>
            <a:endParaRPr sz="2600">
              <a:latin typeface="Arial"/>
              <a:cs typeface="Arial"/>
            </a:endParaRPr>
          </a:p>
        </p:txBody>
      </p:sp>
      <p:sp>
        <p:nvSpPr>
          <p:cNvPr id="10" name="object 10"/>
          <p:cNvSpPr txBox="1"/>
          <p:nvPr/>
        </p:nvSpPr>
        <p:spPr>
          <a:xfrm>
            <a:off x="1998027" y="2039620"/>
            <a:ext cx="132715" cy="1381760"/>
          </a:xfrm>
          <a:prstGeom prst="rect">
            <a:avLst/>
          </a:prstGeom>
        </p:spPr>
        <p:txBody>
          <a:bodyPr vert="horz" wrap="square" lIns="0" tIns="12700" rIns="0" bIns="0" rtlCol="0">
            <a:spAutoFit/>
          </a:bodyPr>
          <a:lstStyle/>
          <a:p>
            <a:pPr marL="12700">
              <a:lnSpc>
                <a:spcPts val="2640"/>
              </a:lnSpc>
              <a:spcBef>
                <a:spcPts val="100"/>
              </a:spcBef>
            </a:pPr>
            <a:r>
              <a:rPr sz="2400" dirty="0">
                <a:latin typeface="Times New Roman"/>
                <a:cs typeface="Times New Roman"/>
              </a:rPr>
              <a:t>•</a:t>
            </a:r>
            <a:endParaRPr sz="2400">
              <a:latin typeface="Times New Roman"/>
              <a:cs typeface="Times New Roman"/>
            </a:endParaRPr>
          </a:p>
          <a:p>
            <a:pPr marL="12700">
              <a:lnSpc>
                <a:spcPts val="2400"/>
              </a:lnSpc>
            </a:pPr>
            <a:r>
              <a:rPr sz="2400" dirty="0">
                <a:latin typeface="Times New Roman"/>
                <a:cs typeface="Times New Roman"/>
              </a:rPr>
              <a:t>•</a:t>
            </a:r>
            <a:endParaRPr sz="2400">
              <a:latin typeface="Times New Roman"/>
              <a:cs typeface="Times New Roman"/>
            </a:endParaRPr>
          </a:p>
          <a:p>
            <a:pPr marL="12700">
              <a:lnSpc>
                <a:spcPts val="2640"/>
              </a:lnSpc>
            </a:pPr>
            <a:r>
              <a:rPr sz="2400" dirty="0">
                <a:latin typeface="Times New Roman"/>
                <a:cs typeface="Times New Roman"/>
              </a:rPr>
              <a:t>•</a:t>
            </a:r>
            <a:endParaRPr sz="2400">
              <a:latin typeface="Times New Roman"/>
              <a:cs typeface="Times New Roman"/>
            </a:endParaRPr>
          </a:p>
          <a:p>
            <a:pPr marL="12700">
              <a:lnSpc>
                <a:spcPct val="100000"/>
              </a:lnSpc>
              <a:spcBef>
                <a:spcPts val="120"/>
              </a:spcBef>
            </a:pPr>
            <a:r>
              <a:rPr sz="2400" dirty="0">
                <a:latin typeface="Times New Roman"/>
                <a:cs typeface="Times New Roman"/>
              </a:rPr>
              <a:t>•</a:t>
            </a:r>
            <a:endParaRPr sz="2400">
              <a:latin typeface="Times New Roman"/>
              <a:cs typeface="Times New Roman"/>
            </a:endParaRPr>
          </a:p>
        </p:txBody>
      </p:sp>
      <p:sp>
        <p:nvSpPr>
          <p:cNvPr id="11" name="object 11"/>
          <p:cNvSpPr txBox="1"/>
          <p:nvPr/>
        </p:nvSpPr>
        <p:spPr>
          <a:xfrm>
            <a:off x="3141027" y="2039620"/>
            <a:ext cx="132715" cy="16103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spcBef>
                <a:spcPts val="120"/>
              </a:spcBef>
            </a:pPr>
            <a:r>
              <a:rPr sz="2400" dirty="0">
                <a:latin typeface="Times New Roman"/>
                <a:cs typeface="Times New Roman"/>
              </a:rPr>
              <a:t>•</a:t>
            </a:r>
            <a:endParaRPr sz="2400">
              <a:latin typeface="Times New Roman"/>
              <a:cs typeface="Times New Roman"/>
            </a:endParaRPr>
          </a:p>
          <a:p>
            <a:pPr marL="12700">
              <a:lnSpc>
                <a:spcPct val="100000"/>
              </a:lnSpc>
              <a:spcBef>
                <a:spcPts val="120"/>
              </a:spcBef>
            </a:pPr>
            <a:r>
              <a:rPr sz="2400" dirty="0">
                <a:latin typeface="Times New Roman"/>
                <a:cs typeface="Times New Roman"/>
              </a:rPr>
              <a:t>•</a:t>
            </a:r>
            <a:endParaRPr sz="2400">
              <a:latin typeface="Times New Roman"/>
              <a:cs typeface="Times New Roman"/>
            </a:endParaRPr>
          </a:p>
          <a:p>
            <a:pPr marL="12700">
              <a:lnSpc>
                <a:spcPct val="100000"/>
              </a:lnSpc>
              <a:spcBef>
                <a:spcPts val="720"/>
              </a:spcBef>
            </a:pPr>
            <a:r>
              <a:rPr sz="2400" dirty="0">
                <a:latin typeface="Times New Roman"/>
                <a:cs typeface="Times New Roman"/>
              </a:rPr>
              <a:t>•</a:t>
            </a:r>
            <a:endParaRPr sz="2400">
              <a:latin typeface="Times New Roman"/>
              <a:cs typeface="Times New Roman"/>
            </a:endParaRPr>
          </a:p>
        </p:txBody>
      </p:sp>
      <p:sp>
        <p:nvSpPr>
          <p:cNvPr id="12" name="object 12"/>
          <p:cNvSpPr/>
          <p:nvPr/>
        </p:nvSpPr>
        <p:spPr>
          <a:xfrm>
            <a:off x="2071687" y="2235200"/>
            <a:ext cx="1119505" cy="373380"/>
          </a:xfrm>
          <a:custGeom>
            <a:avLst/>
            <a:gdLst/>
            <a:ahLst/>
            <a:cxnLst/>
            <a:rect l="l" t="t" r="r" b="b"/>
            <a:pathLst>
              <a:path w="1119505" h="373380">
                <a:moveTo>
                  <a:pt x="0" y="0"/>
                </a:moveTo>
                <a:lnTo>
                  <a:pt x="1118899" y="372967"/>
                </a:lnTo>
              </a:path>
            </a:pathLst>
          </a:custGeom>
          <a:ln w="9524">
            <a:solidFill>
              <a:srgbClr val="000000"/>
            </a:solidFill>
          </a:ln>
        </p:spPr>
        <p:txBody>
          <a:bodyPr wrap="square" lIns="0" tIns="0" rIns="0" bIns="0" rtlCol="0"/>
          <a:lstStyle/>
          <a:p>
            <a:endParaRPr/>
          </a:p>
        </p:txBody>
      </p:sp>
      <p:sp>
        <p:nvSpPr>
          <p:cNvPr id="13" name="object 13"/>
          <p:cNvSpPr/>
          <p:nvPr/>
        </p:nvSpPr>
        <p:spPr>
          <a:xfrm>
            <a:off x="3074123" y="2515793"/>
            <a:ext cx="140970" cy="120650"/>
          </a:xfrm>
          <a:custGeom>
            <a:avLst/>
            <a:gdLst/>
            <a:ahLst/>
            <a:cxnLst/>
            <a:rect l="l" t="t" r="r" b="b"/>
            <a:pathLst>
              <a:path w="140969" h="120650">
                <a:moveTo>
                  <a:pt x="40157" y="0"/>
                </a:moveTo>
                <a:lnTo>
                  <a:pt x="68275" y="76314"/>
                </a:lnTo>
                <a:lnTo>
                  <a:pt x="0" y="120484"/>
                </a:lnTo>
                <a:lnTo>
                  <a:pt x="140563" y="100406"/>
                </a:lnTo>
                <a:lnTo>
                  <a:pt x="40157" y="0"/>
                </a:lnTo>
                <a:close/>
              </a:path>
            </a:pathLst>
          </a:custGeom>
          <a:solidFill>
            <a:srgbClr val="000000"/>
          </a:solidFill>
        </p:spPr>
        <p:txBody>
          <a:bodyPr wrap="square" lIns="0" tIns="0" rIns="0" bIns="0" rtlCol="0"/>
          <a:lstStyle/>
          <a:p>
            <a:endParaRPr/>
          </a:p>
        </p:txBody>
      </p:sp>
      <p:sp>
        <p:nvSpPr>
          <p:cNvPr id="14" name="object 14"/>
          <p:cNvSpPr/>
          <p:nvPr/>
        </p:nvSpPr>
        <p:spPr>
          <a:xfrm>
            <a:off x="2071687" y="2241745"/>
            <a:ext cx="1118870" cy="298450"/>
          </a:xfrm>
          <a:custGeom>
            <a:avLst/>
            <a:gdLst/>
            <a:ahLst/>
            <a:cxnLst/>
            <a:rect l="l" t="t" r="r" b="b"/>
            <a:pathLst>
              <a:path w="1118870" h="298450">
                <a:moveTo>
                  <a:pt x="0" y="298255"/>
                </a:moveTo>
                <a:lnTo>
                  <a:pt x="1118459" y="0"/>
                </a:lnTo>
              </a:path>
            </a:pathLst>
          </a:custGeom>
          <a:ln w="9524">
            <a:solidFill>
              <a:srgbClr val="000000"/>
            </a:solidFill>
          </a:ln>
        </p:spPr>
        <p:txBody>
          <a:bodyPr wrap="square" lIns="0" tIns="0" rIns="0" bIns="0" rtlCol="0"/>
          <a:lstStyle/>
          <a:p>
            <a:endParaRPr/>
          </a:p>
        </p:txBody>
      </p:sp>
      <p:sp>
        <p:nvSpPr>
          <p:cNvPr id="15" name="object 15"/>
          <p:cNvSpPr/>
          <p:nvPr/>
        </p:nvSpPr>
        <p:spPr>
          <a:xfrm>
            <a:off x="3075609" y="2206574"/>
            <a:ext cx="139700" cy="123189"/>
          </a:xfrm>
          <a:custGeom>
            <a:avLst/>
            <a:gdLst/>
            <a:ahLst/>
            <a:cxnLst/>
            <a:rect l="l" t="t" r="r" b="b"/>
            <a:pathLst>
              <a:path w="139700" h="123189">
                <a:moveTo>
                  <a:pt x="0" y="0"/>
                </a:moveTo>
                <a:lnTo>
                  <a:pt x="65455" y="48260"/>
                </a:lnTo>
                <a:lnTo>
                  <a:pt x="32727" y="122707"/>
                </a:lnTo>
                <a:lnTo>
                  <a:pt x="139077" y="28625"/>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2071687" y="2844800"/>
            <a:ext cx="1118235" cy="149225"/>
          </a:xfrm>
          <a:custGeom>
            <a:avLst/>
            <a:gdLst/>
            <a:ahLst/>
            <a:cxnLst/>
            <a:rect l="l" t="t" r="r" b="b"/>
            <a:pathLst>
              <a:path w="1118235" h="149225">
                <a:moveTo>
                  <a:pt x="0" y="0"/>
                </a:moveTo>
                <a:lnTo>
                  <a:pt x="1117819" y="149042"/>
                </a:lnTo>
              </a:path>
            </a:pathLst>
          </a:custGeom>
          <a:ln w="9524">
            <a:solidFill>
              <a:srgbClr val="000000"/>
            </a:solidFill>
          </a:ln>
        </p:spPr>
        <p:txBody>
          <a:bodyPr wrap="square" lIns="0" tIns="0" rIns="0" bIns="0" rtlCol="0"/>
          <a:lstStyle/>
          <a:p>
            <a:endParaRPr/>
          </a:p>
        </p:txBody>
      </p:sp>
      <p:sp>
        <p:nvSpPr>
          <p:cNvPr id="17" name="object 17"/>
          <p:cNvSpPr/>
          <p:nvPr/>
        </p:nvSpPr>
        <p:spPr>
          <a:xfrm>
            <a:off x="3080410" y="2917469"/>
            <a:ext cx="134620" cy="126364"/>
          </a:xfrm>
          <a:custGeom>
            <a:avLst/>
            <a:gdLst/>
            <a:ahLst/>
            <a:cxnLst/>
            <a:rect l="l" t="t" r="r" b="b"/>
            <a:pathLst>
              <a:path w="134619" h="126364">
                <a:moveTo>
                  <a:pt x="16789" y="0"/>
                </a:moveTo>
                <a:lnTo>
                  <a:pt x="58750" y="69659"/>
                </a:lnTo>
                <a:lnTo>
                  <a:pt x="0" y="125895"/>
                </a:lnTo>
                <a:lnTo>
                  <a:pt x="134277" y="79730"/>
                </a:lnTo>
                <a:lnTo>
                  <a:pt x="16789" y="0"/>
                </a:lnTo>
                <a:close/>
              </a:path>
            </a:pathLst>
          </a:custGeom>
          <a:solidFill>
            <a:srgbClr val="000000"/>
          </a:solidFill>
        </p:spPr>
        <p:txBody>
          <a:bodyPr wrap="square" lIns="0" tIns="0" rIns="0" bIns="0" rtlCol="0"/>
          <a:lstStyle/>
          <a:p>
            <a:endParaRPr/>
          </a:p>
        </p:txBody>
      </p:sp>
      <p:sp>
        <p:nvSpPr>
          <p:cNvPr id="18" name="object 18"/>
          <p:cNvSpPr/>
          <p:nvPr/>
        </p:nvSpPr>
        <p:spPr>
          <a:xfrm>
            <a:off x="2071687" y="3225800"/>
            <a:ext cx="1120140" cy="523240"/>
          </a:xfrm>
          <a:custGeom>
            <a:avLst/>
            <a:gdLst/>
            <a:ahLst/>
            <a:cxnLst/>
            <a:rect l="l" t="t" r="r" b="b"/>
            <a:pathLst>
              <a:path w="1120139" h="523239">
                <a:moveTo>
                  <a:pt x="0" y="0"/>
                </a:moveTo>
                <a:lnTo>
                  <a:pt x="1119979" y="522658"/>
                </a:lnTo>
              </a:path>
            </a:pathLst>
          </a:custGeom>
          <a:ln w="9524">
            <a:solidFill>
              <a:srgbClr val="000000"/>
            </a:solidFill>
          </a:ln>
        </p:spPr>
        <p:txBody>
          <a:bodyPr wrap="square" lIns="0" tIns="0" rIns="0" bIns="0" rtlCol="0"/>
          <a:lstStyle/>
          <a:p>
            <a:endParaRPr/>
          </a:p>
        </p:txBody>
      </p:sp>
      <p:sp>
        <p:nvSpPr>
          <p:cNvPr id="19" name="object 19"/>
          <p:cNvSpPr/>
          <p:nvPr/>
        </p:nvSpPr>
        <p:spPr>
          <a:xfrm>
            <a:off x="3072752" y="3647947"/>
            <a:ext cx="142240" cy="115570"/>
          </a:xfrm>
          <a:custGeom>
            <a:avLst/>
            <a:gdLst/>
            <a:ahLst/>
            <a:cxnLst/>
            <a:rect l="l" t="t" r="r" b="b"/>
            <a:pathLst>
              <a:path w="142239" h="115570">
                <a:moveTo>
                  <a:pt x="53708" y="0"/>
                </a:moveTo>
                <a:lnTo>
                  <a:pt x="72885" y="79032"/>
                </a:lnTo>
                <a:lnTo>
                  <a:pt x="0" y="115087"/>
                </a:lnTo>
                <a:lnTo>
                  <a:pt x="141935" y="111251"/>
                </a:lnTo>
                <a:lnTo>
                  <a:pt x="53708" y="0"/>
                </a:lnTo>
                <a:close/>
              </a:path>
            </a:pathLst>
          </a:custGeom>
          <a:solidFill>
            <a:srgbClr val="000000"/>
          </a:solidFill>
        </p:spPr>
        <p:txBody>
          <a:bodyPr wrap="square" lIns="0" tIns="0" rIns="0" bIns="0" rtlCol="0"/>
          <a:lstStyle/>
          <a:p>
            <a:endParaRPr/>
          </a:p>
        </p:txBody>
      </p:sp>
      <p:sp>
        <p:nvSpPr>
          <p:cNvPr id="20" name="object 20"/>
          <p:cNvSpPr txBox="1"/>
          <p:nvPr/>
        </p:nvSpPr>
        <p:spPr>
          <a:xfrm>
            <a:off x="3155314" y="3549332"/>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21" name="object 21"/>
          <p:cNvSpPr txBox="1"/>
          <p:nvPr/>
        </p:nvSpPr>
        <p:spPr>
          <a:xfrm>
            <a:off x="4131627" y="2115820"/>
            <a:ext cx="132715" cy="1305560"/>
          </a:xfrm>
          <a:prstGeom prst="rect">
            <a:avLst/>
          </a:prstGeom>
        </p:spPr>
        <p:txBody>
          <a:bodyPr vert="horz" wrap="square" lIns="0" tIns="12700" rIns="0" bIns="0" rtlCol="0">
            <a:spAutoFit/>
          </a:bodyPr>
          <a:lstStyle/>
          <a:p>
            <a:pPr marL="12700">
              <a:lnSpc>
                <a:spcPts val="2640"/>
              </a:lnSpc>
              <a:spcBef>
                <a:spcPts val="100"/>
              </a:spcBef>
            </a:pPr>
            <a:r>
              <a:rPr sz="2400" dirty="0">
                <a:latin typeface="Times New Roman"/>
                <a:cs typeface="Times New Roman"/>
              </a:rPr>
              <a:t>•</a:t>
            </a:r>
            <a:endParaRPr sz="2400">
              <a:latin typeface="Times New Roman"/>
              <a:cs typeface="Times New Roman"/>
            </a:endParaRPr>
          </a:p>
          <a:p>
            <a:pPr marL="12700">
              <a:lnSpc>
                <a:spcPts val="2400"/>
              </a:lnSpc>
            </a:pPr>
            <a:r>
              <a:rPr sz="2400" dirty="0">
                <a:latin typeface="Times New Roman"/>
                <a:cs typeface="Times New Roman"/>
              </a:rPr>
              <a:t>•</a:t>
            </a:r>
            <a:endParaRPr sz="2400">
              <a:latin typeface="Times New Roman"/>
              <a:cs typeface="Times New Roman"/>
            </a:endParaRPr>
          </a:p>
          <a:p>
            <a:pPr marL="12700">
              <a:lnSpc>
                <a:spcPts val="2400"/>
              </a:lnSpc>
            </a:pPr>
            <a:r>
              <a:rPr sz="2400" dirty="0">
                <a:latin typeface="Times New Roman"/>
                <a:cs typeface="Times New Roman"/>
              </a:rPr>
              <a:t>•</a:t>
            </a:r>
            <a:endParaRPr sz="2400">
              <a:latin typeface="Times New Roman"/>
              <a:cs typeface="Times New Roman"/>
            </a:endParaRPr>
          </a:p>
          <a:p>
            <a:pPr marL="12700">
              <a:lnSpc>
                <a:spcPts val="2640"/>
              </a:lnSpc>
            </a:pPr>
            <a:r>
              <a:rPr sz="2400" dirty="0">
                <a:latin typeface="Times New Roman"/>
                <a:cs typeface="Times New Roman"/>
              </a:rPr>
              <a:t>•</a:t>
            </a:r>
            <a:endParaRPr sz="2400">
              <a:latin typeface="Times New Roman"/>
              <a:cs typeface="Times New Roman"/>
            </a:endParaRPr>
          </a:p>
        </p:txBody>
      </p:sp>
      <p:sp>
        <p:nvSpPr>
          <p:cNvPr id="22" name="object 22"/>
          <p:cNvSpPr/>
          <p:nvPr/>
        </p:nvSpPr>
        <p:spPr>
          <a:xfrm>
            <a:off x="4205287" y="2311400"/>
            <a:ext cx="1119505" cy="373380"/>
          </a:xfrm>
          <a:custGeom>
            <a:avLst/>
            <a:gdLst/>
            <a:ahLst/>
            <a:cxnLst/>
            <a:rect l="l" t="t" r="r" b="b"/>
            <a:pathLst>
              <a:path w="1119504" h="373380">
                <a:moveTo>
                  <a:pt x="0" y="0"/>
                </a:moveTo>
                <a:lnTo>
                  <a:pt x="1118899" y="372967"/>
                </a:lnTo>
              </a:path>
            </a:pathLst>
          </a:custGeom>
          <a:ln w="9524">
            <a:solidFill>
              <a:srgbClr val="000000"/>
            </a:solidFill>
          </a:ln>
        </p:spPr>
        <p:txBody>
          <a:bodyPr wrap="square" lIns="0" tIns="0" rIns="0" bIns="0" rtlCol="0"/>
          <a:lstStyle/>
          <a:p>
            <a:endParaRPr/>
          </a:p>
        </p:txBody>
      </p:sp>
      <p:sp>
        <p:nvSpPr>
          <p:cNvPr id="23" name="object 23"/>
          <p:cNvSpPr/>
          <p:nvPr/>
        </p:nvSpPr>
        <p:spPr>
          <a:xfrm>
            <a:off x="5207723" y="2591993"/>
            <a:ext cx="140970" cy="120650"/>
          </a:xfrm>
          <a:custGeom>
            <a:avLst/>
            <a:gdLst/>
            <a:ahLst/>
            <a:cxnLst/>
            <a:rect l="l" t="t" r="r" b="b"/>
            <a:pathLst>
              <a:path w="140970" h="120650">
                <a:moveTo>
                  <a:pt x="40157" y="0"/>
                </a:moveTo>
                <a:lnTo>
                  <a:pt x="68275" y="76314"/>
                </a:lnTo>
                <a:lnTo>
                  <a:pt x="0" y="120484"/>
                </a:lnTo>
                <a:lnTo>
                  <a:pt x="140563" y="100406"/>
                </a:lnTo>
                <a:lnTo>
                  <a:pt x="40157" y="0"/>
                </a:lnTo>
                <a:close/>
              </a:path>
            </a:pathLst>
          </a:custGeom>
          <a:solidFill>
            <a:srgbClr val="000000"/>
          </a:solidFill>
        </p:spPr>
        <p:txBody>
          <a:bodyPr wrap="square" lIns="0" tIns="0" rIns="0" bIns="0" rtlCol="0"/>
          <a:lstStyle/>
          <a:p>
            <a:endParaRPr/>
          </a:p>
        </p:txBody>
      </p:sp>
      <p:sp>
        <p:nvSpPr>
          <p:cNvPr id="24" name="object 24"/>
          <p:cNvSpPr/>
          <p:nvPr/>
        </p:nvSpPr>
        <p:spPr>
          <a:xfrm>
            <a:off x="4205287" y="2317945"/>
            <a:ext cx="1118870" cy="298450"/>
          </a:xfrm>
          <a:custGeom>
            <a:avLst/>
            <a:gdLst/>
            <a:ahLst/>
            <a:cxnLst/>
            <a:rect l="l" t="t" r="r" b="b"/>
            <a:pathLst>
              <a:path w="1118870" h="298450">
                <a:moveTo>
                  <a:pt x="0" y="298255"/>
                </a:moveTo>
                <a:lnTo>
                  <a:pt x="1118459" y="0"/>
                </a:lnTo>
              </a:path>
            </a:pathLst>
          </a:custGeom>
          <a:ln w="9524">
            <a:solidFill>
              <a:srgbClr val="000000"/>
            </a:solidFill>
          </a:ln>
        </p:spPr>
        <p:txBody>
          <a:bodyPr wrap="square" lIns="0" tIns="0" rIns="0" bIns="0" rtlCol="0"/>
          <a:lstStyle/>
          <a:p>
            <a:endParaRPr/>
          </a:p>
        </p:txBody>
      </p:sp>
      <p:sp>
        <p:nvSpPr>
          <p:cNvPr id="25" name="object 25"/>
          <p:cNvSpPr/>
          <p:nvPr/>
        </p:nvSpPr>
        <p:spPr>
          <a:xfrm>
            <a:off x="5209209" y="2282774"/>
            <a:ext cx="139700" cy="123189"/>
          </a:xfrm>
          <a:custGeom>
            <a:avLst/>
            <a:gdLst/>
            <a:ahLst/>
            <a:cxnLst/>
            <a:rect l="l" t="t" r="r" b="b"/>
            <a:pathLst>
              <a:path w="139700" h="123189">
                <a:moveTo>
                  <a:pt x="0" y="0"/>
                </a:moveTo>
                <a:lnTo>
                  <a:pt x="65455" y="48260"/>
                </a:lnTo>
                <a:lnTo>
                  <a:pt x="32727" y="122707"/>
                </a:lnTo>
                <a:lnTo>
                  <a:pt x="139077" y="28625"/>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4205287" y="2323353"/>
            <a:ext cx="1120775" cy="598170"/>
          </a:xfrm>
          <a:custGeom>
            <a:avLst/>
            <a:gdLst/>
            <a:ahLst/>
            <a:cxnLst/>
            <a:rect l="l" t="t" r="r" b="b"/>
            <a:pathLst>
              <a:path w="1120775" h="598169">
                <a:moveTo>
                  <a:pt x="0" y="597646"/>
                </a:moveTo>
                <a:lnTo>
                  <a:pt x="1120589" y="0"/>
                </a:lnTo>
              </a:path>
            </a:pathLst>
          </a:custGeom>
          <a:ln w="9524">
            <a:solidFill>
              <a:srgbClr val="000000"/>
            </a:solidFill>
          </a:ln>
        </p:spPr>
        <p:txBody>
          <a:bodyPr wrap="square" lIns="0" tIns="0" rIns="0" bIns="0" rtlCol="0"/>
          <a:lstStyle/>
          <a:p>
            <a:endParaRPr/>
          </a:p>
        </p:txBody>
      </p:sp>
      <p:sp>
        <p:nvSpPr>
          <p:cNvPr id="27" name="object 27"/>
          <p:cNvSpPr/>
          <p:nvPr/>
        </p:nvSpPr>
        <p:spPr>
          <a:xfrm>
            <a:off x="5206339" y="2311400"/>
            <a:ext cx="142240" cy="116205"/>
          </a:xfrm>
          <a:custGeom>
            <a:avLst/>
            <a:gdLst/>
            <a:ahLst/>
            <a:cxnLst/>
            <a:rect l="l" t="t" r="r" b="b"/>
            <a:pathLst>
              <a:path w="142239" h="116205">
                <a:moveTo>
                  <a:pt x="141947" y="0"/>
                </a:moveTo>
                <a:lnTo>
                  <a:pt x="0" y="3733"/>
                </a:lnTo>
                <a:lnTo>
                  <a:pt x="74714" y="35864"/>
                </a:lnTo>
                <a:lnTo>
                  <a:pt x="59766" y="115798"/>
                </a:lnTo>
                <a:lnTo>
                  <a:pt x="141947" y="0"/>
                </a:lnTo>
                <a:close/>
              </a:path>
            </a:pathLst>
          </a:custGeom>
          <a:solidFill>
            <a:srgbClr val="000000"/>
          </a:solidFill>
        </p:spPr>
        <p:txBody>
          <a:bodyPr wrap="square" lIns="0" tIns="0" rIns="0" bIns="0" rtlCol="0"/>
          <a:lstStyle/>
          <a:p>
            <a:endParaRPr/>
          </a:p>
        </p:txBody>
      </p:sp>
      <p:sp>
        <p:nvSpPr>
          <p:cNvPr id="28" name="object 28"/>
          <p:cNvSpPr/>
          <p:nvPr/>
        </p:nvSpPr>
        <p:spPr>
          <a:xfrm>
            <a:off x="4205287" y="3225800"/>
            <a:ext cx="1119505" cy="448309"/>
          </a:xfrm>
          <a:custGeom>
            <a:avLst/>
            <a:gdLst/>
            <a:ahLst/>
            <a:cxnLst/>
            <a:rect l="l" t="t" r="r" b="b"/>
            <a:pathLst>
              <a:path w="1119504" h="448310">
                <a:moveTo>
                  <a:pt x="0" y="0"/>
                </a:moveTo>
                <a:lnTo>
                  <a:pt x="1119419" y="447766"/>
                </a:lnTo>
              </a:path>
            </a:pathLst>
          </a:custGeom>
          <a:ln w="9524">
            <a:solidFill>
              <a:srgbClr val="000000"/>
            </a:solidFill>
          </a:ln>
        </p:spPr>
        <p:txBody>
          <a:bodyPr wrap="square" lIns="0" tIns="0" rIns="0" bIns="0" rtlCol="0"/>
          <a:lstStyle/>
          <a:p>
            <a:endParaRPr/>
          </a:p>
        </p:txBody>
      </p:sp>
      <p:sp>
        <p:nvSpPr>
          <p:cNvPr id="29" name="object 29"/>
          <p:cNvSpPr/>
          <p:nvPr/>
        </p:nvSpPr>
        <p:spPr>
          <a:xfrm>
            <a:off x="5206784" y="3576878"/>
            <a:ext cx="141605" cy="118110"/>
          </a:xfrm>
          <a:custGeom>
            <a:avLst/>
            <a:gdLst/>
            <a:ahLst/>
            <a:cxnLst/>
            <a:rect l="l" t="t" r="r" b="b"/>
            <a:pathLst>
              <a:path w="141604" h="118110">
                <a:moveTo>
                  <a:pt x="47167" y="0"/>
                </a:moveTo>
                <a:lnTo>
                  <a:pt x="70751" y="77825"/>
                </a:lnTo>
                <a:lnTo>
                  <a:pt x="0" y="117919"/>
                </a:lnTo>
                <a:lnTo>
                  <a:pt x="141503" y="106121"/>
                </a:lnTo>
                <a:lnTo>
                  <a:pt x="47167" y="0"/>
                </a:lnTo>
                <a:close/>
              </a:path>
            </a:pathLst>
          </a:custGeom>
          <a:solidFill>
            <a:srgbClr val="000000"/>
          </a:solidFill>
        </p:spPr>
        <p:txBody>
          <a:bodyPr wrap="square" lIns="0" tIns="0" rIns="0" bIns="0" rtlCol="0"/>
          <a:lstStyle/>
          <a:p>
            <a:endParaRPr/>
          </a:p>
        </p:txBody>
      </p:sp>
      <p:sp>
        <p:nvSpPr>
          <p:cNvPr id="30" name="object 30"/>
          <p:cNvSpPr txBox="1"/>
          <p:nvPr/>
        </p:nvSpPr>
        <p:spPr>
          <a:xfrm>
            <a:off x="5274627" y="2115820"/>
            <a:ext cx="151765" cy="175323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spcBef>
                <a:spcPts val="120"/>
              </a:spcBef>
            </a:pPr>
            <a:r>
              <a:rPr sz="2400" dirty="0">
                <a:latin typeface="Times New Roman"/>
                <a:cs typeface="Times New Roman"/>
              </a:rPr>
              <a:t>•</a:t>
            </a:r>
            <a:endParaRPr sz="2400">
              <a:latin typeface="Times New Roman"/>
              <a:cs typeface="Times New Roman"/>
            </a:endParaRPr>
          </a:p>
          <a:p>
            <a:pPr marL="12700">
              <a:lnSpc>
                <a:spcPts val="2640"/>
              </a:lnSpc>
              <a:spcBef>
                <a:spcPts val="120"/>
              </a:spcBef>
            </a:pPr>
            <a:r>
              <a:rPr sz="2400" dirty="0">
                <a:latin typeface="Times New Roman"/>
                <a:cs typeface="Times New Roman"/>
              </a:rPr>
              <a:t>•</a:t>
            </a:r>
            <a:endParaRPr sz="2400">
              <a:latin typeface="Times New Roman"/>
              <a:cs typeface="Times New Roman"/>
            </a:endParaRPr>
          </a:p>
          <a:p>
            <a:pPr marL="12700">
              <a:lnSpc>
                <a:spcPts val="2365"/>
              </a:lnSpc>
            </a:pPr>
            <a:r>
              <a:rPr sz="2400" dirty="0">
                <a:latin typeface="Times New Roman"/>
                <a:cs typeface="Times New Roman"/>
              </a:rPr>
              <a:t>•</a:t>
            </a:r>
            <a:endParaRPr sz="2400">
              <a:latin typeface="Times New Roman"/>
              <a:cs typeface="Times New Roman"/>
            </a:endParaRPr>
          </a:p>
          <a:p>
            <a:pPr marL="31750">
              <a:lnSpc>
                <a:spcPts val="2605"/>
              </a:lnSpc>
            </a:pPr>
            <a:r>
              <a:rPr sz="2400" dirty="0">
                <a:latin typeface="Times New Roman"/>
                <a:cs typeface="Times New Roman"/>
              </a:rPr>
              <a:t>•</a:t>
            </a:r>
            <a:endParaRPr sz="2400">
              <a:latin typeface="Times New Roman"/>
              <a:cs typeface="Times New Roman"/>
            </a:endParaRPr>
          </a:p>
        </p:txBody>
      </p:sp>
      <p:sp>
        <p:nvSpPr>
          <p:cNvPr id="31" name="object 31"/>
          <p:cNvSpPr txBox="1"/>
          <p:nvPr/>
        </p:nvSpPr>
        <p:spPr>
          <a:xfrm>
            <a:off x="6722427" y="2115820"/>
            <a:ext cx="132715" cy="1305560"/>
          </a:xfrm>
          <a:prstGeom prst="rect">
            <a:avLst/>
          </a:prstGeom>
        </p:spPr>
        <p:txBody>
          <a:bodyPr vert="horz" wrap="square" lIns="0" tIns="12700" rIns="0" bIns="0" rtlCol="0">
            <a:spAutoFit/>
          </a:bodyPr>
          <a:lstStyle/>
          <a:p>
            <a:pPr marL="12700">
              <a:lnSpc>
                <a:spcPts val="2640"/>
              </a:lnSpc>
              <a:spcBef>
                <a:spcPts val="100"/>
              </a:spcBef>
            </a:pPr>
            <a:r>
              <a:rPr sz="2400" dirty="0">
                <a:latin typeface="Times New Roman"/>
                <a:cs typeface="Times New Roman"/>
              </a:rPr>
              <a:t>•</a:t>
            </a:r>
            <a:endParaRPr sz="2400">
              <a:latin typeface="Times New Roman"/>
              <a:cs typeface="Times New Roman"/>
            </a:endParaRPr>
          </a:p>
          <a:p>
            <a:pPr marL="12700">
              <a:lnSpc>
                <a:spcPts val="2400"/>
              </a:lnSpc>
            </a:pPr>
            <a:r>
              <a:rPr sz="2400" dirty="0">
                <a:latin typeface="Times New Roman"/>
                <a:cs typeface="Times New Roman"/>
              </a:rPr>
              <a:t>•</a:t>
            </a:r>
            <a:endParaRPr sz="2400">
              <a:latin typeface="Times New Roman"/>
              <a:cs typeface="Times New Roman"/>
            </a:endParaRPr>
          </a:p>
          <a:p>
            <a:pPr marL="12700">
              <a:lnSpc>
                <a:spcPts val="2400"/>
              </a:lnSpc>
            </a:pPr>
            <a:r>
              <a:rPr sz="2400" dirty="0">
                <a:latin typeface="Times New Roman"/>
                <a:cs typeface="Times New Roman"/>
              </a:rPr>
              <a:t>•</a:t>
            </a:r>
            <a:endParaRPr sz="2400">
              <a:latin typeface="Times New Roman"/>
              <a:cs typeface="Times New Roman"/>
            </a:endParaRPr>
          </a:p>
          <a:p>
            <a:pPr marL="12700">
              <a:lnSpc>
                <a:spcPts val="2640"/>
              </a:lnSpc>
            </a:pPr>
            <a:r>
              <a:rPr sz="2400" dirty="0">
                <a:latin typeface="Times New Roman"/>
                <a:cs typeface="Times New Roman"/>
              </a:rPr>
              <a:t>•</a:t>
            </a:r>
            <a:endParaRPr sz="2400">
              <a:latin typeface="Times New Roman"/>
              <a:cs typeface="Times New Roman"/>
            </a:endParaRPr>
          </a:p>
        </p:txBody>
      </p:sp>
      <p:sp>
        <p:nvSpPr>
          <p:cNvPr id="32" name="object 32"/>
          <p:cNvSpPr txBox="1"/>
          <p:nvPr/>
        </p:nvSpPr>
        <p:spPr>
          <a:xfrm>
            <a:off x="7865427" y="2115820"/>
            <a:ext cx="151765" cy="17627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spcBef>
                <a:spcPts val="120"/>
              </a:spcBef>
            </a:pPr>
            <a:r>
              <a:rPr sz="2400" dirty="0">
                <a:latin typeface="Times New Roman"/>
                <a:cs typeface="Times New Roman"/>
              </a:rPr>
              <a:t>•</a:t>
            </a:r>
            <a:endParaRPr sz="2400">
              <a:latin typeface="Times New Roman"/>
              <a:cs typeface="Times New Roman"/>
            </a:endParaRPr>
          </a:p>
          <a:p>
            <a:pPr marL="12700">
              <a:lnSpc>
                <a:spcPts val="2640"/>
              </a:lnSpc>
              <a:spcBef>
                <a:spcPts val="120"/>
              </a:spcBef>
            </a:pPr>
            <a:r>
              <a:rPr sz="2400" dirty="0">
                <a:latin typeface="Times New Roman"/>
                <a:cs typeface="Times New Roman"/>
              </a:rPr>
              <a:t>•</a:t>
            </a:r>
            <a:endParaRPr sz="2400">
              <a:latin typeface="Times New Roman"/>
              <a:cs typeface="Times New Roman"/>
            </a:endParaRPr>
          </a:p>
          <a:p>
            <a:pPr marL="12700">
              <a:lnSpc>
                <a:spcPts val="2400"/>
              </a:lnSpc>
            </a:pPr>
            <a:r>
              <a:rPr sz="2400" dirty="0">
                <a:latin typeface="Times New Roman"/>
                <a:cs typeface="Times New Roman"/>
              </a:rPr>
              <a:t>•</a:t>
            </a:r>
            <a:endParaRPr sz="2400">
              <a:latin typeface="Times New Roman"/>
              <a:cs typeface="Times New Roman"/>
            </a:endParaRPr>
          </a:p>
          <a:p>
            <a:pPr marL="31750">
              <a:lnSpc>
                <a:spcPts val="2640"/>
              </a:lnSpc>
            </a:pPr>
            <a:r>
              <a:rPr sz="2400" dirty="0">
                <a:latin typeface="Times New Roman"/>
                <a:cs typeface="Times New Roman"/>
              </a:rPr>
              <a:t>•</a:t>
            </a:r>
            <a:endParaRPr sz="2400">
              <a:latin typeface="Times New Roman"/>
              <a:cs typeface="Times New Roman"/>
            </a:endParaRPr>
          </a:p>
        </p:txBody>
      </p:sp>
      <p:sp>
        <p:nvSpPr>
          <p:cNvPr id="33" name="object 33"/>
          <p:cNvSpPr/>
          <p:nvPr/>
        </p:nvSpPr>
        <p:spPr>
          <a:xfrm>
            <a:off x="6796087" y="2311400"/>
            <a:ext cx="1119505" cy="373380"/>
          </a:xfrm>
          <a:custGeom>
            <a:avLst/>
            <a:gdLst/>
            <a:ahLst/>
            <a:cxnLst/>
            <a:rect l="l" t="t" r="r" b="b"/>
            <a:pathLst>
              <a:path w="1119504" h="373380">
                <a:moveTo>
                  <a:pt x="0" y="0"/>
                </a:moveTo>
                <a:lnTo>
                  <a:pt x="1118899" y="372967"/>
                </a:lnTo>
              </a:path>
            </a:pathLst>
          </a:custGeom>
          <a:ln w="9524">
            <a:solidFill>
              <a:srgbClr val="000000"/>
            </a:solidFill>
          </a:ln>
        </p:spPr>
        <p:txBody>
          <a:bodyPr wrap="square" lIns="0" tIns="0" rIns="0" bIns="0" rtlCol="0"/>
          <a:lstStyle/>
          <a:p>
            <a:endParaRPr/>
          </a:p>
        </p:txBody>
      </p:sp>
      <p:sp>
        <p:nvSpPr>
          <p:cNvPr id="34" name="object 34"/>
          <p:cNvSpPr/>
          <p:nvPr/>
        </p:nvSpPr>
        <p:spPr>
          <a:xfrm>
            <a:off x="7798523" y="2591993"/>
            <a:ext cx="140970" cy="120650"/>
          </a:xfrm>
          <a:custGeom>
            <a:avLst/>
            <a:gdLst/>
            <a:ahLst/>
            <a:cxnLst/>
            <a:rect l="l" t="t" r="r" b="b"/>
            <a:pathLst>
              <a:path w="140970" h="120650">
                <a:moveTo>
                  <a:pt x="40157" y="0"/>
                </a:moveTo>
                <a:lnTo>
                  <a:pt x="68275" y="76314"/>
                </a:lnTo>
                <a:lnTo>
                  <a:pt x="0" y="120484"/>
                </a:lnTo>
                <a:lnTo>
                  <a:pt x="140563" y="100406"/>
                </a:lnTo>
                <a:lnTo>
                  <a:pt x="40157" y="0"/>
                </a:lnTo>
                <a:close/>
              </a:path>
            </a:pathLst>
          </a:custGeom>
          <a:solidFill>
            <a:srgbClr val="000000"/>
          </a:solidFill>
        </p:spPr>
        <p:txBody>
          <a:bodyPr wrap="square" lIns="0" tIns="0" rIns="0" bIns="0" rtlCol="0"/>
          <a:lstStyle/>
          <a:p>
            <a:endParaRPr/>
          </a:p>
        </p:txBody>
      </p:sp>
      <p:sp>
        <p:nvSpPr>
          <p:cNvPr id="35" name="object 35"/>
          <p:cNvSpPr/>
          <p:nvPr/>
        </p:nvSpPr>
        <p:spPr>
          <a:xfrm>
            <a:off x="6796087" y="2317945"/>
            <a:ext cx="1118870" cy="298450"/>
          </a:xfrm>
          <a:custGeom>
            <a:avLst/>
            <a:gdLst/>
            <a:ahLst/>
            <a:cxnLst/>
            <a:rect l="l" t="t" r="r" b="b"/>
            <a:pathLst>
              <a:path w="1118870" h="298450">
                <a:moveTo>
                  <a:pt x="0" y="298255"/>
                </a:moveTo>
                <a:lnTo>
                  <a:pt x="1118459" y="0"/>
                </a:lnTo>
              </a:path>
            </a:pathLst>
          </a:custGeom>
          <a:ln w="9524">
            <a:solidFill>
              <a:srgbClr val="000000"/>
            </a:solidFill>
          </a:ln>
        </p:spPr>
        <p:txBody>
          <a:bodyPr wrap="square" lIns="0" tIns="0" rIns="0" bIns="0" rtlCol="0"/>
          <a:lstStyle/>
          <a:p>
            <a:endParaRPr/>
          </a:p>
        </p:txBody>
      </p:sp>
      <p:sp>
        <p:nvSpPr>
          <p:cNvPr id="36" name="object 36"/>
          <p:cNvSpPr/>
          <p:nvPr/>
        </p:nvSpPr>
        <p:spPr>
          <a:xfrm>
            <a:off x="7800009" y="2282774"/>
            <a:ext cx="139700" cy="123189"/>
          </a:xfrm>
          <a:custGeom>
            <a:avLst/>
            <a:gdLst/>
            <a:ahLst/>
            <a:cxnLst/>
            <a:rect l="l" t="t" r="r" b="b"/>
            <a:pathLst>
              <a:path w="139700" h="123189">
                <a:moveTo>
                  <a:pt x="0" y="0"/>
                </a:moveTo>
                <a:lnTo>
                  <a:pt x="65443" y="48260"/>
                </a:lnTo>
                <a:lnTo>
                  <a:pt x="32727" y="122707"/>
                </a:lnTo>
                <a:lnTo>
                  <a:pt x="139077" y="28625"/>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6796087" y="2921000"/>
            <a:ext cx="1119505" cy="448309"/>
          </a:xfrm>
          <a:custGeom>
            <a:avLst/>
            <a:gdLst/>
            <a:ahLst/>
            <a:cxnLst/>
            <a:rect l="l" t="t" r="r" b="b"/>
            <a:pathLst>
              <a:path w="1119504" h="448310">
                <a:moveTo>
                  <a:pt x="0" y="0"/>
                </a:moveTo>
                <a:lnTo>
                  <a:pt x="1119419" y="447766"/>
                </a:lnTo>
              </a:path>
            </a:pathLst>
          </a:custGeom>
          <a:ln w="9524">
            <a:solidFill>
              <a:srgbClr val="000000"/>
            </a:solidFill>
          </a:ln>
        </p:spPr>
        <p:txBody>
          <a:bodyPr wrap="square" lIns="0" tIns="0" rIns="0" bIns="0" rtlCol="0"/>
          <a:lstStyle/>
          <a:p>
            <a:endParaRPr/>
          </a:p>
        </p:txBody>
      </p:sp>
      <p:sp>
        <p:nvSpPr>
          <p:cNvPr id="38" name="object 38"/>
          <p:cNvSpPr/>
          <p:nvPr/>
        </p:nvSpPr>
        <p:spPr>
          <a:xfrm>
            <a:off x="7797583" y="3272078"/>
            <a:ext cx="141605" cy="118110"/>
          </a:xfrm>
          <a:custGeom>
            <a:avLst/>
            <a:gdLst/>
            <a:ahLst/>
            <a:cxnLst/>
            <a:rect l="l" t="t" r="r" b="b"/>
            <a:pathLst>
              <a:path w="141604" h="118110">
                <a:moveTo>
                  <a:pt x="47167" y="0"/>
                </a:moveTo>
                <a:lnTo>
                  <a:pt x="70751" y="77825"/>
                </a:lnTo>
                <a:lnTo>
                  <a:pt x="0" y="117919"/>
                </a:lnTo>
                <a:lnTo>
                  <a:pt x="141503" y="106121"/>
                </a:lnTo>
                <a:lnTo>
                  <a:pt x="47167" y="0"/>
                </a:lnTo>
                <a:close/>
              </a:path>
            </a:pathLst>
          </a:custGeom>
          <a:solidFill>
            <a:srgbClr val="000000"/>
          </a:solidFill>
        </p:spPr>
        <p:txBody>
          <a:bodyPr wrap="square" lIns="0" tIns="0" rIns="0" bIns="0" rtlCol="0"/>
          <a:lstStyle/>
          <a:p>
            <a:endParaRPr/>
          </a:p>
        </p:txBody>
      </p:sp>
      <p:sp>
        <p:nvSpPr>
          <p:cNvPr id="39" name="object 39"/>
          <p:cNvSpPr/>
          <p:nvPr/>
        </p:nvSpPr>
        <p:spPr>
          <a:xfrm>
            <a:off x="6796087" y="3225800"/>
            <a:ext cx="1119505" cy="448309"/>
          </a:xfrm>
          <a:custGeom>
            <a:avLst/>
            <a:gdLst/>
            <a:ahLst/>
            <a:cxnLst/>
            <a:rect l="l" t="t" r="r" b="b"/>
            <a:pathLst>
              <a:path w="1119504" h="448310">
                <a:moveTo>
                  <a:pt x="0" y="0"/>
                </a:moveTo>
                <a:lnTo>
                  <a:pt x="1119419" y="447766"/>
                </a:lnTo>
              </a:path>
            </a:pathLst>
          </a:custGeom>
          <a:ln w="9524">
            <a:solidFill>
              <a:srgbClr val="000000"/>
            </a:solidFill>
          </a:ln>
        </p:spPr>
        <p:txBody>
          <a:bodyPr wrap="square" lIns="0" tIns="0" rIns="0" bIns="0" rtlCol="0"/>
          <a:lstStyle/>
          <a:p>
            <a:endParaRPr/>
          </a:p>
        </p:txBody>
      </p:sp>
      <p:sp>
        <p:nvSpPr>
          <p:cNvPr id="40" name="object 40"/>
          <p:cNvSpPr/>
          <p:nvPr/>
        </p:nvSpPr>
        <p:spPr>
          <a:xfrm>
            <a:off x="7797583" y="3576878"/>
            <a:ext cx="141605" cy="118110"/>
          </a:xfrm>
          <a:custGeom>
            <a:avLst/>
            <a:gdLst/>
            <a:ahLst/>
            <a:cxnLst/>
            <a:rect l="l" t="t" r="r" b="b"/>
            <a:pathLst>
              <a:path w="141604" h="118110">
                <a:moveTo>
                  <a:pt x="47167" y="0"/>
                </a:moveTo>
                <a:lnTo>
                  <a:pt x="70751" y="77825"/>
                </a:lnTo>
                <a:lnTo>
                  <a:pt x="0" y="117919"/>
                </a:lnTo>
                <a:lnTo>
                  <a:pt x="141503" y="106121"/>
                </a:lnTo>
                <a:lnTo>
                  <a:pt x="47167" y="0"/>
                </a:lnTo>
                <a:close/>
              </a:path>
            </a:pathLst>
          </a:custGeom>
          <a:solidFill>
            <a:srgbClr val="000000"/>
          </a:solidFill>
        </p:spPr>
        <p:txBody>
          <a:bodyPr wrap="square" lIns="0" tIns="0" rIns="0" bIns="0" rtlCol="0"/>
          <a:lstStyle/>
          <a:p>
            <a:endParaRPr/>
          </a:p>
        </p:txBody>
      </p:sp>
      <p:sp>
        <p:nvSpPr>
          <p:cNvPr id="41" name="object 41"/>
          <p:cNvSpPr/>
          <p:nvPr/>
        </p:nvSpPr>
        <p:spPr>
          <a:xfrm>
            <a:off x="6796087" y="2921000"/>
            <a:ext cx="1118235" cy="149225"/>
          </a:xfrm>
          <a:custGeom>
            <a:avLst/>
            <a:gdLst/>
            <a:ahLst/>
            <a:cxnLst/>
            <a:rect l="l" t="t" r="r" b="b"/>
            <a:pathLst>
              <a:path w="1118234" h="149225">
                <a:moveTo>
                  <a:pt x="0" y="0"/>
                </a:moveTo>
                <a:lnTo>
                  <a:pt x="1117819" y="149042"/>
                </a:lnTo>
              </a:path>
            </a:pathLst>
          </a:custGeom>
          <a:ln w="9524">
            <a:solidFill>
              <a:srgbClr val="000000"/>
            </a:solidFill>
          </a:ln>
        </p:spPr>
        <p:txBody>
          <a:bodyPr wrap="square" lIns="0" tIns="0" rIns="0" bIns="0" rtlCol="0"/>
          <a:lstStyle/>
          <a:p>
            <a:endParaRPr/>
          </a:p>
        </p:txBody>
      </p:sp>
      <p:sp>
        <p:nvSpPr>
          <p:cNvPr id="42" name="object 42"/>
          <p:cNvSpPr/>
          <p:nvPr/>
        </p:nvSpPr>
        <p:spPr>
          <a:xfrm>
            <a:off x="7804810" y="2993669"/>
            <a:ext cx="134620" cy="126364"/>
          </a:xfrm>
          <a:custGeom>
            <a:avLst/>
            <a:gdLst/>
            <a:ahLst/>
            <a:cxnLst/>
            <a:rect l="l" t="t" r="r" b="b"/>
            <a:pathLst>
              <a:path w="134620" h="126364">
                <a:moveTo>
                  <a:pt x="16776" y="0"/>
                </a:moveTo>
                <a:lnTo>
                  <a:pt x="58750" y="69659"/>
                </a:lnTo>
                <a:lnTo>
                  <a:pt x="0" y="125895"/>
                </a:lnTo>
                <a:lnTo>
                  <a:pt x="134277" y="79730"/>
                </a:lnTo>
                <a:lnTo>
                  <a:pt x="16776" y="0"/>
                </a:lnTo>
                <a:close/>
              </a:path>
            </a:pathLst>
          </a:custGeom>
          <a:solidFill>
            <a:srgbClr val="000000"/>
          </a:solidFill>
        </p:spPr>
        <p:txBody>
          <a:bodyPr wrap="square" lIns="0" tIns="0" rIns="0" bIns="0" rtlCol="0"/>
          <a:lstStyle/>
          <a:p>
            <a:endParaRPr/>
          </a:p>
        </p:txBody>
      </p:sp>
      <p:sp>
        <p:nvSpPr>
          <p:cNvPr id="43" name="object 43"/>
          <p:cNvSpPr txBox="1"/>
          <p:nvPr/>
        </p:nvSpPr>
        <p:spPr>
          <a:xfrm>
            <a:off x="186689" y="3807460"/>
            <a:ext cx="8629015" cy="2590453"/>
          </a:xfrm>
          <a:prstGeom prst="rect">
            <a:avLst/>
          </a:prstGeom>
        </p:spPr>
        <p:txBody>
          <a:bodyPr vert="horz" wrap="square" lIns="0" tIns="73660" rIns="0" bIns="0" rtlCol="0">
            <a:spAutoFit/>
          </a:bodyPr>
          <a:lstStyle/>
          <a:p>
            <a:pPr marL="850265">
              <a:lnSpc>
                <a:spcPct val="100000"/>
              </a:lnSpc>
              <a:spcBef>
                <a:spcPts val="580"/>
              </a:spcBef>
              <a:tabLst>
                <a:tab pos="2840990" algn="l"/>
                <a:tab pos="5143500" algn="l"/>
              </a:tabLst>
            </a:pPr>
            <a:r>
              <a:rPr sz="2400" spc="-5" dirty="0">
                <a:latin typeface="Times New Roman"/>
                <a:cs typeface="Times New Roman"/>
              </a:rPr>
              <a:t>One-to-one	</a:t>
            </a:r>
            <a:r>
              <a:rPr sz="2400" dirty="0">
                <a:latin typeface="Times New Roman"/>
                <a:cs typeface="Times New Roman"/>
              </a:rPr>
              <a:t>Not</a:t>
            </a:r>
            <a:r>
              <a:rPr sz="2400" spc="5" dirty="0">
                <a:latin typeface="Times New Roman"/>
                <a:cs typeface="Times New Roman"/>
              </a:rPr>
              <a:t> </a:t>
            </a:r>
            <a:r>
              <a:rPr sz="2400" spc="-5" dirty="0">
                <a:latin typeface="Times New Roman"/>
                <a:cs typeface="Times New Roman"/>
              </a:rPr>
              <a:t>one-to-one	</a:t>
            </a:r>
            <a:r>
              <a:rPr sz="2400" dirty="0">
                <a:latin typeface="Times New Roman"/>
                <a:cs typeface="Times New Roman"/>
              </a:rPr>
              <a:t>Not </a:t>
            </a:r>
            <a:r>
              <a:rPr sz="2400" spc="-5" dirty="0">
                <a:latin typeface="Times New Roman"/>
                <a:cs typeface="Times New Roman"/>
              </a:rPr>
              <a:t>even </a:t>
            </a:r>
            <a:r>
              <a:rPr sz="2400" dirty="0">
                <a:latin typeface="Times New Roman"/>
                <a:cs typeface="Times New Roman"/>
              </a:rPr>
              <a:t>a</a:t>
            </a:r>
            <a:r>
              <a:rPr sz="2400" spc="-60" dirty="0">
                <a:latin typeface="Times New Roman"/>
                <a:cs typeface="Times New Roman"/>
              </a:rPr>
              <a:t> </a:t>
            </a:r>
            <a:r>
              <a:rPr sz="2400" spc="-5" dirty="0">
                <a:latin typeface="Times New Roman"/>
                <a:cs typeface="Times New Roman"/>
              </a:rPr>
              <a:t>function!</a:t>
            </a:r>
            <a:endParaRPr sz="2400" dirty="0">
              <a:latin typeface="Times New Roman"/>
              <a:cs typeface="Times New Roman"/>
            </a:endParaRPr>
          </a:p>
          <a:p>
            <a:pPr marL="12700">
              <a:lnSpc>
                <a:spcPts val="3110"/>
              </a:lnSpc>
              <a:spcBef>
                <a:spcPts val="520"/>
              </a:spcBef>
            </a:pPr>
            <a:r>
              <a:rPr sz="1550" spc="-575" dirty="0">
                <a:solidFill>
                  <a:srgbClr val="3333CC"/>
                </a:solidFill>
                <a:latin typeface="Wingdings"/>
                <a:cs typeface="Wingdings"/>
              </a:rPr>
              <a:t></a:t>
            </a:r>
            <a:r>
              <a:rPr sz="1550" spc="530" dirty="0">
                <a:solidFill>
                  <a:srgbClr val="3333CC"/>
                </a:solidFill>
                <a:latin typeface="Times New Roman"/>
                <a:cs typeface="Times New Roman"/>
              </a:rPr>
              <a:t> </a:t>
            </a:r>
            <a:r>
              <a:rPr sz="2600" u="heavy" dirty="0">
                <a:uFill>
                  <a:solidFill>
                    <a:srgbClr val="000000"/>
                  </a:solidFill>
                </a:uFill>
                <a:latin typeface="Arial"/>
                <a:cs typeface="Arial"/>
              </a:rPr>
              <a:t>Example</a:t>
            </a:r>
            <a:r>
              <a:rPr sz="2600" u="heavy" spc="-5" dirty="0">
                <a:uFill>
                  <a:solidFill>
                    <a:srgbClr val="000000"/>
                  </a:solidFill>
                </a:uFill>
                <a:latin typeface="Arial"/>
                <a:cs typeface="Arial"/>
              </a:rPr>
              <a:t> 8</a:t>
            </a:r>
            <a:r>
              <a:rPr sz="2600" spc="-5" dirty="0">
                <a:latin typeface="Arial"/>
                <a:cs typeface="Arial"/>
              </a:rPr>
              <a:t>:</a:t>
            </a:r>
            <a:endParaRPr sz="2600" dirty="0">
              <a:latin typeface="Arial"/>
              <a:cs typeface="Arial"/>
            </a:endParaRPr>
          </a:p>
          <a:p>
            <a:pPr marL="355600">
              <a:lnSpc>
                <a:spcPts val="3100"/>
              </a:lnSpc>
            </a:pPr>
            <a:r>
              <a:rPr sz="2600" spc="-5" dirty="0">
                <a:latin typeface="Arial"/>
                <a:cs typeface="Arial"/>
              </a:rPr>
              <a:t>Is the function </a:t>
            </a:r>
            <a:r>
              <a:rPr sz="2600" i="1" dirty="0">
                <a:latin typeface="Arial"/>
                <a:cs typeface="Arial"/>
              </a:rPr>
              <a:t>f </a:t>
            </a:r>
            <a:r>
              <a:rPr sz="2600" dirty="0">
                <a:latin typeface="Arial"/>
                <a:cs typeface="Arial"/>
              </a:rPr>
              <a:t>: </a:t>
            </a:r>
            <a:r>
              <a:rPr sz="2600" spc="-5" dirty="0">
                <a:latin typeface="Arial"/>
                <a:cs typeface="Arial"/>
              </a:rPr>
              <a:t>{</a:t>
            </a:r>
            <a:r>
              <a:rPr sz="2600" i="1" spc="-5" dirty="0">
                <a:latin typeface="Arial"/>
                <a:cs typeface="Arial"/>
              </a:rPr>
              <a:t>a</a:t>
            </a:r>
            <a:r>
              <a:rPr sz="2600" spc="-5" dirty="0">
                <a:latin typeface="Arial"/>
                <a:cs typeface="Arial"/>
              </a:rPr>
              <a:t>, </a:t>
            </a:r>
            <a:r>
              <a:rPr sz="2600" i="1" dirty="0">
                <a:latin typeface="Arial"/>
                <a:cs typeface="Arial"/>
              </a:rPr>
              <a:t>b</a:t>
            </a:r>
            <a:r>
              <a:rPr sz="2600" dirty="0">
                <a:latin typeface="Arial"/>
                <a:cs typeface="Arial"/>
              </a:rPr>
              <a:t>, </a:t>
            </a:r>
            <a:r>
              <a:rPr sz="2600" i="1" dirty="0">
                <a:latin typeface="Arial"/>
                <a:cs typeface="Arial"/>
              </a:rPr>
              <a:t>c</a:t>
            </a:r>
            <a:r>
              <a:rPr sz="2600" dirty="0">
                <a:latin typeface="Arial"/>
                <a:cs typeface="Arial"/>
              </a:rPr>
              <a:t>, </a:t>
            </a:r>
            <a:r>
              <a:rPr sz="2600" i="1" dirty="0">
                <a:latin typeface="Arial"/>
                <a:cs typeface="Arial"/>
              </a:rPr>
              <a:t>d</a:t>
            </a:r>
            <a:r>
              <a:rPr sz="2600" dirty="0">
                <a:latin typeface="Arial"/>
                <a:cs typeface="Arial"/>
              </a:rPr>
              <a:t>} </a:t>
            </a:r>
            <a:r>
              <a:rPr sz="2600" dirty="0">
                <a:latin typeface="Symbol"/>
                <a:cs typeface="Symbol"/>
              </a:rPr>
              <a:t></a:t>
            </a:r>
            <a:r>
              <a:rPr sz="2600" dirty="0">
                <a:latin typeface="Times New Roman"/>
                <a:cs typeface="Times New Roman"/>
              </a:rPr>
              <a:t> </a:t>
            </a:r>
            <a:r>
              <a:rPr sz="2600" dirty="0">
                <a:latin typeface="Arial"/>
                <a:cs typeface="Arial"/>
              </a:rPr>
              <a:t>{1, 2, 3, 4, 5}</a:t>
            </a:r>
            <a:r>
              <a:rPr sz="2600" spc="35" dirty="0">
                <a:latin typeface="Arial"/>
                <a:cs typeface="Arial"/>
              </a:rPr>
              <a:t> </a:t>
            </a:r>
            <a:r>
              <a:rPr sz="2600" spc="-5" dirty="0">
                <a:latin typeface="Arial"/>
                <a:cs typeface="Arial"/>
              </a:rPr>
              <a:t>with</a:t>
            </a:r>
            <a:endParaRPr sz="2600" dirty="0">
              <a:latin typeface="Arial"/>
              <a:cs typeface="Arial"/>
            </a:endParaRPr>
          </a:p>
          <a:p>
            <a:pPr marL="355600">
              <a:lnSpc>
                <a:spcPts val="3110"/>
              </a:lnSpc>
            </a:pPr>
            <a:r>
              <a:rPr sz="2600" i="1" dirty="0">
                <a:latin typeface="Arial"/>
                <a:cs typeface="Arial"/>
              </a:rPr>
              <a:t>f</a:t>
            </a:r>
            <a:r>
              <a:rPr sz="2600" dirty="0">
                <a:latin typeface="Arial"/>
                <a:cs typeface="Arial"/>
              </a:rPr>
              <a:t>(</a:t>
            </a:r>
            <a:r>
              <a:rPr sz="2600" i="1" dirty="0">
                <a:latin typeface="Arial"/>
                <a:cs typeface="Arial"/>
              </a:rPr>
              <a:t>a</a:t>
            </a:r>
            <a:r>
              <a:rPr sz="2600" dirty="0">
                <a:latin typeface="Arial"/>
                <a:cs typeface="Arial"/>
              </a:rPr>
              <a:t>) = 4, </a:t>
            </a:r>
            <a:r>
              <a:rPr sz="2600" i="1" dirty="0">
                <a:latin typeface="Arial"/>
                <a:cs typeface="Arial"/>
              </a:rPr>
              <a:t>f</a:t>
            </a:r>
            <a:r>
              <a:rPr sz="2600" dirty="0">
                <a:latin typeface="Arial"/>
                <a:cs typeface="Arial"/>
              </a:rPr>
              <a:t>(</a:t>
            </a:r>
            <a:r>
              <a:rPr sz="2600" i="1" dirty="0">
                <a:latin typeface="Arial"/>
                <a:cs typeface="Arial"/>
              </a:rPr>
              <a:t>b</a:t>
            </a:r>
            <a:r>
              <a:rPr sz="2600" dirty="0">
                <a:latin typeface="Arial"/>
                <a:cs typeface="Arial"/>
              </a:rPr>
              <a:t>) = 5, </a:t>
            </a:r>
            <a:r>
              <a:rPr sz="2600" i="1" dirty="0">
                <a:latin typeface="Arial"/>
                <a:cs typeface="Arial"/>
              </a:rPr>
              <a:t>f</a:t>
            </a:r>
            <a:r>
              <a:rPr sz="2600" dirty="0">
                <a:latin typeface="Arial"/>
                <a:cs typeface="Arial"/>
              </a:rPr>
              <a:t>(</a:t>
            </a:r>
            <a:r>
              <a:rPr sz="2600" i="1" dirty="0">
                <a:latin typeface="Arial"/>
                <a:cs typeface="Arial"/>
              </a:rPr>
              <a:t>c</a:t>
            </a:r>
            <a:r>
              <a:rPr sz="2600" dirty="0">
                <a:latin typeface="Arial"/>
                <a:cs typeface="Arial"/>
              </a:rPr>
              <a:t>) = 1, and </a:t>
            </a:r>
            <a:r>
              <a:rPr sz="2600" i="1" spc="-5" dirty="0">
                <a:latin typeface="Arial"/>
                <a:cs typeface="Arial"/>
              </a:rPr>
              <a:t>f</a:t>
            </a:r>
            <a:r>
              <a:rPr sz="2600" spc="-5" dirty="0">
                <a:latin typeface="Arial"/>
                <a:cs typeface="Arial"/>
              </a:rPr>
              <a:t>(</a:t>
            </a:r>
            <a:r>
              <a:rPr sz="2600" i="1" spc="-5" dirty="0">
                <a:latin typeface="Arial"/>
                <a:cs typeface="Arial"/>
              </a:rPr>
              <a:t>d</a:t>
            </a:r>
            <a:r>
              <a:rPr sz="2600" spc="-5" dirty="0">
                <a:latin typeface="Arial"/>
                <a:cs typeface="Arial"/>
              </a:rPr>
              <a:t>) </a:t>
            </a:r>
            <a:r>
              <a:rPr sz="2600" dirty="0">
                <a:latin typeface="Arial"/>
                <a:cs typeface="Arial"/>
              </a:rPr>
              <a:t>= 3</a:t>
            </a:r>
            <a:r>
              <a:rPr sz="2600" spc="-55" dirty="0">
                <a:latin typeface="Arial"/>
                <a:cs typeface="Arial"/>
              </a:rPr>
              <a:t> </a:t>
            </a:r>
            <a:r>
              <a:rPr sz="2600" spc="-5" dirty="0">
                <a:latin typeface="Arial"/>
                <a:cs typeface="Arial"/>
              </a:rPr>
              <a:t>one-to-one?</a:t>
            </a:r>
            <a:endParaRPr sz="2600" dirty="0">
              <a:latin typeface="Arial"/>
              <a:cs typeface="Arial"/>
            </a:endParaRPr>
          </a:p>
          <a:p>
            <a:pPr marL="12700">
              <a:lnSpc>
                <a:spcPct val="100000"/>
              </a:lnSpc>
              <a:spcBef>
                <a:spcPts val="600"/>
              </a:spcBef>
            </a:pPr>
            <a:r>
              <a:rPr sz="1550" spc="-575" dirty="0">
                <a:solidFill>
                  <a:srgbClr val="3333CC"/>
                </a:solidFill>
                <a:latin typeface="Wingdings"/>
                <a:cs typeface="Wingdings"/>
              </a:rPr>
              <a:t></a:t>
            </a:r>
            <a:r>
              <a:rPr sz="1550" spc="530" dirty="0">
                <a:solidFill>
                  <a:srgbClr val="3333CC"/>
                </a:solidFill>
                <a:latin typeface="Times New Roman"/>
                <a:cs typeface="Times New Roman"/>
              </a:rPr>
              <a:t> </a:t>
            </a:r>
            <a:r>
              <a:rPr sz="2600" u="heavy" dirty="0">
                <a:uFill>
                  <a:solidFill>
                    <a:srgbClr val="000000"/>
                  </a:solidFill>
                </a:uFill>
                <a:latin typeface="Arial"/>
                <a:cs typeface="Arial"/>
              </a:rPr>
              <a:t>Example</a:t>
            </a:r>
            <a:r>
              <a:rPr sz="2600" u="heavy" spc="-5" dirty="0">
                <a:uFill>
                  <a:solidFill>
                    <a:srgbClr val="000000"/>
                  </a:solidFill>
                </a:uFill>
                <a:latin typeface="Arial"/>
                <a:cs typeface="Arial"/>
              </a:rPr>
              <a:t> 9</a:t>
            </a:r>
            <a:r>
              <a:rPr sz="2600" spc="-5" dirty="0">
                <a:latin typeface="Arial"/>
                <a:cs typeface="Arial"/>
              </a:rPr>
              <a:t>:</a:t>
            </a:r>
            <a:endParaRPr sz="2600" dirty="0">
              <a:latin typeface="Arial"/>
              <a:cs typeface="Arial"/>
            </a:endParaRPr>
          </a:p>
          <a:p>
            <a:pPr marL="355600">
              <a:spcBef>
                <a:spcPts val="60"/>
              </a:spcBef>
            </a:pPr>
            <a:r>
              <a:rPr sz="2600" spc="-5" dirty="0">
                <a:latin typeface="Arial"/>
                <a:cs typeface="Arial"/>
              </a:rPr>
              <a:t>Let </a:t>
            </a:r>
            <a:r>
              <a:rPr sz="2600" i="1" dirty="0">
                <a:latin typeface="Arial"/>
                <a:cs typeface="Arial"/>
              </a:rPr>
              <a:t>f </a:t>
            </a:r>
            <a:r>
              <a:rPr sz="2600" dirty="0">
                <a:latin typeface="Arial"/>
                <a:cs typeface="Arial"/>
              </a:rPr>
              <a:t>: </a:t>
            </a:r>
            <a:r>
              <a:rPr sz="2600" b="1" dirty="0">
                <a:latin typeface="Arial"/>
                <a:cs typeface="Arial"/>
              </a:rPr>
              <a:t>Z </a:t>
            </a:r>
            <a:r>
              <a:rPr sz="2600" dirty="0">
                <a:latin typeface="Symbol"/>
                <a:cs typeface="Symbol"/>
              </a:rPr>
              <a:t></a:t>
            </a:r>
            <a:r>
              <a:rPr sz="2600" dirty="0">
                <a:latin typeface="Times New Roman"/>
                <a:cs typeface="Times New Roman"/>
              </a:rPr>
              <a:t> </a:t>
            </a:r>
            <a:r>
              <a:rPr sz="2600" b="1" dirty="0">
                <a:latin typeface="Arial"/>
                <a:cs typeface="Arial"/>
              </a:rPr>
              <a:t>Z </a:t>
            </a:r>
            <a:r>
              <a:rPr sz="2600" dirty="0">
                <a:latin typeface="Arial"/>
                <a:cs typeface="Arial"/>
              </a:rPr>
              <a:t>such </a:t>
            </a:r>
            <a:r>
              <a:rPr sz="2600" spc="-5" dirty="0">
                <a:latin typeface="Arial"/>
                <a:cs typeface="Arial"/>
              </a:rPr>
              <a:t>that </a:t>
            </a:r>
            <a:r>
              <a:rPr sz="2600" i="1" spc="-5" dirty="0">
                <a:latin typeface="Arial"/>
                <a:cs typeface="Arial"/>
              </a:rPr>
              <a:t>f</a:t>
            </a:r>
            <a:r>
              <a:rPr sz="2600" spc="-5" dirty="0">
                <a:latin typeface="Arial"/>
                <a:cs typeface="Arial"/>
              </a:rPr>
              <a:t>(</a:t>
            </a:r>
            <a:r>
              <a:rPr sz="2600" i="1" spc="-5" dirty="0">
                <a:latin typeface="Arial"/>
                <a:cs typeface="Arial"/>
              </a:rPr>
              <a:t>x</a:t>
            </a:r>
            <a:r>
              <a:rPr sz="2600" spc="-5" dirty="0">
                <a:latin typeface="Arial"/>
                <a:cs typeface="Arial"/>
              </a:rPr>
              <a:t>) </a:t>
            </a:r>
            <a:r>
              <a:rPr sz="2600" dirty="0">
                <a:latin typeface="Arial"/>
                <a:cs typeface="Arial"/>
              </a:rPr>
              <a:t>= </a:t>
            </a:r>
            <a:r>
              <a:rPr sz="2600" i="1" spc="5" dirty="0">
                <a:latin typeface="Arial"/>
                <a:cs typeface="Arial"/>
              </a:rPr>
              <a:t>x</a:t>
            </a:r>
            <a:r>
              <a:rPr sz="2550" spc="7" baseline="26143" dirty="0">
                <a:latin typeface="Arial"/>
                <a:cs typeface="Arial"/>
              </a:rPr>
              <a:t>2</a:t>
            </a:r>
            <a:r>
              <a:rPr sz="2600" spc="5" dirty="0">
                <a:latin typeface="Arial"/>
                <a:cs typeface="Arial"/>
              </a:rPr>
              <a:t>. </a:t>
            </a:r>
            <a:r>
              <a:rPr sz="2600" spc="-5" dirty="0">
                <a:latin typeface="Arial"/>
                <a:cs typeface="Arial"/>
              </a:rPr>
              <a:t>Is </a:t>
            </a:r>
            <a:r>
              <a:rPr sz="2600" i="1" dirty="0">
                <a:latin typeface="Arial"/>
                <a:cs typeface="Arial"/>
              </a:rPr>
              <a:t>f</a:t>
            </a:r>
            <a:r>
              <a:rPr sz="2600" i="1" spc="60" dirty="0">
                <a:latin typeface="Arial"/>
                <a:cs typeface="Arial"/>
              </a:rPr>
              <a:t> </a:t>
            </a:r>
            <a:r>
              <a:rPr sz="2600" spc="-5" dirty="0">
                <a:latin typeface="Arial"/>
                <a:cs typeface="Arial"/>
              </a:rPr>
              <a:t>one-to-one?</a:t>
            </a:r>
            <a:r>
              <a:rPr lang="en-US" sz="2600" spc="-5" dirty="0">
                <a:solidFill>
                  <a:srgbClr val="FF0000"/>
                </a:solidFill>
                <a:latin typeface="Arial"/>
                <a:cs typeface="Arial"/>
              </a:rPr>
              <a:t> </a:t>
            </a:r>
            <a:endParaRPr sz="2600" dirty="0">
              <a:solidFill>
                <a:srgbClr val="FF0000"/>
              </a:solidFill>
              <a:latin typeface="Arial"/>
              <a:cs typeface="Arial"/>
            </a:endParaRPr>
          </a:p>
        </p:txBody>
      </p:sp>
      <p:sp>
        <p:nvSpPr>
          <p:cNvPr id="6" name="TextBox 5"/>
          <p:cNvSpPr txBox="1"/>
          <p:nvPr/>
        </p:nvSpPr>
        <p:spPr>
          <a:xfrm>
            <a:off x="7600611" y="5973202"/>
            <a:ext cx="645048" cy="461665"/>
          </a:xfrm>
          <a:prstGeom prst="rect">
            <a:avLst/>
          </a:prstGeom>
          <a:noFill/>
        </p:spPr>
        <p:txBody>
          <a:bodyPr wrap="none" rtlCol="0">
            <a:spAutoFit/>
          </a:bodyPr>
          <a:lstStyle/>
          <a:p>
            <a:r>
              <a:rPr lang="en-US" sz="2400" spc="-5" dirty="0">
                <a:solidFill>
                  <a:srgbClr val="FF0000"/>
                </a:solidFill>
                <a:latin typeface="Arial"/>
                <a:cs typeface="Arial"/>
              </a:rPr>
              <a:t>NO</a:t>
            </a:r>
            <a:endParaRPr lang="en-US" sz="2400" dirty="0"/>
          </a:p>
        </p:txBody>
      </p:sp>
      <p:sp>
        <p:nvSpPr>
          <p:cNvPr id="47" name="Date Placeholder 46"/>
          <p:cNvSpPr>
            <a:spLocks noGrp="1"/>
          </p:cNvSpPr>
          <p:nvPr>
            <p:ph type="dt" sz="half" idx="6"/>
          </p:nvPr>
        </p:nvSpPr>
        <p:spPr/>
        <p:txBody>
          <a:bodyPr/>
          <a:lstStyle/>
          <a:p>
            <a:fld id="{8CF07528-EBE9-4FBC-9BB6-4244D46E3801}" type="datetime1">
              <a:rPr lang="en-US" smtClean="0"/>
              <a:t>10/16/2023</a:t>
            </a:fld>
            <a:endParaRPr lang="en-US"/>
          </a:p>
        </p:txBody>
      </p:sp>
      <p:sp>
        <p:nvSpPr>
          <p:cNvPr id="49" name="Slide Number Placeholder 48"/>
          <p:cNvSpPr>
            <a:spLocks noGrp="1"/>
          </p:cNvSpPr>
          <p:nvPr>
            <p:ph type="sldNum" sz="quarter" idx="7"/>
          </p:nvPr>
        </p:nvSpPr>
        <p:spPr/>
        <p:txBody>
          <a:bodyPr/>
          <a:lstStyle/>
          <a:p>
            <a:pPr marL="12700">
              <a:lnSpc>
                <a:spcPts val="1425"/>
              </a:lnSpc>
            </a:pPr>
            <a:fld id="{81D60167-4931-47E6-BA6A-407CBD079E47}" type="slidenum">
              <a:rPr lang="en-US" smtClean="0"/>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112661"/>
            <a:ext cx="5951220" cy="635000"/>
          </a:xfrm>
          <a:prstGeom prst="rect">
            <a:avLst/>
          </a:prstGeom>
        </p:spPr>
        <p:txBody>
          <a:bodyPr vert="horz" wrap="square" lIns="0" tIns="12700" rIns="0" bIns="0" rtlCol="0">
            <a:spAutoFit/>
          </a:bodyPr>
          <a:lstStyle/>
          <a:p>
            <a:pPr marL="12700">
              <a:lnSpc>
                <a:spcPct val="100000"/>
              </a:lnSpc>
              <a:spcBef>
                <a:spcPts val="100"/>
              </a:spcBef>
              <a:tabLst>
                <a:tab pos="5260975" algn="l"/>
              </a:tabLst>
            </a:pPr>
            <a:r>
              <a:rPr dirty="0"/>
              <a:t>S</a:t>
            </a:r>
            <a:r>
              <a:rPr spc="-5" dirty="0"/>
              <a:t>u</a:t>
            </a:r>
            <a:r>
              <a:rPr dirty="0"/>
              <a:t>ff</a:t>
            </a:r>
            <a:r>
              <a:rPr spc="-5" dirty="0"/>
              <a:t>i</a:t>
            </a:r>
            <a:r>
              <a:rPr dirty="0"/>
              <a:t>c</a:t>
            </a:r>
            <a:r>
              <a:rPr spc="-5" dirty="0"/>
              <a:t>i</a:t>
            </a:r>
            <a:r>
              <a:rPr dirty="0"/>
              <a:t>e</a:t>
            </a:r>
            <a:r>
              <a:rPr spc="-5" dirty="0"/>
              <a:t>n</a:t>
            </a:r>
            <a:r>
              <a:rPr dirty="0"/>
              <a:t>t</a:t>
            </a:r>
            <a:r>
              <a:rPr spc="-5" dirty="0"/>
              <a:t> </a:t>
            </a:r>
            <a:r>
              <a:rPr dirty="0"/>
              <a:t>C</a:t>
            </a:r>
            <a:r>
              <a:rPr spc="-5" dirty="0"/>
              <a:t>ondi</a:t>
            </a:r>
            <a:r>
              <a:rPr dirty="0"/>
              <a:t>t</a:t>
            </a:r>
            <a:r>
              <a:rPr spc="-5" dirty="0"/>
              <a:t>ion</a:t>
            </a:r>
            <a:r>
              <a:rPr dirty="0"/>
              <a:t>s	f</a:t>
            </a:r>
            <a:r>
              <a:rPr spc="-5" dirty="0"/>
              <a:t>o</a:t>
            </a:r>
            <a:r>
              <a:rPr dirty="0"/>
              <a:t>r</a:t>
            </a:r>
          </a:p>
        </p:txBody>
      </p:sp>
      <p:sp>
        <p:nvSpPr>
          <p:cNvPr id="9" name="object 9"/>
          <p:cNvSpPr txBox="1"/>
          <p:nvPr/>
        </p:nvSpPr>
        <p:spPr>
          <a:xfrm>
            <a:off x="1069339" y="352981"/>
            <a:ext cx="7625080" cy="5250815"/>
          </a:xfrm>
          <a:prstGeom prst="rect">
            <a:avLst/>
          </a:prstGeom>
        </p:spPr>
        <p:txBody>
          <a:bodyPr vert="horz" wrap="square" lIns="0" tIns="254635" rIns="0" bIns="0" rtlCol="0">
            <a:spAutoFit/>
          </a:bodyPr>
          <a:lstStyle/>
          <a:p>
            <a:pPr marL="172720">
              <a:lnSpc>
                <a:spcPct val="100000"/>
              </a:lnSpc>
              <a:spcBef>
                <a:spcPts val="2005"/>
              </a:spcBef>
            </a:pPr>
            <a:r>
              <a:rPr sz="4000" b="1" spc="-5" dirty="0">
                <a:solidFill>
                  <a:srgbClr val="3333CC"/>
                </a:solidFill>
                <a:latin typeface="Arial"/>
                <a:cs typeface="Arial"/>
              </a:rPr>
              <a:t>1–1ness</a:t>
            </a:r>
            <a:endParaRPr sz="4000" dirty="0">
              <a:latin typeface="Arial"/>
              <a:cs typeface="Arial"/>
            </a:endParaRPr>
          </a:p>
          <a:p>
            <a:pPr marL="12700">
              <a:lnSpc>
                <a:spcPct val="100000"/>
              </a:lnSpc>
              <a:spcBef>
                <a:spcPts val="1335"/>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For functions </a:t>
            </a:r>
            <a:r>
              <a:rPr sz="2800" i="1" dirty="0">
                <a:latin typeface="Arial"/>
                <a:cs typeface="Arial"/>
              </a:rPr>
              <a:t>f </a:t>
            </a:r>
            <a:r>
              <a:rPr sz="2800" dirty="0">
                <a:latin typeface="Arial"/>
                <a:cs typeface="Arial"/>
              </a:rPr>
              <a:t>over numbers, we</a:t>
            </a:r>
            <a:r>
              <a:rPr sz="2800" spc="-25" dirty="0">
                <a:latin typeface="Arial"/>
                <a:cs typeface="Arial"/>
              </a:rPr>
              <a:t> </a:t>
            </a:r>
            <a:r>
              <a:rPr sz="2800" dirty="0">
                <a:latin typeface="Arial"/>
                <a:cs typeface="Arial"/>
              </a:rPr>
              <a:t>say:</a:t>
            </a:r>
          </a:p>
          <a:p>
            <a:pPr marL="358140" algn="ctr">
              <a:lnSpc>
                <a:spcPts val="3345"/>
              </a:lnSpc>
              <a:spcBef>
                <a:spcPts val="615"/>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i="1" dirty="0">
                <a:latin typeface="Arial"/>
                <a:cs typeface="Arial"/>
              </a:rPr>
              <a:t>f </a:t>
            </a:r>
            <a:r>
              <a:rPr sz="2800" dirty="0">
                <a:latin typeface="Arial"/>
                <a:cs typeface="Arial"/>
              </a:rPr>
              <a:t>is </a:t>
            </a:r>
            <a:r>
              <a:rPr sz="2800" b="1" i="1" spc="-5" dirty="0">
                <a:latin typeface="Arial"/>
                <a:cs typeface="Arial"/>
              </a:rPr>
              <a:t>strictly </a:t>
            </a:r>
            <a:r>
              <a:rPr sz="2800" dirty="0">
                <a:latin typeface="Arial"/>
                <a:cs typeface="Arial"/>
              </a:rPr>
              <a:t>(or </a:t>
            </a:r>
            <a:r>
              <a:rPr sz="2800" b="1" i="1" spc="-5" dirty="0">
                <a:latin typeface="Arial"/>
                <a:cs typeface="Arial"/>
              </a:rPr>
              <a:t>monotonically</a:t>
            </a:r>
            <a:r>
              <a:rPr sz="2800" spc="-5" dirty="0">
                <a:latin typeface="Arial"/>
                <a:cs typeface="Arial"/>
              </a:rPr>
              <a:t>)</a:t>
            </a:r>
            <a:r>
              <a:rPr sz="2800" spc="-30" dirty="0">
                <a:latin typeface="Arial"/>
                <a:cs typeface="Arial"/>
              </a:rPr>
              <a:t> </a:t>
            </a:r>
            <a:r>
              <a:rPr sz="2800" b="1" i="1" spc="-5" dirty="0">
                <a:latin typeface="Arial"/>
                <a:cs typeface="Arial"/>
              </a:rPr>
              <a:t>increasing</a:t>
            </a:r>
            <a:endParaRPr sz="2800" dirty="0">
              <a:latin typeface="Arial"/>
              <a:cs typeface="Arial"/>
            </a:endParaRPr>
          </a:p>
          <a:p>
            <a:pPr marL="325120" algn="ctr">
              <a:lnSpc>
                <a:spcPts val="3345"/>
              </a:lnSpc>
            </a:pPr>
            <a:r>
              <a:rPr sz="2800" dirty="0">
                <a:latin typeface="Arial"/>
                <a:cs typeface="Arial"/>
              </a:rPr>
              <a:t>iff </a:t>
            </a:r>
            <a:r>
              <a:rPr sz="2800" i="1" dirty="0">
                <a:solidFill>
                  <a:srgbClr val="FF0000"/>
                </a:solidFill>
                <a:latin typeface="Arial"/>
                <a:cs typeface="Arial"/>
              </a:rPr>
              <a:t>x </a:t>
            </a:r>
            <a:r>
              <a:rPr sz="2800" dirty="0">
                <a:solidFill>
                  <a:srgbClr val="FF2600"/>
                </a:solidFill>
                <a:latin typeface="Symbol"/>
                <a:cs typeface="Symbol"/>
              </a:rPr>
              <a:t></a:t>
            </a:r>
            <a:r>
              <a:rPr sz="2800" dirty="0">
                <a:solidFill>
                  <a:srgbClr val="FF2600"/>
                </a:solidFill>
                <a:latin typeface="Times New Roman"/>
                <a:cs typeface="Times New Roman"/>
              </a:rPr>
              <a:t> </a:t>
            </a:r>
            <a:r>
              <a:rPr sz="2800" i="1" dirty="0">
                <a:solidFill>
                  <a:srgbClr val="FF0000"/>
                </a:solidFill>
                <a:latin typeface="Arial"/>
                <a:cs typeface="Arial"/>
              </a:rPr>
              <a:t>y </a:t>
            </a:r>
            <a:r>
              <a:rPr sz="2800" dirty="0">
                <a:solidFill>
                  <a:srgbClr val="FF2600"/>
                </a:solidFill>
                <a:latin typeface="Symbol"/>
                <a:cs typeface="Symbol"/>
              </a:rPr>
              <a:t></a:t>
            </a:r>
            <a:r>
              <a:rPr sz="2800" dirty="0">
                <a:solidFill>
                  <a:srgbClr val="FF2600"/>
                </a:solidFill>
                <a:latin typeface="Times New Roman"/>
                <a:cs typeface="Times New Roman"/>
              </a:rPr>
              <a:t>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x</a:t>
            </a:r>
            <a:r>
              <a:rPr sz="2800" dirty="0">
                <a:solidFill>
                  <a:srgbClr val="FF0000"/>
                </a:solidFill>
                <a:latin typeface="Arial"/>
                <a:cs typeface="Arial"/>
              </a:rPr>
              <a:t>) </a:t>
            </a:r>
            <a:r>
              <a:rPr sz="2800" dirty="0">
                <a:solidFill>
                  <a:srgbClr val="FF2600"/>
                </a:solidFill>
                <a:latin typeface="Symbol"/>
                <a:cs typeface="Symbol"/>
              </a:rPr>
              <a:t></a:t>
            </a:r>
            <a:r>
              <a:rPr sz="2800" dirty="0">
                <a:solidFill>
                  <a:srgbClr val="FF2600"/>
                </a:solidFill>
                <a:latin typeface="Times New Roman"/>
                <a:cs typeface="Times New Roman"/>
              </a:rPr>
              <a:t>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y</a:t>
            </a:r>
            <a:r>
              <a:rPr sz="2800" dirty="0">
                <a:solidFill>
                  <a:srgbClr val="FF0000"/>
                </a:solidFill>
                <a:latin typeface="Arial"/>
                <a:cs typeface="Arial"/>
              </a:rPr>
              <a:t>) </a:t>
            </a:r>
            <a:r>
              <a:rPr sz="2800" spc="-5" dirty="0">
                <a:latin typeface="Arial"/>
                <a:cs typeface="Arial"/>
              </a:rPr>
              <a:t>for </a:t>
            </a:r>
            <a:r>
              <a:rPr sz="2800" dirty="0">
                <a:latin typeface="Arial"/>
                <a:cs typeface="Arial"/>
              </a:rPr>
              <a:t>all </a:t>
            </a:r>
            <a:r>
              <a:rPr sz="2800" i="1" dirty="0">
                <a:latin typeface="Arial"/>
                <a:cs typeface="Arial"/>
              </a:rPr>
              <a:t>x, y </a:t>
            </a:r>
            <a:r>
              <a:rPr sz="2800" dirty="0">
                <a:latin typeface="Arial"/>
                <a:cs typeface="Arial"/>
              </a:rPr>
              <a:t>in</a:t>
            </a:r>
            <a:r>
              <a:rPr sz="2800" spc="140" dirty="0">
                <a:latin typeface="Arial"/>
                <a:cs typeface="Arial"/>
              </a:rPr>
              <a:t> </a:t>
            </a:r>
            <a:r>
              <a:rPr sz="2800" dirty="0">
                <a:latin typeface="Arial"/>
                <a:cs typeface="Arial"/>
              </a:rPr>
              <a:t>domain;</a:t>
            </a:r>
          </a:p>
          <a:p>
            <a:pPr marL="469900">
              <a:lnSpc>
                <a:spcPts val="3345"/>
              </a:lnSpc>
              <a:spcBef>
                <a:spcPts val="710"/>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i="1" dirty="0">
                <a:latin typeface="Arial"/>
                <a:cs typeface="Arial"/>
              </a:rPr>
              <a:t>f </a:t>
            </a:r>
            <a:r>
              <a:rPr sz="2800" dirty="0">
                <a:latin typeface="Arial"/>
                <a:cs typeface="Arial"/>
              </a:rPr>
              <a:t>is </a:t>
            </a:r>
            <a:r>
              <a:rPr sz="2800" b="1" i="1" spc="-5" dirty="0">
                <a:latin typeface="Arial"/>
                <a:cs typeface="Arial"/>
              </a:rPr>
              <a:t>strictly </a:t>
            </a:r>
            <a:r>
              <a:rPr sz="2800" dirty="0">
                <a:latin typeface="Arial"/>
                <a:cs typeface="Arial"/>
              </a:rPr>
              <a:t>(or </a:t>
            </a:r>
            <a:r>
              <a:rPr sz="2800" b="1" i="1" spc="-5" dirty="0">
                <a:latin typeface="Arial"/>
                <a:cs typeface="Arial"/>
              </a:rPr>
              <a:t>monotonically</a:t>
            </a:r>
            <a:r>
              <a:rPr sz="2800" spc="-5" dirty="0">
                <a:latin typeface="Arial"/>
                <a:cs typeface="Arial"/>
              </a:rPr>
              <a:t>)</a:t>
            </a:r>
            <a:r>
              <a:rPr sz="2800" spc="-35" dirty="0">
                <a:latin typeface="Arial"/>
                <a:cs typeface="Arial"/>
              </a:rPr>
              <a:t> </a:t>
            </a:r>
            <a:r>
              <a:rPr sz="2800" b="1" i="1" spc="-5" dirty="0">
                <a:latin typeface="Arial"/>
                <a:cs typeface="Arial"/>
              </a:rPr>
              <a:t>decreasing</a:t>
            </a:r>
            <a:endParaRPr sz="2800" dirty="0">
              <a:latin typeface="Arial"/>
              <a:cs typeface="Arial"/>
            </a:endParaRPr>
          </a:p>
          <a:p>
            <a:pPr marL="325120" algn="ctr">
              <a:lnSpc>
                <a:spcPts val="3345"/>
              </a:lnSpc>
            </a:pPr>
            <a:r>
              <a:rPr sz="2800" dirty="0">
                <a:latin typeface="Arial"/>
                <a:cs typeface="Arial"/>
              </a:rPr>
              <a:t>iff </a:t>
            </a:r>
            <a:r>
              <a:rPr sz="2800" i="1" dirty="0">
                <a:solidFill>
                  <a:srgbClr val="FF0000"/>
                </a:solidFill>
                <a:latin typeface="Arial"/>
                <a:cs typeface="Arial"/>
              </a:rPr>
              <a:t>x </a:t>
            </a:r>
            <a:r>
              <a:rPr sz="2800" dirty="0">
                <a:solidFill>
                  <a:srgbClr val="FF2600"/>
                </a:solidFill>
                <a:latin typeface="Symbol"/>
                <a:cs typeface="Symbol"/>
              </a:rPr>
              <a:t></a:t>
            </a:r>
            <a:r>
              <a:rPr sz="2800" dirty="0">
                <a:solidFill>
                  <a:srgbClr val="FF2600"/>
                </a:solidFill>
                <a:latin typeface="Times New Roman"/>
                <a:cs typeface="Times New Roman"/>
              </a:rPr>
              <a:t> </a:t>
            </a:r>
            <a:r>
              <a:rPr sz="2800" i="1" dirty="0">
                <a:solidFill>
                  <a:srgbClr val="FF0000"/>
                </a:solidFill>
                <a:latin typeface="Arial"/>
                <a:cs typeface="Arial"/>
              </a:rPr>
              <a:t>y </a:t>
            </a:r>
            <a:r>
              <a:rPr sz="2800" dirty="0">
                <a:solidFill>
                  <a:srgbClr val="FF2600"/>
                </a:solidFill>
                <a:latin typeface="Symbol"/>
                <a:cs typeface="Symbol"/>
              </a:rPr>
              <a:t></a:t>
            </a:r>
            <a:r>
              <a:rPr sz="2800" dirty="0">
                <a:solidFill>
                  <a:srgbClr val="FF2600"/>
                </a:solidFill>
                <a:latin typeface="Times New Roman"/>
                <a:cs typeface="Times New Roman"/>
              </a:rPr>
              <a:t>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x</a:t>
            </a:r>
            <a:r>
              <a:rPr sz="2800" dirty="0">
                <a:solidFill>
                  <a:srgbClr val="FF0000"/>
                </a:solidFill>
                <a:latin typeface="Arial"/>
                <a:cs typeface="Arial"/>
              </a:rPr>
              <a:t>) </a:t>
            </a:r>
            <a:r>
              <a:rPr sz="2800" dirty="0">
                <a:solidFill>
                  <a:srgbClr val="FF2600"/>
                </a:solidFill>
                <a:latin typeface="Symbol"/>
                <a:cs typeface="Symbol"/>
              </a:rPr>
              <a:t></a:t>
            </a:r>
            <a:r>
              <a:rPr sz="2800" dirty="0">
                <a:solidFill>
                  <a:srgbClr val="FF2600"/>
                </a:solidFill>
                <a:latin typeface="Times New Roman"/>
                <a:cs typeface="Times New Roman"/>
              </a:rPr>
              <a:t>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y</a:t>
            </a:r>
            <a:r>
              <a:rPr sz="2800" dirty="0">
                <a:solidFill>
                  <a:srgbClr val="FF0000"/>
                </a:solidFill>
                <a:latin typeface="Arial"/>
                <a:cs typeface="Arial"/>
              </a:rPr>
              <a:t>) </a:t>
            </a:r>
            <a:r>
              <a:rPr sz="2800" spc="-5" dirty="0">
                <a:latin typeface="Arial"/>
                <a:cs typeface="Arial"/>
              </a:rPr>
              <a:t>for </a:t>
            </a:r>
            <a:r>
              <a:rPr sz="2800" dirty="0">
                <a:latin typeface="Arial"/>
                <a:cs typeface="Arial"/>
              </a:rPr>
              <a:t>all </a:t>
            </a:r>
            <a:r>
              <a:rPr sz="2800" i="1" dirty="0">
                <a:latin typeface="Arial"/>
                <a:cs typeface="Arial"/>
              </a:rPr>
              <a:t>x, y </a:t>
            </a:r>
            <a:r>
              <a:rPr sz="2800" dirty="0">
                <a:latin typeface="Arial"/>
                <a:cs typeface="Arial"/>
              </a:rPr>
              <a:t>in</a:t>
            </a:r>
            <a:r>
              <a:rPr sz="2800" spc="140" dirty="0">
                <a:latin typeface="Arial"/>
                <a:cs typeface="Arial"/>
              </a:rPr>
              <a:t> </a:t>
            </a:r>
            <a:r>
              <a:rPr sz="2800" dirty="0">
                <a:latin typeface="Arial"/>
                <a:cs typeface="Arial"/>
              </a:rPr>
              <a:t>domain;</a:t>
            </a:r>
          </a:p>
          <a:p>
            <a:pPr>
              <a:lnSpc>
                <a:spcPct val="100000"/>
              </a:lnSpc>
              <a:spcBef>
                <a:spcPts val="45"/>
              </a:spcBef>
            </a:pPr>
            <a:endParaRPr sz="4000" dirty="0">
              <a:latin typeface="Times New Roman"/>
              <a:cs typeface="Times New Roman"/>
            </a:endParaRPr>
          </a:p>
          <a:p>
            <a:pPr marL="355600" marR="1175385" indent="-342900">
              <a:lnSpc>
                <a:spcPct val="102000"/>
              </a:lnSpc>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dirty="0">
                <a:latin typeface="Arial"/>
                <a:cs typeface="Arial"/>
              </a:rPr>
              <a:t>If </a:t>
            </a:r>
            <a:r>
              <a:rPr sz="2800" i="1" dirty="0">
                <a:latin typeface="Arial"/>
                <a:cs typeface="Arial"/>
              </a:rPr>
              <a:t>f </a:t>
            </a:r>
            <a:r>
              <a:rPr sz="2800" dirty="0">
                <a:latin typeface="Arial"/>
                <a:cs typeface="Arial"/>
              </a:rPr>
              <a:t>is </a:t>
            </a:r>
            <a:r>
              <a:rPr sz="2800" spc="-5" dirty="0">
                <a:latin typeface="Arial"/>
                <a:cs typeface="Arial"/>
              </a:rPr>
              <a:t>either strictly </a:t>
            </a:r>
            <a:r>
              <a:rPr sz="2800" dirty="0">
                <a:latin typeface="Arial"/>
                <a:cs typeface="Arial"/>
              </a:rPr>
              <a:t>increasing or </a:t>
            </a:r>
            <a:r>
              <a:rPr sz="2800" spc="-5" dirty="0">
                <a:latin typeface="Arial"/>
                <a:cs typeface="Arial"/>
              </a:rPr>
              <a:t>strictly  </a:t>
            </a:r>
            <a:r>
              <a:rPr sz="2800" dirty="0">
                <a:latin typeface="Arial"/>
                <a:cs typeface="Arial"/>
              </a:rPr>
              <a:t>decreasing, </a:t>
            </a:r>
            <a:r>
              <a:rPr sz="2800" spc="-5" dirty="0">
                <a:latin typeface="Arial"/>
                <a:cs typeface="Arial"/>
              </a:rPr>
              <a:t>then </a:t>
            </a:r>
            <a:r>
              <a:rPr sz="2800" i="1" dirty="0">
                <a:latin typeface="Arial"/>
                <a:cs typeface="Arial"/>
              </a:rPr>
              <a:t>f </a:t>
            </a:r>
            <a:r>
              <a:rPr sz="2800" dirty="0">
                <a:latin typeface="Arial"/>
                <a:cs typeface="Arial"/>
              </a:rPr>
              <a:t>is</a:t>
            </a:r>
            <a:r>
              <a:rPr sz="2800" spc="-20" dirty="0">
                <a:latin typeface="Arial"/>
                <a:cs typeface="Arial"/>
              </a:rPr>
              <a:t> </a:t>
            </a:r>
            <a:r>
              <a:rPr sz="2800" spc="-5" dirty="0">
                <a:latin typeface="Arial"/>
                <a:cs typeface="Arial"/>
              </a:rPr>
              <a:t>one-to-one.</a:t>
            </a:r>
            <a:endParaRPr sz="2800" dirty="0">
              <a:latin typeface="Arial"/>
              <a:cs typeface="Arial"/>
            </a:endParaRPr>
          </a:p>
          <a:p>
            <a:pPr marL="469900">
              <a:lnSpc>
                <a:spcPct val="100000"/>
              </a:lnSpc>
              <a:spcBef>
                <a:spcPts val="540"/>
              </a:spcBef>
            </a:pPr>
            <a:r>
              <a:rPr sz="1350" spc="-495" dirty="0">
                <a:solidFill>
                  <a:srgbClr val="FF0000"/>
                </a:solidFill>
                <a:latin typeface="Wingdings"/>
                <a:cs typeface="Wingdings"/>
              </a:rPr>
              <a:t></a:t>
            </a:r>
            <a:r>
              <a:rPr sz="1350" spc="330" dirty="0">
                <a:solidFill>
                  <a:srgbClr val="FF0000"/>
                </a:solidFill>
                <a:latin typeface="Times New Roman"/>
                <a:cs typeface="Times New Roman"/>
              </a:rPr>
              <a:t> </a:t>
            </a:r>
            <a:r>
              <a:rPr sz="2500" i="1" spc="-5" dirty="0">
                <a:solidFill>
                  <a:srgbClr val="006600"/>
                </a:solidFill>
                <a:latin typeface="Arial"/>
                <a:cs typeface="Arial"/>
              </a:rPr>
              <a:t>E.g.</a:t>
            </a:r>
            <a:r>
              <a:rPr sz="2500" i="1" dirty="0">
                <a:solidFill>
                  <a:srgbClr val="006600"/>
                </a:solidFill>
                <a:latin typeface="Arial"/>
                <a:cs typeface="Arial"/>
              </a:rPr>
              <a:t> x</a:t>
            </a:r>
            <a:r>
              <a:rPr sz="2475" baseline="25252" dirty="0">
                <a:solidFill>
                  <a:srgbClr val="007600"/>
                </a:solidFill>
                <a:latin typeface="Arial"/>
                <a:cs typeface="Arial"/>
              </a:rPr>
              <a:t>3</a:t>
            </a:r>
            <a:endParaRPr sz="2475" baseline="25252" dirty="0">
              <a:latin typeface="Arial"/>
              <a:cs typeface="Arial"/>
            </a:endParaRPr>
          </a:p>
        </p:txBody>
      </p:sp>
      <p:sp>
        <p:nvSpPr>
          <p:cNvPr id="12" name="Date Placeholder 11"/>
          <p:cNvSpPr>
            <a:spLocks noGrp="1"/>
          </p:cNvSpPr>
          <p:nvPr>
            <p:ph type="dt" sz="half" idx="6"/>
          </p:nvPr>
        </p:nvSpPr>
        <p:spPr/>
        <p:txBody>
          <a:bodyPr/>
          <a:lstStyle/>
          <a:p>
            <a:fld id="{3A2C027B-9C0C-4699-A8F8-BBEF6AF17AE8}" type="datetime1">
              <a:rPr lang="en-US" smtClean="0"/>
              <a:t>10/16/2023</a:t>
            </a:fld>
            <a:endParaRPr lang="en-US"/>
          </a:p>
        </p:txBody>
      </p:sp>
      <p:sp>
        <p:nvSpPr>
          <p:cNvPr id="14" name="Slide Number Placeholder 13"/>
          <p:cNvSpPr>
            <a:spLocks noGrp="1"/>
          </p:cNvSpPr>
          <p:nvPr>
            <p:ph type="sldNum" sz="quarter" idx="7"/>
          </p:nvPr>
        </p:nvSpPr>
        <p:spPr/>
        <p:txBody>
          <a:bodyPr/>
          <a:lstStyle/>
          <a:p>
            <a:pPr marL="12700">
              <a:lnSpc>
                <a:spcPts val="1425"/>
              </a:lnSpc>
            </a:pPr>
            <a:fld id="{81D60167-4931-47E6-BA6A-407CBD079E47}"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6685915" cy="635000"/>
          </a:xfrm>
          <a:prstGeom prst="rect">
            <a:avLst/>
          </a:prstGeom>
        </p:spPr>
        <p:txBody>
          <a:bodyPr vert="horz" wrap="square" lIns="0" tIns="12700" rIns="0" bIns="0" rtlCol="0">
            <a:spAutoFit/>
          </a:bodyPr>
          <a:lstStyle/>
          <a:p>
            <a:pPr marL="12700">
              <a:lnSpc>
                <a:spcPct val="100000"/>
              </a:lnSpc>
              <a:spcBef>
                <a:spcPts val="100"/>
              </a:spcBef>
            </a:pPr>
            <a:r>
              <a:rPr spc="-5" dirty="0"/>
              <a:t>Onto (Surjective)</a:t>
            </a:r>
            <a:r>
              <a:rPr spc="-35" dirty="0"/>
              <a:t> </a:t>
            </a:r>
            <a:r>
              <a:rPr spc="-5" dirty="0"/>
              <a:t>Functions</a:t>
            </a:r>
          </a:p>
        </p:txBody>
      </p:sp>
      <p:sp>
        <p:nvSpPr>
          <p:cNvPr id="9" name="object 9"/>
          <p:cNvSpPr txBox="1"/>
          <p:nvPr/>
        </p:nvSpPr>
        <p:spPr>
          <a:xfrm>
            <a:off x="1221739" y="1404620"/>
            <a:ext cx="7576820" cy="4174541"/>
          </a:xfrm>
          <a:prstGeom prst="rect">
            <a:avLst/>
          </a:prstGeom>
        </p:spPr>
        <p:txBody>
          <a:bodyPr vert="horz" wrap="square" lIns="0" tIns="13970" rIns="0" bIns="0" rtlCol="0">
            <a:spAutoFit/>
          </a:bodyPr>
          <a:lstStyle/>
          <a:p>
            <a:pPr marL="355600" marR="5080" indent="-342900">
              <a:lnSpc>
                <a:spcPct val="99700"/>
              </a:lnSpc>
              <a:spcBef>
                <a:spcPts val="1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dirty="0">
                <a:latin typeface="Arial"/>
                <a:cs typeface="Arial"/>
              </a:rPr>
              <a:t>A </a:t>
            </a:r>
            <a:r>
              <a:rPr sz="2800" spc="-5" dirty="0">
                <a:latin typeface="Arial"/>
                <a:cs typeface="Arial"/>
              </a:rPr>
              <a:t>function </a:t>
            </a:r>
            <a:r>
              <a:rPr sz="2800" i="1" dirty="0">
                <a:latin typeface="Arial"/>
                <a:cs typeface="Arial"/>
              </a:rPr>
              <a:t>f </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 </a:t>
            </a:r>
            <a:r>
              <a:rPr sz="2800" dirty="0">
                <a:latin typeface="Arial"/>
                <a:cs typeface="Arial"/>
              </a:rPr>
              <a:t>is </a:t>
            </a:r>
            <a:r>
              <a:rPr sz="2800" b="1" i="1" spc="-5" dirty="0">
                <a:latin typeface="Arial"/>
                <a:cs typeface="Arial"/>
              </a:rPr>
              <a:t>onto </a:t>
            </a:r>
            <a:r>
              <a:rPr sz="2800" dirty="0">
                <a:latin typeface="Arial"/>
                <a:cs typeface="Arial"/>
              </a:rPr>
              <a:t>or </a:t>
            </a:r>
            <a:r>
              <a:rPr sz="2800" b="1" i="1" spc="-5" dirty="0">
                <a:latin typeface="Arial"/>
                <a:cs typeface="Arial"/>
              </a:rPr>
              <a:t>surjective </a:t>
            </a:r>
            <a:r>
              <a:rPr sz="2800" dirty="0">
                <a:latin typeface="Arial"/>
                <a:cs typeface="Arial"/>
              </a:rPr>
              <a:t>or a  </a:t>
            </a:r>
            <a:r>
              <a:rPr sz="2800" b="1" i="1" spc="-5" dirty="0">
                <a:latin typeface="Arial"/>
                <a:cs typeface="Arial"/>
              </a:rPr>
              <a:t>surjection </a:t>
            </a:r>
            <a:r>
              <a:rPr sz="2800" dirty="0">
                <a:latin typeface="Arial"/>
                <a:cs typeface="Arial"/>
              </a:rPr>
              <a:t>iff </a:t>
            </a:r>
            <a:r>
              <a:rPr sz="2800" u="heavy" spc="-5" dirty="0">
                <a:uFill>
                  <a:solidFill>
                    <a:srgbClr val="000000"/>
                  </a:solidFill>
                </a:uFill>
                <a:latin typeface="Arial"/>
                <a:cs typeface="Arial"/>
              </a:rPr>
              <a:t>for </a:t>
            </a:r>
            <a:r>
              <a:rPr sz="2800" u="heavy" dirty="0">
                <a:uFill>
                  <a:solidFill>
                    <a:srgbClr val="000000"/>
                  </a:solidFill>
                </a:uFill>
                <a:latin typeface="Arial"/>
                <a:cs typeface="Arial"/>
              </a:rPr>
              <a:t>every element </a:t>
            </a:r>
            <a:r>
              <a:rPr sz="2800" i="1" u="heavy" spc="-5" dirty="0">
                <a:uFill>
                  <a:solidFill>
                    <a:srgbClr val="000000"/>
                  </a:solidFill>
                </a:uFill>
                <a:latin typeface="Arial"/>
                <a:cs typeface="Arial"/>
              </a:rPr>
              <a:t>b</a:t>
            </a:r>
            <a:r>
              <a:rPr sz="2800" u="heavy" spc="-5" dirty="0">
                <a:uFill>
                  <a:solidFill>
                    <a:srgbClr val="000000"/>
                  </a:solidFill>
                </a:uFill>
                <a:latin typeface="Symbol"/>
                <a:cs typeface="Symbol"/>
              </a:rPr>
              <a:t></a:t>
            </a:r>
            <a:r>
              <a:rPr sz="2800" i="1" u="heavy" spc="-5" dirty="0">
                <a:uFill>
                  <a:solidFill>
                    <a:srgbClr val="000000"/>
                  </a:solidFill>
                </a:uFill>
                <a:latin typeface="Arial"/>
                <a:cs typeface="Arial"/>
              </a:rPr>
              <a:t>B</a:t>
            </a:r>
            <a:r>
              <a:rPr sz="2800" i="1" spc="-5" dirty="0">
                <a:latin typeface="Arial"/>
                <a:cs typeface="Arial"/>
              </a:rPr>
              <a:t> </a:t>
            </a:r>
            <a:r>
              <a:rPr sz="2800" spc="-5" dirty="0">
                <a:latin typeface="Arial"/>
                <a:cs typeface="Arial"/>
              </a:rPr>
              <a:t>there </a:t>
            </a:r>
            <a:r>
              <a:rPr sz="2800" dirty="0">
                <a:latin typeface="Arial"/>
                <a:cs typeface="Arial"/>
              </a:rPr>
              <a:t>is  an element </a:t>
            </a:r>
            <a:r>
              <a:rPr sz="2800" i="1" dirty="0">
                <a:latin typeface="Arial"/>
                <a:cs typeface="Arial"/>
              </a:rPr>
              <a:t>a</a:t>
            </a:r>
            <a:r>
              <a:rPr sz="2800" dirty="0">
                <a:latin typeface="Symbol"/>
                <a:cs typeface="Symbol"/>
              </a:rPr>
              <a:t></a:t>
            </a:r>
            <a:r>
              <a:rPr sz="2800" i="1" dirty="0">
                <a:latin typeface="Arial"/>
                <a:cs typeface="Arial"/>
              </a:rPr>
              <a:t>A </a:t>
            </a:r>
            <a:r>
              <a:rPr sz="2800" spc="-5" dirty="0">
                <a:latin typeface="Arial"/>
                <a:cs typeface="Arial"/>
              </a:rPr>
              <a:t>with </a:t>
            </a:r>
            <a:r>
              <a:rPr sz="2800" i="1" dirty="0">
                <a:latin typeface="Arial"/>
                <a:cs typeface="Arial"/>
              </a:rPr>
              <a:t>f</a:t>
            </a:r>
            <a:r>
              <a:rPr sz="2800" dirty="0">
                <a:latin typeface="Arial"/>
                <a:cs typeface="Arial"/>
              </a:rPr>
              <a:t>(</a:t>
            </a:r>
            <a:r>
              <a:rPr sz="2800" i="1" dirty="0">
                <a:latin typeface="Arial"/>
                <a:cs typeface="Arial"/>
              </a:rPr>
              <a:t>a</a:t>
            </a:r>
            <a:r>
              <a:rPr sz="2800" dirty="0">
                <a:latin typeface="Arial"/>
                <a:cs typeface="Arial"/>
              </a:rPr>
              <a:t>) = </a:t>
            </a:r>
            <a:r>
              <a:rPr sz="2800" i="1" dirty="0">
                <a:latin typeface="Arial"/>
                <a:cs typeface="Arial"/>
              </a:rPr>
              <a:t>b </a:t>
            </a:r>
            <a:r>
              <a:rPr sz="2800" dirty="0">
                <a:latin typeface="Arial"/>
                <a:cs typeface="Arial"/>
              </a:rPr>
              <a:t>(</a:t>
            </a:r>
            <a:r>
              <a:rPr sz="2800" dirty="0">
                <a:solidFill>
                  <a:srgbClr val="FF0000"/>
                </a:solidFill>
                <a:latin typeface="Symbol"/>
                <a:cs typeface="Symbol"/>
              </a:rPr>
              <a:t></a:t>
            </a:r>
            <a:r>
              <a:rPr sz="2800" i="1" dirty="0">
                <a:solidFill>
                  <a:srgbClr val="FF0000"/>
                </a:solidFill>
                <a:latin typeface="Arial"/>
                <a:cs typeface="Arial"/>
              </a:rPr>
              <a:t>b</a:t>
            </a:r>
            <a:r>
              <a:rPr sz="2800" dirty="0">
                <a:solidFill>
                  <a:srgbClr val="FF2600"/>
                </a:solidFill>
                <a:latin typeface="Symbol"/>
                <a:cs typeface="Symbol"/>
              </a:rPr>
              <a:t></a:t>
            </a:r>
            <a:r>
              <a:rPr sz="2800" i="1" dirty="0">
                <a:solidFill>
                  <a:srgbClr val="FF0000"/>
                </a:solidFill>
                <a:latin typeface="Arial"/>
                <a:cs typeface="Arial"/>
              </a:rPr>
              <a:t>B</a:t>
            </a:r>
            <a:r>
              <a:rPr sz="2800" dirty="0">
                <a:solidFill>
                  <a:srgbClr val="FF0000"/>
                </a:solidFill>
                <a:latin typeface="Arial"/>
                <a:cs typeface="Arial"/>
              </a:rPr>
              <a:t>, </a:t>
            </a:r>
            <a:r>
              <a:rPr sz="2800" dirty="0">
                <a:solidFill>
                  <a:srgbClr val="FF0000"/>
                </a:solidFill>
                <a:latin typeface="Symbol"/>
                <a:cs typeface="Symbol"/>
              </a:rPr>
              <a:t></a:t>
            </a:r>
            <a:r>
              <a:rPr sz="2800" i="1" dirty="0">
                <a:solidFill>
                  <a:srgbClr val="FF0000"/>
                </a:solidFill>
                <a:latin typeface="Arial"/>
                <a:cs typeface="Arial"/>
              </a:rPr>
              <a:t>a</a:t>
            </a:r>
            <a:r>
              <a:rPr sz="2800" dirty="0">
                <a:solidFill>
                  <a:srgbClr val="FF2600"/>
                </a:solidFill>
                <a:latin typeface="Symbol"/>
                <a:cs typeface="Symbol"/>
              </a:rPr>
              <a:t></a:t>
            </a:r>
            <a:r>
              <a:rPr sz="2800" i="1" dirty="0">
                <a:solidFill>
                  <a:srgbClr val="FF0000"/>
                </a:solidFill>
                <a:latin typeface="Arial"/>
                <a:cs typeface="Arial"/>
              </a:rPr>
              <a:t>A</a:t>
            </a:r>
            <a:r>
              <a:rPr sz="2800" dirty="0">
                <a:solidFill>
                  <a:srgbClr val="FF0000"/>
                </a:solidFill>
                <a:latin typeface="Arial"/>
                <a:cs typeface="Arial"/>
              </a:rPr>
              <a:t>:</a:t>
            </a:r>
            <a:r>
              <a:rPr sz="2800" spc="-100" dirty="0">
                <a:solidFill>
                  <a:srgbClr val="FF0000"/>
                </a:solidFill>
                <a:latin typeface="Arial"/>
                <a:cs typeface="Arial"/>
              </a:rPr>
              <a:t> </a:t>
            </a:r>
            <a:r>
              <a:rPr sz="2800" i="1" dirty="0">
                <a:solidFill>
                  <a:srgbClr val="FF0000"/>
                </a:solidFill>
                <a:latin typeface="Arial"/>
                <a:cs typeface="Arial"/>
              </a:rPr>
              <a:t>f</a:t>
            </a:r>
            <a:endParaRPr sz="2800" dirty="0">
              <a:latin typeface="Arial"/>
              <a:cs typeface="Arial"/>
            </a:endParaRPr>
          </a:p>
          <a:p>
            <a:pPr marL="355600" marR="1728470">
              <a:lnSpc>
                <a:spcPts val="3400"/>
              </a:lnSpc>
              <a:spcBef>
                <a:spcPts val="20"/>
              </a:spcBef>
            </a:pPr>
            <a:r>
              <a:rPr sz="2800" dirty="0">
                <a:solidFill>
                  <a:srgbClr val="FF0000"/>
                </a:solidFill>
                <a:latin typeface="Arial"/>
                <a:cs typeface="Arial"/>
              </a:rPr>
              <a:t>(</a:t>
            </a:r>
            <a:r>
              <a:rPr sz="2800" i="1" dirty="0">
                <a:solidFill>
                  <a:srgbClr val="FF0000"/>
                </a:solidFill>
                <a:latin typeface="Arial"/>
                <a:cs typeface="Arial"/>
              </a:rPr>
              <a:t>a</a:t>
            </a:r>
            <a:r>
              <a:rPr sz="2800" dirty="0">
                <a:solidFill>
                  <a:srgbClr val="FF0000"/>
                </a:solidFill>
                <a:latin typeface="Arial"/>
                <a:cs typeface="Arial"/>
              </a:rPr>
              <a:t>) = </a:t>
            </a:r>
            <a:r>
              <a:rPr sz="2800" i="1" dirty="0">
                <a:solidFill>
                  <a:srgbClr val="FF0000"/>
                </a:solidFill>
                <a:latin typeface="Arial"/>
                <a:cs typeface="Arial"/>
              </a:rPr>
              <a:t>b</a:t>
            </a:r>
            <a:r>
              <a:rPr sz="2800" dirty="0">
                <a:latin typeface="Arial"/>
                <a:cs typeface="Arial"/>
              </a:rPr>
              <a:t>) </a:t>
            </a:r>
            <a:r>
              <a:rPr sz="2800" spc="-5" dirty="0">
                <a:latin typeface="Arial"/>
                <a:cs typeface="Arial"/>
              </a:rPr>
              <a:t>(i.e. its </a:t>
            </a:r>
            <a:r>
              <a:rPr sz="2800" dirty="0">
                <a:latin typeface="Arial"/>
                <a:cs typeface="Arial"/>
              </a:rPr>
              <a:t>range is equal </a:t>
            </a:r>
            <a:r>
              <a:rPr sz="2800" spc="-5" dirty="0">
                <a:latin typeface="Arial"/>
                <a:cs typeface="Arial"/>
              </a:rPr>
              <a:t>to</a:t>
            </a:r>
            <a:r>
              <a:rPr sz="2800" spc="-70" dirty="0">
                <a:latin typeface="Arial"/>
                <a:cs typeface="Arial"/>
              </a:rPr>
              <a:t> </a:t>
            </a:r>
            <a:r>
              <a:rPr sz="2800" spc="-5" dirty="0">
                <a:latin typeface="Arial"/>
                <a:cs typeface="Arial"/>
              </a:rPr>
              <a:t>its  </a:t>
            </a:r>
            <a:r>
              <a:rPr sz="2800" dirty="0">
                <a:latin typeface="Arial"/>
                <a:cs typeface="Arial"/>
              </a:rPr>
              <a:t>codomain).</a:t>
            </a:r>
          </a:p>
          <a:p>
            <a:pPr marL="355600" marR="295910" indent="-342900" algn="just">
              <a:lnSpc>
                <a:spcPct val="98600"/>
              </a:lnSpc>
              <a:spcBef>
                <a:spcPts val="64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solidFill>
                  <a:srgbClr val="006600"/>
                </a:solidFill>
                <a:latin typeface="Arial"/>
                <a:cs typeface="Arial"/>
              </a:rPr>
              <a:t>Think: </a:t>
            </a:r>
            <a:r>
              <a:rPr sz="2800" dirty="0">
                <a:solidFill>
                  <a:srgbClr val="006600"/>
                </a:solidFill>
                <a:latin typeface="Arial"/>
                <a:cs typeface="Arial"/>
              </a:rPr>
              <a:t>An </a:t>
            </a:r>
            <a:r>
              <a:rPr sz="2800" i="1" dirty="0">
                <a:solidFill>
                  <a:srgbClr val="007600"/>
                </a:solidFill>
                <a:latin typeface="Arial"/>
                <a:cs typeface="Arial"/>
              </a:rPr>
              <a:t>onto </a:t>
            </a:r>
            <a:r>
              <a:rPr sz="2800" spc="-5" dirty="0">
                <a:solidFill>
                  <a:srgbClr val="006600"/>
                </a:solidFill>
                <a:latin typeface="Arial"/>
                <a:cs typeface="Arial"/>
              </a:rPr>
              <a:t>function </a:t>
            </a:r>
            <a:r>
              <a:rPr sz="2800" dirty="0">
                <a:solidFill>
                  <a:srgbClr val="006600"/>
                </a:solidFill>
                <a:latin typeface="Arial"/>
                <a:cs typeface="Arial"/>
              </a:rPr>
              <a:t>maps </a:t>
            </a:r>
            <a:r>
              <a:rPr sz="2800" spc="-5" dirty="0">
                <a:solidFill>
                  <a:srgbClr val="006600"/>
                </a:solidFill>
                <a:latin typeface="Arial"/>
                <a:cs typeface="Arial"/>
              </a:rPr>
              <a:t>the </a:t>
            </a:r>
            <a:r>
              <a:rPr sz="2800" dirty="0">
                <a:solidFill>
                  <a:srgbClr val="006600"/>
                </a:solidFill>
                <a:latin typeface="Arial"/>
                <a:cs typeface="Arial"/>
              </a:rPr>
              <a:t>set </a:t>
            </a:r>
            <a:r>
              <a:rPr sz="2800" i="1" dirty="0">
                <a:solidFill>
                  <a:srgbClr val="007600"/>
                </a:solidFill>
                <a:latin typeface="Arial"/>
                <a:cs typeface="Arial"/>
              </a:rPr>
              <a:t>A </a:t>
            </a:r>
            <a:r>
              <a:rPr sz="2800" u="heavy" dirty="0">
                <a:solidFill>
                  <a:srgbClr val="006600"/>
                </a:solidFill>
                <a:uFill>
                  <a:solidFill>
                    <a:srgbClr val="007600"/>
                  </a:solidFill>
                </a:uFill>
                <a:latin typeface="Arial"/>
                <a:cs typeface="Arial"/>
              </a:rPr>
              <a:t>onto </a:t>
            </a:r>
            <a:r>
              <a:rPr sz="2800" dirty="0">
                <a:solidFill>
                  <a:srgbClr val="006600"/>
                </a:solidFill>
                <a:latin typeface="Arial"/>
                <a:cs typeface="Arial"/>
              </a:rPr>
              <a:t> (over, covering) </a:t>
            </a:r>
            <a:r>
              <a:rPr sz="2800" spc="-5" dirty="0">
                <a:solidFill>
                  <a:srgbClr val="006600"/>
                </a:solidFill>
                <a:latin typeface="Arial"/>
                <a:cs typeface="Arial"/>
              </a:rPr>
              <a:t>the </a:t>
            </a:r>
            <a:r>
              <a:rPr sz="2800" i="1" spc="-5" dirty="0">
                <a:solidFill>
                  <a:srgbClr val="007600"/>
                </a:solidFill>
                <a:latin typeface="Arial"/>
                <a:cs typeface="Arial"/>
              </a:rPr>
              <a:t>entirety </a:t>
            </a:r>
            <a:r>
              <a:rPr sz="2800" dirty="0">
                <a:solidFill>
                  <a:srgbClr val="006600"/>
                </a:solidFill>
                <a:latin typeface="Arial"/>
                <a:cs typeface="Arial"/>
              </a:rPr>
              <a:t>of </a:t>
            </a:r>
            <a:r>
              <a:rPr sz="2800" spc="-5" dirty="0">
                <a:solidFill>
                  <a:srgbClr val="006600"/>
                </a:solidFill>
                <a:latin typeface="Arial"/>
                <a:cs typeface="Arial"/>
              </a:rPr>
              <a:t>the </a:t>
            </a:r>
            <a:r>
              <a:rPr sz="2800" dirty="0">
                <a:solidFill>
                  <a:srgbClr val="006600"/>
                </a:solidFill>
                <a:latin typeface="Arial"/>
                <a:cs typeface="Arial"/>
              </a:rPr>
              <a:t>set </a:t>
            </a:r>
            <a:r>
              <a:rPr sz="2800" i="1" spc="-5" dirty="0">
                <a:solidFill>
                  <a:srgbClr val="007600"/>
                </a:solidFill>
                <a:latin typeface="Arial"/>
                <a:cs typeface="Arial"/>
              </a:rPr>
              <a:t>B</a:t>
            </a:r>
            <a:r>
              <a:rPr sz="2800" spc="-5" dirty="0">
                <a:solidFill>
                  <a:srgbClr val="006600"/>
                </a:solidFill>
                <a:latin typeface="Arial"/>
                <a:cs typeface="Arial"/>
              </a:rPr>
              <a:t>, not  </a:t>
            </a:r>
            <a:r>
              <a:rPr sz="2800" dirty="0">
                <a:solidFill>
                  <a:srgbClr val="006600"/>
                </a:solidFill>
                <a:latin typeface="Arial"/>
                <a:cs typeface="Arial"/>
              </a:rPr>
              <a:t>just over a piece of</a:t>
            </a:r>
            <a:r>
              <a:rPr sz="2800" spc="-30" dirty="0">
                <a:solidFill>
                  <a:srgbClr val="006600"/>
                </a:solidFill>
                <a:latin typeface="Arial"/>
                <a:cs typeface="Arial"/>
              </a:rPr>
              <a:t> </a:t>
            </a:r>
            <a:r>
              <a:rPr sz="2800" spc="-5" dirty="0">
                <a:solidFill>
                  <a:srgbClr val="006600"/>
                </a:solidFill>
                <a:latin typeface="Arial"/>
                <a:cs typeface="Arial"/>
              </a:rPr>
              <a:t>it.</a:t>
            </a:r>
            <a:endParaRPr sz="2800" dirty="0">
              <a:latin typeface="Arial"/>
              <a:cs typeface="Arial"/>
            </a:endParaRPr>
          </a:p>
          <a:p>
            <a:pPr marL="355600" marR="651510" indent="-342900">
              <a:lnSpc>
                <a:spcPct val="101200"/>
              </a:lnSpc>
              <a:spcBef>
                <a:spcPts val="1795"/>
              </a:spcBef>
              <a:tabLst>
                <a:tab pos="3141980" algn="l"/>
              </a:tabLst>
            </a:pPr>
            <a:endParaRPr sz="2800" dirty="0">
              <a:latin typeface="Arial"/>
              <a:cs typeface="Arial"/>
            </a:endParaRPr>
          </a:p>
        </p:txBody>
      </p:sp>
      <p:sp>
        <p:nvSpPr>
          <p:cNvPr id="12" name="Date Placeholder 11"/>
          <p:cNvSpPr>
            <a:spLocks noGrp="1"/>
          </p:cNvSpPr>
          <p:nvPr>
            <p:ph type="dt" sz="half" idx="6"/>
          </p:nvPr>
        </p:nvSpPr>
        <p:spPr/>
        <p:txBody>
          <a:bodyPr/>
          <a:lstStyle/>
          <a:p>
            <a:fld id="{742761AB-DFB5-45A8-9984-0A58EAC01F70}" type="datetime1">
              <a:rPr lang="en-US" smtClean="0"/>
              <a:t>10/16/2023</a:t>
            </a:fld>
            <a:endParaRPr lang="en-US"/>
          </a:p>
        </p:txBody>
      </p:sp>
      <p:sp>
        <p:nvSpPr>
          <p:cNvPr id="14" name="Slide Number Placeholder 13"/>
          <p:cNvSpPr>
            <a:spLocks noGrp="1"/>
          </p:cNvSpPr>
          <p:nvPr>
            <p:ph type="sldNum" sz="quarter" idx="7"/>
          </p:nvPr>
        </p:nvSpPr>
        <p:spPr/>
        <p:txBody>
          <a:bodyPr/>
          <a:lstStyle/>
          <a:p>
            <a:pPr marL="12700">
              <a:lnSpc>
                <a:spcPts val="1425"/>
              </a:lnSpc>
            </a:pPr>
            <a:fld id="{81D60167-4931-47E6-BA6A-407CBD079E47}"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0512" y="2546350"/>
            <a:ext cx="438150" cy="474980"/>
          </a:xfrm>
          <a:custGeom>
            <a:avLst/>
            <a:gdLst/>
            <a:ahLst/>
            <a:cxnLst/>
            <a:rect l="l" t="t" r="r" b="b"/>
            <a:pathLst>
              <a:path w="438150" h="474980">
                <a:moveTo>
                  <a:pt x="0" y="474662"/>
                </a:moveTo>
                <a:lnTo>
                  <a:pt x="437662" y="474662"/>
                </a:lnTo>
                <a:lnTo>
                  <a:pt x="437662" y="0"/>
                </a:lnTo>
                <a:lnTo>
                  <a:pt x="0" y="0"/>
                </a:lnTo>
                <a:lnTo>
                  <a:pt x="0" y="474662"/>
                </a:lnTo>
                <a:close/>
              </a:path>
            </a:pathLst>
          </a:custGeom>
          <a:solidFill>
            <a:srgbClr val="434DD6"/>
          </a:solidFill>
        </p:spPr>
        <p:txBody>
          <a:bodyPr wrap="square" lIns="0" tIns="0" rIns="0" bIns="0" rtlCol="0"/>
          <a:lstStyle/>
          <a:p>
            <a:endParaRPr/>
          </a:p>
        </p:txBody>
      </p:sp>
      <p:sp>
        <p:nvSpPr>
          <p:cNvPr id="3" name="object 3"/>
          <p:cNvSpPr/>
          <p:nvPr/>
        </p:nvSpPr>
        <p:spPr>
          <a:xfrm>
            <a:off x="673467" y="2546350"/>
            <a:ext cx="328245" cy="4746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4337" y="2968625"/>
            <a:ext cx="422275" cy="474980"/>
          </a:xfrm>
          <a:custGeom>
            <a:avLst/>
            <a:gdLst/>
            <a:ahLst/>
            <a:cxnLst/>
            <a:rect l="l" t="t" r="r" b="b"/>
            <a:pathLst>
              <a:path w="422275" h="474979">
                <a:moveTo>
                  <a:pt x="0" y="474662"/>
                </a:moveTo>
                <a:lnTo>
                  <a:pt x="421821" y="474662"/>
                </a:lnTo>
                <a:lnTo>
                  <a:pt x="421821" y="0"/>
                </a:lnTo>
                <a:lnTo>
                  <a:pt x="0" y="0"/>
                </a:lnTo>
                <a:lnTo>
                  <a:pt x="0" y="474662"/>
                </a:lnTo>
                <a:close/>
              </a:path>
            </a:pathLst>
          </a:custGeom>
          <a:solidFill>
            <a:srgbClr val="FFD600"/>
          </a:solidFill>
        </p:spPr>
        <p:txBody>
          <a:bodyPr wrap="square" lIns="0" tIns="0" rIns="0" bIns="0" rtlCol="0"/>
          <a:lstStyle/>
          <a:p>
            <a:endParaRPr/>
          </a:p>
        </p:txBody>
      </p:sp>
      <p:sp>
        <p:nvSpPr>
          <p:cNvPr id="5" name="object 5"/>
          <p:cNvSpPr/>
          <p:nvPr/>
        </p:nvSpPr>
        <p:spPr>
          <a:xfrm>
            <a:off x="783431" y="2968625"/>
            <a:ext cx="369093" cy="47466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387" cy="4222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50875" y="2438400"/>
            <a:ext cx="0" cy="1052830"/>
          </a:xfrm>
          <a:custGeom>
            <a:avLst/>
            <a:gdLst/>
            <a:ahLst/>
            <a:cxnLst/>
            <a:rect l="l" t="t" r="r" b="b"/>
            <a:pathLst>
              <a:path h="1052829">
                <a:moveTo>
                  <a:pt x="0" y="0"/>
                </a:moveTo>
                <a:lnTo>
                  <a:pt x="0" y="1052512"/>
                </a:lnTo>
              </a:path>
            </a:pathLst>
          </a:custGeom>
          <a:ln w="31750">
            <a:solidFill>
              <a:srgbClr val="252525"/>
            </a:solidFill>
          </a:ln>
        </p:spPr>
        <p:txBody>
          <a:bodyPr wrap="square" lIns="0" tIns="0" rIns="0" bIns="0" rtlCol="0"/>
          <a:lstStyle/>
          <a:p>
            <a:endParaRPr/>
          </a:p>
        </p:txBody>
      </p:sp>
      <p:sp>
        <p:nvSpPr>
          <p:cNvPr id="8" name="object 8"/>
          <p:cNvSpPr/>
          <p:nvPr/>
        </p:nvSpPr>
        <p:spPr>
          <a:xfrm>
            <a:off x="315912" y="3260724"/>
            <a:ext cx="8693150" cy="55562"/>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11" name="object 11"/>
          <p:cNvSpPr txBox="1">
            <a:spLocks noGrp="1"/>
          </p:cNvSpPr>
          <p:nvPr>
            <p:ph type="title"/>
          </p:nvPr>
        </p:nvSpPr>
        <p:spPr>
          <a:xfrm>
            <a:off x="1069339" y="2181859"/>
            <a:ext cx="3075305" cy="756920"/>
          </a:xfrm>
          <a:prstGeom prst="rect">
            <a:avLst/>
          </a:prstGeom>
        </p:spPr>
        <p:txBody>
          <a:bodyPr vert="horz" wrap="square" lIns="0" tIns="12700" rIns="0" bIns="0" rtlCol="0">
            <a:spAutoFit/>
          </a:bodyPr>
          <a:lstStyle/>
          <a:p>
            <a:pPr marL="12700">
              <a:lnSpc>
                <a:spcPct val="100000"/>
              </a:lnSpc>
              <a:spcBef>
                <a:spcPts val="100"/>
              </a:spcBef>
              <a:tabLst>
                <a:tab pos="2383790" algn="l"/>
              </a:tabLst>
            </a:pPr>
            <a:r>
              <a:rPr sz="4800" spc="-5" dirty="0">
                <a:solidFill>
                  <a:srgbClr val="000099"/>
                </a:solidFill>
              </a:rPr>
              <a:t>L</a:t>
            </a:r>
            <a:r>
              <a:rPr sz="4800" dirty="0">
                <a:solidFill>
                  <a:srgbClr val="000099"/>
                </a:solidFill>
              </a:rPr>
              <a:t>ect</a:t>
            </a:r>
            <a:r>
              <a:rPr sz="4800" spc="-5" dirty="0">
                <a:solidFill>
                  <a:srgbClr val="000099"/>
                </a:solidFill>
              </a:rPr>
              <a:t>u</a:t>
            </a:r>
            <a:r>
              <a:rPr sz="4800" dirty="0">
                <a:solidFill>
                  <a:srgbClr val="000099"/>
                </a:solidFill>
              </a:rPr>
              <a:t>re	10</a:t>
            </a:r>
            <a:endParaRPr sz="4800"/>
          </a:p>
        </p:txBody>
      </p:sp>
      <p:sp>
        <p:nvSpPr>
          <p:cNvPr id="12" name="object 12"/>
          <p:cNvSpPr txBox="1"/>
          <p:nvPr/>
        </p:nvSpPr>
        <p:spPr>
          <a:xfrm>
            <a:off x="1121727" y="3446489"/>
            <a:ext cx="5356225" cy="1111885"/>
          </a:xfrm>
          <a:prstGeom prst="rect">
            <a:avLst/>
          </a:prstGeom>
        </p:spPr>
        <p:txBody>
          <a:bodyPr vert="horz" wrap="square" lIns="0" tIns="104139" rIns="0" bIns="0" rtlCol="0">
            <a:spAutoFit/>
          </a:bodyPr>
          <a:lstStyle/>
          <a:p>
            <a:pPr marL="12700">
              <a:lnSpc>
                <a:spcPct val="100000"/>
              </a:lnSpc>
              <a:spcBef>
                <a:spcPts val="819"/>
              </a:spcBef>
            </a:pPr>
            <a:r>
              <a:rPr sz="3200" b="1" spc="-5" dirty="0">
                <a:latin typeface="Arial"/>
                <a:cs typeface="Arial"/>
              </a:rPr>
              <a:t>Chapter </a:t>
            </a:r>
            <a:r>
              <a:rPr sz="3200" b="1" dirty="0">
                <a:latin typeface="Arial"/>
                <a:cs typeface="Arial"/>
              </a:rPr>
              <a:t>2. </a:t>
            </a:r>
            <a:r>
              <a:rPr sz="3200" b="1" spc="-5" dirty="0">
                <a:latin typeface="Arial"/>
                <a:cs typeface="Arial"/>
              </a:rPr>
              <a:t>Basic</a:t>
            </a:r>
            <a:r>
              <a:rPr sz="3200" b="1" spc="-15" dirty="0">
                <a:latin typeface="Arial"/>
                <a:cs typeface="Arial"/>
              </a:rPr>
              <a:t> </a:t>
            </a:r>
            <a:r>
              <a:rPr sz="3200" b="1" spc="-5" dirty="0">
                <a:latin typeface="Arial"/>
                <a:cs typeface="Arial"/>
              </a:rPr>
              <a:t>Structures</a:t>
            </a:r>
            <a:endParaRPr sz="3200">
              <a:latin typeface="Arial"/>
              <a:cs typeface="Arial"/>
            </a:endParaRPr>
          </a:p>
          <a:p>
            <a:pPr marL="926465">
              <a:lnSpc>
                <a:spcPct val="100000"/>
              </a:lnSpc>
              <a:spcBef>
                <a:spcPts val="635"/>
              </a:spcBef>
            </a:pPr>
            <a:r>
              <a:rPr sz="2800" spc="-5" dirty="0">
                <a:latin typeface="Arial"/>
                <a:cs typeface="Arial"/>
              </a:rPr>
              <a:t>2.3 Functions</a:t>
            </a:r>
            <a:endParaRPr sz="2800">
              <a:latin typeface="Arial"/>
              <a:cs typeface="Arial"/>
            </a:endParaRPr>
          </a:p>
        </p:txBody>
      </p:sp>
      <p:sp>
        <p:nvSpPr>
          <p:cNvPr id="16" name="Date Placeholder 15"/>
          <p:cNvSpPr>
            <a:spLocks noGrp="1"/>
          </p:cNvSpPr>
          <p:nvPr>
            <p:ph type="dt" sz="half" idx="6"/>
          </p:nvPr>
        </p:nvSpPr>
        <p:spPr/>
        <p:txBody>
          <a:bodyPr/>
          <a:lstStyle/>
          <a:p>
            <a:fld id="{17163654-0178-463E-BF7B-26A249DAD1F0}" type="datetime1">
              <a:rPr lang="en-US" smtClean="0"/>
              <a:t>10/16/2023</a:t>
            </a:fld>
            <a:endParaRPr lang="en-US"/>
          </a:p>
        </p:txBody>
      </p:sp>
      <p:sp>
        <p:nvSpPr>
          <p:cNvPr id="18" name="Slide Number Placeholder 17"/>
          <p:cNvSpPr>
            <a:spLocks noGrp="1"/>
          </p:cNvSpPr>
          <p:nvPr>
            <p:ph type="sldNum" sz="quarter" idx="7"/>
          </p:nvPr>
        </p:nvSpPr>
        <p:spPr/>
        <p:txBody>
          <a:bodyPr/>
          <a:lstStyle/>
          <a:p>
            <a:pPr marL="12700">
              <a:lnSpc>
                <a:spcPts val="1425"/>
              </a:lnSpc>
            </a:pPr>
            <a:fld id="{81D60167-4931-47E6-BA6A-407CBD079E47}"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4568825" cy="635000"/>
          </a:xfrm>
          <a:prstGeom prst="rect">
            <a:avLst/>
          </a:prstGeom>
        </p:spPr>
        <p:txBody>
          <a:bodyPr vert="horz" wrap="square" lIns="0" tIns="12700" rIns="0" bIns="0" rtlCol="0">
            <a:spAutoFit/>
          </a:bodyPr>
          <a:lstStyle/>
          <a:p>
            <a:pPr marL="12700">
              <a:lnSpc>
                <a:spcPct val="100000"/>
              </a:lnSpc>
              <a:spcBef>
                <a:spcPts val="100"/>
              </a:spcBef>
            </a:pPr>
            <a:r>
              <a:rPr spc="-5" dirty="0"/>
              <a:t>Illustration of</a:t>
            </a:r>
            <a:r>
              <a:rPr spc="-60" dirty="0"/>
              <a:t> </a:t>
            </a:r>
            <a:r>
              <a:rPr spc="-5" dirty="0"/>
              <a:t>Onto</a:t>
            </a:r>
          </a:p>
        </p:txBody>
      </p:sp>
      <p:sp>
        <p:nvSpPr>
          <p:cNvPr id="9" name="object 9"/>
          <p:cNvSpPr txBox="1"/>
          <p:nvPr/>
        </p:nvSpPr>
        <p:spPr>
          <a:xfrm>
            <a:off x="1194752" y="1374457"/>
            <a:ext cx="7524115" cy="871219"/>
          </a:xfrm>
          <a:prstGeom prst="rect">
            <a:avLst/>
          </a:prstGeom>
        </p:spPr>
        <p:txBody>
          <a:bodyPr vert="horz" wrap="square" lIns="0" tIns="33020" rIns="0" bIns="0" rtlCol="0">
            <a:spAutoFit/>
          </a:bodyPr>
          <a:lstStyle/>
          <a:p>
            <a:pPr marL="355600" marR="5080" indent="-342900">
              <a:lnSpc>
                <a:spcPts val="3300"/>
              </a:lnSpc>
              <a:spcBef>
                <a:spcPts val="26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dirty="0">
                <a:latin typeface="Arial"/>
                <a:cs typeface="Arial"/>
              </a:rPr>
              <a:t>Some </a:t>
            </a:r>
            <a:r>
              <a:rPr sz="2800" spc="-5" dirty="0">
                <a:latin typeface="Arial"/>
                <a:cs typeface="Arial"/>
              </a:rPr>
              <a:t>functions that </a:t>
            </a:r>
            <a:r>
              <a:rPr sz="2800" dirty="0">
                <a:latin typeface="Arial"/>
                <a:cs typeface="Arial"/>
              </a:rPr>
              <a:t>are, or are </a:t>
            </a:r>
            <a:r>
              <a:rPr sz="2800" spc="-5" dirty="0">
                <a:latin typeface="Arial"/>
                <a:cs typeface="Arial"/>
              </a:rPr>
              <a:t>not, </a:t>
            </a:r>
            <a:r>
              <a:rPr sz="2800" i="1" dirty="0">
                <a:latin typeface="Arial"/>
                <a:cs typeface="Arial"/>
              </a:rPr>
              <a:t>onto </a:t>
            </a:r>
            <a:r>
              <a:rPr sz="2800" spc="-5" dirty="0">
                <a:latin typeface="Arial"/>
                <a:cs typeface="Arial"/>
              </a:rPr>
              <a:t>their  </a:t>
            </a:r>
            <a:r>
              <a:rPr sz="2800" dirty="0">
                <a:latin typeface="Arial"/>
                <a:cs typeface="Arial"/>
              </a:rPr>
              <a:t>codomains:</a:t>
            </a:r>
            <a:endParaRPr sz="2800">
              <a:latin typeface="Arial"/>
              <a:cs typeface="Arial"/>
            </a:endParaRPr>
          </a:p>
        </p:txBody>
      </p:sp>
      <p:sp>
        <p:nvSpPr>
          <p:cNvPr id="10" name="object 10"/>
          <p:cNvSpPr txBox="1"/>
          <p:nvPr/>
        </p:nvSpPr>
        <p:spPr>
          <a:xfrm>
            <a:off x="1207452" y="5214620"/>
            <a:ext cx="7505065" cy="871219"/>
          </a:xfrm>
          <a:prstGeom prst="rect">
            <a:avLst/>
          </a:prstGeom>
        </p:spPr>
        <p:txBody>
          <a:bodyPr vert="horz" wrap="square" lIns="0" tIns="33019" rIns="0" bIns="0" rtlCol="0">
            <a:spAutoFit/>
          </a:bodyPr>
          <a:lstStyle/>
          <a:p>
            <a:pPr marL="355600" marR="5080" indent="-342900">
              <a:lnSpc>
                <a:spcPts val="3300"/>
              </a:lnSpc>
              <a:spcBef>
                <a:spcPts val="259"/>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u="heavy" spc="-5" dirty="0">
                <a:uFill>
                  <a:solidFill>
                    <a:srgbClr val="000000"/>
                  </a:solidFill>
                </a:uFill>
                <a:latin typeface="Arial"/>
                <a:cs typeface="Arial"/>
              </a:rPr>
              <a:t>Example13</a:t>
            </a:r>
            <a:r>
              <a:rPr sz="2800" spc="-5" dirty="0">
                <a:latin typeface="Arial"/>
                <a:cs typeface="Arial"/>
              </a:rPr>
              <a:t>: Is the function </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 = </a:t>
            </a:r>
            <a:r>
              <a:rPr sz="2800" i="1" dirty="0">
                <a:latin typeface="Arial"/>
                <a:cs typeface="Arial"/>
              </a:rPr>
              <a:t>x </a:t>
            </a:r>
            <a:r>
              <a:rPr sz="2800" dirty="0">
                <a:latin typeface="Arial"/>
                <a:cs typeface="Arial"/>
              </a:rPr>
              <a:t>+ 1 </a:t>
            </a:r>
            <a:r>
              <a:rPr sz="2800" spc="-5" dirty="0">
                <a:latin typeface="Arial"/>
                <a:cs typeface="Arial"/>
              </a:rPr>
              <a:t>from  the </a:t>
            </a:r>
            <a:r>
              <a:rPr sz="2800" dirty="0">
                <a:latin typeface="Arial"/>
                <a:cs typeface="Arial"/>
              </a:rPr>
              <a:t>set of </a:t>
            </a:r>
            <a:r>
              <a:rPr sz="2800" spc="-5" dirty="0">
                <a:latin typeface="Arial"/>
                <a:cs typeface="Arial"/>
              </a:rPr>
              <a:t>integers to the </a:t>
            </a:r>
            <a:r>
              <a:rPr sz="2800" dirty="0">
                <a:latin typeface="Arial"/>
                <a:cs typeface="Arial"/>
              </a:rPr>
              <a:t>set of </a:t>
            </a:r>
            <a:r>
              <a:rPr sz="2800" spc="-5" dirty="0">
                <a:latin typeface="Arial"/>
                <a:cs typeface="Arial"/>
              </a:rPr>
              <a:t>integers</a:t>
            </a:r>
            <a:r>
              <a:rPr sz="2800" dirty="0">
                <a:latin typeface="Arial"/>
                <a:cs typeface="Arial"/>
              </a:rPr>
              <a:t> </a:t>
            </a:r>
            <a:r>
              <a:rPr sz="2800" spc="-5" dirty="0">
                <a:latin typeface="Arial"/>
                <a:cs typeface="Arial"/>
              </a:rPr>
              <a:t>onto?</a:t>
            </a:r>
            <a:endParaRPr sz="2800">
              <a:latin typeface="Arial"/>
              <a:cs typeface="Arial"/>
            </a:endParaRPr>
          </a:p>
        </p:txBody>
      </p:sp>
      <p:sp>
        <p:nvSpPr>
          <p:cNvPr id="11" name="object 11"/>
          <p:cNvSpPr/>
          <p:nvPr/>
        </p:nvSpPr>
        <p:spPr>
          <a:xfrm>
            <a:off x="152400" y="2438400"/>
            <a:ext cx="8839200" cy="2514600"/>
          </a:xfrm>
          <a:prstGeom prst="rect">
            <a:avLst/>
          </a:prstGeom>
          <a:blipFill>
            <a:blip r:embed="rId5" cstate="print"/>
            <a:stretch>
              <a:fillRect/>
            </a:stretch>
          </a:blipFill>
        </p:spPr>
        <p:txBody>
          <a:bodyPr wrap="square" lIns="0" tIns="0" rIns="0" bIns="0" rtlCol="0"/>
          <a:lstStyle/>
          <a:p>
            <a:endParaRPr/>
          </a:p>
        </p:txBody>
      </p:sp>
      <p:sp>
        <p:nvSpPr>
          <p:cNvPr id="12" name="Date Placeholder 11"/>
          <p:cNvSpPr>
            <a:spLocks noGrp="1"/>
          </p:cNvSpPr>
          <p:nvPr>
            <p:ph type="dt" sz="half" idx="6"/>
          </p:nvPr>
        </p:nvSpPr>
        <p:spPr/>
        <p:txBody>
          <a:bodyPr/>
          <a:lstStyle/>
          <a:p>
            <a:fld id="{A62676B4-48CD-4284-BBE4-630B829A5C32}" type="datetime1">
              <a:rPr lang="en-US" smtClean="0"/>
              <a:t>10/16/2023</a:t>
            </a:fld>
            <a:endParaRPr lang="en-US"/>
          </a:p>
        </p:txBody>
      </p:sp>
      <p:sp>
        <p:nvSpPr>
          <p:cNvPr id="14" name="Slide Number Placeholder 13"/>
          <p:cNvSpPr>
            <a:spLocks noGrp="1"/>
          </p:cNvSpPr>
          <p:nvPr>
            <p:ph type="sldNum" sz="quarter" idx="7"/>
          </p:nvPr>
        </p:nvSpPr>
        <p:spPr/>
        <p:txBody>
          <a:bodyPr/>
          <a:lstStyle/>
          <a:p>
            <a:pPr marL="12700">
              <a:lnSpc>
                <a:spcPts val="1425"/>
              </a:lnSpc>
            </a:pPr>
            <a:fld id="{81D60167-4931-47E6-BA6A-407CBD079E47}"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151889" y="462279"/>
            <a:ext cx="7874000" cy="628377"/>
          </a:xfrm>
          <a:prstGeom prst="rect">
            <a:avLst/>
          </a:prstGeom>
        </p:spPr>
        <p:txBody>
          <a:bodyPr vert="horz" wrap="square" lIns="0" tIns="12700" rIns="0" bIns="0" rtlCol="0">
            <a:spAutoFit/>
          </a:bodyPr>
          <a:lstStyle/>
          <a:p>
            <a:pPr marL="12700">
              <a:lnSpc>
                <a:spcPct val="100000"/>
              </a:lnSpc>
              <a:spcBef>
                <a:spcPts val="100"/>
              </a:spcBef>
              <a:tabLst>
                <a:tab pos="2581275" algn="l"/>
                <a:tab pos="5545455" algn="l"/>
              </a:tabLst>
            </a:pPr>
            <a:r>
              <a:rPr dirty="0"/>
              <a:t>B</a:t>
            </a:r>
            <a:r>
              <a:rPr spc="-5" dirty="0"/>
              <a:t>ij</a:t>
            </a:r>
            <a:r>
              <a:rPr dirty="0"/>
              <a:t>ect</a:t>
            </a:r>
            <a:r>
              <a:rPr spc="-5" dirty="0"/>
              <a:t>ion</a:t>
            </a:r>
            <a:r>
              <a:rPr dirty="0"/>
              <a:t>s	a</a:t>
            </a:r>
            <a:r>
              <a:rPr spc="-5" dirty="0"/>
              <a:t>n</a:t>
            </a:r>
            <a:r>
              <a:rPr dirty="0"/>
              <a:t>d</a:t>
            </a:r>
            <a:r>
              <a:rPr spc="-5" dirty="0"/>
              <a:t> In</a:t>
            </a:r>
            <a:r>
              <a:rPr dirty="0"/>
              <a:t>verse	</a:t>
            </a:r>
            <a:r>
              <a:rPr spc="-5" dirty="0"/>
              <a:t>Fun</a:t>
            </a:r>
            <a:r>
              <a:rPr dirty="0"/>
              <a:t>c</a:t>
            </a:r>
            <a:r>
              <a:rPr lang="en-US" dirty="0"/>
              <a:t>tion</a:t>
            </a:r>
            <a:endParaRPr sz="1200" baseline="156250" dirty="0">
              <a:latin typeface="Times New Roman"/>
              <a:cs typeface="Times New Roman"/>
            </a:endParaRPr>
          </a:p>
        </p:txBody>
      </p:sp>
      <p:sp>
        <p:nvSpPr>
          <p:cNvPr id="8" name="object 8"/>
          <p:cNvSpPr txBox="1"/>
          <p:nvPr/>
        </p:nvSpPr>
        <p:spPr>
          <a:xfrm>
            <a:off x="688340" y="1374457"/>
            <a:ext cx="8204200" cy="4452620"/>
          </a:xfrm>
          <a:prstGeom prst="rect">
            <a:avLst/>
          </a:prstGeom>
        </p:spPr>
        <p:txBody>
          <a:bodyPr vert="horz" wrap="square" lIns="0" tIns="13970" rIns="0" bIns="0" rtlCol="0">
            <a:spAutoFit/>
          </a:bodyPr>
          <a:lstStyle/>
          <a:p>
            <a:pPr marL="355600" marR="34925" indent="-342900">
              <a:lnSpc>
                <a:spcPct val="99700"/>
              </a:lnSpc>
              <a:spcBef>
                <a:spcPts val="1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dirty="0">
                <a:latin typeface="Arial"/>
                <a:cs typeface="Arial"/>
              </a:rPr>
              <a:t>A </a:t>
            </a:r>
            <a:r>
              <a:rPr sz="2800" spc="-5" dirty="0">
                <a:latin typeface="Arial"/>
                <a:cs typeface="Arial"/>
              </a:rPr>
              <a:t>function </a:t>
            </a:r>
            <a:r>
              <a:rPr sz="2800" i="1" dirty="0">
                <a:latin typeface="Arial"/>
                <a:cs typeface="Arial"/>
              </a:rPr>
              <a:t>f </a:t>
            </a:r>
            <a:r>
              <a:rPr sz="2800" dirty="0">
                <a:latin typeface="Arial"/>
                <a:cs typeface="Arial"/>
              </a:rPr>
              <a:t>is said </a:t>
            </a:r>
            <a:r>
              <a:rPr sz="2800" spc="-5" dirty="0">
                <a:latin typeface="Arial"/>
                <a:cs typeface="Arial"/>
              </a:rPr>
              <a:t>to </a:t>
            </a:r>
            <a:r>
              <a:rPr sz="2800" dirty="0">
                <a:latin typeface="Arial"/>
                <a:cs typeface="Arial"/>
              </a:rPr>
              <a:t>be </a:t>
            </a:r>
            <a:r>
              <a:rPr sz="2800" i="1" dirty="0">
                <a:latin typeface="Arial"/>
                <a:cs typeface="Arial"/>
              </a:rPr>
              <a:t>a </a:t>
            </a:r>
            <a:r>
              <a:rPr sz="2800" b="1" i="1" spc="-5" dirty="0">
                <a:latin typeface="Arial"/>
                <a:cs typeface="Arial"/>
              </a:rPr>
              <a:t>one-to-one  correspondence</a:t>
            </a:r>
            <a:r>
              <a:rPr sz="2800" spc="-5" dirty="0">
                <a:latin typeface="Arial"/>
                <a:cs typeface="Arial"/>
              </a:rPr>
              <a:t>, </a:t>
            </a:r>
            <a:r>
              <a:rPr sz="2800" dirty="0">
                <a:latin typeface="Arial"/>
                <a:cs typeface="Arial"/>
              </a:rPr>
              <a:t>or </a:t>
            </a:r>
            <a:r>
              <a:rPr sz="2800" i="1" dirty="0">
                <a:latin typeface="Arial"/>
                <a:cs typeface="Arial"/>
              </a:rPr>
              <a:t>a </a:t>
            </a:r>
            <a:r>
              <a:rPr sz="2800" b="1" i="1" spc="-5" dirty="0">
                <a:latin typeface="Arial"/>
                <a:cs typeface="Arial"/>
              </a:rPr>
              <a:t>bijection</a:t>
            </a:r>
            <a:r>
              <a:rPr sz="2800" spc="-5" dirty="0">
                <a:latin typeface="Arial"/>
                <a:cs typeface="Arial"/>
              </a:rPr>
              <a:t>, </a:t>
            </a:r>
            <a:r>
              <a:rPr sz="2800" dirty="0">
                <a:latin typeface="Arial"/>
                <a:cs typeface="Arial"/>
              </a:rPr>
              <a:t>or </a:t>
            </a:r>
            <a:r>
              <a:rPr sz="2800" i="1" spc="-5" dirty="0">
                <a:latin typeface="Arial"/>
                <a:cs typeface="Arial"/>
              </a:rPr>
              <a:t>reversible</a:t>
            </a:r>
            <a:r>
              <a:rPr sz="2800" spc="-5" dirty="0">
                <a:latin typeface="Arial"/>
                <a:cs typeface="Arial"/>
              </a:rPr>
              <a:t>, </a:t>
            </a:r>
            <a:r>
              <a:rPr sz="2800" dirty="0">
                <a:latin typeface="Arial"/>
                <a:cs typeface="Arial"/>
              </a:rPr>
              <a:t>or  </a:t>
            </a:r>
            <a:r>
              <a:rPr sz="2800" i="1" spc="-5" dirty="0">
                <a:latin typeface="Arial"/>
                <a:cs typeface="Arial"/>
              </a:rPr>
              <a:t>invertible</a:t>
            </a:r>
            <a:r>
              <a:rPr sz="2800" spc="-5" dirty="0">
                <a:latin typeface="Arial"/>
                <a:cs typeface="Arial"/>
              </a:rPr>
              <a:t>, </a:t>
            </a:r>
            <a:r>
              <a:rPr sz="2800" dirty="0">
                <a:latin typeface="Arial"/>
                <a:cs typeface="Arial"/>
              </a:rPr>
              <a:t>iff it is </a:t>
            </a:r>
            <a:r>
              <a:rPr sz="2800" u="heavy" dirty="0">
                <a:uFill>
                  <a:solidFill>
                    <a:srgbClr val="000000"/>
                  </a:solidFill>
                </a:uFill>
                <a:latin typeface="Arial"/>
                <a:cs typeface="Arial"/>
              </a:rPr>
              <a:t>both</a:t>
            </a:r>
            <a:r>
              <a:rPr sz="2800" dirty="0">
                <a:latin typeface="Arial"/>
                <a:cs typeface="Arial"/>
              </a:rPr>
              <a:t> </a:t>
            </a:r>
            <a:r>
              <a:rPr sz="2800" spc="-5" dirty="0">
                <a:latin typeface="Arial"/>
                <a:cs typeface="Arial"/>
              </a:rPr>
              <a:t>one-to-one </a:t>
            </a:r>
            <a:r>
              <a:rPr sz="2800" u="heavy" spc="-5" dirty="0">
                <a:uFill>
                  <a:solidFill>
                    <a:srgbClr val="000000"/>
                  </a:solidFill>
                </a:uFill>
                <a:latin typeface="Arial"/>
                <a:cs typeface="Arial"/>
              </a:rPr>
              <a:t>and</a:t>
            </a:r>
            <a:r>
              <a:rPr sz="2800" u="heavy" spc="-10" dirty="0">
                <a:uFill>
                  <a:solidFill>
                    <a:srgbClr val="000000"/>
                  </a:solidFill>
                </a:uFill>
                <a:latin typeface="Arial"/>
                <a:cs typeface="Arial"/>
              </a:rPr>
              <a:t> </a:t>
            </a:r>
            <a:r>
              <a:rPr sz="2800" spc="-5" dirty="0">
                <a:latin typeface="Arial"/>
                <a:cs typeface="Arial"/>
              </a:rPr>
              <a:t>onto.</a:t>
            </a:r>
            <a:endParaRPr sz="2800">
              <a:latin typeface="Arial"/>
              <a:cs typeface="Arial"/>
            </a:endParaRPr>
          </a:p>
          <a:p>
            <a:pPr>
              <a:lnSpc>
                <a:spcPct val="100000"/>
              </a:lnSpc>
              <a:spcBef>
                <a:spcPts val="55"/>
              </a:spcBef>
            </a:pPr>
            <a:endParaRPr sz="4050">
              <a:latin typeface="Times New Roman"/>
              <a:cs typeface="Times New Roman"/>
            </a:endParaRPr>
          </a:p>
          <a:p>
            <a:pPr marL="12700">
              <a:lnSpc>
                <a:spcPts val="3345"/>
              </a:lnSpc>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Let </a:t>
            </a:r>
            <a:r>
              <a:rPr sz="2800" i="1" dirty="0">
                <a:latin typeface="Arial"/>
                <a:cs typeface="Arial"/>
              </a:rPr>
              <a:t>f </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 </a:t>
            </a:r>
            <a:r>
              <a:rPr sz="2800" spc="-5" dirty="0">
                <a:latin typeface="Arial"/>
                <a:cs typeface="Arial"/>
              </a:rPr>
              <a:t>be </a:t>
            </a:r>
            <a:r>
              <a:rPr sz="2800" dirty="0">
                <a:latin typeface="Arial"/>
                <a:cs typeface="Arial"/>
              </a:rPr>
              <a:t>a</a:t>
            </a:r>
            <a:r>
              <a:rPr sz="2800" spc="70" dirty="0">
                <a:latin typeface="Arial"/>
                <a:cs typeface="Arial"/>
              </a:rPr>
              <a:t> </a:t>
            </a:r>
            <a:r>
              <a:rPr sz="2800" spc="-5" dirty="0">
                <a:latin typeface="Arial"/>
                <a:cs typeface="Arial"/>
              </a:rPr>
              <a:t>bijection.</a:t>
            </a:r>
            <a:endParaRPr sz="2800">
              <a:latin typeface="Arial"/>
              <a:cs typeface="Arial"/>
            </a:endParaRPr>
          </a:p>
          <a:p>
            <a:pPr marL="355600" marR="469900">
              <a:lnSpc>
                <a:spcPts val="3400"/>
              </a:lnSpc>
              <a:spcBef>
                <a:spcPts val="60"/>
              </a:spcBef>
            </a:pPr>
            <a:r>
              <a:rPr sz="2800" dirty="0">
                <a:latin typeface="Arial"/>
                <a:cs typeface="Arial"/>
              </a:rPr>
              <a:t>The </a:t>
            </a:r>
            <a:r>
              <a:rPr sz="2800" b="1" i="1" spc="-5" dirty="0">
                <a:latin typeface="Arial"/>
                <a:cs typeface="Arial"/>
              </a:rPr>
              <a:t>inverse function </a:t>
            </a:r>
            <a:r>
              <a:rPr sz="2800" spc="-5" dirty="0">
                <a:latin typeface="Arial"/>
                <a:cs typeface="Arial"/>
              </a:rPr>
              <a:t>of </a:t>
            </a:r>
            <a:r>
              <a:rPr sz="2800" i="1" dirty="0">
                <a:latin typeface="Arial"/>
                <a:cs typeface="Arial"/>
              </a:rPr>
              <a:t>f </a:t>
            </a:r>
            <a:r>
              <a:rPr sz="2800" dirty="0">
                <a:latin typeface="Arial"/>
                <a:cs typeface="Arial"/>
              </a:rPr>
              <a:t>is </a:t>
            </a:r>
            <a:r>
              <a:rPr sz="2800" spc="-5" dirty="0">
                <a:latin typeface="Arial"/>
                <a:cs typeface="Arial"/>
              </a:rPr>
              <a:t>the function that  </a:t>
            </a:r>
            <a:r>
              <a:rPr sz="2800" dirty="0">
                <a:latin typeface="Arial"/>
                <a:cs typeface="Arial"/>
              </a:rPr>
              <a:t>assigns </a:t>
            </a:r>
            <a:r>
              <a:rPr sz="2800" spc="-5" dirty="0">
                <a:latin typeface="Arial"/>
                <a:cs typeface="Arial"/>
              </a:rPr>
              <a:t>to </a:t>
            </a:r>
            <a:r>
              <a:rPr sz="2800" dirty="0">
                <a:latin typeface="Arial"/>
                <a:cs typeface="Arial"/>
              </a:rPr>
              <a:t>an element </a:t>
            </a:r>
            <a:r>
              <a:rPr sz="2800" i="1" dirty="0">
                <a:latin typeface="Arial"/>
                <a:cs typeface="Arial"/>
              </a:rPr>
              <a:t>b</a:t>
            </a:r>
            <a:r>
              <a:rPr sz="2800" dirty="0">
                <a:latin typeface="Symbol"/>
                <a:cs typeface="Symbol"/>
              </a:rPr>
              <a:t></a:t>
            </a:r>
            <a:r>
              <a:rPr sz="2800" i="1" dirty="0">
                <a:latin typeface="Arial"/>
                <a:cs typeface="Arial"/>
              </a:rPr>
              <a:t>B </a:t>
            </a:r>
            <a:r>
              <a:rPr sz="2800" spc="-5" dirty="0">
                <a:latin typeface="Arial"/>
                <a:cs typeface="Arial"/>
              </a:rPr>
              <a:t>the </a:t>
            </a:r>
            <a:r>
              <a:rPr sz="2800" dirty="0">
                <a:latin typeface="Arial"/>
                <a:cs typeface="Arial"/>
              </a:rPr>
              <a:t>unique</a:t>
            </a:r>
            <a:r>
              <a:rPr sz="2800" spc="-85" dirty="0">
                <a:latin typeface="Arial"/>
                <a:cs typeface="Arial"/>
              </a:rPr>
              <a:t> </a:t>
            </a:r>
            <a:r>
              <a:rPr sz="2800" dirty="0">
                <a:latin typeface="Arial"/>
                <a:cs typeface="Arial"/>
              </a:rPr>
              <a:t>element</a:t>
            </a:r>
            <a:endParaRPr sz="2800">
              <a:latin typeface="Arial"/>
              <a:cs typeface="Arial"/>
            </a:endParaRPr>
          </a:p>
          <a:p>
            <a:pPr marL="355600">
              <a:lnSpc>
                <a:spcPts val="3180"/>
              </a:lnSpc>
            </a:pPr>
            <a:r>
              <a:rPr sz="2800" i="1" dirty="0">
                <a:latin typeface="Arial"/>
                <a:cs typeface="Arial"/>
              </a:rPr>
              <a:t>a</a:t>
            </a:r>
            <a:r>
              <a:rPr sz="2800" dirty="0">
                <a:latin typeface="Symbol"/>
                <a:cs typeface="Symbol"/>
              </a:rPr>
              <a:t></a:t>
            </a:r>
            <a:r>
              <a:rPr sz="2800" i="1" dirty="0">
                <a:latin typeface="Arial"/>
                <a:cs typeface="Arial"/>
              </a:rPr>
              <a:t>A </a:t>
            </a:r>
            <a:r>
              <a:rPr sz="2800" dirty="0">
                <a:latin typeface="Arial"/>
                <a:cs typeface="Arial"/>
              </a:rPr>
              <a:t>such </a:t>
            </a:r>
            <a:r>
              <a:rPr sz="2800" spc="-5" dirty="0">
                <a:latin typeface="Arial"/>
                <a:cs typeface="Arial"/>
              </a:rPr>
              <a:t>that </a:t>
            </a:r>
            <a:r>
              <a:rPr sz="2800" i="1" dirty="0">
                <a:latin typeface="Arial"/>
                <a:cs typeface="Arial"/>
              </a:rPr>
              <a:t>f</a:t>
            </a:r>
            <a:r>
              <a:rPr sz="2800" dirty="0">
                <a:latin typeface="Arial"/>
                <a:cs typeface="Arial"/>
              </a:rPr>
              <a:t>(</a:t>
            </a:r>
            <a:r>
              <a:rPr sz="2800" i="1" dirty="0">
                <a:latin typeface="Arial"/>
                <a:cs typeface="Arial"/>
              </a:rPr>
              <a:t>a</a:t>
            </a:r>
            <a:r>
              <a:rPr sz="2800" dirty="0">
                <a:latin typeface="Arial"/>
                <a:cs typeface="Arial"/>
              </a:rPr>
              <a:t>) =</a:t>
            </a:r>
            <a:r>
              <a:rPr sz="2800" spc="-20" dirty="0">
                <a:latin typeface="Arial"/>
                <a:cs typeface="Arial"/>
              </a:rPr>
              <a:t> </a:t>
            </a:r>
            <a:r>
              <a:rPr sz="2800" i="1" dirty="0">
                <a:latin typeface="Arial"/>
                <a:cs typeface="Arial"/>
              </a:rPr>
              <a:t>b</a:t>
            </a:r>
            <a:r>
              <a:rPr sz="2800" dirty="0">
                <a:latin typeface="Arial"/>
                <a:cs typeface="Arial"/>
              </a:rPr>
              <a:t>.</a:t>
            </a:r>
            <a:endParaRPr sz="2800">
              <a:latin typeface="Arial"/>
              <a:cs typeface="Arial"/>
            </a:endParaRPr>
          </a:p>
          <a:p>
            <a:pPr marL="355600" marR="5080">
              <a:lnSpc>
                <a:spcPts val="3300"/>
              </a:lnSpc>
              <a:spcBef>
                <a:spcPts val="200"/>
              </a:spcBef>
              <a:tabLst>
                <a:tab pos="1679575" algn="l"/>
              </a:tabLst>
            </a:pPr>
            <a:r>
              <a:rPr sz="2800" spc="-5" dirty="0">
                <a:latin typeface="Arial"/>
                <a:cs typeface="Arial"/>
              </a:rPr>
              <a:t>The </a:t>
            </a:r>
            <a:r>
              <a:rPr sz="2800" dirty="0">
                <a:latin typeface="Arial"/>
                <a:cs typeface="Arial"/>
              </a:rPr>
              <a:t>inverse </a:t>
            </a:r>
            <a:r>
              <a:rPr sz="2800" spc="-5" dirty="0">
                <a:latin typeface="Arial"/>
                <a:cs typeface="Arial"/>
              </a:rPr>
              <a:t>function </a:t>
            </a:r>
            <a:r>
              <a:rPr sz="2800" dirty="0">
                <a:latin typeface="Arial"/>
                <a:cs typeface="Arial"/>
              </a:rPr>
              <a:t>of </a:t>
            </a:r>
            <a:r>
              <a:rPr sz="2800" i="1" dirty="0">
                <a:latin typeface="Arial"/>
                <a:cs typeface="Arial"/>
              </a:rPr>
              <a:t>f </a:t>
            </a:r>
            <a:r>
              <a:rPr sz="2800" dirty="0">
                <a:latin typeface="Arial"/>
                <a:cs typeface="Arial"/>
              </a:rPr>
              <a:t>is </a:t>
            </a:r>
            <a:r>
              <a:rPr sz="2800" spc="-5" dirty="0">
                <a:latin typeface="Arial"/>
                <a:cs typeface="Arial"/>
              </a:rPr>
              <a:t>denoted </a:t>
            </a:r>
            <a:r>
              <a:rPr sz="2800" dirty="0">
                <a:latin typeface="Arial"/>
                <a:cs typeface="Arial"/>
              </a:rPr>
              <a:t>by </a:t>
            </a:r>
            <a:r>
              <a:rPr sz="2800" i="1" dirty="0">
                <a:latin typeface="Arial"/>
                <a:cs typeface="Arial"/>
              </a:rPr>
              <a:t>f </a:t>
            </a:r>
            <a:r>
              <a:rPr sz="2775" baseline="25525" dirty="0">
                <a:latin typeface="Arial"/>
                <a:cs typeface="Arial"/>
              </a:rPr>
              <a:t>-1</a:t>
            </a:r>
            <a:r>
              <a:rPr sz="2800" dirty="0">
                <a:latin typeface="Arial"/>
                <a:cs typeface="Arial"/>
              </a:rPr>
              <a:t>: </a:t>
            </a:r>
            <a:r>
              <a:rPr sz="2800" i="1" dirty="0">
                <a:latin typeface="Arial"/>
                <a:cs typeface="Arial"/>
              </a:rPr>
              <a:t>B </a:t>
            </a:r>
            <a:r>
              <a:rPr sz="2800" dirty="0">
                <a:latin typeface="Symbol"/>
                <a:cs typeface="Symbol"/>
              </a:rPr>
              <a:t></a:t>
            </a:r>
            <a:r>
              <a:rPr sz="2800" dirty="0">
                <a:latin typeface="Times New Roman"/>
                <a:cs typeface="Times New Roman"/>
              </a:rPr>
              <a:t> </a:t>
            </a:r>
            <a:r>
              <a:rPr sz="2800" i="1" dirty="0">
                <a:latin typeface="Arial"/>
                <a:cs typeface="Arial"/>
              </a:rPr>
              <a:t>A</a:t>
            </a:r>
            <a:r>
              <a:rPr sz="2800" dirty="0">
                <a:latin typeface="Arial"/>
                <a:cs typeface="Arial"/>
              </a:rPr>
              <a:t>.  Hence,	</a:t>
            </a:r>
            <a:r>
              <a:rPr sz="2800" i="1" dirty="0">
                <a:latin typeface="Arial"/>
                <a:cs typeface="Arial"/>
              </a:rPr>
              <a:t>f </a:t>
            </a:r>
            <a:r>
              <a:rPr sz="2775" baseline="25525" dirty="0">
                <a:latin typeface="Arial"/>
                <a:cs typeface="Arial"/>
              </a:rPr>
              <a:t>-1</a:t>
            </a:r>
            <a:r>
              <a:rPr sz="2800" dirty="0">
                <a:latin typeface="Arial"/>
                <a:cs typeface="Arial"/>
              </a:rPr>
              <a:t>(</a:t>
            </a:r>
            <a:r>
              <a:rPr sz="2800" i="1" dirty="0">
                <a:latin typeface="Arial"/>
                <a:cs typeface="Arial"/>
              </a:rPr>
              <a:t>b</a:t>
            </a:r>
            <a:r>
              <a:rPr sz="2800" dirty="0">
                <a:latin typeface="Arial"/>
                <a:cs typeface="Arial"/>
              </a:rPr>
              <a:t>) = </a:t>
            </a:r>
            <a:r>
              <a:rPr sz="2800" i="1" dirty="0">
                <a:latin typeface="Arial"/>
                <a:cs typeface="Arial"/>
              </a:rPr>
              <a:t>a </a:t>
            </a:r>
            <a:r>
              <a:rPr sz="2800" spc="-5" dirty="0">
                <a:latin typeface="Arial"/>
                <a:cs typeface="Arial"/>
              </a:rPr>
              <a:t>when </a:t>
            </a:r>
            <a:r>
              <a:rPr sz="2800" i="1" dirty="0">
                <a:latin typeface="Arial"/>
                <a:cs typeface="Arial"/>
              </a:rPr>
              <a:t>f</a:t>
            </a:r>
            <a:r>
              <a:rPr sz="2800" dirty="0">
                <a:latin typeface="Arial"/>
                <a:cs typeface="Arial"/>
              </a:rPr>
              <a:t>(</a:t>
            </a:r>
            <a:r>
              <a:rPr sz="2800" i="1" dirty="0">
                <a:latin typeface="Arial"/>
                <a:cs typeface="Arial"/>
              </a:rPr>
              <a:t>a</a:t>
            </a:r>
            <a:r>
              <a:rPr sz="2800" dirty="0">
                <a:latin typeface="Arial"/>
                <a:cs typeface="Arial"/>
              </a:rPr>
              <a:t>) =</a:t>
            </a:r>
            <a:r>
              <a:rPr sz="2800" spc="-25" dirty="0">
                <a:latin typeface="Arial"/>
                <a:cs typeface="Arial"/>
              </a:rPr>
              <a:t> </a:t>
            </a:r>
            <a:r>
              <a:rPr sz="2800" i="1" dirty="0">
                <a:latin typeface="Arial"/>
                <a:cs typeface="Arial"/>
              </a:rPr>
              <a:t>b</a:t>
            </a:r>
            <a:r>
              <a:rPr sz="2800" dirty="0">
                <a:latin typeface="Arial"/>
                <a:cs typeface="Arial"/>
              </a:rPr>
              <a:t>.</a:t>
            </a:r>
            <a:endParaRPr sz="2800">
              <a:latin typeface="Arial"/>
              <a:cs typeface="Arial"/>
            </a:endParaRPr>
          </a:p>
        </p:txBody>
      </p:sp>
      <p:sp>
        <p:nvSpPr>
          <p:cNvPr id="11" name="Date Placeholder 10"/>
          <p:cNvSpPr>
            <a:spLocks noGrp="1"/>
          </p:cNvSpPr>
          <p:nvPr>
            <p:ph type="dt" sz="half" idx="6"/>
          </p:nvPr>
        </p:nvSpPr>
        <p:spPr/>
        <p:txBody>
          <a:bodyPr/>
          <a:lstStyle/>
          <a:p>
            <a:fld id="{CBD500E0-EF9D-4851-8089-A01D8DAB6BD9}" type="datetime1">
              <a:rPr lang="en-US" smtClean="0"/>
              <a:t>10/16/2023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6828155" cy="635000"/>
          </a:xfrm>
          <a:prstGeom prst="rect">
            <a:avLst/>
          </a:prstGeom>
        </p:spPr>
        <p:txBody>
          <a:bodyPr vert="horz" wrap="square" lIns="0" tIns="12700" rIns="0" bIns="0" rtlCol="0">
            <a:spAutoFit/>
          </a:bodyPr>
          <a:lstStyle/>
          <a:p>
            <a:pPr marL="12700">
              <a:lnSpc>
                <a:spcPct val="100000"/>
              </a:lnSpc>
              <a:spcBef>
                <a:spcPts val="100"/>
              </a:spcBef>
              <a:tabLst>
                <a:tab pos="1932939" algn="l"/>
              </a:tabLst>
            </a:pPr>
            <a:r>
              <a:rPr spc="-5" dirty="0"/>
              <a:t>Inverse	Function</a:t>
            </a:r>
            <a:r>
              <a:rPr spc="-55" dirty="0"/>
              <a:t> </a:t>
            </a:r>
            <a:r>
              <a:rPr spc="-5" dirty="0"/>
              <a:t>Illustration</a:t>
            </a:r>
          </a:p>
        </p:txBody>
      </p:sp>
      <p:sp>
        <p:nvSpPr>
          <p:cNvPr id="9" name="object 9"/>
          <p:cNvSpPr/>
          <p:nvPr/>
        </p:nvSpPr>
        <p:spPr>
          <a:xfrm>
            <a:off x="2434743" y="1825171"/>
            <a:ext cx="4561176" cy="216807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194752" y="1252220"/>
            <a:ext cx="4475480" cy="452120"/>
          </a:xfrm>
          <a:prstGeom prst="rect">
            <a:avLst/>
          </a:prstGeom>
        </p:spPr>
        <p:txBody>
          <a:bodyPr vert="horz" wrap="square" lIns="0" tIns="12700" rIns="0" bIns="0" rtlCol="0">
            <a:spAutoFit/>
          </a:bodyPr>
          <a:lstStyle/>
          <a:p>
            <a:pPr marL="12700">
              <a:lnSpc>
                <a:spcPct val="100000"/>
              </a:lnSpc>
              <a:spcBef>
                <a:spcPts val="10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Let </a:t>
            </a:r>
            <a:r>
              <a:rPr sz="2800" i="1" spc="-5" dirty="0">
                <a:latin typeface="Arial"/>
                <a:cs typeface="Arial"/>
              </a:rPr>
              <a:t>f: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 </a:t>
            </a:r>
            <a:r>
              <a:rPr sz="2800" spc="-5" dirty="0">
                <a:latin typeface="Arial"/>
                <a:cs typeface="Arial"/>
              </a:rPr>
              <a:t>be </a:t>
            </a:r>
            <a:r>
              <a:rPr sz="2800" dirty="0">
                <a:latin typeface="Arial"/>
                <a:cs typeface="Arial"/>
              </a:rPr>
              <a:t>a</a:t>
            </a:r>
            <a:r>
              <a:rPr sz="2800" spc="45" dirty="0">
                <a:latin typeface="Arial"/>
                <a:cs typeface="Arial"/>
              </a:rPr>
              <a:t> </a:t>
            </a:r>
            <a:r>
              <a:rPr sz="2800" spc="-5" dirty="0">
                <a:latin typeface="Arial"/>
                <a:cs typeface="Arial"/>
              </a:rPr>
              <a:t>bijection</a:t>
            </a:r>
            <a:endParaRPr sz="2800">
              <a:latin typeface="Arial"/>
              <a:cs typeface="Arial"/>
            </a:endParaRPr>
          </a:p>
        </p:txBody>
      </p:sp>
      <p:sp>
        <p:nvSpPr>
          <p:cNvPr id="11" name="object 11"/>
          <p:cNvSpPr txBox="1"/>
          <p:nvPr/>
        </p:nvSpPr>
        <p:spPr>
          <a:xfrm>
            <a:off x="1550352" y="5684520"/>
            <a:ext cx="3172460" cy="452120"/>
          </a:xfrm>
          <a:prstGeom prst="rect">
            <a:avLst/>
          </a:prstGeom>
        </p:spPr>
        <p:txBody>
          <a:bodyPr vert="horz" wrap="square" lIns="0" tIns="12700" rIns="0" bIns="0" rtlCol="0">
            <a:spAutoFit/>
          </a:bodyPr>
          <a:lstStyle/>
          <a:p>
            <a:pPr marL="12700">
              <a:lnSpc>
                <a:spcPct val="100000"/>
              </a:lnSpc>
              <a:spcBef>
                <a:spcPts val="100"/>
              </a:spcBef>
            </a:pPr>
            <a:r>
              <a:rPr sz="2400" i="1" dirty="0">
                <a:latin typeface="Arial"/>
                <a:cs typeface="Arial"/>
              </a:rPr>
              <a:t>f</a:t>
            </a:r>
            <a:r>
              <a:rPr sz="2400" dirty="0">
                <a:latin typeface="Arial"/>
                <a:cs typeface="Arial"/>
              </a:rPr>
              <a:t>(</a:t>
            </a:r>
            <a:r>
              <a:rPr sz="2400" i="1" dirty="0">
                <a:latin typeface="Arial"/>
                <a:cs typeface="Arial"/>
              </a:rPr>
              <a:t>x</a:t>
            </a:r>
            <a:r>
              <a:rPr sz="2400" dirty="0">
                <a:latin typeface="Arial"/>
                <a:cs typeface="Arial"/>
              </a:rPr>
              <a:t>) = </a:t>
            </a:r>
            <a:r>
              <a:rPr sz="2800" i="1" dirty="0">
                <a:latin typeface="Arial"/>
                <a:cs typeface="Arial"/>
              </a:rPr>
              <a:t>x</a:t>
            </a:r>
            <a:r>
              <a:rPr sz="2775" baseline="25525" dirty="0">
                <a:latin typeface="Arial"/>
                <a:cs typeface="Arial"/>
              </a:rPr>
              <a:t>2</a:t>
            </a:r>
            <a:r>
              <a:rPr sz="2400" dirty="0">
                <a:latin typeface="Arial"/>
                <a:cs typeface="Arial"/>
              </a:rPr>
              <a:t>. </a:t>
            </a:r>
            <a:r>
              <a:rPr sz="2400" spc="-5" dirty="0">
                <a:latin typeface="Arial"/>
                <a:cs typeface="Arial"/>
              </a:rPr>
              <a:t>Is </a:t>
            </a:r>
            <a:r>
              <a:rPr sz="2400" i="1" dirty="0">
                <a:latin typeface="Arial"/>
                <a:cs typeface="Arial"/>
              </a:rPr>
              <a:t>f</a:t>
            </a:r>
            <a:r>
              <a:rPr sz="2400" i="1" spc="-145" dirty="0">
                <a:latin typeface="Arial"/>
                <a:cs typeface="Arial"/>
              </a:rPr>
              <a:t> </a:t>
            </a:r>
            <a:r>
              <a:rPr sz="2400" spc="-5" dirty="0">
                <a:latin typeface="Arial"/>
                <a:cs typeface="Arial"/>
              </a:rPr>
              <a:t>invertible?</a:t>
            </a:r>
            <a:endParaRPr sz="2400">
              <a:latin typeface="Arial"/>
              <a:cs typeface="Arial"/>
            </a:endParaRPr>
          </a:p>
        </p:txBody>
      </p:sp>
      <p:sp>
        <p:nvSpPr>
          <p:cNvPr id="12" name="object 12"/>
          <p:cNvSpPr/>
          <p:nvPr/>
        </p:nvSpPr>
        <p:spPr>
          <a:xfrm>
            <a:off x="4226572" y="4876805"/>
            <a:ext cx="4832350" cy="462280"/>
          </a:xfrm>
          <a:custGeom>
            <a:avLst/>
            <a:gdLst/>
            <a:ahLst/>
            <a:cxnLst/>
            <a:rect l="l" t="t" r="r" b="b"/>
            <a:pathLst>
              <a:path w="4832350" h="462279">
                <a:moveTo>
                  <a:pt x="0" y="461665"/>
                </a:moveTo>
                <a:lnTo>
                  <a:pt x="4831753" y="461665"/>
                </a:lnTo>
                <a:lnTo>
                  <a:pt x="4831753" y="0"/>
                </a:lnTo>
                <a:lnTo>
                  <a:pt x="0" y="0"/>
                </a:lnTo>
                <a:lnTo>
                  <a:pt x="0" y="461665"/>
                </a:lnTo>
                <a:close/>
              </a:path>
            </a:pathLst>
          </a:custGeom>
          <a:solidFill>
            <a:srgbClr val="DADBF3"/>
          </a:solidFill>
        </p:spPr>
        <p:txBody>
          <a:bodyPr wrap="square" lIns="0" tIns="0" rIns="0" bIns="0" rtlCol="0"/>
          <a:lstStyle/>
          <a:p>
            <a:endParaRPr/>
          </a:p>
        </p:txBody>
      </p:sp>
      <p:sp>
        <p:nvSpPr>
          <p:cNvPr id="13" name="object 13"/>
          <p:cNvSpPr txBox="1"/>
          <p:nvPr/>
        </p:nvSpPr>
        <p:spPr>
          <a:xfrm>
            <a:off x="1207452" y="4147820"/>
            <a:ext cx="7666355" cy="1569085"/>
          </a:xfrm>
          <a:prstGeom prst="rect">
            <a:avLst/>
          </a:prstGeom>
        </p:spPr>
        <p:txBody>
          <a:bodyPr vert="horz" wrap="square" lIns="0" tIns="12700" rIns="0" bIns="0" rtlCol="0">
            <a:spAutoFit/>
          </a:bodyPr>
          <a:lstStyle/>
          <a:p>
            <a:pPr marL="12700">
              <a:lnSpc>
                <a:spcPts val="2840"/>
              </a:lnSpc>
              <a:spcBef>
                <a:spcPts val="100"/>
              </a:spcBef>
            </a:pPr>
            <a:r>
              <a:rPr sz="1450" spc="-545" dirty="0">
                <a:solidFill>
                  <a:srgbClr val="3333CC"/>
                </a:solidFill>
                <a:latin typeface="Wingdings"/>
                <a:cs typeface="Wingdings"/>
              </a:rPr>
              <a:t></a:t>
            </a:r>
            <a:r>
              <a:rPr sz="1450" spc="605" dirty="0">
                <a:solidFill>
                  <a:srgbClr val="3333CC"/>
                </a:solidFill>
                <a:latin typeface="Times New Roman"/>
                <a:cs typeface="Times New Roman"/>
              </a:rPr>
              <a:t> </a:t>
            </a:r>
            <a:r>
              <a:rPr sz="2400" u="heavy" dirty="0">
                <a:uFill>
                  <a:solidFill>
                    <a:srgbClr val="000000"/>
                  </a:solidFill>
                </a:uFill>
                <a:latin typeface="Arial"/>
                <a:cs typeface="Arial"/>
              </a:rPr>
              <a:t>Example </a:t>
            </a:r>
            <a:r>
              <a:rPr sz="2400" u="heavy" spc="-5" dirty="0">
                <a:uFill>
                  <a:solidFill>
                    <a:srgbClr val="000000"/>
                  </a:solidFill>
                </a:uFill>
                <a:latin typeface="Arial"/>
                <a:cs typeface="Arial"/>
              </a:rPr>
              <a:t>16</a:t>
            </a:r>
            <a:r>
              <a:rPr sz="2400" spc="-5" dirty="0">
                <a:latin typeface="Arial"/>
                <a:cs typeface="Arial"/>
              </a:rPr>
              <a:t>: Let </a:t>
            </a:r>
            <a:r>
              <a:rPr sz="2400" i="1" dirty="0">
                <a:latin typeface="Arial"/>
                <a:cs typeface="Arial"/>
              </a:rPr>
              <a:t>f </a:t>
            </a:r>
            <a:r>
              <a:rPr sz="2400" dirty="0">
                <a:latin typeface="Arial"/>
                <a:cs typeface="Arial"/>
              </a:rPr>
              <a:t>: </a:t>
            </a:r>
            <a:r>
              <a:rPr sz="2400" spc="-5" dirty="0">
                <a:latin typeface="Arial"/>
                <a:cs typeface="Arial"/>
              </a:rPr>
              <a:t>{</a:t>
            </a:r>
            <a:r>
              <a:rPr sz="2400" i="1" spc="-5" dirty="0">
                <a:latin typeface="Arial"/>
                <a:cs typeface="Arial"/>
              </a:rPr>
              <a:t>a</a:t>
            </a:r>
            <a:r>
              <a:rPr sz="2400" spc="-5" dirty="0">
                <a:latin typeface="Arial"/>
                <a:cs typeface="Arial"/>
              </a:rPr>
              <a:t>, </a:t>
            </a:r>
            <a:r>
              <a:rPr sz="2400" i="1" spc="-5" dirty="0">
                <a:latin typeface="Arial"/>
                <a:cs typeface="Arial"/>
              </a:rPr>
              <a:t>b</a:t>
            </a:r>
            <a:r>
              <a:rPr sz="2400" spc="-5" dirty="0">
                <a:latin typeface="Arial"/>
                <a:cs typeface="Arial"/>
              </a:rPr>
              <a:t>, </a:t>
            </a:r>
            <a:r>
              <a:rPr sz="2400" i="1" dirty="0">
                <a:latin typeface="Arial"/>
                <a:cs typeface="Arial"/>
              </a:rPr>
              <a:t>c</a:t>
            </a:r>
            <a:r>
              <a:rPr sz="2400" dirty="0">
                <a:latin typeface="Arial"/>
                <a:cs typeface="Arial"/>
              </a:rPr>
              <a:t>} </a:t>
            </a:r>
            <a:r>
              <a:rPr sz="2400" dirty="0">
                <a:latin typeface="Symbol"/>
                <a:cs typeface="Symbol"/>
              </a:rPr>
              <a:t></a:t>
            </a:r>
            <a:r>
              <a:rPr sz="2400" dirty="0">
                <a:latin typeface="Times New Roman"/>
                <a:cs typeface="Times New Roman"/>
              </a:rPr>
              <a:t> </a:t>
            </a:r>
            <a:r>
              <a:rPr sz="2400" dirty="0">
                <a:latin typeface="Arial"/>
                <a:cs typeface="Arial"/>
              </a:rPr>
              <a:t>{1, 2, 3} such</a:t>
            </a:r>
            <a:r>
              <a:rPr sz="2400" spc="45" dirty="0">
                <a:latin typeface="Arial"/>
                <a:cs typeface="Arial"/>
              </a:rPr>
              <a:t> </a:t>
            </a:r>
            <a:r>
              <a:rPr sz="2400" spc="-5" dirty="0">
                <a:latin typeface="Arial"/>
                <a:cs typeface="Arial"/>
              </a:rPr>
              <a:t>that</a:t>
            </a:r>
            <a:endParaRPr sz="2400" dirty="0">
              <a:latin typeface="Arial"/>
              <a:cs typeface="Arial"/>
            </a:endParaRPr>
          </a:p>
          <a:p>
            <a:pPr marL="355600">
              <a:lnSpc>
                <a:spcPts val="2840"/>
              </a:lnSpc>
            </a:pPr>
            <a:r>
              <a:rPr sz="2400" i="1" dirty="0">
                <a:latin typeface="Arial"/>
                <a:cs typeface="Arial"/>
              </a:rPr>
              <a:t>f</a:t>
            </a:r>
            <a:r>
              <a:rPr sz="2400" dirty="0">
                <a:latin typeface="Arial"/>
                <a:cs typeface="Arial"/>
              </a:rPr>
              <a:t>(</a:t>
            </a:r>
            <a:r>
              <a:rPr sz="2400" i="1" dirty="0">
                <a:latin typeface="Arial"/>
                <a:cs typeface="Arial"/>
              </a:rPr>
              <a:t>a</a:t>
            </a:r>
            <a:r>
              <a:rPr sz="2400" dirty="0">
                <a:latin typeface="Arial"/>
                <a:cs typeface="Arial"/>
              </a:rPr>
              <a:t>) = 2, </a:t>
            </a:r>
            <a:r>
              <a:rPr sz="2400" i="1" dirty="0">
                <a:latin typeface="Arial"/>
                <a:cs typeface="Arial"/>
              </a:rPr>
              <a:t>f</a:t>
            </a:r>
            <a:r>
              <a:rPr sz="2400" dirty="0">
                <a:latin typeface="Arial"/>
                <a:cs typeface="Arial"/>
              </a:rPr>
              <a:t>(</a:t>
            </a:r>
            <a:r>
              <a:rPr sz="2400" i="1" dirty="0">
                <a:latin typeface="Arial"/>
                <a:cs typeface="Arial"/>
              </a:rPr>
              <a:t>b</a:t>
            </a:r>
            <a:r>
              <a:rPr sz="2400" dirty="0">
                <a:latin typeface="Arial"/>
                <a:cs typeface="Arial"/>
              </a:rPr>
              <a:t>) = 3, </a:t>
            </a:r>
            <a:r>
              <a:rPr sz="2400" i="1" dirty="0">
                <a:latin typeface="Arial"/>
                <a:cs typeface="Arial"/>
              </a:rPr>
              <a:t>f</a:t>
            </a:r>
            <a:r>
              <a:rPr sz="2400" dirty="0">
                <a:latin typeface="Arial"/>
                <a:cs typeface="Arial"/>
              </a:rPr>
              <a:t>(</a:t>
            </a:r>
            <a:r>
              <a:rPr sz="2400" i="1" dirty="0">
                <a:latin typeface="Arial"/>
                <a:cs typeface="Arial"/>
              </a:rPr>
              <a:t>c</a:t>
            </a:r>
            <a:r>
              <a:rPr sz="2400" dirty="0">
                <a:latin typeface="Arial"/>
                <a:cs typeface="Arial"/>
              </a:rPr>
              <a:t>) = 1. </a:t>
            </a:r>
            <a:r>
              <a:rPr sz="2400" spc="-5" dirty="0">
                <a:latin typeface="Arial"/>
                <a:cs typeface="Arial"/>
              </a:rPr>
              <a:t>Is </a:t>
            </a:r>
            <a:r>
              <a:rPr sz="2400" i="1" dirty="0">
                <a:latin typeface="Arial"/>
                <a:cs typeface="Arial"/>
              </a:rPr>
              <a:t>f </a:t>
            </a:r>
            <a:r>
              <a:rPr sz="2400" spc="-5" dirty="0">
                <a:latin typeface="Arial"/>
                <a:cs typeface="Arial"/>
              </a:rPr>
              <a:t>invertible, </a:t>
            </a:r>
            <a:r>
              <a:rPr sz="2400" dirty="0">
                <a:latin typeface="Arial"/>
                <a:cs typeface="Arial"/>
              </a:rPr>
              <a:t>and if it</a:t>
            </a:r>
            <a:r>
              <a:rPr sz="2400" spc="-60" dirty="0">
                <a:latin typeface="Arial"/>
                <a:cs typeface="Arial"/>
              </a:rPr>
              <a:t> </a:t>
            </a:r>
            <a:r>
              <a:rPr sz="2400" dirty="0">
                <a:latin typeface="Arial"/>
                <a:cs typeface="Arial"/>
              </a:rPr>
              <a:t>is,</a:t>
            </a:r>
          </a:p>
          <a:p>
            <a:pPr marL="355600">
              <a:lnSpc>
                <a:spcPct val="100000"/>
              </a:lnSpc>
              <a:spcBef>
                <a:spcPts val="320"/>
              </a:spcBef>
              <a:tabLst>
                <a:tab pos="3110230" algn="l"/>
              </a:tabLst>
            </a:pPr>
            <a:r>
              <a:rPr sz="3600" baseline="6944" dirty="0">
                <a:latin typeface="Arial"/>
                <a:cs typeface="Arial"/>
              </a:rPr>
              <a:t>what is</a:t>
            </a:r>
            <a:r>
              <a:rPr sz="3600" spc="-15" baseline="6944" dirty="0">
                <a:latin typeface="Arial"/>
                <a:cs typeface="Arial"/>
              </a:rPr>
              <a:t> </a:t>
            </a:r>
            <a:r>
              <a:rPr sz="3600" spc="-7" baseline="6944" dirty="0">
                <a:latin typeface="Arial"/>
                <a:cs typeface="Arial"/>
              </a:rPr>
              <a:t>its</a:t>
            </a:r>
            <a:r>
              <a:rPr sz="3600" baseline="6944" dirty="0">
                <a:latin typeface="Arial"/>
                <a:cs typeface="Arial"/>
              </a:rPr>
              <a:t> inverse?	</a:t>
            </a:r>
            <a:r>
              <a:rPr sz="2400" spc="-60" dirty="0">
                <a:latin typeface="Arial"/>
                <a:cs typeface="Arial"/>
              </a:rPr>
              <a:t>Yes. </a:t>
            </a:r>
            <a:r>
              <a:rPr sz="2400" i="1" dirty="0">
                <a:latin typeface="Arial"/>
                <a:cs typeface="Arial"/>
              </a:rPr>
              <a:t>f</a:t>
            </a:r>
            <a:r>
              <a:rPr sz="2400" baseline="24305" dirty="0">
                <a:latin typeface="Arial"/>
                <a:cs typeface="Arial"/>
              </a:rPr>
              <a:t>–1</a:t>
            </a:r>
            <a:r>
              <a:rPr sz="2400" dirty="0">
                <a:latin typeface="Arial"/>
                <a:cs typeface="Arial"/>
              </a:rPr>
              <a:t>(1) = </a:t>
            </a:r>
            <a:r>
              <a:rPr sz="2400" i="1" dirty="0">
                <a:latin typeface="Arial"/>
                <a:cs typeface="Arial"/>
              </a:rPr>
              <a:t>c</a:t>
            </a:r>
            <a:r>
              <a:rPr sz="2400" dirty="0">
                <a:latin typeface="Arial"/>
                <a:cs typeface="Arial"/>
              </a:rPr>
              <a:t>, </a:t>
            </a:r>
            <a:r>
              <a:rPr sz="2400" i="1" dirty="0">
                <a:latin typeface="Arial"/>
                <a:cs typeface="Arial"/>
              </a:rPr>
              <a:t>f</a:t>
            </a:r>
            <a:r>
              <a:rPr sz="2400" baseline="24305" dirty="0">
                <a:latin typeface="Times New Roman"/>
                <a:cs typeface="Times New Roman"/>
              </a:rPr>
              <a:t>–1</a:t>
            </a:r>
            <a:r>
              <a:rPr sz="2400" dirty="0">
                <a:latin typeface="Arial"/>
                <a:cs typeface="Arial"/>
              </a:rPr>
              <a:t>(2) = </a:t>
            </a:r>
            <a:r>
              <a:rPr sz="2400" i="1" dirty="0">
                <a:latin typeface="Arial"/>
                <a:cs typeface="Arial"/>
              </a:rPr>
              <a:t>a</a:t>
            </a:r>
            <a:r>
              <a:rPr sz="2400" dirty="0">
                <a:latin typeface="Arial"/>
                <a:cs typeface="Arial"/>
              </a:rPr>
              <a:t>, </a:t>
            </a:r>
            <a:r>
              <a:rPr sz="2400" i="1" dirty="0">
                <a:latin typeface="Arial"/>
                <a:cs typeface="Arial"/>
              </a:rPr>
              <a:t>f</a:t>
            </a:r>
            <a:r>
              <a:rPr sz="2400" baseline="24305" dirty="0">
                <a:latin typeface="Times New Roman"/>
                <a:cs typeface="Times New Roman"/>
              </a:rPr>
              <a:t>–1</a:t>
            </a:r>
            <a:r>
              <a:rPr sz="2400" dirty="0">
                <a:latin typeface="Arial"/>
                <a:cs typeface="Arial"/>
              </a:rPr>
              <a:t>(3) =</a:t>
            </a:r>
            <a:r>
              <a:rPr sz="2400" spc="-60" dirty="0">
                <a:latin typeface="Arial"/>
                <a:cs typeface="Arial"/>
              </a:rPr>
              <a:t> </a:t>
            </a:r>
            <a:r>
              <a:rPr sz="2400" i="1" dirty="0">
                <a:latin typeface="Arial"/>
                <a:cs typeface="Arial"/>
              </a:rPr>
              <a:t>b</a:t>
            </a:r>
            <a:endParaRPr sz="2400" dirty="0">
              <a:latin typeface="Arial"/>
              <a:cs typeface="Arial"/>
            </a:endParaRPr>
          </a:p>
          <a:p>
            <a:pPr marL="12700">
              <a:lnSpc>
                <a:spcPct val="100000"/>
              </a:lnSpc>
              <a:spcBef>
                <a:spcPts val="390"/>
              </a:spcBef>
            </a:pPr>
            <a:r>
              <a:rPr sz="1450" spc="-545" dirty="0">
                <a:solidFill>
                  <a:srgbClr val="3333CC"/>
                </a:solidFill>
                <a:latin typeface="Wingdings"/>
                <a:cs typeface="Wingdings"/>
              </a:rPr>
              <a:t></a:t>
            </a:r>
            <a:r>
              <a:rPr sz="1450" spc="605" dirty="0">
                <a:solidFill>
                  <a:srgbClr val="3333CC"/>
                </a:solidFill>
                <a:latin typeface="Times New Roman"/>
                <a:cs typeface="Times New Roman"/>
              </a:rPr>
              <a:t> </a:t>
            </a:r>
            <a:r>
              <a:rPr sz="2400" u="heavy" dirty="0">
                <a:uFill>
                  <a:solidFill>
                    <a:srgbClr val="000000"/>
                  </a:solidFill>
                </a:uFill>
                <a:latin typeface="Arial"/>
                <a:cs typeface="Arial"/>
              </a:rPr>
              <a:t>Example </a:t>
            </a:r>
            <a:r>
              <a:rPr sz="2400" u="heavy" spc="-5" dirty="0">
                <a:uFill>
                  <a:solidFill>
                    <a:srgbClr val="000000"/>
                  </a:solidFill>
                </a:uFill>
                <a:latin typeface="Arial"/>
                <a:cs typeface="Arial"/>
              </a:rPr>
              <a:t>18</a:t>
            </a:r>
            <a:r>
              <a:rPr sz="2400" spc="-5" dirty="0">
                <a:latin typeface="Arial"/>
                <a:cs typeface="Arial"/>
              </a:rPr>
              <a:t>: Let </a:t>
            </a:r>
            <a:r>
              <a:rPr sz="2400" i="1" dirty="0">
                <a:latin typeface="Arial"/>
                <a:cs typeface="Arial"/>
              </a:rPr>
              <a:t>f </a:t>
            </a:r>
            <a:r>
              <a:rPr sz="2400" dirty="0">
                <a:latin typeface="Arial"/>
                <a:cs typeface="Arial"/>
              </a:rPr>
              <a:t>be </a:t>
            </a:r>
            <a:r>
              <a:rPr sz="2400" spc="-5" dirty="0">
                <a:latin typeface="Arial"/>
                <a:cs typeface="Arial"/>
              </a:rPr>
              <a:t>the function from </a:t>
            </a:r>
            <a:r>
              <a:rPr sz="2400" b="1" dirty="0">
                <a:latin typeface="Arial"/>
                <a:cs typeface="Arial"/>
              </a:rPr>
              <a:t>R </a:t>
            </a:r>
            <a:r>
              <a:rPr sz="2400" dirty="0">
                <a:latin typeface="Arial"/>
                <a:cs typeface="Arial"/>
              </a:rPr>
              <a:t>to </a:t>
            </a:r>
            <a:r>
              <a:rPr sz="2400" b="1" dirty="0">
                <a:latin typeface="Arial"/>
                <a:cs typeface="Arial"/>
              </a:rPr>
              <a:t>R</a:t>
            </a:r>
            <a:r>
              <a:rPr sz="2400" b="1" spc="-15" dirty="0">
                <a:latin typeface="Arial"/>
                <a:cs typeface="Arial"/>
              </a:rPr>
              <a:t> </a:t>
            </a:r>
            <a:r>
              <a:rPr sz="2400" spc="-5" dirty="0">
                <a:latin typeface="Arial"/>
                <a:cs typeface="Arial"/>
              </a:rPr>
              <a:t>with</a:t>
            </a:r>
            <a:endParaRPr sz="2400" dirty="0">
              <a:latin typeface="Arial"/>
              <a:cs typeface="Arial"/>
            </a:endParaRPr>
          </a:p>
        </p:txBody>
      </p:sp>
      <p:sp>
        <p:nvSpPr>
          <p:cNvPr id="14" name="object 14"/>
          <p:cNvSpPr/>
          <p:nvPr/>
        </p:nvSpPr>
        <p:spPr>
          <a:xfrm>
            <a:off x="4835525" y="5748338"/>
            <a:ext cx="4191000" cy="831215"/>
          </a:xfrm>
          <a:custGeom>
            <a:avLst/>
            <a:gdLst/>
            <a:ahLst/>
            <a:cxnLst/>
            <a:rect l="l" t="t" r="r" b="b"/>
            <a:pathLst>
              <a:path w="4191000" h="831215">
                <a:moveTo>
                  <a:pt x="0" y="830996"/>
                </a:moveTo>
                <a:lnTo>
                  <a:pt x="4191000" y="830996"/>
                </a:lnTo>
                <a:lnTo>
                  <a:pt x="4191000" y="0"/>
                </a:lnTo>
                <a:lnTo>
                  <a:pt x="0" y="0"/>
                </a:lnTo>
                <a:lnTo>
                  <a:pt x="0" y="830996"/>
                </a:lnTo>
                <a:close/>
              </a:path>
            </a:pathLst>
          </a:custGeom>
          <a:solidFill>
            <a:srgbClr val="DADBF3"/>
          </a:solidFill>
        </p:spPr>
        <p:txBody>
          <a:bodyPr wrap="square" lIns="0" tIns="0" rIns="0" bIns="0" rtlCol="0"/>
          <a:lstStyle/>
          <a:p>
            <a:endParaRPr/>
          </a:p>
        </p:txBody>
      </p:sp>
      <p:sp>
        <p:nvSpPr>
          <p:cNvPr id="15" name="object 15"/>
          <p:cNvSpPr txBox="1"/>
          <p:nvPr/>
        </p:nvSpPr>
        <p:spPr>
          <a:xfrm>
            <a:off x="4914265" y="5781358"/>
            <a:ext cx="3984625" cy="746760"/>
          </a:xfrm>
          <a:prstGeom prst="rect">
            <a:avLst/>
          </a:prstGeom>
        </p:spPr>
        <p:txBody>
          <a:bodyPr vert="horz" wrap="square" lIns="0" tIns="33019" rIns="0" bIns="0" rtlCol="0">
            <a:spAutoFit/>
          </a:bodyPr>
          <a:lstStyle/>
          <a:p>
            <a:pPr marL="12700" marR="5080">
              <a:lnSpc>
                <a:spcPts val="2800"/>
              </a:lnSpc>
              <a:spcBef>
                <a:spcPts val="259"/>
              </a:spcBef>
            </a:pPr>
            <a:r>
              <a:rPr sz="2400" spc="-5" dirty="0">
                <a:latin typeface="Arial"/>
                <a:cs typeface="Arial"/>
              </a:rPr>
              <a:t>No. </a:t>
            </a:r>
            <a:r>
              <a:rPr sz="2400" i="1" dirty="0">
                <a:latin typeface="Arial"/>
                <a:cs typeface="Arial"/>
              </a:rPr>
              <a:t>f </a:t>
            </a:r>
            <a:r>
              <a:rPr sz="2400" dirty="0">
                <a:latin typeface="Arial"/>
                <a:cs typeface="Arial"/>
              </a:rPr>
              <a:t>is not a </a:t>
            </a:r>
            <a:r>
              <a:rPr sz="2400" spc="-5" dirty="0">
                <a:latin typeface="Arial"/>
                <a:cs typeface="Arial"/>
              </a:rPr>
              <a:t>one-to-one  function. </a:t>
            </a:r>
            <a:r>
              <a:rPr sz="2400" dirty="0">
                <a:latin typeface="Arial"/>
                <a:cs typeface="Arial"/>
              </a:rPr>
              <a:t>So </a:t>
            </a:r>
            <a:r>
              <a:rPr sz="2400" spc="-15" dirty="0">
                <a:latin typeface="Arial"/>
                <a:cs typeface="Arial"/>
              </a:rPr>
              <a:t>it’s </a:t>
            </a:r>
            <a:r>
              <a:rPr sz="2400" dirty="0">
                <a:latin typeface="Arial"/>
                <a:cs typeface="Arial"/>
              </a:rPr>
              <a:t>not </a:t>
            </a:r>
            <a:r>
              <a:rPr sz="2400" spc="-5" dirty="0">
                <a:latin typeface="Arial"/>
                <a:cs typeface="Arial"/>
              </a:rPr>
              <a:t>invertible.</a:t>
            </a:r>
            <a:endParaRPr sz="2400">
              <a:latin typeface="Arial"/>
              <a:cs typeface="Arial"/>
            </a:endParaRPr>
          </a:p>
        </p:txBody>
      </p:sp>
      <p:sp>
        <p:nvSpPr>
          <p:cNvPr id="18" name="Date Placeholder 17"/>
          <p:cNvSpPr>
            <a:spLocks noGrp="1"/>
          </p:cNvSpPr>
          <p:nvPr>
            <p:ph type="dt" sz="half" idx="6"/>
          </p:nvPr>
        </p:nvSpPr>
        <p:spPr/>
        <p:txBody>
          <a:bodyPr/>
          <a:lstStyle/>
          <a:p>
            <a:fld id="{14E74B7B-A854-492B-9090-11AB5B06090C}" type="datetime1">
              <a:rPr lang="en-US" smtClean="0"/>
              <a:t>10/16/2023</a:t>
            </a:fld>
            <a:endParaRPr lang="en-US"/>
          </a:p>
        </p:txBody>
      </p:sp>
      <p:sp>
        <p:nvSpPr>
          <p:cNvPr id="20" name="Slide Number Placeholder 19"/>
          <p:cNvSpPr>
            <a:spLocks noGrp="1"/>
          </p:cNvSpPr>
          <p:nvPr>
            <p:ph type="sldNum" sz="quarter" idx="7"/>
          </p:nvPr>
        </p:nvSpPr>
        <p:spPr/>
        <p:txBody>
          <a:bodyPr/>
          <a:lstStyle/>
          <a:p>
            <a:pPr marL="12700">
              <a:lnSpc>
                <a:spcPts val="1425"/>
              </a:lnSpc>
            </a:pPr>
            <a:fld id="{81D60167-4931-47E6-BA6A-407CBD079E47}" type="slidenum">
              <a:rPr lang="en-US" smtClean="0"/>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5161280" cy="635000"/>
          </a:xfrm>
          <a:prstGeom prst="rect">
            <a:avLst/>
          </a:prstGeom>
        </p:spPr>
        <p:txBody>
          <a:bodyPr vert="horz" wrap="square" lIns="0" tIns="12700" rIns="0" bIns="0" rtlCol="0">
            <a:spAutoFit/>
          </a:bodyPr>
          <a:lstStyle/>
          <a:p>
            <a:pPr marL="12700">
              <a:lnSpc>
                <a:spcPct val="100000"/>
              </a:lnSpc>
              <a:spcBef>
                <a:spcPts val="100"/>
              </a:spcBef>
              <a:tabLst>
                <a:tab pos="1056640" algn="l"/>
              </a:tabLst>
            </a:pPr>
            <a:r>
              <a:rPr sz="4000" spc="-5" dirty="0"/>
              <a:t>The	Identity</a:t>
            </a:r>
            <a:r>
              <a:rPr sz="4000" spc="-60" dirty="0"/>
              <a:t> </a:t>
            </a:r>
            <a:r>
              <a:rPr sz="4000" spc="-5" dirty="0"/>
              <a:t>Function</a:t>
            </a:r>
            <a:endParaRPr sz="4000"/>
          </a:p>
        </p:txBody>
      </p:sp>
      <p:sp>
        <p:nvSpPr>
          <p:cNvPr id="9" name="object 9"/>
          <p:cNvSpPr txBox="1"/>
          <p:nvPr/>
        </p:nvSpPr>
        <p:spPr>
          <a:xfrm>
            <a:off x="1194752" y="1234440"/>
            <a:ext cx="7306945" cy="3042920"/>
          </a:xfrm>
          <a:prstGeom prst="rect">
            <a:avLst/>
          </a:prstGeom>
        </p:spPr>
        <p:txBody>
          <a:bodyPr vert="horz" wrap="square" lIns="0" tIns="39370" rIns="0" bIns="0" rtlCol="0">
            <a:spAutoFit/>
          </a:bodyPr>
          <a:lstStyle/>
          <a:p>
            <a:pPr marL="355600" marR="515620" indent="-342900">
              <a:lnSpc>
                <a:spcPct val="93700"/>
              </a:lnSpc>
              <a:spcBef>
                <a:spcPts val="31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For </a:t>
            </a:r>
            <a:r>
              <a:rPr sz="2800" dirty="0">
                <a:latin typeface="Arial"/>
                <a:cs typeface="Arial"/>
              </a:rPr>
              <a:t>any domain </a:t>
            </a:r>
            <a:r>
              <a:rPr sz="2800" i="1" dirty="0">
                <a:latin typeface="Arial"/>
                <a:cs typeface="Arial"/>
              </a:rPr>
              <a:t>A</a:t>
            </a:r>
            <a:r>
              <a:rPr sz="2800" dirty="0">
                <a:latin typeface="Arial"/>
                <a:cs typeface="Arial"/>
              </a:rPr>
              <a:t>, </a:t>
            </a:r>
            <a:r>
              <a:rPr sz="2800" spc="-5" dirty="0">
                <a:latin typeface="Arial"/>
                <a:cs typeface="Arial"/>
              </a:rPr>
              <a:t>the </a:t>
            </a:r>
            <a:r>
              <a:rPr sz="2800" b="1" i="1" spc="-5" dirty="0">
                <a:latin typeface="Arial"/>
                <a:cs typeface="Arial"/>
              </a:rPr>
              <a:t>identity function  </a:t>
            </a:r>
            <a:r>
              <a:rPr sz="2800" i="1" spc="-5" dirty="0">
                <a:latin typeface="Arial"/>
                <a:cs typeface="Arial"/>
              </a:rPr>
              <a:t>I: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A </a:t>
            </a:r>
            <a:r>
              <a:rPr sz="2800" dirty="0">
                <a:latin typeface="Arial"/>
                <a:cs typeface="Arial"/>
              </a:rPr>
              <a:t>(also </a:t>
            </a:r>
            <a:r>
              <a:rPr sz="2800" spc="-5" dirty="0">
                <a:latin typeface="Arial"/>
                <a:cs typeface="Arial"/>
              </a:rPr>
              <a:t>written </a:t>
            </a:r>
            <a:r>
              <a:rPr sz="2800" dirty="0">
                <a:latin typeface="Arial"/>
                <a:cs typeface="Arial"/>
              </a:rPr>
              <a:t>as </a:t>
            </a:r>
            <a:r>
              <a:rPr sz="2800" i="1" dirty="0">
                <a:latin typeface="Arial"/>
                <a:cs typeface="Arial"/>
              </a:rPr>
              <a:t>I</a:t>
            </a:r>
            <a:r>
              <a:rPr sz="2775" i="1" baseline="-21021" dirty="0">
                <a:latin typeface="Arial"/>
                <a:cs typeface="Arial"/>
              </a:rPr>
              <a:t>A</a:t>
            </a:r>
            <a:r>
              <a:rPr sz="2800" i="1" dirty="0">
                <a:latin typeface="Arial"/>
                <a:cs typeface="Arial"/>
              </a:rPr>
              <a:t>, </a:t>
            </a:r>
            <a:r>
              <a:rPr sz="2800" b="1" dirty="0">
                <a:latin typeface="Arial"/>
                <a:cs typeface="Arial"/>
              </a:rPr>
              <a:t>1</a:t>
            </a:r>
            <a:r>
              <a:rPr sz="2800" dirty="0">
                <a:latin typeface="Arial"/>
                <a:cs typeface="Arial"/>
              </a:rPr>
              <a:t>, </a:t>
            </a:r>
            <a:r>
              <a:rPr sz="2800" b="1" dirty="0">
                <a:latin typeface="Arial"/>
                <a:cs typeface="Arial"/>
              </a:rPr>
              <a:t>1</a:t>
            </a:r>
            <a:r>
              <a:rPr sz="2775" i="1" baseline="-21021" dirty="0">
                <a:latin typeface="Arial"/>
                <a:cs typeface="Arial"/>
              </a:rPr>
              <a:t>A</a:t>
            </a:r>
            <a:r>
              <a:rPr sz="2800" dirty="0">
                <a:latin typeface="Arial"/>
                <a:cs typeface="Arial"/>
              </a:rPr>
              <a:t>) is </a:t>
            </a:r>
            <a:r>
              <a:rPr sz="2800" spc="-5" dirty="0">
                <a:latin typeface="Arial"/>
                <a:cs typeface="Arial"/>
              </a:rPr>
              <a:t>the  </a:t>
            </a:r>
            <a:r>
              <a:rPr sz="2800" dirty="0">
                <a:latin typeface="Arial"/>
                <a:cs typeface="Arial"/>
              </a:rPr>
              <a:t>unique </a:t>
            </a:r>
            <a:r>
              <a:rPr sz="2800" spc="-5" dirty="0">
                <a:latin typeface="Arial"/>
                <a:cs typeface="Arial"/>
              </a:rPr>
              <a:t>function </a:t>
            </a:r>
            <a:r>
              <a:rPr sz="2800" dirty="0">
                <a:latin typeface="Arial"/>
                <a:cs typeface="Arial"/>
              </a:rPr>
              <a:t>such </a:t>
            </a:r>
            <a:r>
              <a:rPr sz="2800" spc="-5" dirty="0">
                <a:latin typeface="Arial"/>
                <a:cs typeface="Arial"/>
              </a:rPr>
              <a:t>that </a:t>
            </a:r>
            <a:r>
              <a:rPr sz="2800" dirty="0">
                <a:solidFill>
                  <a:srgbClr val="FF0000"/>
                </a:solidFill>
                <a:latin typeface="Symbol"/>
                <a:cs typeface="Symbol"/>
              </a:rPr>
              <a:t></a:t>
            </a:r>
            <a:r>
              <a:rPr sz="2800" i="1" dirty="0">
                <a:solidFill>
                  <a:srgbClr val="FF0000"/>
                </a:solidFill>
                <a:latin typeface="Arial"/>
                <a:cs typeface="Arial"/>
              </a:rPr>
              <a:t>a</a:t>
            </a:r>
            <a:r>
              <a:rPr sz="2800" dirty="0">
                <a:solidFill>
                  <a:srgbClr val="FF0000"/>
                </a:solidFill>
                <a:latin typeface="Symbol"/>
                <a:cs typeface="Symbol"/>
              </a:rPr>
              <a:t></a:t>
            </a:r>
            <a:r>
              <a:rPr sz="2800" i="1" dirty="0">
                <a:solidFill>
                  <a:srgbClr val="FF0000"/>
                </a:solidFill>
                <a:latin typeface="Arial"/>
                <a:cs typeface="Arial"/>
              </a:rPr>
              <a:t>A</a:t>
            </a:r>
            <a:r>
              <a:rPr sz="2800" dirty="0">
                <a:solidFill>
                  <a:srgbClr val="FF0000"/>
                </a:solidFill>
                <a:latin typeface="Arial"/>
                <a:cs typeface="Arial"/>
              </a:rPr>
              <a:t>: </a:t>
            </a:r>
            <a:r>
              <a:rPr sz="2800" i="1" dirty="0">
                <a:solidFill>
                  <a:srgbClr val="FF0000"/>
                </a:solidFill>
                <a:latin typeface="Arial"/>
                <a:cs typeface="Arial"/>
              </a:rPr>
              <a:t>I</a:t>
            </a:r>
            <a:r>
              <a:rPr sz="2800" dirty="0">
                <a:solidFill>
                  <a:srgbClr val="FF0000"/>
                </a:solidFill>
                <a:latin typeface="Arial"/>
                <a:cs typeface="Arial"/>
              </a:rPr>
              <a:t>(</a:t>
            </a:r>
            <a:r>
              <a:rPr sz="2800" i="1" dirty="0">
                <a:solidFill>
                  <a:srgbClr val="FF0000"/>
                </a:solidFill>
                <a:latin typeface="Arial"/>
                <a:cs typeface="Arial"/>
              </a:rPr>
              <a:t>a</a:t>
            </a:r>
            <a:r>
              <a:rPr sz="2800" dirty="0">
                <a:solidFill>
                  <a:srgbClr val="FF0000"/>
                </a:solidFill>
                <a:latin typeface="Arial"/>
                <a:cs typeface="Arial"/>
              </a:rPr>
              <a:t>) =</a:t>
            </a:r>
            <a:r>
              <a:rPr sz="2800" spc="-55" dirty="0">
                <a:solidFill>
                  <a:srgbClr val="FF0000"/>
                </a:solidFill>
                <a:latin typeface="Arial"/>
                <a:cs typeface="Arial"/>
              </a:rPr>
              <a:t> </a:t>
            </a:r>
            <a:r>
              <a:rPr sz="2800" i="1" dirty="0">
                <a:solidFill>
                  <a:srgbClr val="FF0000"/>
                </a:solidFill>
                <a:latin typeface="Arial"/>
                <a:cs typeface="Arial"/>
              </a:rPr>
              <a:t>a</a:t>
            </a:r>
            <a:r>
              <a:rPr sz="2800" dirty="0">
                <a:latin typeface="Arial"/>
                <a:cs typeface="Arial"/>
              </a:rPr>
              <a:t>.</a:t>
            </a:r>
          </a:p>
          <a:p>
            <a:pPr marL="355600" marR="5080" indent="-342900">
              <a:lnSpc>
                <a:spcPts val="3229"/>
              </a:lnSpc>
              <a:spcBef>
                <a:spcPts val="73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Note that the identity function </a:t>
            </a:r>
            <a:r>
              <a:rPr sz="2800" dirty="0">
                <a:latin typeface="Arial"/>
                <a:cs typeface="Arial"/>
              </a:rPr>
              <a:t>is always </a:t>
            </a:r>
            <a:r>
              <a:rPr sz="2800" spc="-5" dirty="0">
                <a:latin typeface="Arial"/>
                <a:cs typeface="Arial"/>
              </a:rPr>
              <a:t>both  one-to-one </a:t>
            </a:r>
            <a:r>
              <a:rPr sz="2800" dirty="0">
                <a:latin typeface="Arial"/>
                <a:cs typeface="Arial"/>
              </a:rPr>
              <a:t>and </a:t>
            </a:r>
            <a:r>
              <a:rPr sz="2800" spc="-5" dirty="0">
                <a:latin typeface="Arial"/>
                <a:cs typeface="Arial"/>
              </a:rPr>
              <a:t>onto (i.e.,</a:t>
            </a:r>
            <a:r>
              <a:rPr sz="2800" spc="10" dirty="0">
                <a:latin typeface="Arial"/>
                <a:cs typeface="Arial"/>
              </a:rPr>
              <a:t> </a:t>
            </a:r>
            <a:r>
              <a:rPr sz="2800" spc="-5" dirty="0">
                <a:latin typeface="Arial"/>
                <a:cs typeface="Arial"/>
              </a:rPr>
              <a:t>bijective).</a:t>
            </a:r>
            <a:endParaRPr sz="2800" dirty="0">
              <a:latin typeface="Arial"/>
              <a:cs typeface="Arial"/>
            </a:endParaRPr>
          </a:p>
          <a:p>
            <a:pPr marL="355600" marR="802005" indent="-342900">
              <a:lnSpc>
                <a:spcPts val="3130"/>
              </a:lnSpc>
              <a:spcBef>
                <a:spcPts val="72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For </a:t>
            </a:r>
            <a:r>
              <a:rPr sz="2800" dirty="0">
                <a:latin typeface="Arial"/>
                <a:cs typeface="Arial"/>
              </a:rPr>
              <a:t>a </a:t>
            </a:r>
            <a:r>
              <a:rPr sz="2800" spc="-5" dirty="0">
                <a:latin typeface="Arial"/>
                <a:cs typeface="Arial"/>
              </a:rPr>
              <a:t>bijection </a:t>
            </a:r>
            <a:r>
              <a:rPr sz="2800" i="1" dirty="0">
                <a:latin typeface="Arial"/>
                <a:cs typeface="Arial"/>
              </a:rPr>
              <a:t>f </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 </a:t>
            </a:r>
            <a:r>
              <a:rPr sz="2800" dirty="0">
                <a:latin typeface="Arial"/>
                <a:cs typeface="Arial"/>
              </a:rPr>
              <a:t>and </a:t>
            </a:r>
            <a:r>
              <a:rPr sz="2800" spc="-5" dirty="0">
                <a:latin typeface="Arial"/>
                <a:cs typeface="Arial"/>
              </a:rPr>
              <a:t>its </a:t>
            </a:r>
            <a:r>
              <a:rPr sz="2800" dirty="0">
                <a:latin typeface="Arial"/>
                <a:cs typeface="Arial"/>
              </a:rPr>
              <a:t>inverse  </a:t>
            </a:r>
            <a:r>
              <a:rPr sz="2800" spc="-5" dirty="0">
                <a:latin typeface="Arial"/>
                <a:cs typeface="Arial"/>
              </a:rPr>
              <a:t>function </a:t>
            </a:r>
            <a:r>
              <a:rPr sz="2800" i="1" dirty="0">
                <a:latin typeface="Arial"/>
                <a:cs typeface="Arial"/>
              </a:rPr>
              <a:t>f </a:t>
            </a:r>
            <a:r>
              <a:rPr sz="2775" baseline="25525" dirty="0">
                <a:latin typeface="Arial"/>
                <a:cs typeface="Arial"/>
              </a:rPr>
              <a:t>-1</a:t>
            </a:r>
            <a:r>
              <a:rPr sz="2800" dirty="0">
                <a:latin typeface="Arial"/>
                <a:cs typeface="Arial"/>
              </a:rPr>
              <a:t>: </a:t>
            </a:r>
            <a:r>
              <a:rPr sz="2800" i="1" dirty="0">
                <a:latin typeface="Arial"/>
                <a:cs typeface="Arial"/>
              </a:rPr>
              <a:t>B </a:t>
            </a:r>
            <a:r>
              <a:rPr sz="2800" dirty="0">
                <a:latin typeface="Symbol"/>
                <a:cs typeface="Symbol"/>
              </a:rPr>
              <a:t></a:t>
            </a:r>
            <a:r>
              <a:rPr sz="2800" spc="70" dirty="0">
                <a:latin typeface="Times New Roman"/>
                <a:cs typeface="Times New Roman"/>
              </a:rPr>
              <a:t> </a:t>
            </a:r>
            <a:r>
              <a:rPr sz="2800" i="1" spc="-5" dirty="0">
                <a:latin typeface="Arial"/>
                <a:cs typeface="Arial"/>
              </a:rPr>
              <a:t>A</a:t>
            </a:r>
            <a:r>
              <a:rPr sz="2800" spc="-5" dirty="0">
                <a:latin typeface="Arial"/>
                <a:cs typeface="Arial"/>
              </a:rPr>
              <a:t>,</a:t>
            </a:r>
            <a:endParaRPr sz="2800" dirty="0">
              <a:latin typeface="Arial"/>
              <a:cs typeface="Arial"/>
            </a:endParaRPr>
          </a:p>
        </p:txBody>
      </p:sp>
      <p:sp>
        <p:nvSpPr>
          <p:cNvPr id="10" name="object 10"/>
          <p:cNvSpPr txBox="1"/>
          <p:nvPr/>
        </p:nvSpPr>
        <p:spPr>
          <a:xfrm>
            <a:off x="1194752" y="4743703"/>
            <a:ext cx="6179820" cy="1016000"/>
          </a:xfrm>
          <a:prstGeom prst="rect">
            <a:avLst/>
          </a:prstGeom>
        </p:spPr>
        <p:txBody>
          <a:bodyPr vert="horz" wrap="square" lIns="0" tIns="81280" rIns="0" bIns="0" rtlCol="0">
            <a:spAutoFit/>
          </a:bodyPr>
          <a:lstStyle/>
          <a:p>
            <a:pPr marL="12700">
              <a:lnSpc>
                <a:spcPct val="100000"/>
              </a:lnSpc>
              <a:spcBef>
                <a:spcPts val="64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dirty="0">
                <a:latin typeface="Arial"/>
                <a:cs typeface="Arial"/>
              </a:rPr>
              <a:t>Some </a:t>
            </a:r>
            <a:r>
              <a:rPr sz="2800" spc="-5" dirty="0">
                <a:latin typeface="Arial"/>
                <a:cs typeface="Arial"/>
              </a:rPr>
              <a:t>identity functions you</a:t>
            </a:r>
            <a:r>
              <a:rPr sz="2800" spc="-5" dirty="0">
                <a:latin typeface="Times New Roman"/>
                <a:cs typeface="Times New Roman"/>
              </a:rPr>
              <a:t>’</a:t>
            </a:r>
            <a:r>
              <a:rPr sz="2800" spc="-5" dirty="0">
                <a:latin typeface="Arial"/>
                <a:cs typeface="Arial"/>
              </a:rPr>
              <a:t>ve</a:t>
            </a:r>
            <a:r>
              <a:rPr sz="2800" spc="-10" dirty="0">
                <a:latin typeface="Arial"/>
                <a:cs typeface="Arial"/>
              </a:rPr>
              <a:t> </a:t>
            </a:r>
            <a:r>
              <a:rPr sz="2800" dirty="0">
                <a:latin typeface="Arial"/>
                <a:cs typeface="Arial"/>
              </a:rPr>
              <a:t>seen:</a:t>
            </a:r>
            <a:endParaRPr sz="2800">
              <a:latin typeface="Arial"/>
              <a:cs typeface="Arial"/>
            </a:endParaRPr>
          </a:p>
          <a:p>
            <a:pPr marL="469265">
              <a:lnSpc>
                <a:spcPct val="100000"/>
              </a:lnSpc>
              <a:spcBef>
                <a:spcPts val="54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dirty="0">
                <a:latin typeface="Symbol"/>
                <a:cs typeface="Symbol"/>
              </a:rPr>
              <a:t></a:t>
            </a:r>
            <a:r>
              <a:rPr sz="2800" dirty="0">
                <a:latin typeface="Times New Roman"/>
                <a:cs typeface="Times New Roman"/>
              </a:rPr>
              <a:t> </a:t>
            </a:r>
            <a:r>
              <a:rPr sz="2800" spc="-5" dirty="0">
                <a:latin typeface="Arial"/>
                <a:cs typeface="Arial"/>
              </a:rPr>
              <a:t>0, </a:t>
            </a:r>
            <a:r>
              <a:rPr sz="2800" dirty="0">
                <a:latin typeface="Symbol"/>
                <a:cs typeface="Symbol"/>
              </a:rPr>
              <a:t></a:t>
            </a:r>
            <a:r>
              <a:rPr sz="2800" dirty="0">
                <a:latin typeface="Times New Roman"/>
                <a:cs typeface="Times New Roman"/>
              </a:rPr>
              <a:t> </a:t>
            </a:r>
            <a:r>
              <a:rPr sz="2800" spc="-5" dirty="0">
                <a:latin typeface="Arial"/>
                <a:cs typeface="Arial"/>
              </a:rPr>
              <a:t>1, </a:t>
            </a:r>
            <a:r>
              <a:rPr sz="2800" dirty="0">
                <a:latin typeface="Symbol"/>
                <a:cs typeface="Symbol"/>
              </a:rPr>
              <a:t></a:t>
            </a:r>
            <a:r>
              <a:rPr sz="2800" dirty="0">
                <a:latin typeface="Times New Roman"/>
                <a:cs typeface="Times New Roman"/>
              </a:rPr>
              <a:t> </a:t>
            </a:r>
            <a:r>
              <a:rPr sz="2800" b="1" spc="-5" dirty="0">
                <a:latin typeface="Arial"/>
                <a:cs typeface="Arial"/>
              </a:rPr>
              <a:t>T</a:t>
            </a:r>
            <a:r>
              <a:rPr sz="2800" spc="-5" dirty="0">
                <a:latin typeface="Arial"/>
                <a:cs typeface="Arial"/>
              </a:rPr>
              <a:t>, </a:t>
            </a:r>
            <a:r>
              <a:rPr sz="2800" dirty="0">
                <a:latin typeface="Symbol"/>
                <a:cs typeface="Symbol"/>
              </a:rPr>
              <a:t></a:t>
            </a:r>
            <a:r>
              <a:rPr sz="2800" dirty="0">
                <a:latin typeface="Times New Roman"/>
                <a:cs typeface="Times New Roman"/>
              </a:rPr>
              <a:t> </a:t>
            </a:r>
            <a:r>
              <a:rPr sz="2800" b="1" spc="-5" dirty="0">
                <a:latin typeface="Arial"/>
                <a:cs typeface="Arial"/>
              </a:rPr>
              <a:t>F</a:t>
            </a:r>
            <a:r>
              <a:rPr sz="2800" spc="-5" dirty="0">
                <a:latin typeface="Arial"/>
                <a:cs typeface="Arial"/>
              </a:rPr>
              <a:t>, </a:t>
            </a:r>
            <a:r>
              <a:rPr sz="2800" dirty="0">
                <a:latin typeface="Symbol"/>
                <a:cs typeface="Symbol"/>
              </a:rPr>
              <a:t></a:t>
            </a:r>
            <a:r>
              <a:rPr sz="2800" dirty="0">
                <a:latin typeface="Times New Roman"/>
                <a:cs typeface="Times New Roman"/>
              </a:rPr>
              <a:t> </a:t>
            </a:r>
            <a:r>
              <a:rPr sz="2800" dirty="0">
                <a:latin typeface="Symbol"/>
                <a:cs typeface="Symbol"/>
              </a:rPr>
              <a:t></a:t>
            </a:r>
            <a:r>
              <a:rPr sz="2800" dirty="0">
                <a:latin typeface="Arial"/>
                <a:cs typeface="Arial"/>
              </a:rPr>
              <a:t>, </a:t>
            </a:r>
            <a:r>
              <a:rPr sz="2800" dirty="0">
                <a:latin typeface="Symbol"/>
                <a:cs typeface="Symbol"/>
              </a:rPr>
              <a:t></a:t>
            </a:r>
            <a:r>
              <a:rPr sz="2800" spc="434" dirty="0">
                <a:latin typeface="Times New Roman"/>
                <a:cs typeface="Times New Roman"/>
              </a:rPr>
              <a:t> </a:t>
            </a:r>
            <a:r>
              <a:rPr sz="2800" i="1" spc="-5" dirty="0">
                <a:latin typeface="Arial"/>
                <a:cs typeface="Arial"/>
              </a:rPr>
              <a:t>U</a:t>
            </a:r>
            <a:r>
              <a:rPr sz="2800" spc="-5" dirty="0">
                <a:latin typeface="Arial"/>
                <a:cs typeface="Arial"/>
              </a:rPr>
              <a:t>.</a:t>
            </a:r>
            <a:endParaRPr sz="2800">
              <a:latin typeface="Arial"/>
              <a:cs typeface="Arial"/>
            </a:endParaRPr>
          </a:p>
        </p:txBody>
      </p:sp>
      <p:sp>
        <p:nvSpPr>
          <p:cNvPr id="11" name="object 11"/>
          <p:cNvSpPr/>
          <p:nvPr/>
        </p:nvSpPr>
        <p:spPr>
          <a:xfrm>
            <a:off x="3886200" y="4297362"/>
            <a:ext cx="1676400" cy="503555"/>
          </a:xfrm>
          <a:custGeom>
            <a:avLst/>
            <a:gdLst/>
            <a:ahLst/>
            <a:cxnLst/>
            <a:rect l="l" t="t" r="r" b="b"/>
            <a:pathLst>
              <a:path w="1676400" h="503554">
                <a:moveTo>
                  <a:pt x="0" y="503237"/>
                </a:moveTo>
                <a:lnTo>
                  <a:pt x="1676400" y="503237"/>
                </a:lnTo>
                <a:lnTo>
                  <a:pt x="1676400" y="0"/>
                </a:lnTo>
                <a:lnTo>
                  <a:pt x="0" y="0"/>
                </a:lnTo>
                <a:lnTo>
                  <a:pt x="0" y="503237"/>
                </a:lnTo>
                <a:close/>
              </a:path>
            </a:pathLst>
          </a:custGeom>
          <a:solidFill>
            <a:srgbClr val="FFFED5"/>
          </a:solidFill>
        </p:spPr>
        <p:txBody>
          <a:bodyPr wrap="square" lIns="0" tIns="0" rIns="0" bIns="0" rtlCol="0"/>
          <a:lstStyle/>
          <a:p>
            <a:endParaRPr/>
          </a:p>
        </p:txBody>
      </p:sp>
      <p:sp>
        <p:nvSpPr>
          <p:cNvPr id="12" name="object 12"/>
          <p:cNvSpPr txBox="1"/>
          <p:nvPr/>
        </p:nvSpPr>
        <p:spPr>
          <a:xfrm>
            <a:off x="5388456" y="4547043"/>
            <a:ext cx="137795" cy="270510"/>
          </a:xfrm>
          <a:prstGeom prst="rect">
            <a:avLst/>
          </a:prstGeom>
        </p:spPr>
        <p:txBody>
          <a:bodyPr vert="horz" wrap="square" lIns="0" tIns="13335" rIns="0" bIns="0" rtlCol="0">
            <a:spAutoFit/>
          </a:bodyPr>
          <a:lstStyle/>
          <a:p>
            <a:pPr>
              <a:lnSpc>
                <a:spcPct val="100000"/>
              </a:lnSpc>
              <a:spcBef>
                <a:spcPts val="105"/>
              </a:spcBef>
            </a:pPr>
            <a:r>
              <a:rPr sz="1600" i="1" spc="5" dirty="0">
                <a:latin typeface="Times New Roman"/>
                <a:cs typeface="Times New Roman"/>
              </a:rPr>
              <a:t>A</a:t>
            </a:r>
            <a:endParaRPr sz="1600">
              <a:latin typeface="Times New Roman"/>
              <a:cs typeface="Times New Roman"/>
            </a:endParaRPr>
          </a:p>
        </p:txBody>
      </p:sp>
      <p:sp>
        <p:nvSpPr>
          <p:cNvPr id="13" name="object 13"/>
          <p:cNvSpPr txBox="1"/>
          <p:nvPr/>
        </p:nvSpPr>
        <p:spPr>
          <a:xfrm>
            <a:off x="4000419" y="4313809"/>
            <a:ext cx="1365250" cy="445770"/>
          </a:xfrm>
          <a:prstGeom prst="rect">
            <a:avLst/>
          </a:prstGeom>
        </p:spPr>
        <p:txBody>
          <a:bodyPr vert="horz" wrap="square" lIns="0" tIns="13335" rIns="0" bIns="0" rtlCol="0">
            <a:spAutoFit/>
          </a:bodyPr>
          <a:lstStyle/>
          <a:p>
            <a:pPr>
              <a:lnSpc>
                <a:spcPct val="100000"/>
              </a:lnSpc>
              <a:spcBef>
                <a:spcPts val="105"/>
              </a:spcBef>
              <a:tabLst>
                <a:tab pos="960755" algn="l"/>
              </a:tabLst>
            </a:pPr>
            <a:r>
              <a:rPr sz="2750" i="1" dirty="0">
                <a:latin typeface="Times New Roman"/>
                <a:cs typeface="Times New Roman"/>
              </a:rPr>
              <a:t>f </a:t>
            </a:r>
            <a:r>
              <a:rPr sz="2400" spc="-30" baseline="43402" dirty="0">
                <a:latin typeface="Symbol"/>
                <a:cs typeface="Symbol"/>
              </a:rPr>
              <a:t></a:t>
            </a:r>
            <a:r>
              <a:rPr sz="2400" spc="-30" baseline="43402" dirty="0">
                <a:latin typeface="Times New Roman"/>
                <a:cs typeface="Times New Roman"/>
              </a:rPr>
              <a:t>1</a:t>
            </a:r>
            <a:r>
              <a:rPr sz="2400" spc="-135" baseline="43402" dirty="0">
                <a:latin typeface="Times New Roman"/>
                <a:cs typeface="Times New Roman"/>
              </a:rPr>
              <a:t> </a:t>
            </a:r>
            <a:r>
              <a:rPr sz="2750" spc="-1280" dirty="0">
                <a:latin typeface="Arial"/>
                <a:cs typeface="Arial"/>
              </a:rPr>
              <a:t></a:t>
            </a:r>
            <a:r>
              <a:rPr sz="2750" spc="130" dirty="0">
                <a:latin typeface="Arial"/>
                <a:cs typeface="Arial"/>
              </a:rPr>
              <a:t> </a:t>
            </a:r>
            <a:r>
              <a:rPr sz="2750" i="1" dirty="0">
                <a:latin typeface="Times New Roman"/>
                <a:cs typeface="Times New Roman"/>
              </a:rPr>
              <a:t>f	</a:t>
            </a:r>
            <a:r>
              <a:rPr sz="2750" spc="5" dirty="0">
                <a:latin typeface="Symbol"/>
                <a:cs typeface="Symbol"/>
              </a:rPr>
              <a:t></a:t>
            </a:r>
            <a:r>
              <a:rPr sz="2750" spc="-125" dirty="0">
                <a:latin typeface="Times New Roman"/>
                <a:cs typeface="Times New Roman"/>
              </a:rPr>
              <a:t> </a:t>
            </a:r>
            <a:r>
              <a:rPr sz="2750" i="1" dirty="0">
                <a:latin typeface="Times New Roman"/>
                <a:cs typeface="Times New Roman"/>
              </a:rPr>
              <a:t>I</a:t>
            </a:r>
            <a:endParaRPr sz="2750" dirty="0">
              <a:latin typeface="Times New Roman"/>
              <a:cs typeface="Times New Roman"/>
            </a:endParaRPr>
          </a:p>
        </p:txBody>
      </p:sp>
      <p:sp>
        <p:nvSpPr>
          <p:cNvPr id="17" name="Date Placeholder 16"/>
          <p:cNvSpPr>
            <a:spLocks noGrp="1"/>
          </p:cNvSpPr>
          <p:nvPr>
            <p:ph type="dt" sz="half" idx="6"/>
          </p:nvPr>
        </p:nvSpPr>
        <p:spPr/>
        <p:txBody>
          <a:bodyPr/>
          <a:lstStyle/>
          <a:p>
            <a:fld id="{A3B2D7C6-40B3-4CC8-B2A4-98C7423B8C10}" type="datetime1">
              <a:rPr lang="en-US" smtClean="0"/>
              <a:t>10/16/2023</a:t>
            </a:fld>
            <a:endParaRPr lang="en-US"/>
          </a:p>
        </p:txBody>
      </p:sp>
      <p:sp>
        <p:nvSpPr>
          <p:cNvPr id="19" name="Slide Number Placeholder 18"/>
          <p:cNvSpPr>
            <a:spLocks noGrp="1"/>
          </p:cNvSpPr>
          <p:nvPr>
            <p:ph type="sldNum" sz="quarter" idx="7"/>
          </p:nvPr>
        </p:nvSpPr>
        <p:spPr/>
        <p:txBody>
          <a:bodyPr/>
          <a:lstStyle/>
          <a:p>
            <a:pPr marL="12700">
              <a:lnSpc>
                <a:spcPts val="1425"/>
              </a:lnSpc>
            </a:pPr>
            <a:fld id="{81D60167-4931-47E6-BA6A-407CBD079E47}" type="slidenum">
              <a:rPr lang="en-US" smtClean="0"/>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194752" y="1526857"/>
            <a:ext cx="3649979" cy="452120"/>
          </a:xfrm>
          <a:prstGeom prst="rect">
            <a:avLst/>
          </a:prstGeom>
        </p:spPr>
        <p:txBody>
          <a:bodyPr vert="horz" wrap="square" lIns="0" tIns="12700" rIns="0" bIns="0" rtlCol="0">
            <a:spAutoFit/>
          </a:bodyPr>
          <a:lstStyle/>
          <a:p>
            <a:pPr marL="12700">
              <a:lnSpc>
                <a:spcPct val="100000"/>
              </a:lnSpc>
              <a:spcBef>
                <a:spcPts val="10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The identity</a:t>
            </a:r>
            <a:r>
              <a:rPr sz="2800" spc="-15" dirty="0">
                <a:latin typeface="Arial"/>
                <a:cs typeface="Arial"/>
              </a:rPr>
              <a:t> </a:t>
            </a:r>
            <a:r>
              <a:rPr sz="2800" spc="-5" dirty="0">
                <a:latin typeface="Arial"/>
                <a:cs typeface="Arial"/>
              </a:rPr>
              <a:t>function:</a:t>
            </a:r>
            <a:endParaRPr sz="2800">
              <a:latin typeface="Arial"/>
              <a:cs typeface="Arial"/>
            </a:endParaRPr>
          </a:p>
        </p:txBody>
      </p:sp>
      <p:sp>
        <p:nvSpPr>
          <p:cNvPr id="8" name="object 8"/>
          <p:cNvSpPr txBox="1">
            <a:spLocks noGrp="1"/>
          </p:cNvSpPr>
          <p:nvPr>
            <p:ph type="title"/>
          </p:nvPr>
        </p:nvSpPr>
        <p:spPr>
          <a:xfrm>
            <a:off x="117792" y="492759"/>
            <a:ext cx="8908414" cy="628377"/>
          </a:xfrm>
          <a:prstGeom prst="rect">
            <a:avLst/>
          </a:prstGeom>
        </p:spPr>
        <p:txBody>
          <a:bodyPr vert="horz" wrap="square" lIns="0" tIns="12700" rIns="0" bIns="0" rtlCol="0">
            <a:spAutoFit/>
          </a:bodyPr>
          <a:lstStyle/>
          <a:p>
            <a:pPr marL="1124585">
              <a:lnSpc>
                <a:spcPct val="100000"/>
              </a:lnSpc>
              <a:spcBef>
                <a:spcPts val="100"/>
              </a:spcBef>
            </a:pPr>
            <a:r>
              <a:rPr sz="4000" spc="-5" dirty="0"/>
              <a:t>Id</a:t>
            </a:r>
            <a:r>
              <a:rPr sz="4000" dirty="0"/>
              <a:t>e</a:t>
            </a:r>
            <a:r>
              <a:rPr sz="4000" spc="-5" dirty="0"/>
              <a:t>n</a:t>
            </a:r>
            <a:r>
              <a:rPr sz="4000" dirty="0"/>
              <a:t>t</a:t>
            </a:r>
            <a:r>
              <a:rPr sz="4000" spc="-5" dirty="0"/>
              <a:t>i</a:t>
            </a:r>
            <a:r>
              <a:rPr sz="4000" dirty="0"/>
              <a:t>ty </a:t>
            </a:r>
            <a:r>
              <a:rPr sz="4000" spc="-5" dirty="0"/>
              <a:t>Fun</a:t>
            </a:r>
            <a:r>
              <a:rPr sz="4000" dirty="0"/>
              <a:t>ct</a:t>
            </a:r>
            <a:r>
              <a:rPr sz="4000" spc="-5" dirty="0"/>
              <a:t>io</a:t>
            </a:r>
            <a:r>
              <a:rPr sz="4000" dirty="0"/>
              <a:t>n</a:t>
            </a:r>
            <a:r>
              <a:rPr sz="4000" spc="-5" dirty="0"/>
              <a:t> Illu</a:t>
            </a:r>
            <a:r>
              <a:rPr sz="4000" dirty="0"/>
              <a:t>strat</a:t>
            </a:r>
            <a:r>
              <a:rPr sz="4000" spc="-5" dirty="0"/>
              <a:t>ion</a:t>
            </a:r>
            <a:r>
              <a:rPr sz="4000" spc="-1570" dirty="0"/>
              <a:t>s</a:t>
            </a:r>
            <a:r>
              <a:rPr lang="en-US" sz="1200" b="0" baseline="156250" dirty="0">
                <a:solidFill>
                  <a:srgbClr val="336600"/>
                </a:solidFill>
                <a:latin typeface="Times New Roman"/>
                <a:cs typeface="Times New Roman"/>
              </a:rPr>
              <a:t>.</a:t>
            </a:r>
            <a:endParaRPr sz="1200" baseline="156250" dirty="0">
              <a:latin typeface="Times New Roman"/>
              <a:cs typeface="Times New Roman"/>
            </a:endParaRPr>
          </a:p>
        </p:txBody>
      </p:sp>
      <p:sp>
        <p:nvSpPr>
          <p:cNvPr id="9" name="object 9"/>
          <p:cNvSpPr/>
          <p:nvPr/>
        </p:nvSpPr>
        <p:spPr>
          <a:xfrm>
            <a:off x="1524000" y="2514600"/>
            <a:ext cx="2286000" cy="2590800"/>
          </a:xfrm>
          <a:custGeom>
            <a:avLst/>
            <a:gdLst/>
            <a:ahLst/>
            <a:cxnLst/>
            <a:rect l="l" t="t" r="r" b="b"/>
            <a:pathLst>
              <a:path w="2286000" h="2590800">
                <a:moveTo>
                  <a:pt x="1143000" y="0"/>
                </a:moveTo>
                <a:lnTo>
                  <a:pt x="1098118" y="980"/>
                </a:lnTo>
                <a:lnTo>
                  <a:pt x="1053674" y="3897"/>
                </a:lnTo>
                <a:lnTo>
                  <a:pt x="1009701" y="8715"/>
                </a:lnTo>
                <a:lnTo>
                  <a:pt x="966229" y="15397"/>
                </a:lnTo>
                <a:lnTo>
                  <a:pt x="923291" y="23908"/>
                </a:lnTo>
                <a:lnTo>
                  <a:pt x="880919" y="34212"/>
                </a:lnTo>
                <a:lnTo>
                  <a:pt x="839143" y="46272"/>
                </a:lnTo>
                <a:lnTo>
                  <a:pt x="797997" y="60054"/>
                </a:lnTo>
                <a:lnTo>
                  <a:pt x="757511" y="75520"/>
                </a:lnTo>
                <a:lnTo>
                  <a:pt x="717717" y="92634"/>
                </a:lnTo>
                <a:lnTo>
                  <a:pt x="678648" y="111362"/>
                </a:lnTo>
                <a:lnTo>
                  <a:pt x="640335" y="131666"/>
                </a:lnTo>
                <a:lnTo>
                  <a:pt x="602809" y="153510"/>
                </a:lnTo>
                <a:lnTo>
                  <a:pt x="566103" y="176860"/>
                </a:lnTo>
                <a:lnTo>
                  <a:pt x="530249" y="201678"/>
                </a:lnTo>
                <a:lnTo>
                  <a:pt x="495277" y="227929"/>
                </a:lnTo>
                <a:lnTo>
                  <a:pt x="461220" y="255576"/>
                </a:lnTo>
                <a:lnTo>
                  <a:pt x="428109" y="284585"/>
                </a:lnTo>
                <a:lnTo>
                  <a:pt x="395977" y="314917"/>
                </a:lnTo>
                <a:lnTo>
                  <a:pt x="364855" y="346539"/>
                </a:lnTo>
                <a:lnTo>
                  <a:pt x="334775" y="379414"/>
                </a:lnTo>
                <a:lnTo>
                  <a:pt x="305768" y="413505"/>
                </a:lnTo>
                <a:lnTo>
                  <a:pt x="277867" y="448777"/>
                </a:lnTo>
                <a:lnTo>
                  <a:pt x="251102" y="485193"/>
                </a:lnTo>
                <a:lnTo>
                  <a:pt x="225507" y="522718"/>
                </a:lnTo>
                <a:lnTo>
                  <a:pt x="201112" y="561316"/>
                </a:lnTo>
                <a:lnTo>
                  <a:pt x="177950" y="600951"/>
                </a:lnTo>
                <a:lnTo>
                  <a:pt x="156051" y="641587"/>
                </a:lnTo>
                <a:lnTo>
                  <a:pt x="135449" y="683187"/>
                </a:lnTo>
                <a:lnTo>
                  <a:pt x="116175" y="725716"/>
                </a:lnTo>
                <a:lnTo>
                  <a:pt x="98259" y="769137"/>
                </a:lnTo>
                <a:lnTo>
                  <a:pt x="81735" y="813416"/>
                </a:lnTo>
                <a:lnTo>
                  <a:pt x="66634" y="858515"/>
                </a:lnTo>
                <a:lnTo>
                  <a:pt x="52988" y="904399"/>
                </a:lnTo>
                <a:lnTo>
                  <a:pt x="40828" y="951031"/>
                </a:lnTo>
                <a:lnTo>
                  <a:pt x="30187" y="998376"/>
                </a:lnTo>
                <a:lnTo>
                  <a:pt x="21095" y="1046398"/>
                </a:lnTo>
                <a:lnTo>
                  <a:pt x="13585" y="1095061"/>
                </a:lnTo>
                <a:lnTo>
                  <a:pt x="7689" y="1144329"/>
                </a:lnTo>
                <a:lnTo>
                  <a:pt x="3438" y="1194165"/>
                </a:lnTo>
                <a:lnTo>
                  <a:pt x="865" y="1244534"/>
                </a:lnTo>
                <a:lnTo>
                  <a:pt x="0" y="1295400"/>
                </a:lnTo>
                <a:lnTo>
                  <a:pt x="865" y="1346265"/>
                </a:lnTo>
                <a:lnTo>
                  <a:pt x="3438" y="1396634"/>
                </a:lnTo>
                <a:lnTo>
                  <a:pt x="7689" y="1446470"/>
                </a:lnTo>
                <a:lnTo>
                  <a:pt x="13585" y="1495738"/>
                </a:lnTo>
                <a:lnTo>
                  <a:pt x="21095" y="1544401"/>
                </a:lnTo>
                <a:lnTo>
                  <a:pt x="30187" y="1592423"/>
                </a:lnTo>
                <a:lnTo>
                  <a:pt x="40828" y="1639768"/>
                </a:lnTo>
                <a:lnTo>
                  <a:pt x="52988" y="1686400"/>
                </a:lnTo>
                <a:lnTo>
                  <a:pt x="66634" y="1732284"/>
                </a:lnTo>
                <a:lnTo>
                  <a:pt x="81735" y="1777383"/>
                </a:lnTo>
                <a:lnTo>
                  <a:pt x="98259" y="1821662"/>
                </a:lnTo>
                <a:lnTo>
                  <a:pt x="116175" y="1865083"/>
                </a:lnTo>
                <a:lnTo>
                  <a:pt x="135449" y="1907612"/>
                </a:lnTo>
                <a:lnTo>
                  <a:pt x="156051" y="1949212"/>
                </a:lnTo>
                <a:lnTo>
                  <a:pt x="177950" y="1989848"/>
                </a:lnTo>
                <a:lnTo>
                  <a:pt x="201112" y="2029483"/>
                </a:lnTo>
                <a:lnTo>
                  <a:pt x="225507" y="2068081"/>
                </a:lnTo>
                <a:lnTo>
                  <a:pt x="251102" y="2105606"/>
                </a:lnTo>
                <a:lnTo>
                  <a:pt x="277867" y="2142022"/>
                </a:lnTo>
                <a:lnTo>
                  <a:pt x="305768" y="2177294"/>
                </a:lnTo>
                <a:lnTo>
                  <a:pt x="334775" y="2211385"/>
                </a:lnTo>
                <a:lnTo>
                  <a:pt x="364855" y="2244260"/>
                </a:lnTo>
                <a:lnTo>
                  <a:pt x="395977" y="2275882"/>
                </a:lnTo>
                <a:lnTo>
                  <a:pt x="428109" y="2306214"/>
                </a:lnTo>
                <a:lnTo>
                  <a:pt x="461220" y="2335223"/>
                </a:lnTo>
                <a:lnTo>
                  <a:pt x="495277" y="2362870"/>
                </a:lnTo>
                <a:lnTo>
                  <a:pt x="530249" y="2389121"/>
                </a:lnTo>
                <a:lnTo>
                  <a:pt x="566103" y="2413939"/>
                </a:lnTo>
                <a:lnTo>
                  <a:pt x="602809" y="2437289"/>
                </a:lnTo>
                <a:lnTo>
                  <a:pt x="640335" y="2459133"/>
                </a:lnTo>
                <a:lnTo>
                  <a:pt x="678648" y="2479437"/>
                </a:lnTo>
                <a:lnTo>
                  <a:pt x="717717" y="2498165"/>
                </a:lnTo>
                <a:lnTo>
                  <a:pt x="757511" y="2515279"/>
                </a:lnTo>
                <a:lnTo>
                  <a:pt x="797997" y="2530745"/>
                </a:lnTo>
                <a:lnTo>
                  <a:pt x="839143" y="2544527"/>
                </a:lnTo>
                <a:lnTo>
                  <a:pt x="880919" y="2556587"/>
                </a:lnTo>
                <a:lnTo>
                  <a:pt x="923291" y="2566891"/>
                </a:lnTo>
                <a:lnTo>
                  <a:pt x="966229" y="2575402"/>
                </a:lnTo>
                <a:lnTo>
                  <a:pt x="1009701" y="2582084"/>
                </a:lnTo>
                <a:lnTo>
                  <a:pt x="1053674" y="2586902"/>
                </a:lnTo>
                <a:lnTo>
                  <a:pt x="1098118" y="2589819"/>
                </a:lnTo>
                <a:lnTo>
                  <a:pt x="1143000" y="2590800"/>
                </a:lnTo>
                <a:lnTo>
                  <a:pt x="1187881" y="2589819"/>
                </a:lnTo>
                <a:lnTo>
                  <a:pt x="1232325" y="2586902"/>
                </a:lnTo>
                <a:lnTo>
                  <a:pt x="1276298" y="2582084"/>
                </a:lnTo>
                <a:lnTo>
                  <a:pt x="1319770" y="2575402"/>
                </a:lnTo>
                <a:lnTo>
                  <a:pt x="1362708" y="2566891"/>
                </a:lnTo>
                <a:lnTo>
                  <a:pt x="1405080" y="2556587"/>
                </a:lnTo>
                <a:lnTo>
                  <a:pt x="1446856" y="2544527"/>
                </a:lnTo>
                <a:lnTo>
                  <a:pt x="1488002" y="2530745"/>
                </a:lnTo>
                <a:lnTo>
                  <a:pt x="1528488" y="2515279"/>
                </a:lnTo>
                <a:lnTo>
                  <a:pt x="1568282" y="2498165"/>
                </a:lnTo>
                <a:lnTo>
                  <a:pt x="1607351" y="2479437"/>
                </a:lnTo>
                <a:lnTo>
                  <a:pt x="1645664" y="2459133"/>
                </a:lnTo>
                <a:lnTo>
                  <a:pt x="1683190" y="2437289"/>
                </a:lnTo>
                <a:lnTo>
                  <a:pt x="1719896" y="2413939"/>
                </a:lnTo>
                <a:lnTo>
                  <a:pt x="1755750" y="2389121"/>
                </a:lnTo>
                <a:lnTo>
                  <a:pt x="1790722" y="2362870"/>
                </a:lnTo>
                <a:lnTo>
                  <a:pt x="1824779" y="2335223"/>
                </a:lnTo>
                <a:lnTo>
                  <a:pt x="1857890" y="2306214"/>
                </a:lnTo>
                <a:lnTo>
                  <a:pt x="1890022" y="2275882"/>
                </a:lnTo>
                <a:lnTo>
                  <a:pt x="1921144" y="2244260"/>
                </a:lnTo>
                <a:lnTo>
                  <a:pt x="1951224" y="2211385"/>
                </a:lnTo>
                <a:lnTo>
                  <a:pt x="1980231" y="2177294"/>
                </a:lnTo>
                <a:lnTo>
                  <a:pt x="2008132" y="2142022"/>
                </a:lnTo>
                <a:lnTo>
                  <a:pt x="2034897" y="2105606"/>
                </a:lnTo>
                <a:lnTo>
                  <a:pt x="2060492" y="2068081"/>
                </a:lnTo>
                <a:lnTo>
                  <a:pt x="2084887" y="2029483"/>
                </a:lnTo>
                <a:lnTo>
                  <a:pt x="2108049" y="1989848"/>
                </a:lnTo>
                <a:lnTo>
                  <a:pt x="2129948" y="1949212"/>
                </a:lnTo>
                <a:lnTo>
                  <a:pt x="2150550" y="1907612"/>
                </a:lnTo>
                <a:lnTo>
                  <a:pt x="2169824" y="1865083"/>
                </a:lnTo>
                <a:lnTo>
                  <a:pt x="2187740" y="1821662"/>
                </a:lnTo>
                <a:lnTo>
                  <a:pt x="2204264" y="1777383"/>
                </a:lnTo>
                <a:lnTo>
                  <a:pt x="2219365" y="1732284"/>
                </a:lnTo>
                <a:lnTo>
                  <a:pt x="2233011" y="1686400"/>
                </a:lnTo>
                <a:lnTo>
                  <a:pt x="2245171" y="1639768"/>
                </a:lnTo>
                <a:lnTo>
                  <a:pt x="2255812" y="1592423"/>
                </a:lnTo>
                <a:lnTo>
                  <a:pt x="2264904" y="1544401"/>
                </a:lnTo>
                <a:lnTo>
                  <a:pt x="2272414" y="1495738"/>
                </a:lnTo>
                <a:lnTo>
                  <a:pt x="2278310" y="1446470"/>
                </a:lnTo>
                <a:lnTo>
                  <a:pt x="2282561" y="1396634"/>
                </a:lnTo>
                <a:lnTo>
                  <a:pt x="2285134" y="1346265"/>
                </a:lnTo>
                <a:lnTo>
                  <a:pt x="2286000" y="1295400"/>
                </a:lnTo>
                <a:lnTo>
                  <a:pt x="2285134" y="1244534"/>
                </a:lnTo>
                <a:lnTo>
                  <a:pt x="2282561" y="1194165"/>
                </a:lnTo>
                <a:lnTo>
                  <a:pt x="2278310" y="1144329"/>
                </a:lnTo>
                <a:lnTo>
                  <a:pt x="2272414" y="1095061"/>
                </a:lnTo>
                <a:lnTo>
                  <a:pt x="2264904" y="1046398"/>
                </a:lnTo>
                <a:lnTo>
                  <a:pt x="2255812" y="998376"/>
                </a:lnTo>
                <a:lnTo>
                  <a:pt x="2245171" y="951031"/>
                </a:lnTo>
                <a:lnTo>
                  <a:pt x="2233011" y="904399"/>
                </a:lnTo>
                <a:lnTo>
                  <a:pt x="2219365" y="858515"/>
                </a:lnTo>
                <a:lnTo>
                  <a:pt x="2204264" y="813416"/>
                </a:lnTo>
                <a:lnTo>
                  <a:pt x="2187740" y="769137"/>
                </a:lnTo>
                <a:lnTo>
                  <a:pt x="2169824" y="725716"/>
                </a:lnTo>
                <a:lnTo>
                  <a:pt x="2150550" y="683187"/>
                </a:lnTo>
                <a:lnTo>
                  <a:pt x="2129948" y="641587"/>
                </a:lnTo>
                <a:lnTo>
                  <a:pt x="2108049" y="600951"/>
                </a:lnTo>
                <a:lnTo>
                  <a:pt x="2084887" y="561316"/>
                </a:lnTo>
                <a:lnTo>
                  <a:pt x="2060492" y="522718"/>
                </a:lnTo>
                <a:lnTo>
                  <a:pt x="2034897" y="485193"/>
                </a:lnTo>
                <a:lnTo>
                  <a:pt x="2008132" y="448777"/>
                </a:lnTo>
                <a:lnTo>
                  <a:pt x="1980231" y="413505"/>
                </a:lnTo>
                <a:lnTo>
                  <a:pt x="1951224" y="379414"/>
                </a:lnTo>
                <a:lnTo>
                  <a:pt x="1921144" y="346539"/>
                </a:lnTo>
                <a:lnTo>
                  <a:pt x="1890022" y="314917"/>
                </a:lnTo>
                <a:lnTo>
                  <a:pt x="1857890" y="284585"/>
                </a:lnTo>
                <a:lnTo>
                  <a:pt x="1824779" y="255576"/>
                </a:lnTo>
                <a:lnTo>
                  <a:pt x="1790722" y="227929"/>
                </a:lnTo>
                <a:lnTo>
                  <a:pt x="1755750" y="201678"/>
                </a:lnTo>
                <a:lnTo>
                  <a:pt x="1719896" y="176860"/>
                </a:lnTo>
                <a:lnTo>
                  <a:pt x="1683190" y="153510"/>
                </a:lnTo>
                <a:lnTo>
                  <a:pt x="1645664" y="131666"/>
                </a:lnTo>
                <a:lnTo>
                  <a:pt x="1607351" y="111362"/>
                </a:lnTo>
                <a:lnTo>
                  <a:pt x="1568282" y="92634"/>
                </a:lnTo>
                <a:lnTo>
                  <a:pt x="1528488" y="75520"/>
                </a:lnTo>
                <a:lnTo>
                  <a:pt x="1488002" y="60054"/>
                </a:lnTo>
                <a:lnTo>
                  <a:pt x="1446856" y="46272"/>
                </a:lnTo>
                <a:lnTo>
                  <a:pt x="1405080" y="34212"/>
                </a:lnTo>
                <a:lnTo>
                  <a:pt x="1362708" y="23908"/>
                </a:lnTo>
                <a:lnTo>
                  <a:pt x="1319770" y="15397"/>
                </a:lnTo>
                <a:lnTo>
                  <a:pt x="1276298" y="8715"/>
                </a:lnTo>
                <a:lnTo>
                  <a:pt x="1232325" y="3897"/>
                </a:lnTo>
                <a:lnTo>
                  <a:pt x="1187881" y="980"/>
                </a:lnTo>
                <a:lnTo>
                  <a:pt x="1143000" y="0"/>
                </a:lnTo>
                <a:close/>
              </a:path>
            </a:pathLst>
          </a:custGeom>
          <a:solidFill>
            <a:srgbClr val="38D4D6"/>
          </a:solidFill>
        </p:spPr>
        <p:txBody>
          <a:bodyPr wrap="square" lIns="0" tIns="0" rIns="0" bIns="0" rtlCol="0"/>
          <a:lstStyle/>
          <a:p>
            <a:endParaRPr/>
          </a:p>
        </p:txBody>
      </p:sp>
      <p:sp>
        <p:nvSpPr>
          <p:cNvPr id="10" name="object 10"/>
          <p:cNvSpPr/>
          <p:nvPr/>
        </p:nvSpPr>
        <p:spPr>
          <a:xfrm>
            <a:off x="1523999" y="2514600"/>
            <a:ext cx="2286000" cy="2590800"/>
          </a:xfrm>
          <a:custGeom>
            <a:avLst/>
            <a:gdLst/>
            <a:ahLst/>
            <a:cxnLst/>
            <a:rect l="l" t="t" r="r" b="b"/>
            <a:pathLst>
              <a:path w="2286000" h="2590800">
                <a:moveTo>
                  <a:pt x="0" y="1295398"/>
                </a:moveTo>
                <a:lnTo>
                  <a:pt x="865" y="1244533"/>
                </a:lnTo>
                <a:lnTo>
                  <a:pt x="3438" y="1194164"/>
                </a:lnTo>
                <a:lnTo>
                  <a:pt x="7689" y="1144327"/>
                </a:lnTo>
                <a:lnTo>
                  <a:pt x="13586" y="1095060"/>
                </a:lnTo>
                <a:lnTo>
                  <a:pt x="21095" y="1046397"/>
                </a:lnTo>
                <a:lnTo>
                  <a:pt x="30187" y="998375"/>
                </a:lnTo>
                <a:lnTo>
                  <a:pt x="40829" y="951030"/>
                </a:lnTo>
                <a:lnTo>
                  <a:pt x="52988" y="904397"/>
                </a:lnTo>
                <a:lnTo>
                  <a:pt x="66635" y="858514"/>
                </a:lnTo>
                <a:lnTo>
                  <a:pt x="81736" y="813414"/>
                </a:lnTo>
                <a:lnTo>
                  <a:pt x="98260" y="769136"/>
                </a:lnTo>
                <a:lnTo>
                  <a:pt x="116175" y="725715"/>
                </a:lnTo>
                <a:lnTo>
                  <a:pt x="135450" y="683186"/>
                </a:lnTo>
                <a:lnTo>
                  <a:pt x="156052" y="641586"/>
                </a:lnTo>
                <a:lnTo>
                  <a:pt x="177951" y="600950"/>
                </a:lnTo>
                <a:lnTo>
                  <a:pt x="201113" y="561315"/>
                </a:lnTo>
                <a:lnTo>
                  <a:pt x="225508" y="522717"/>
                </a:lnTo>
                <a:lnTo>
                  <a:pt x="251103" y="485192"/>
                </a:lnTo>
                <a:lnTo>
                  <a:pt x="277868" y="448776"/>
                </a:lnTo>
                <a:lnTo>
                  <a:pt x="305769" y="413504"/>
                </a:lnTo>
                <a:lnTo>
                  <a:pt x="334776" y="379413"/>
                </a:lnTo>
                <a:lnTo>
                  <a:pt x="364856" y="346539"/>
                </a:lnTo>
                <a:lnTo>
                  <a:pt x="395979" y="314917"/>
                </a:lnTo>
                <a:lnTo>
                  <a:pt x="428111" y="284584"/>
                </a:lnTo>
                <a:lnTo>
                  <a:pt x="461221" y="255576"/>
                </a:lnTo>
                <a:lnTo>
                  <a:pt x="495278" y="227928"/>
                </a:lnTo>
                <a:lnTo>
                  <a:pt x="530250" y="201677"/>
                </a:lnTo>
                <a:lnTo>
                  <a:pt x="566105" y="176859"/>
                </a:lnTo>
                <a:lnTo>
                  <a:pt x="602811" y="153510"/>
                </a:lnTo>
                <a:lnTo>
                  <a:pt x="640336" y="131665"/>
                </a:lnTo>
                <a:lnTo>
                  <a:pt x="678650" y="111361"/>
                </a:lnTo>
                <a:lnTo>
                  <a:pt x="717719" y="92634"/>
                </a:lnTo>
                <a:lnTo>
                  <a:pt x="757512" y="75519"/>
                </a:lnTo>
                <a:lnTo>
                  <a:pt x="797998" y="60054"/>
                </a:lnTo>
                <a:lnTo>
                  <a:pt x="839144" y="46272"/>
                </a:lnTo>
                <a:lnTo>
                  <a:pt x="880919" y="34212"/>
                </a:lnTo>
                <a:lnTo>
                  <a:pt x="923292" y="23908"/>
                </a:lnTo>
                <a:lnTo>
                  <a:pt x="966229" y="15397"/>
                </a:lnTo>
                <a:lnTo>
                  <a:pt x="1009701" y="8715"/>
                </a:lnTo>
                <a:lnTo>
                  <a:pt x="1053674" y="3897"/>
                </a:lnTo>
                <a:lnTo>
                  <a:pt x="1098117" y="980"/>
                </a:lnTo>
                <a:lnTo>
                  <a:pt x="1142999" y="0"/>
                </a:lnTo>
                <a:lnTo>
                  <a:pt x="1187880" y="980"/>
                </a:lnTo>
                <a:lnTo>
                  <a:pt x="1232323" y="3897"/>
                </a:lnTo>
                <a:lnTo>
                  <a:pt x="1276296" y="8715"/>
                </a:lnTo>
                <a:lnTo>
                  <a:pt x="1319768" y="15397"/>
                </a:lnTo>
                <a:lnTo>
                  <a:pt x="1362705" y="23908"/>
                </a:lnTo>
                <a:lnTo>
                  <a:pt x="1405077" y="34212"/>
                </a:lnTo>
                <a:lnTo>
                  <a:pt x="1446853" y="46272"/>
                </a:lnTo>
                <a:lnTo>
                  <a:pt x="1487999" y="60054"/>
                </a:lnTo>
                <a:lnTo>
                  <a:pt x="1528485" y="75519"/>
                </a:lnTo>
                <a:lnTo>
                  <a:pt x="1568278" y="92634"/>
                </a:lnTo>
                <a:lnTo>
                  <a:pt x="1607347" y="111361"/>
                </a:lnTo>
                <a:lnTo>
                  <a:pt x="1645660" y="131665"/>
                </a:lnTo>
                <a:lnTo>
                  <a:pt x="1683186" y="153510"/>
                </a:lnTo>
                <a:lnTo>
                  <a:pt x="1719892" y="176859"/>
                </a:lnTo>
                <a:lnTo>
                  <a:pt x="1755746" y="201677"/>
                </a:lnTo>
                <a:lnTo>
                  <a:pt x="1790718" y="227928"/>
                </a:lnTo>
                <a:lnTo>
                  <a:pt x="1824775" y="255576"/>
                </a:lnTo>
                <a:lnTo>
                  <a:pt x="1857886" y="284584"/>
                </a:lnTo>
                <a:lnTo>
                  <a:pt x="1890018" y="314917"/>
                </a:lnTo>
                <a:lnTo>
                  <a:pt x="1921140" y="346539"/>
                </a:lnTo>
                <a:lnTo>
                  <a:pt x="1951221" y="379413"/>
                </a:lnTo>
                <a:lnTo>
                  <a:pt x="1980227" y="413504"/>
                </a:lnTo>
                <a:lnTo>
                  <a:pt x="2008129" y="448776"/>
                </a:lnTo>
                <a:lnTo>
                  <a:pt x="2034893" y="485192"/>
                </a:lnTo>
                <a:lnTo>
                  <a:pt x="2060489" y="522717"/>
                </a:lnTo>
                <a:lnTo>
                  <a:pt x="2084884" y="561315"/>
                </a:lnTo>
                <a:lnTo>
                  <a:pt x="2108046" y="600950"/>
                </a:lnTo>
                <a:lnTo>
                  <a:pt x="2129945" y="641586"/>
                </a:lnTo>
                <a:lnTo>
                  <a:pt x="2150547" y="683186"/>
                </a:lnTo>
                <a:lnTo>
                  <a:pt x="2169822" y="725715"/>
                </a:lnTo>
                <a:lnTo>
                  <a:pt x="2187737" y="769136"/>
                </a:lnTo>
                <a:lnTo>
                  <a:pt x="2204261" y="813414"/>
                </a:lnTo>
                <a:lnTo>
                  <a:pt x="2219362" y="858514"/>
                </a:lnTo>
                <a:lnTo>
                  <a:pt x="2233009" y="904397"/>
                </a:lnTo>
                <a:lnTo>
                  <a:pt x="2245169" y="951030"/>
                </a:lnTo>
                <a:lnTo>
                  <a:pt x="2255810" y="998375"/>
                </a:lnTo>
                <a:lnTo>
                  <a:pt x="2264902" y="1046397"/>
                </a:lnTo>
                <a:lnTo>
                  <a:pt x="2272412" y="1095060"/>
                </a:lnTo>
                <a:lnTo>
                  <a:pt x="2278308" y="1144327"/>
                </a:lnTo>
                <a:lnTo>
                  <a:pt x="2282559" y="1194164"/>
                </a:lnTo>
                <a:lnTo>
                  <a:pt x="2285133" y="1244533"/>
                </a:lnTo>
                <a:lnTo>
                  <a:pt x="2285998" y="1295398"/>
                </a:lnTo>
                <a:lnTo>
                  <a:pt x="2285133" y="1346264"/>
                </a:lnTo>
                <a:lnTo>
                  <a:pt x="2282559" y="1396633"/>
                </a:lnTo>
                <a:lnTo>
                  <a:pt x="2278308" y="1446469"/>
                </a:lnTo>
                <a:lnTo>
                  <a:pt x="2272412" y="1495737"/>
                </a:lnTo>
                <a:lnTo>
                  <a:pt x="2264902" y="1544400"/>
                </a:lnTo>
                <a:lnTo>
                  <a:pt x="2255810" y="1592422"/>
                </a:lnTo>
                <a:lnTo>
                  <a:pt x="2245169" y="1639767"/>
                </a:lnTo>
                <a:lnTo>
                  <a:pt x="2233009" y="1686399"/>
                </a:lnTo>
                <a:lnTo>
                  <a:pt x="2219362" y="1732283"/>
                </a:lnTo>
                <a:lnTo>
                  <a:pt x="2204261" y="1777382"/>
                </a:lnTo>
                <a:lnTo>
                  <a:pt x="2187737" y="1821661"/>
                </a:lnTo>
                <a:lnTo>
                  <a:pt x="2169822" y="1865082"/>
                </a:lnTo>
                <a:lnTo>
                  <a:pt x="2150547" y="1907611"/>
                </a:lnTo>
                <a:lnTo>
                  <a:pt x="2129945" y="1949211"/>
                </a:lnTo>
                <a:lnTo>
                  <a:pt x="2108046" y="1989847"/>
                </a:lnTo>
                <a:lnTo>
                  <a:pt x="2084884" y="2029481"/>
                </a:lnTo>
                <a:lnTo>
                  <a:pt x="2060489" y="2068079"/>
                </a:lnTo>
                <a:lnTo>
                  <a:pt x="2034893" y="2105605"/>
                </a:lnTo>
                <a:lnTo>
                  <a:pt x="2008129" y="2142021"/>
                </a:lnTo>
                <a:lnTo>
                  <a:pt x="1980227" y="2177293"/>
                </a:lnTo>
                <a:lnTo>
                  <a:pt x="1951221" y="2211384"/>
                </a:lnTo>
                <a:lnTo>
                  <a:pt x="1921140" y="2244258"/>
                </a:lnTo>
                <a:lnTo>
                  <a:pt x="1890018" y="2275880"/>
                </a:lnTo>
                <a:lnTo>
                  <a:pt x="1857886" y="2306213"/>
                </a:lnTo>
                <a:lnTo>
                  <a:pt x="1824775" y="2335221"/>
                </a:lnTo>
                <a:lnTo>
                  <a:pt x="1790718" y="2362869"/>
                </a:lnTo>
                <a:lnTo>
                  <a:pt x="1755746" y="2389119"/>
                </a:lnTo>
                <a:lnTo>
                  <a:pt x="1719892" y="2413938"/>
                </a:lnTo>
                <a:lnTo>
                  <a:pt x="1683186" y="2437287"/>
                </a:lnTo>
                <a:lnTo>
                  <a:pt x="1645660" y="2459132"/>
                </a:lnTo>
                <a:lnTo>
                  <a:pt x="1607347" y="2479436"/>
                </a:lnTo>
                <a:lnTo>
                  <a:pt x="1568278" y="2498163"/>
                </a:lnTo>
                <a:lnTo>
                  <a:pt x="1528485" y="2515277"/>
                </a:lnTo>
                <a:lnTo>
                  <a:pt x="1487999" y="2530743"/>
                </a:lnTo>
                <a:lnTo>
                  <a:pt x="1446853" y="2544525"/>
                </a:lnTo>
                <a:lnTo>
                  <a:pt x="1405077" y="2556585"/>
                </a:lnTo>
                <a:lnTo>
                  <a:pt x="1362705" y="2566889"/>
                </a:lnTo>
                <a:lnTo>
                  <a:pt x="1319768" y="2575400"/>
                </a:lnTo>
                <a:lnTo>
                  <a:pt x="1276296" y="2582082"/>
                </a:lnTo>
                <a:lnTo>
                  <a:pt x="1232323" y="2586900"/>
                </a:lnTo>
                <a:lnTo>
                  <a:pt x="1187880" y="2589817"/>
                </a:lnTo>
                <a:lnTo>
                  <a:pt x="1142999" y="2590797"/>
                </a:lnTo>
                <a:lnTo>
                  <a:pt x="1098117" y="2589817"/>
                </a:lnTo>
                <a:lnTo>
                  <a:pt x="1053674" y="2586900"/>
                </a:lnTo>
                <a:lnTo>
                  <a:pt x="1009701" y="2582082"/>
                </a:lnTo>
                <a:lnTo>
                  <a:pt x="966229" y="2575400"/>
                </a:lnTo>
                <a:lnTo>
                  <a:pt x="923292" y="2566889"/>
                </a:lnTo>
                <a:lnTo>
                  <a:pt x="880919" y="2556585"/>
                </a:lnTo>
                <a:lnTo>
                  <a:pt x="839144" y="2544525"/>
                </a:lnTo>
                <a:lnTo>
                  <a:pt x="797998" y="2530743"/>
                </a:lnTo>
                <a:lnTo>
                  <a:pt x="757512" y="2515277"/>
                </a:lnTo>
                <a:lnTo>
                  <a:pt x="717719" y="2498163"/>
                </a:lnTo>
                <a:lnTo>
                  <a:pt x="678650" y="2479436"/>
                </a:lnTo>
                <a:lnTo>
                  <a:pt x="640336" y="2459132"/>
                </a:lnTo>
                <a:lnTo>
                  <a:pt x="602811" y="2437287"/>
                </a:lnTo>
                <a:lnTo>
                  <a:pt x="566105" y="2413938"/>
                </a:lnTo>
                <a:lnTo>
                  <a:pt x="530250" y="2389119"/>
                </a:lnTo>
                <a:lnTo>
                  <a:pt x="495278" y="2362869"/>
                </a:lnTo>
                <a:lnTo>
                  <a:pt x="461221" y="2335221"/>
                </a:lnTo>
                <a:lnTo>
                  <a:pt x="428111" y="2306213"/>
                </a:lnTo>
                <a:lnTo>
                  <a:pt x="395979" y="2275880"/>
                </a:lnTo>
                <a:lnTo>
                  <a:pt x="364856" y="2244258"/>
                </a:lnTo>
                <a:lnTo>
                  <a:pt x="334776" y="2211384"/>
                </a:lnTo>
                <a:lnTo>
                  <a:pt x="305769" y="2177293"/>
                </a:lnTo>
                <a:lnTo>
                  <a:pt x="277868" y="2142021"/>
                </a:lnTo>
                <a:lnTo>
                  <a:pt x="251103" y="2105605"/>
                </a:lnTo>
                <a:lnTo>
                  <a:pt x="225508" y="2068079"/>
                </a:lnTo>
                <a:lnTo>
                  <a:pt x="201113" y="2029481"/>
                </a:lnTo>
                <a:lnTo>
                  <a:pt x="177951" y="1989847"/>
                </a:lnTo>
                <a:lnTo>
                  <a:pt x="156052" y="1949211"/>
                </a:lnTo>
                <a:lnTo>
                  <a:pt x="135450" y="1907611"/>
                </a:lnTo>
                <a:lnTo>
                  <a:pt x="116175" y="1865082"/>
                </a:lnTo>
                <a:lnTo>
                  <a:pt x="98260" y="1821661"/>
                </a:lnTo>
                <a:lnTo>
                  <a:pt x="81736" y="1777382"/>
                </a:lnTo>
                <a:lnTo>
                  <a:pt x="66635" y="1732283"/>
                </a:lnTo>
                <a:lnTo>
                  <a:pt x="52988" y="1686399"/>
                </a:lnTo>
                <a:lnTo>
                  <a:pt x="40829" y="1639767"/>
                </a:lnTo>
                <a:lnTo>
                  <a:pt x="30187" y="1592422"/>
                </a:lnTo>
                <a:lnTo>
                  <a:pt x="21095" y="1544400"/>
                </a:lnTo>
                <a:lnTo>
                  <a:pt x="13586" y="1495737"/>
                </a:lnTo>
                <a:lnTo>
                  <a:pt x="7689" y="1446469"/>
                </a:lnTo>
                <a:lnTo>
                  <a:pt x="3438" y="1396633"/>
                </a:lnTo>
                <a:lnTo>
                  <a:pt x="865" y="1346264"/>
                </a:lnTo>
                <a:lnTo>
                  <a:pt x="0" y="1295398"/>
                </a:lnTo>
                <a:close/>
              </a:path>
            </a:pathLst>
          </a:custGeom>
          <a:ln w="9524">
            <a:solidFill>
              <a:srgbClr val="000000"/>
            </a:solidFill>
          </a:ln>
        </p:spPr>
        <p:txBody>
          <a:bodyPr wrap="square" lIns="0" tIns="0" rIns="0" bIns="0" rtlCol="0"/>
          <a:lstStyle/>
          <a:p>
            <a:endParaRPr/>
          </a:p>
        </p:txBody>
      </p:sp>
      <p:sp>
        <p:nvSpPr>
          <p:cNvPr id="11" name="object 11"/>
          <p:cNvSpPr txBox="1"/>
          <p:nvPr/>
        </p:nvSpPr>
        <p:spPr>
          <a:xfrm>
            <a:off x="2212339" y="330962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12" name="object 12"/>
          <p:cNvSpPr/>
          <p:nvPr/>
        </p:nvSpPr>
        <p:spPr>
          <a:xfrm>
            <a:off x="2065337" y="3171825"/>
            <a:ext cx="411480" cy="320675"/>
          </a:xfrm>
          <a:custGeom>
            <a:avLst/>
            <a:gdLst/>
            <a:ahLst/>
            <a:cxnLst/>
            <a:rect l="l" t="t" r="r" b="b"/>
            <a:pathLst>
              <a:path w="411480" h="320675">
                <a:moveTo>
                  <a:pt x="295274" y="320674"/>
                </a:moveTo>
                <a:lnTo>
                  <a:pt x="306387" y="306387"/>
                </a:lnTo>
                <a:lnTo>
                  <a:pt x="323056" y="287337"/>
                </a:lnTo>
                <a:lnTo>
                  <a:pt x="365918" y="239712"/>
                </a:lnTo>
                <a:lnTo>
                  <a:pt x="385762" y="213518"/>
                </a:lnTo>
                <a:lnTo>
                  <a:pt x="401637" y="188118"/>
                </a:lnTo>
                <a:lnTo>
                  <a:pt x="411162" y="163512"/>
                </a:lnTo>
                <a:lnTo>
                  <a:pt x="411162" y="141287"/>
                </a:lnTo>
                <a:lnTo>
                  <a:pt x="382587" y="97630"/>
                </a:lnTo>
                <a:lnTo>
                  <a:pt x="329406" y="53181"/>
                </a:lnTo>
                <a:lnTo>
                  <a:pt x="265112" y="17462"/>
                </a:lnTo>
                <a:lnTo>
                  <a:pt x="206374" y="0"/>
                </a:lnTo>
                <a:lnTo>
                  <a:pt x="178593" y="0"/>
                </a:lnTo>
                <a:lnTo>
                  <a:pt x="81756" y="28575"/>
                </a:lnTo>
                <a:lnTo>
                  <a:pt x="26987" y="62706"/>
                </a:lnTo>
                <a:lnTo>
                  <a:pt x="0" y="103187"/>
                </a:lnTo>
                <a:lnTo>
                  <a:pt x="1587" y="126999"/>
                </a:lnTo>
                <a:lnTo>
                  <a:pt x="13493" y="155574"/>
                </a:lnTo>
                <a:lnTo>
                  <a:pt x="32543" y="188118"/>
                </a:lnTo>
                <a:lnTo>
                  <a:pt x="55562" y="221455"/>
                </a:lnTo>
                <a:lnTo>
                  <a:pt x="105568" y="284955"/>
                </a:lnTo>
                <a:lnTo>
                  <a:pt x="126206" y="311943"/>
                </a:lnTo>
                <a:lnTo>
                  <a:pt x="126670" y="312602"/>
                </a:lnTo>
              </a:path>
            </a:pathLst>
          </a:custGeom>
          <a:ln w="9524">
            <a:solidFill>
              <a:srgbClr val="000000"/>
            </a:solidFill>
          </a:ln>
        </p:spPr>
        <p:txBody>
          <a:bodyPr wrap="square" lIns="0" tIns="0" rIns="0" bIns="0" rtlCol="0"/>
          <a:lstStyle/>
          <a:p>
            <a:endParaRPr/>
          </a:p>
        </p:txBody>
      </p:sp>
      <p:sp>
        <p:nvSpPr>
          <p:cNvPr id="13" name="object 13"/>
          <p:cNvSpPr/>
          <p:nvPr/>
        </p:nvSpPr>
        <p:spPr>
          <a:xfrm>
            <a:off x="2081606" y="3364801"/>
            <a:ext cx="125018" cy="140398"/>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2596514" y="36493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15" name="object 15"/>
          <p:cNvSpPr/>
          <p:nvPr/>
        </p:nvSpPr>
        <p:spPr>
          <a:xfrm>
            <a:off x="2449512" y="3511550"/>
            <a:ext cx="411480" cy="320675"/>
          </a:xfrm>
          <a:custGeom>
            <a:avLst/>
            <a:gdLst/>
            <a:ahLst/>
            <a:cxnLst/>
            <a:rect l="l" t="t" r="r" b="b"/>
            <a:pathLst>
              <a:path w="411480" h="320675">
                <a:moveTo>
                  <a:pt x="295274" y="320674"/>
                </a:moveTo>
                <a:lnTo>
                  <a:pt x="306387" y="306387"/>
                </a:lnTo>
                <a:lnTo>
                  <a:pt x="323056" y="287337"/>
                </a:lnTo>
                <a:lnTo>
                  <a:pt x="365918" y="239712"/>
                </a:lnTo>
                <a:lnTo>
                  <a:pt x="385762" y="213518"/>
                </a:lnTo>
                <a:lnTo>
                  <a:pt x="401637" y="188118"/>
                </a:lnTo>
                <a:lnTo>
                  <a:pt x="411162" y="163512"/>
                </a:lnTo>
                <a:lnTo>
                  <a:pt x="411162" y="141287"/>
                </a:lnTo>
                <a:lnTo>
                  <a:pt x="382587" y="97630"/>
                </a:lnTo>
                <a:lnTo>
                  <a:pt x="329406" y="53181"/>
                </a:lnTo>
                <a:lnTo>
                  <a:pt x="265112" y="17462"/>
                </a:lnTo>
                <a:lnTo>
                  <a:pt x="206374"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69" y="312602"/>
                </a:lnTo>
              </a:path>
            </a:pathLst>
          </a:custGeom>
          <a:ln w="9524">
            <a:solidFill>
              <a:srgbClr val="000000"/>
            </a:solidFill>
          </a:ln>
        </p:spPr>
        <p:txBody>
          <a:bodyPr wrap="square" lIns="0" tIns="0" rIns="0" bIns="0" rtlCol="0"/>
          <a:lstStyle/>
          <a:p>
            <a:endParaRPr/>
          </a:p>
        </p:txBody>
      </p:sp>
      <p:sp>
        <p:nvSpPr>
          <p:cNvPr id="16" name="object 16"/>
          <p:cNvSpPr/>
          <p:nvPr/>
        </p:nvSpPr>
        <p:spPr>
          <a:xfrm>
            <a:off x="2465781" y="3704526"/>
            <a:ext cx="125018" cy="140398"/>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982912" y="4349750"/>
            <a:ext cx="411480" cy="320675"/>
          </a:xfrm>
          <a:custGeom>
            <a:avLst/>
            <a:gdLst/>
            <a:ahLst/>
            <a:cxnLst/>
            <a:rect l="l" t="t" r="r" b="b"/>
            <a:pathLst>
              <a:path w="411479" h="320675">
                <a:moveTo>
                  <a:pt x="295275" y="320674"/>
                </a:moveTo>
                <a:lnTo>
                  <a:pt x="306387" y="306387"/>
                </a:lnTo>
                <a:lnTo>
                  <a:pt x="323056" y="287337"/>
                </a:lnTo>
                <a:lnTo>
                  <a:pt x="365918" y="239712"/>
                </a:lnTo>
                <a:lnTo>
                  <a:pt x="385762" y="213518"/>
                </a:lnTo>
                <a:lnTo>
                  <a:pt x="401637" y="188118"/>
                </a:lnTo>
                <a:lnTo>
                  <a:pt x="411162" y="163512"/>
                </a:lnTo>
                <a:lnTo>
                  <a:pt x="411162" y="141287"/>
                </a:lnTo>
                <a:lnTo>
                  <a:pt x="382587" y="97630"/>
                </a:lnTo>
                <a:lnTo>
                  <a:pt x="329406" y="53181"/>
                </a:lnTo>
                <a:lnTo>
                  <a:pt x="265112" y="17462"/>
                </a:lnTo>
                <a:lnTo>
                  <a:pt x="206375" y="0"/>
                </a:lnTo>
                <a:lnTo>
                  <a:pt x="178593" y="0"/>
                </a:lnTo>
                <a:lnTo>
                  <a:pt x="81756" y="28575"/>
                </a:lnTo>
                <a:lnTo>
                  <a:pt x="26987" y="62706"/>
                </a:lnTo>
                <a:lnTo>
                  <a:pt x="0" y="103187"/>
                </a:lnTo>
                <a:lnTo>
                  <a:pt x="1587" y="126999"/>
                </a:lnTo>
                <a:lnTo>
                  <a:pt x="13493" y="155574"/>
                </a:lnTo>
                <a:lnTo>
                  <a:pt x="32543" y="188118"/>
                </a:lnTo>
                <a:lnTo>
                  <a:pt x="55562" y="221455"/>
                </a:lnTo>
                <a:lnTo>
                  <a:pt x="105568" y="284955"/>
                </a:lnTo>
                <a:lnTo>
                  <a:pt x="126206" y="311943"/>
                </a:lnTo>
                <a:lnTo>
                  <a:pt x="126670" y="312602"/>
                </a:lnTo>
              </a:path>
            </a:pathLst>
          </a:custGeom>
          <a:ln w="9524">
            <a:solidFill>
              <a:srgbClr val="000000"/>
            </a:solidFill>
          </a:ln>
        </p:spPr>
        <p:txBody>
          <a:bodyPr wrap="square" lIns="0" tIns="0" rIns="0" bIns="0" rtlCol="0"/>
          <a:lstStyle/>
          <a:p>
            <a:endParaRPr/>
          </a:p>
        </p:txBody>
      </p:sp>
      <p:sp>
        <p:nvSpPr>
          <p:cNvPr id="18" name="object 18"/>
          <p:cNvSpPr/>
          <p:nvPr/>
        </p:nvSpPr>
        <p:spPr>
          <a:xfrm>
            <a:off x="2999181" y="4542726"/>
            <a:ext cx="125018" cy="140398"/>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3129914" y="4106545"/>
            <a:ext cx="208915" cy="772160"/>
          </a:xfrm>
          <a:prstGeom prst="rect">
            <a:avLst/>
          </a:prstGeom>
        </p:spPr>
        <p:txBody>
          <a:bodyPr vert="horz" wrap="square" lIns="0" tIns="12700" rIns="0" bIns="0" rtlCol="0">
            <a:spAutoFit/>
          </a:bodyPr>
          <a:lstStyle/>
          <a:p>
            <a:pPr marL="889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spcBef>
                <a:spcPts val="120"/>
              </a:spcBef>
            </a:pPr>
            <a:r>
              <a:rPr sz="2400" dirty="0">
                <a:latin typeface="Times New Roman"/>
                <a:cs typeface="Times New Roman"/>
              </a:rPr>
              <a:t>•</a:t>
            </a:r>
            <a:endParaRPr sz="2400">
              <a:latin typeface="Times New Roman"/>
              <a:cs typeface="Times New Roman"/>
            </a:endParaRPr>
          </a:p>
        </p:txBody>
      </p:sp>
      <p:sp>
        <p:nvSpPr>
          <p:cNvPr id="20" name="object 20"/>
          <p:cNvSpPr/>
          <p:nvPr/>
        </p:nvSpPr>
        <p:spPr>
          <a:xfrm>
            <a:off x="3059112" y="3968750"/>
            <a:ext cx="411480" cy="320675"/>
          </a:xfrm>
          <a:custGeom>
            <a:avLst/>
            <a:gdLst/>
            <a:ahLst/>
            <a:cxnLst/>
            <a:rect l="l" t="t" r="r" b="b"/>
            <a:pathLst>
              <a:path w="411479" h="320675">
                <a:moveTo>
                  <a:pt x="295275" y="320674"/>
                </a:moveTo>
                <a:lnTo>
                  <a:pt x="306387" y="306386"/>
                </a:lnTo>
                <a:lnTo>
                  <a:pt x="323056" y="287337"/>
                </a:lnTo>
                <a:lnTo>
                  <a:pt x="365918" y="239711"/>
                </a:lnTo>
                <a:lnTo>
                  <a:pt x="385762" y="213518"/>
                </a:lnTo>
                <a:lnTo>
                  <a:pt x="401637" y="188118"/>
                </a:lnTo>
                <a:lnTo>
                  <a:pt x="411162" y="163512"/>
                </a:lnTo>
                <a:lnTo>
                  <a:pt x="411162" y="141286"/>
                </a:lnTo>
                <a:lnTo>
                  <a:pt x="382587" y="97630"/>
                </a:lnTo>
                <a:lnTo>
                  <a:pt x="329406" y="53181"/>
                </a:lnTo>
                <a:lnTo>
                  <a:pt x="265112" y="17462"/>
                </a:lnTo>
                <a:lnTo>
                  <a:pt x="206374"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69" y="312602"/>
                </a:lnTo>
              </a:path>
            </a:pathLst>
          </a:custGeom>
          <a:ln w="9524">
            <a:solidFill>
              <a:srgbClr val="000000"/>
            </a:solidFill>
          </a:ln>
        </p:spPr>
        <p:txBody>
          <a:bodyPr wrap="square" lIns="0" tIns="0" rIns="0" bIns="0" rtlCol="0"/>
          <a:lstStyle/>
          <a:p>
            <a:endParaRPr/>
          </a:p>
        </p:txBody>
      </p:sp>
      <p:sp>
        <p:nvSpPr>
          <p:cNvPr id="21" name="object 21"/>
          <p:cNvSpPr/>
          <p:nvPr/>
        </p:nvSpPr>
        <p:spPr>
          <a:xfrm>
            <a:off x="3075381" y="4161726"/>
            <a:ext cx="125018" cy="140398"/>
          </a:xfrm>
          <a:prstGeom prst="rect">
            <a:avLst/>
          </a:prstGeom>
          <a:blipFill>
            <a:blip r:embed="rId5" cstate="print"/>
            <a:stretch>
              <a:fillRect/>
            </a:stretch>
          </a:blipFill>
        </p:spPr>
        <p:txBody>
          <a:bodyPr wrap="square" lIns="0" tIns="0" rIns="0" bIns="0" rtlCol="0"/>
          <a:lstStyle/>
          <a:p>
            <a:endParaRPr/>
          </a:p>
        </p:txBody>
      </p:sp>
      <p:sp>
        <p:nvSpPr>
          <p:cNvPr id="22" name="object 22"/>
          <p:cNvSpPr txBox="1"/>
          <p:nvPr/>
        </p:nvSpPr>
        <p:spPr>
          <a:xfrm>
            <a:off x="3053714" y="34207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23" name="object 23"/>
          <p:cNvSpPr/>
          <p:nvPr/>
        </p:nvSpPr>
        <p:spPr>
          <a:xfrm>
            <a:off x="2906712" y="3282950"/>
            <a:ext cx="411480" cy="320675"/>
          </a:xfrm>
          <a:custGeom>
            <a:avLst/>
            <a:gdLst/>
            <a:ahLst/>
            <a:cxnLst/>
            <a:rect l="l" t="t" r="r" b="b"/>
            <a:pathLst>
              <a:path w="411479" h="320675">
                <a:moveTo>
                  <a:pt x="295275" y="320674"/>
                </a:moveTo>
                <a:lnTo>
                  <a:pt x="306387" y="306387"/>
                </a:lnTo>
                <a:lnTo>
                  <a:pt x="323056" y="287337"/>
                </a:lnTo>
                <a:lnTo>
                  <a:pt x="365918" y="239712"/>
                </a:lnTo>
                <a:lnTo>
                  <a:pt x="385762" y="213518"/>
                </a:lnTo>
                <a:lnTo>
                  <a:pt x="401637" y="188118"/>
                </a:lnTo>
                <a:lnTo>
                  <a:pt x="411162" y="163512"/>
                </a:lnTo>
                <a:lnTo>
                  <a:pt x="411162" y="141287"/>
                </a:lnTo>
                <a:lnTo>
                  <a:pt x="382587" y="97630"/>
                </a:lnTo>
                <a:lnTo>
                  <a:pt x="329406" y="53181"/>
                </a:lnTo>
                <a:lnTo>
                  <a:pt x="265112" y="17462"/>
                </a:lnTo>
                <a:lnTo>
                  <a:pt x="206375"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70" y="312602"/>
                </a:lnTo>
              </a:path>
            </a:pathLst>
          </a:custGeom>
          <a:ln w="9524">
            <a:solidFill>
              <a:srgbClr val="000000"/>
            </a:solidFill>
          </a:ln>
        </p:spPr>
        <p:txBody>
          <a:bodyPr wrap="square" lIns="0" tIns="0" rIns="0" bIns="0" rtlCol="0"/>
          <a:lstStyle/>
          <a:p>
            <a:endParaRPr/>
          </a:p>
        </p:txBody>
      </p:sp>
      <p:sp>
        <p:nvSpPr>
          <p:cNvPr id="24" name="object 24"/>
          <p:cNvSpPr/>
          <p:nvPr/>
        </p:nvSpPr>
        <p:spPr>
          <a:xfrm>
            <a:off x="2922981" y="3475926"/>
            <a:ext cx="125018" cy="140398"/>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825114" y="30397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26" name="object 26"/>
          <p:cNvSpPr/>
          <p:nvPr/>
        </p:nvSpPr>
        <p:spPr>
          <a:xfrm>
            <a:off x="2678112" y="2901950"/>
            <a:ext cx="411480" cy="320675"/>
          </a:xfrm>
          <a:custGeom>
            <a:avLst/>
            <a:gdLst/>
            <a:ahLst/>
            <a:cxnLst/>
            <a:rect l="l" t="t" r="r" b="b"/>
            <a:pathLst>
              <a:path w="411480" h="320675">
                <a:moveTo>
                  <a:pt x="295274" y="320674"/>
                </a:moveTo>
                <a:lnTo>
                  <a:pt x="306387" y="306387"/>
                </a:lnTo>
                <a:lnTo>
                  <a:pt x="323056" y="287337"/>
                </a:lnTo>
                <a:lnTo>
                  <a:pt x="365918" y="239712"/>
                </a:lnTo>
                <a:lnTo>
                  <a:pt x="385762" y="213518"/>
                </a:lnTo>
                <a:lnTo>
                  <a:pt x="401637" y="188118"/>
                </a:lnTo>
                <a:lnTo>
                  <a:pt x="411162" y="163512"/>
                </a:lnTo>
                <a:lnTo>
                  <a:pt x="411162" y="141286"/>
                </a:lnTo>
                <a:lnTo>
                  <a:pt x="382587" y="97630"/>
                </a:lnTo>
                <a:lnTo>
                  <a:pt x="329406" y="53181"/>
                </a:lnTo>
                <a:lnTo>
                  <a:pt x="265112" y="17462"/>
                </a:lnTo>
                <a:lnTo>
                  <a:pt x="206374"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70" y="312602"/>
                </a:lnTo>
              </a:path>
            </a:pathLst>
          </a:custGeom>
          <a:ln w="9524">
            <a:solidFill>
              <a:srgbClr val="000000"/>
            </a:solidFill>
          </a:ln>
        </p:spPr>
        <p:txBody>
          <a:bodyPr wrap="square" lIns="0" tIns="0" rIns="0" bIns="0" rtlCol="0"/>
          <a:lstStyle/>
          <a:p>
            <a:endParaRPr/>
          </a:p>
        </p:txBody>
      </p:sp>
      <p:sp>
        <p:nvSpPr>
          <p:cNvPr id="27" name="object 27"/>
          <p:cNvSpPr/>
          <p:nvPr/>
        </p:nvSpPr>
        <p:spPr>
          <a:xfrm>
            <a:off x="2694381" y="3094926"/>
            <a:ext cx="125018" cy="140398"/>
          </a:xfrm>
          <a:prstGeom prst="rect">
            <a:avLst/>
          </a:prstGeom>
          <a:blipFill>
            <a:blip r:embed="rId5" cstate="print"/>
            <a:stretch>
              <a:fillRect/>
            </a:stretch>
          </a:blipFill>
        </p:spPr>
        <p:txBody>
          <a:bodyPr wrap="square" lIns="0" tIns="0" rIns="0" bIns="0" rtlCol="0"/>
          <a:lstStyle/>
          <a:p>
            <a:endParaRPr/>
          </a:p>
        </p:txBody>
      </p:sp>
      <p:sp>
        <p:nvSpPr>
          <p:cNvPr id="28" name="object 28"/>
          <p:cNvSpPr txBox="1"/>
          <p:nvPr/>
        </p:nvSpPr>
        <p:spPr>
          <a:xfrm>
            <a:off x="2444114" y="44113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29" name="object 29"/>
          <p:cNvSpPr/>
          <p:nvPr/>
        </p:nvSpPr>
        <p:spPr>
          <a:xfrm>
            <a:off x="2297112" y="4273550"/>
            <a:ext cx="411480" cy="320675"/>
          </a:xfrm>
          <a:custGeom>
            <a:avLst/>
            <a:gdLst/>
            <a:ahLst/>
            <a:cxnLst/>
            <a:rect l="l" t="t" r="r" b="b"/>
            <a:pathLst>
              <a:path w="411480" h="320675">
                <a:moveTo>
                  <a:pt x="295274" y="320674"/>
                </a:moveTo>
                <a:lnTo>
                  <a:pt x="306387" y="306387"/>
                </a:lnTo>
                <a:lnTo>
                  <a:pt x="323056" y="287337"/>
                </a:lnTo>
                <a:lnTo>
                  <a:pt x="365918" y="239712"/>
                </a:lnTo>
                <a:lnTo>
                  <a:pt x="385762" y="213518"/>
                </a:lnTo>
                <a:lnTo>
                  <a:pt x="401637" y="188118"/>
                </a:lnTo>
                <a:lnTo>
                  <a:pt x="411162" y="163512"/>
                </a:lnTo>
                <a:lnTo>
                  <a:pt x="411162" y="141287"/>
                </a:lnTo>
                <a:lnTo>
                  <a:pt x="382587" y="97630"/>
                </a:lnTo>
                <a:lnTo>
                  <a:pt x="329406" y="53181"/>
                </a:lnTo>
                <a:lnTo>
                  <a:pt x="265112" y="17462"/>
                </a:lnTo>
                <a:lnTo>
                  <a:pt x="206374"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70" y="312602"/>
                </a:lnTo>
              </a:path>
            </a:pathLst>
          </a:custGeom>
          <a:ln w="9524">
            <a:solidFill>
              <a:srgbClr val="000000"/>
            </a:solidFill>
          </a:ln>
        </p:spPr>
        <p:txBody>
          <a:bodyPr wrap="square" lIns="0" tIns="0" rIns="0" bIns="0" rtlCol="0"/>
          <a:lstStyle/>
          <a:p>
            <a:endParaRPr/>
          </a:p>
        </p:txBody>
      </p:sp>
      <p:sp>
        <p:nvSpPr>
          <p:cNvPr id="30" name="object 30"/>
          <p:cNvSpPr/>
          <p:nvPr/>
        </p:nvSpPr>
        <p:spPr>
          <a:xfrm>
            <a:off x="2313381" y="4466513"/>
            <a:ext cx="125018" cy="140411"/>
          </a:xfrm>
          <a:prstGeom prst="rect">
            <a:avLst/>
          </a:prstGeom>
          <a:blipFill>
            <a:blip r:embed="rId5" cstate="print"/>
            <a:stretch>
              <a:fillRect/>
            </a:stretch>
          </a:blipFill>
        </p:spPr>
        <p:txBody>
          <a:bodyPr wrap="square" lIns="0" tIns="0" rIns="0" bIns="0" rtlCol="0"/>
          <a:lstStyle/>
          <a:p>
            <a:endParaRPr/>
          </a:p>
        </p:txBody>
      </p:sp>
      <p:sp>
        <p:nvSpPr>
          <p:cNvPr id="31" name="object 31"/>
          <p:cNvSpPr txBox="1"/>
          <p:nvPr/>
        </p:nvSpPr>
        <p:spPr>
          <a:xfrm>
            <a:off x="2063114" y="41065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2" name="object 32"/>
          <p:cNvSpPr/>
          <p:nvPr/>
        </p:nvSpPr>
        <p:spPr>
          <a:xfrm>
            <a:off x="1916112" y="3968750"/>
            <a:ext cx="411480" cy="320675"/>
          </a:xfrm>
          <a:custGeom>
            <a:avLst/>
            <a:gdLst/>
            <a:ahLst/>
            <a:cxnLst/>
            <a:rect l="l" t="t" r="r" b="b"/>
            <a:pathLst>
              <a:path w="411480" h="320675">
                <a:moveTo>
                  <a:pt x="295274" y="320674"/>
                </a:moveTo>
                <a:lnTo>
                  <a:pt x="306387" y="306386"/>
                </a:lnTo>
                <a:lnTo>
                  <a:pt x="323056" y="287337"/>
                </a:lnTo>
                <a:lnTo>
                  <a:pt x="365918" y="239711"/>
                </a:lnTo>
                <a:lnTo>
                  <a:pt x="385762" y="213518"/>
                </a:lnTo>
                <a:lnTo>
                  <a:pt x="401637" y="188118"/>
                </a:lnTo>
                <a:lnTo>
                  <a:pt x="411162" y="163512"/>
                </a:lnTo>
                <a:lnTo>
                  <a:pt x="411162" y="141286"/>
                </a:lnTo>
                <a:lnTo>
                  <a:pt x="382587" y="97630"/>
                </a:lnTo>
                <a:lnTo>
                  <a:pt x="329406" y="53181"/>
                </a:lnTo>
                <a:lnTo>
                  <a:pt x="265112" y="17462"/>
                </a:lnTo>
                <a:lnTo>
                  <a:pt x="206374"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70" y="312602"/>
                </a:lnTo>
              </a:path>
            </a:pathLst>
          </a:custGeom>
          <a:ln w="9524">
            <a:solidFill>
              <a:srgbClr val="000000"/>
            </a:solidFill>
          </a:ln>
        </p:spPr>
        <p:txBody>
          <a:bodyPr wrap="square" lIns="0" tIns="0" rIns="0" bIns="0" rtlCol="0"/>
          <a:lstStyle/>
          <a:p>
            <a:endParaRPr/>
          </a:p>
        </p:txBody>
      </p:sp>
      <p:sp>
        <p:nvSpPr>
          <p:cNvPr id="33" name="object 33"/>
          <p:cNvSpPr/>
          <p:nvPr/>
        </p:nvSpPr>
        <p:spPr>
          <a:xfrm>
            <a:off x="1932381" y="4161726"/>
            <a:ext cx="125018" cy="140398"/>
          </a:xfrm>
          <a:prstGeom prst="rect">
            <a:avLst/>
          </a:prstGeom>
          <a:blipFill>
            <a:blip r:embed="rId5" cstate="print"/>
            <a:stretch>
              <a:fillRect/>
            </a:stretch>
          </a:blipFill>
        </p:spPr>
        <p:txBody>
          <a:bodyPr wrap="square" lIns="0" tIns="0" rIns="0" bIns="0" rtlCol="0"/>
          <a:lstStyle/>
          <a:p>
            <a:endParaRPr/>
          </a:p>
        </p:txBody>
      </p:sp>
      <p:sp>
        <p:nvSpPr>
          <p:cNvPr id="34" name="object 34"/>
          <p:cNvSpPr txBox="1"/>
          <p:nvPr/>
        </p:nvSpPr>
        <p:spPr>
          <a:xfrm>
            <a:off x="1834514" y="36493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5" name="object 35"/>
          <p:cNvSpPr/>
          <p:nvPr/>
        </p:nvSpPr>
        <p:spPr>
          <a:xfrm>
            <a:off x="1687512" y="3511550"/>
            <a:ext cx="411480" cy="320675"/>
          </a:xfrm>
          <a:custGeom>
            <a:avLst/>
            <a:gdLst/>
            <a:ahLst/>
            <a:cxnLst/>
            <a:rect l="l" t="t" r="r" b="b"/>
            <a:pathLst>
              <a:path w="411480" h="320675">
                <a:moveTo>
                  <a:pt x="295274" y="320674"/>
                </a:moveTo>
                <a:lnTo>
                  <a:pt x="306387" y="306387"/>
                </a:lnTo>
                <a:lnTo>
                  <a:pt x="323056" y="287337"/>
                </a:lnTo>
                <a:lnTo>
                  <a:pt x="365918" y="239712"/>
                </a:lnTo>
                <a:lnTo>
                  <a:pt x="385762" y="213518"/>
                </a:lnTo>
                <a:lnTo>
                  <a:pt x="401637" y="188118"/>
                </a:lnTo>
                <a:lnTo>
                  <a:pt x="411162" y="163512"/>
                </a:lnTo>
                <a:lnTo>
                  <a:pt x="411162" y="141287"/>
                </a:lnTo>
                <a:lnTo>
                  <a:pt x="382587" y="97630"/>
                </a:lnTo>
                <a:lnTo>
                  <a:pt x="329406" y="53181"/>
                </a:lnTo>
                <a:lnTo>
                  <a:pt x="265112" y="17462"/>
                </a:lnTo>
                <a:lnTo>
                  <a:pt x="206374" y="0"/>
                </a:lnTo>
                <a:lnTo>
                  <a:pt x="178593" y="0"/>
                </a:lnTo>
                <a:lnTo>
                  <a:pt x="81756" y="28574"/>
                </a:lnTo>
                <a:lnTo>
                  <a:pt x="26987" y="62706"/>
                </a:lnTo>
                <a:lnTo>
                  <a:pt x="0" y="103187"/>
                </a:lnTo>
                <a:lnTo>
                  <a:pt x="1587" y="126999"/>
                </a:lnTo>
                <a:lnTo>
                  <a:pt x="13493" y="155574"/>
                </a:lnTo>
                <a:lnTo>
                  <a:pt x="32543" y="188118"/>
                </a:lnTo>
                <a:lnTo>
                  <a:pt x="55562" y="221455"/>
                </a:lnTo>
                <a:lnTo>
                  <a:pt x="105568" y="284955"/>
                </a:lnTo>
                <a:lnTo>
                  <a:pt x="126206" y="311943"/>
                </a:lnTo>
                <a:lnTo>
                  <a:pt x="126669" y="312602"/>
                </a:lnTo>
              </a:path>
            </a:pathLst>
          </a:custGeom>
          <a:ln w="9524">
            <a:solidFill>
              <a:srgbClr val="000000"/>
            </a:solidFill>
          </a:ln>
        </p:spPr>
        <p:txBody>
          <a:bodyPr wrap="square" lIns="0" tIns="0" rIns="0" bIns="0" rtlCol="0"/>
          <a:lstStyle/>
          <a:p>
            <a:endParaRPr/>
          </a:p>
        </p:txBody>
      </p:sp>
      <p:sp>
        <p:nvSpPr>
          <p:cNvPr id="36" name="object 36"/>
          <p:cNvSpPr/>
          <p:nvPr/>
        </p:nvSpPr>
        <p:spPr>
          <a:xfrm>
            <a:off x="1703781" y="3704526"/>
            <a:ext cx="125018" cy="140398"/>
          </a:xfrm>
          <a:prstGeom prst="rect">
            <a:avLst/>
          </a:prstGeom>
          <a:blipFill>
            <a:blip r:embed="rId5" cstate="print"/>
            <a:stretch>
              <a:fillRect/>
            </a:stretch>
          </a:blipFill>
        </p:spPr>
        <p:txBody>
          <a:bodyPr wrap="square" lIns="0" tIns="0" rIns="0" bIns="0" rtlCol="0"/>
          <a:lstStyle/>
          <a:p>
            <a:endParaRPr/>
          </a:p>
        </p:txBody>
      </p:sp>
      <p:sp>
        <p:nvSpPr>
          <p:cNvPr id="37" name="object 37"/>
          <p:cNvSpPr txBox="1"/>
          <p:nvPr/>
        </p:nvSpPr>
        <p:spPr>
          <a:xfrm>
            <a:off x="1531835" y="5367020"/>
            <a:ext cx="22771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Domain and</a:t>
            </a:r>
            <a:r>
              <a:rPr sz="2400" spc="-45" dirty="0">
                <a:latin typeface="Times New Roman"/>
                <a:cs typeface="Times New Roman"/>
              </a:rPr>
              <a:t> </a:t>
            </a:r>
            <a:r>
              <a:rPr sz="2400" spc="-5" dirty="0">
                <a:latin typeface="Times New Roman"/>
                <a:cs typeface="Times New Roman"/>
              </a:rPr>
              <a:t>range</a:t>
            </a:r>
            <a:endParaRPr sz="2400">
              <a:latin typeface="Times New Roman"/>
              <a:cs typeface="Times New Roman"/>
            </a:endParaRPr>
          </a:p>
        </p:txBody>
      </p:sp>
      <p:sp>
        <p:nvSpPr>
          <p:cNvPr id="38" name="object 38"/>
          <p:cNvSpPr/>
          <p:nvPr/>
        </p:nvSpPr>
        <p:spPr>
          <a:xfrm>
            <a:off x="5162549" y="2743200"/>
            <a:ext cx="0" cy="2362200"/>
          </a:xfrm>
          <a:custGeom>
            <a:avLst/>
            <a:gdLst/>
            <a:ahLst/>
            <a:cxnLst/>
            <a:rect l="l" t="t" r="r" b="b"/>
            <a:pathLst>
              <a:path h="2362200">
                <a:moveTo>
                  <a:pt x="0" y="0"/>
                </a:moveTo>
                <a:lnTo>
                  <a:pt x="1" y="2362198"/>
                </a:lnTo>
              </a:path>
            </a:pathLst>
          </a:custGeom>
          <a:ln w="9524">
            <a:solidFill>
              <a:srgbClr val="000000"/>
            </a:solidFill>
          </a:ln>
        </p:spPr>
        <p:txBody>
          <a:bodyPr wrap="square" lIns="0" tIns="0" rIns="0" bIns="0" rtlCol="0"/>
          <a:lstStyle/>
          <a:p>
            <a:endParaRPr/>
          </a:p>
        </p:txBody>
      </p:sp>
      <p:sp>
        <p:nvSpPr>
          <p:cNvPr id="39" name="object 39"/>
          <p:cNvSpPr/>
          <p:nvPr/>
        </p:nvSpPr>
        <p:spPr>
          <a:xfrm>
            <a:off x="5162549" y="5105400"/>
            <a:ext cx="2362200" cy="0"/>
          </a:xfrm>
          <a:custGeom>
            <a:avLst/>
            <a:gdLst/>
            <a:ahLst/>
            <a:cxnLst/>
            <a:rect l="l" t="t" r="r" b="b"/>
            <a:pathLst>
              <a:path w="2362200">
                <a:moveTo>
                  <a:pt x="0" y="0"/>
                </a:moveTo>
                <a:lnTo>
                  <a:pt x="2362198" y="0"/>
                </a:lnTo>
              </a:path>
            </a:pathLst>
          </a:custGeom>
          <a:ln w="9524">
            <a:solidFill>
              <a:srgbClr val="000000"/>
            </a:solidFill>
          </a:ln>
        </p:spPr>
        <p:txBody>
          <a:bodyPr wrap="square" lIns="0" tIns="0" rIns="0" bIns="0" rtlCol="0"/>
          <a:lstStyle/>
          <a:p>
            <a:endParaRPr/>
          </a:p>
        </p:txBody>
      </p:sp>
      <p:sp>
        <p:nvSpPr>
          <p:cNvPr id="40" name="object 40"/>
          <p:cNvSpPr/>
          <p:nvPr/>
        </p:nvSpPr>
        <p:spPr>
          <a:xfrm>
            <a:off x="5162549" y="2971801"/>
            <a:ext cx="2133600" cy="2133600"/>
          </a:xfrm>
          <a:custGeom>
            <a:avLst/>
            <a:gdLst/>
            <a:ahLst/>
            <a:cxnLst/>
            <a:rect l="l" t="t" r="r" b="b"/>
            <a:pathLst>
              <a:path w="2133600" h="2133600">
                <a:moveTo>
                  <a:pt x="0" y="2133598"/>
                </a:moveTo>
                <a:lnTo>
                  <a:pt x="2133598" y="0"/>
                </a:lnTo>
              </a:path>
            </a:pathLst>
          </a:custGeom>
          <a:ln w="9524">
            <a:solidFill>
              <a:srgbClr val="000000"/>
            </a:solidFill>
          </a:ln>
        </p:spPr>
        <p:txBody>
          <a:bodyPr wrap="square" lIns="0" tIns="0" rIns="0" bIns="0" rtlCol="0"/>
          <a:lstStyle/>
          <a:p>
            <a:endParaRPr/>
          </a:p>
        </p:txBody>
      </p:sp>
      <p:sp>
        <p:nvSpPr>
          <p:cNvPr id="41" name="object 41"/>
          <p:cNvSpPr txBox="1"/>
          <p:nvPr/>
        </p:nvSpPr>
        <p:spPr>
          <a:xfrm>
            <a:off x="5968365" y="5291620"/>
            <a:ext cx="16129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a:cs typeface="Times New Roman"/>
              </a:rPr>
              <a:t>x</a:t>
            </a:r>
            <a:endParaRPr sz="2400">
              <a:latin typeface="Times New Roman"/>
              <a:cs typeface="Times New Roman"/>
            </a:endParaRPr>
          </a:p>
        </p:txBody>
      </p:sp>
      <p:sp>
        <p:nvSpPr>
          <p:cNvPr id="42" name="object 42"/>
          <p:cNvSpPr txBox="1"/>
          <p:nvPr/>
        </p:nvSpPr>
        <p:spPr>
          <a:xfrm>
            <a:off x="4709477" y="3615220"/>
            <a:ext cx="16129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a:cs typeface="Times New Roman"/>
              </a:rPr>
              <a:t>y</a:t>
            </a:r>
            <a:endParaRPr sz="2400">
              <a:latin typeface="Times New Roman"/>
              <a:cs typeface="Times New Roman"/>
            </a:endParaRPr>
          </a:p>
        </p:txBody>
      </p:sp>
      <p:sp>
        <p:nvSpPr>
          <p:cNvPr id="43" name="object 43"/>
          <p:cNvSpPr txBox="1"/>
          <p:nvPr/>
        </p:nvSpPr>
        <p:spPr>
          <a:xfrm>
            <a:off x="6612890" y="3690620"/>
            <a:ext cx="1158240"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Times New Roman"/>
                <a:cs typeface="Times New Roman"/>
              </a:rPr>
              <a:t>y </a:t>
            </a:r>
            <a:r>
              <a:rPr sz="2000" dirty="0">
                <a:latin typeface="Times New Roman"/>
                <a:cs typeface="Times New Roman"/>
              </a:rPr>
              <a:t>= </a:t>
            </a:r>
            <a:r>
              <a:rPr sz="2000" i="1" dirty="0">
                <a:latin typeface="Times New Roman"/>
                <a:cs typeface="Times New Roman"/>
              </a:rPr>
              <a:t>I</a:t>
            </a:r>
            <a:r>
              <a:rPr sz="2000" dirty="0">
                <a:latin typeface="Times New Roman"/>
                <a:cs typeface="Times New Roman"/>
              </a:rPr>
              <a:t>(</a:t>
            </a:r>
            <a:r>
              <a:rPr sz="2000" i="1" dirty="0">
                <a:latin typeface="Times New Roman"/>
                <a:cs typeface="Times New Roman"/>
              </a:rPr>
              <a:t>x</a:t>
            </a:r>
            <a:r>
              <a:rPr sz="2000" dirty="0">
                <a:latin typeface="Times New Roman"/>
                <a:cs typeface="Times New Roman"/>
              </a:rPr>
              <a:t>) =</a:t>
            </a:r>
            <a:r>
              <a:rPr sz="2000" spc="-100" dirty="0">
                <a:latin typeface="Times New Roman"/>
                <a:cs typeface="Times New Roman"/>
              </a:rPr>
              <a:t> </a:t>
            </a:r>
            <a:r>
              <a:rPr sz="2000" i="1" dirty="0">
                <a:latin typeface="Times New Roman"/>
                <a:cs typeface="Times New Roman"/>
              </a:rPr>
              <a:t>x</a:t>
            </a:r>
            <a:endParaRPr sz="2000">
              <a:latin typeface="Times New Roman"/>
              <a:cs typeface="Times New Roman"/>
            </a:endParaRPr>
          </a:p>
        </p:txBody>
      </p:sp>
      <p:sp>
        <p:nvSpPr>
          <p:cNvPr id="47" name="Date Placeholder 46"/>
          <p:cNvSpPr>
            <a:spLocks noGrp="1"/>
          </p:cNvSpPr>
          <p:nvPr>
            <p:ph type="dt" sz="half" idx="6"/>
          </p:nvPr>
        </p:nvSpPr>
        <p:spPr/>
        <p:txBody>
          <a:bodyPr/>
          <a:lstStyle/>
          <a:p>
            <a:fld id="{96E46D7F-58CC-46E1-B30E-AB5CDF53623F}" type="datetime1">
              <a:rPr lang="en-US" smtClean="0"/>
              <a:t>10/16/2023</a:t>
            </a:fld>
            <a:endParaRPr lang="en-US"/>
          </a:p>
        </p:txBody>
      </p:sp>
      <p:sp>
        <p:nvSpPr>
          <p:cNvPr id="49" name="Slide Number Placeholder 48"/>
          <p:cNvSpPr>
            <a:spLocks noGrp="1"/>
          </p:cNvSpPr>
          <p:nvPr>
            <p:ph type="sldNum" sz="quarter" idx="7"/>
          </p:nvPr>
        </p:nvSpPr>
        <p:spPr/>
        <p:txBody>
          <a:bodyPr/>
          <a:lstStyle/>
          <a:p>
            <a:pPr marL="12700">
              <a:lnSpc>
                <a:spcPts val="1425"/>
              </a:lnSpc>
            </a:pPr>
            <a:fld id="{81D60167-4931-47E6-BA6A-407CBD079E47}" type="slidenum">
              <a:rPr lang="en-US" smtClean="0"/>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4992370" cy="635000"/>
          </a:xfrm>
          <a:prstGeom prst="rect">
            <a:avLst/>
          </a:prstGeom>
        </p:spPr>
        <p:txBody>
          <a:bodyPr vert="horz" wrap="square" lIns="0" tIns="12700" rIns="0" bIns="0" rtlCol="0">
            <a:spAutoFit/>
          </a:bodyPr>
          <a:lstStyle/>
          <a:p>
            <a:pPr marL="12700">
              <a:lnSpc>
                <a:spcPct val="100000"/>
              </a:lnSpc>
              <a:spcBef>
                <a:spcPts val="100"/>
              </a:spcBef>
              <a:tabLst>
                <a:tab pos="1931670" algn="l"/>
              </a:tabLst>
            </a:pPr>
            <a:r>
              <a:rPr sz="4000" spc="-5" dirty="0"/>
              <a:t>Graphs	of</a:t>
            </a:r>
            <a:r>
              <a:rPr sz="4000" spc="-80" dirty="0"/>
              <a:t> </a:t>
            </a:r>
            <a:r>
              <a:rPr sz="4000" spc="-5" dirty="0"/>
              <a:t>Functions</a:t>
            </a:r>
            <a:endParaRPr sz="4000"/>
          </a:p>
        </p:txBody>
      </p:sp>
      <p:sp>
        <p:nvSpPr>
          <p:cNvPr id="9" name="object 9"/>
          <p:cNvSpPr txBox="1"/>
          <p:nvPr/>
        </p:nvSpPr>
        <p:spPr>
          <a:xfrm>
            <a:off x="840739" y="1480820"/>
            <a:ext cx="8072120" cy="452120"/>
          </a:xfrm>
          <a:prstGeom prst="rect">
            <a:avLst/>
          </a:prstGeom>
        </p:spPr>
        <p:txBody>
          <a:bodyPr vert="horz" wrap="square" lIns="0" tIns="12700" rIns="0" bIns="0" rtlCol="0">
            <a:spAutoFit/>
          </a:bodyPr>
          <a:lstStyle/>
          <a:p>
            <a:pPr marL="12700">
              <a:lnSpc>
                <a:spcPct val="100000"/>
              </a:lnSpc>
              <a:spcBef>
                <a:spcPts val="10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We </a:t>
            </a:r>
            <a:r>
              <a:rPr sz="2800" dirty="0">
                <a:latin typeface="Arial"/>
                <a:cs typeface="Arial"/>
              </a:rPr>
              <a:t>can represent a </a:t>
            </a:r>
            <a:r>
              <a:rPr sz="2800" spc="-5" dirty="0">
                <a:latin typeface="Arial"/>
                <a:cs typeface="Arial"/>
              </a:rPr>
              <a:t>function </a:t>
            </a:r>
            <a:r>
              <a:rPr sz="2800" i="1" dirty="0">
                <a:latin typeface="Arial"/>
                <a:cs typeface="Arial"/>
              </a:rPr>
              <a:t>f </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 </a:t>
            </a:r>
            <a:r>
              <a:rPr sz="2800" dirty="0">
                <a:latin typeface="Arial"/>
                <a:cs typeface="Arial"/>
              </a:rPr>
              <a:t>as a set</a:t>
            </a:r>
            <a:r>
              <a:rPr sz="2800" spc="10" dirty="0">
                <a:latin typeface="Arial"/>
                <a:cs typeface="Arial"/>
              </a:rPr>
              <a:t> </a:t>
            </a:r>
            <a:r>
              <a:rPr sz="2800" dirty="0">
                <a:latin typeface="Arial"/>
                <a:cs typeface="Arial"/>
              </a:rPr>
              <a:t>of</a:t>
            </a:r>
            <a:endParaRPr sz="2800">
              <a:latin typeface="Arial"/>
              <a:cs typeface="Arial"/>
            </a:endParaRPr>
          </a:p>
        </p:txBody>
      </p:sp>
      <p:sp>
        <p:nvSpPr>
          <p:cNvPr id="10" name="object 10"/>
          <p:cNvSpPr txBox="1"/>
          <p:nvPr/>
        </p:nvSpPr>
        <p:spPr>
          <a:xfrm>
            <a:off x="1183639" y="1899920"/>
            <a:ext cx="470027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ordered pairs </a:t>
            </a:r>
            <a:r>
              <a:rPr sz="2800" dirty="0">
                <a:solidFill>
                  <a:srgbClr val="FF0000"/>
                </a:solidFill>
                <a:latin typeface="Arial"/>
                <a:cs typeface="Arial"/>
              </a:rPr>
              <a:t>{(</a:t>
            </a:r>
            <a:r>
              <a:rPr sz="2800" i="1" dirty="0">
                <a:solidFill>
                  <a:srgbClr val="FF0000"/>
                </a:solidFill>
                <a:latin typeface="Arial"/>
                <a:cs typeface="Arial"/>
              </a:rPr>
              <a:t>a</a:t>
            </a:r>
            <a:r>
              <a:rPr sz="2800" dirty="0">
                <a:solidFill>
                  <a:srgbClr val="FF0000"/>
                </a:solidFill>
                <a:latin typeface="Arial"/>
                <a:cs typeface="Arial"/>
              </a:rPr>
              <a:t>, </a:t>
            </a:r>
            <a:r>
              <a:rPr sz="2800" i="1" dirty="0">
                <a:solidFill>
                  <a:srgbClr val="FF0000"/>
                </a:solidFill>
                <a:latin typeface="Arial"/>
                <a:cs typeface="Arial"/>
              </a:rPr>
              <a:t>f</a:t>
            </a:r>
            <a:r>
              <a:rPr sz="2800" dirty="0">
                <a:solidFill>
                  <a:srgbClr val="FF0000"/>
                </a:solidFill>
                <a:latin typeface="Arial"/>
                <a:cs typeface="Arial"/>
              </a:rPr>
              <a:t>(</a:t>
            </a:r>
            <a:r>
              <a:rPr sz="2800" i="1" dirty="0">
                <a:solidFill>
                  <a:srgbClr val="FF0000"/>
                </a:solidFill>
                <a:latin typeface="Arial"/>
                <a:cs typeface="Arial"/>
              </a:rPr>
              <a:t>a</a:t>
            </a:r>
            <a:r>
              <a:rPr sz="2800" dirty="0">
                <a:solidFill>
                  <a:srgbClr val="FF0000"/>
                </a:solidFill>
                <a:latin typeface="Arial"/>
                <a:cs typeface="Arial"/>
              </a:rPr>
              <a:t>)) |</a:t>
            </a:r>
            <a:r>
              <a:rPr sz="2800" spc="-90" dirty="0">
                <a:solidFill>
                  <a:srgbClr val="FF0000"/>
                </a:solidFill>
                <a:latin typeface="Arial"/>
                <a:cs typeface="Arial"/>
              </a:rPr>
              <a:t> </a:t>
            </a:r>
            <a:r>
              <a:rPr sz="2800" i="1" spc="-5" dirty="0">
                <a:solidFill>
                  <a:srgbClr val="FF0000"/>
                </a:solidFill>
                <a:latin typeface="Arial"/>
                <a:cs typeface="Arial"/>
              </a:rPr>
              <a:t>a</a:t>
            </a:r>
            <a:r>
              <a:rPr sz="2800" spc="-5" dirty="0">
                <a:solidFill>
                  <a:srgbClr val="FF0000"/>
                </a:solidFill>
                <a:latin typeface="Symbol"/>
                <a:cs typeface="Symbol"/>
              </a:rPr>
              <a:t></a:t>
            </a:r>
            <a:r>
              <a:rPr sz="2800" i="1" spc="-5" dirty="0">
                <a:solidFill>
                  <a:srgbClr val="FF0000"/>
                </a:solidFill>
                <a:latin typeface="Arial"/>
                <a:cs typeface="Arial"/>
              </a:rPr>
              <a:t>A</a:t>
            </a:r>
            <a:r>
              <a:rPr sz="2800" spc="-5" dirty="0">
                <a:solidFill>
                  <a:srgbClr val="FF0000"/>
                </a:solidFill>
                <a:latin typeface="Arial"/>
                <a:cs typeface="Arial"/>
              </a:rPr>
              <a:t>}</a:t>
            </a:r>
            <a:r>
              <a:rPr sz="2800" spc="-5" dirty="0">
                <a:latin typeface="Arial"/>
                <a:cs typeface="Arial"/>
              </a:rPr>
              <a:t>.</a:t>
            </a:r>
            <a:endParaRPr sz="2800">
              <a:latin typeface="Arial"/>
              <a:cs typeface="Arial"/>
            </a:endParaRPr>
          </a:p>
        </p:txBody>
      </p:sp>
      <p:sp>
        <p:nvSpPr>
          <p:cNvPr id="11" name="object 11"/>
          <p:cNvSpPr txBox="1"/>
          <p:nvPr/>
        </p:nvSpPr>
        <p:spPr>
          <a:xfrm>
            <a:off x="840739" y="2843784"/>
            <a:ext cx="7666355" cy="3140710"/>
          </a:xfrm>
          <a:prstGeom prst="rect">
            <a:avLst/>
          </a:prstGeom>
        </p:spPr>
        <p:txBody>
          <a:bodyPr vert="horz" wrap="square" lIns="0" tIns="93980" rIns="0" bIns="0" rtlCol="0">
            <a:spAutoFit/>
          </a:bodyPr>
          <a:lstStyle/>
          <a:p>
            <a:pPr marL="12700">
              <a:lnSpc>
                <a:spcPct val="100000"/>
              </a:lnSpc>
              <a:spcBef>
                <a:spcPts val="74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Note </a:t>
            </a:r>
            <a:r>
              <a:rPr sz="2800" dirty="0">
                <a:latin typeface="Arial"/>
                <a:cs typeface="Arial"/>
              </a:rPr>
              <a:t>that </a:t>
            </a:r>
            <a:r>
              <a:rPr sz="2800" dirty="0">
                <a:latin typeface="Symbol"/>
                <a:cs typeface="Symbol"/>
              </a:rPr>
              <a:t></a:t>
            </a:r>
            <a:r>
              <a:rPr sz="2800" i="1" dirty="0">
                <a:latin typeface="Arial"/>
                <a:cs typeface="Arial"/>
              </a:rPr>
              <a:t>a</a:t>
            </a:r>
            <a:r>
              <a:rPr sz="2800" dirty="0">
                <a:latin typeface="Symbol"/>
                <a:cs typeface="Symbol"/>
              </a:rPr>
              <a:t></a:t>
            </a:r>
            <a:r>
              <a:rPr sz="2800" i="1" dirty="0">
                <a:latin typeface="Arial"/>
                <a:cs typeface="Arial"/>
              </a:rPr>
              <a:t>A</a:t>
            </a:r>
            <a:r>
              <a:rPr sz="2800" dirty="0">
                <a:latin typeface="Arial"/>
                <a:cs typeface="Arial"/>
              </a:rPr>
              <a:t>, </a:t>
            </a:r>
            <a:r>
              <a:rPr sz="2800" spc="-5" dirty="0">
                <a:latin typeface="Arial"/>
                <a:cs typeface="Arial"/>
              </a:rPr>
              <a:t>there </a:t>
            </a:r>
            <a:r>
              <a:rPr sz="2800" dirty="0">
                <a:latin typeface="Arial"/>
                <a:cs typeface="Arial"/>
              </a:rPr>
              <a:t>is only 1 pair </a:t>
            </a:r>
            <a:r>
              <a:rPr sz="2800" dirty="0">
                <a:solidFill>
                  <a:srgbClr val="FF0000"/>
                </a:solidFill>
                <a:latin typeface="Arial"/>
                <a:cs typeface="Arial"/>
              </a:rPr>
              <a:t>(</a:t>
            </a:r>
            <a:r>
              <a:rPr sz="2800" i="1" dirty="0">
                <a:solidFill>
                  <a:srgbClr val="FF0000"/>
                </a:solidFill>
                <a:latin typeface="Arial"/>
                <a:cs typeface="Arial"/>
              </a:rPr>
              <a:t>a</a:t>
            </a:r>
            <a:r>
              <a:rPr sz="2800" dirty="0">
                <a:solidFill>
                  <a:srgbClr val="FF0000"/>
                </a:solidFill>
                <a:latin typeface="Arial"/>
                <a:cs typeface="Arial"/>
              </a:rPr>
              <a:t>,</a:t>
            </a:r>
            <a:r>
              <a:rPr sz="2800" spc="-50" dirty="0">
                <a:solidFill>
                  <a:srgbClr val="FF0000"/>
                </a:solidFill>
                <a:latin typeface="Arial"/>
                <a:cs typeface="Arial"/>
              </a:rPr>
              <a:t> </a:t>
            </a:r>
            <a:r>
              <a:rPr sz="2800" i="1" dirty="0">
                <a:solidFill>
                  <a:srgbClr val="FF0000"/>
                </a:solidFill>
                <a:latin typeface="Arial"/>
                <a:cs typeface="Arial"/>
              </a:rPr>
              <a:t>b</a:t>
            </a:r>
            <a:r>
              <a:rPr sz="2800" dirty="0">
                <a:solidFill>
                  <a:srgbClr val="FF0000"/>
                </a:solidFill>
                <a:latin typeface="Arial"/>
                <a:cs typeface="Arial"/>
              </a:rPr>
              <a:t>)</a:t>
            </a:r>
            <a:r>
              <a:rPr sz="2800" dirty="0">
                <a:latin typeface="Arial"/>
                <a:cs typeface="Arial"/>
              </a:rPr>
              <a:t>.</a:t>
            </a:r>
          </a:p>
          <a:p>
            <a:pPr marL="469900">
              <a:lnSpc>
                <a:spcPct val="100000"/>
              </a:lnSpc>
              <a:spcBef>
                <a:spcPts val="640"/>
              </a:spcBef>
            </a:pPr>
            <a:r>
              <a:rPr sz="1550" spc="-585" dirty="0">
                <a:solidFill>
                  <a:srgbClr val="FF0000"/>
                </a:solidFill>
                <a:latin typeface="Wingdings"/>
                <a:cs typeface="Wingdings"/>
              </a:rPr>
              <a:t></a:t>
            </a:r>
            <a:r>
              <a:rPr sz="1550" spc="220" dirty="0">
                <a:solidFill>
                  <a:srgbClr val="FF0000"/>
                </a:solidFill>
                <a:latin typeface="Times New Roman"/>
                <a:cs typeface="Times New Roman"/>
              </a:rPr>
              <a:t> </a:t>
            </a:r>
            <a:r>
              <a:rPr sz="2800" spc="-5" dirty="0">
                <a:latin typeface="Arial"/>
                <a:cs typeface="Arial"/>
              </a:rPr>
              <a:t>Later (ch.</a:t>
            </a:r>
            <a:r>
              <a:rPr lang="en-US" sz="2800" spc="-5" dirty="0">
                <a:latin typeface="Arial"/>
                <a:cs typeface="Arial"/>
              </a:rPr>
              <a:t>9</a:t>
            </a:r>
            <a:r>
              <a:rPr sz="2800" spc="-5" dirty="0">
                <a:latin typeface="Arial"/>
                <a:cs typeface="Arial"/>
              </a:rPr>
              <a:t>): </a:t>
            </a:r>
            <a:r>
              <a:rPr sz="2800" i="1" spc="-5" dirty="0">
                <a:latin typeface="Arial"/>
                <a:cs typeface="Arial"/>
              </a:rPr>
              <a:t>relations </a:t>
            </a:r>
            <a:r>
              <a:rPr sz="2800" dirty="0">
                <a:latin typeface="Arial"/>
                <a:cs typeface="Arial"/>
              </a:rPr>
              <a:t>loosen </a:t>
            </a:r>
            <a:r>
              <a:rPr sz="2800" spc="-5" dirty="0">
                <a:latin typeface="Arial"/>
                <a:cs typeface="Arial"/>
              </a:rPr>
              <a:t>this</a:t>
            </a:r>
            <a:r>
              <a:rPr sz="2800" spc="45" dirty="0">
                <a:latin typeface="Arial"/>
                <a:cs typeface="Arial"/>
              </a:rPr>
              <a:t> </a:t>
            </a:r>
            <a:r>
              <a:rPr sz="2800" spc="-5" dirty="0">
                <a:latin typeface="Arial"/>
                <a:cs typeface="Arial"/>
              </a:rPr>
              <a:t>restriction.</a:t>
            </a:r>
            <a:endParaRPr sz="2800" dirty="0">
              <a:latin typeface="Arial"/>
              <a:cs typeface="Arial"/>
            </a:endParaRPr>
          </a:p>
          <a:p>
            <a:pPr marL="355600" marR="48895" indent="-342900">
              <a:lnSpc>
                <a:spcPts val="3350"/>
              </a:lnSpc>
              <a:spcBef>
                <a:spcPts val="2540"/>
              </a:spcBef>
            </a:pPr>
            <a:r>
              <a:rPr sz="1650" spc="-605" dirty="0">
                <a:solidFill>
                  <a:srgbClr val="3333CC"/>
                </a:solidFill>
                <a:latin typeface="Wingdings"/>
                <a:cs typeface="Wingdings"/>
              </a:rPr>
              <a:t></a:t>
            </a:r>
            <a:r>
              <a:rPr sz="1650" spc="440" dirty="0">
                <a:solidFill>
                  <a:srgbClr val="3333CC"/>
                </a:solidFill>
                <a:latin typeface="Times New Roman"/>
                <a:cs typeface="Times New Roman"/>
              </a:rPr>
              <a:t> </a:t>
            </a:r>
            <a:r>
              <a:rPr sz="2800" spc="-5" dirty="0">
                <a:latin typeface="Arial"/>
                <a:cs typeface="Arial"/>
              </a:rPr>
              <a:t>For functions </a:t>
            </a:r>
            <a:r>
              <a:rPr sz="2800" dirty="0">
                <a:latin typeface="Arial"/>
                <a:cs typeface="Arial"/>
              </a:rPr>
              <a:t>over numbers, we can represent  an ordered pair </a:t>
            </a:r>
            <a:r>
              <a:rPr sz="2800" spc="-5" dirty="0">
                <a:latin typeface="Arial"/>
                <a:cs typeface="Arial"/>
              </a:rPr>
              <a:t>(</a:t>
            </a:r>
            <a:r>
              <a:rPr sz="2800" i="1" spc="-5" dirty="0">
                <a:latin typeface="Arial"/>
                <a:cs typeface="Arial"/>
              </a:rPr>
              <a:t>x</a:t>
            </a:r>
            <a:r>
              <a:rPr sz="2800" spc="-5" dirty="0">
                <a:latin typeface="Arial"/>
                <a:cs typeface="Arial"/>
              </a:rPr>
              <a:t>, </a:t>
            </a:r>
            <a:r>
              <a:rPr sz="2800" i="1" dirty="0">
                <a:latin typeface="Arial"/>
                <a:cs typeface="Arial"/>
              </a:rPr>
              <a:t>y</a:t>
            </a:r>
            <a:r>
              <a:rPr sz="2800" dirty="0">
                <a:latin typeface="Arial"/>
                <a:cs typeface="Arial"/>
              </a:rPr>
              <a:t>) as a point on a</a:t>
            </a:r>
            <a:r>
              <a:rPr sz="2800" spc="-80" dirty="0">
                <a:latin typeface="Arial"/>
                <a:cs typeface="Arial"/>
              </a:rPr>
              <a:t> </a:t>
            </a:r>
            <a:r>
              <a:rPr sz="2800" dirty="0">
                <a:latin typeface="Arial"/>
                <a:cs typeface="Arial"/>
              </a:rPr>
              <a:t>plane.</a:t>
            </a:r>
          </a:p>
          <a:p>
            <a:pPr marL="749300" marR="280670" indent="-279400">
              <a:lnSpc>
                <a:spcPct val="102000"/>
              </a:lnSpc>
              <a:spcBef>
                <a:spcPts val="430"/>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dirty="0">
                <a:latin typeface="Arial"/>
                <a:cs typeface="Arial"/>
              </a:rPr>
              <a:t>A </a:t>
            </a:r>
            <a:r>
              <a:rPr sz="2800" spc="-5" dirty="0">
                <a:latin typeface="Arial"/>
                <a:cs typeface="Arial"/>
              </a:rPr>
              <a:t>function </a:t>
            </a:r>
            <a:r>
              <a:rPr sz="2800" dirty="0">
                <a:latin typeface="Arial"/>
                <a:cs typeface="Arial"/>
              </a:rPr>
              <a:t>is </a:t>
            </a:r>
            <a:r>
              <a:rPr sz="2800" spc="-5" dirty="0">
                <a:latin typeface="Arial"/>
                <a:cs typeface="Arial"/>
              </a:rPr>
              <a:t>then </a:t>
            </a:r>
            <a:r>
              <a:rPr sz="2800" dirty="0">
                <a:latin typeface="Arial"/>
                <a:cs typeface="Arial"/>
              </a:rPr>
              <a:t>drawn as a curve (set of  </a:t>
            </a:r>
            <a:r>
              <a:rPr sz="2800" spc="-5" dirty="0">
                <a:latin typeface="Arial"/>
                <a:cs typeface="Arial"/>
              </a:rPr>
              <a:t>points), with </a:t>
            </a:r>
            <a:r>
              <a:rPr sz="2800" dirty="0">
                <a:latin typeface="Arial"/>
                <a:cs typeface="Arial"/>
              </a:rPr>
              <a:t>only one </a:t>
            </a:r>
            <a:r>
              <a:rPr sz="2800" i="1" dirty="0">
                <a:latin typeface="Arial"/>
                <a:cs typeface="Arial"/>
              </a:rPr>
              <a:t>y </a:t>
            </a:r>
            <a:r>
              <a:rPr sz="2800" spc="-5" dirty="0">
                <a:latin typeface="Arial"/>
                <a:cs typeface="Arial"/>
              </a:rPr>
              <a:t>for </a:t>
            </a:r>
            <a:r>
              <a:rPr sz="2800" dirty="0">
                <a:latin typeface="Arial"/>
                <a:cs typeface="Arial"/>
              </a:rPr>
              <a:t>each</a:t>
            </a:r>
            <a:r>
              <a:rPr sz="2800" spc="-25" dirty="0">
                <a:latin typeface="Arial"/>
                <a:cs typeface="Arial"/>
              </a:rPr>
              <a:t> </a:t>
            </a:r>
            <a:r>
              <a:rPr sz="2800" i="1" dirty="0">
                <a:latin typeface="Arial"/>
                <a:cs typeface="Arial"/>
              </a:rPr>
              <a:t>x</a:t>
            </a:r>
            <a:r>
              <a:rPr sz="2800" dirty="0">
                <a:latin typeface="Arial"/>
                <a:cs typeface="Arial"/>
              </a:rPr>
              <a:t>.</a:t>
            </a:r>
          </a:p>
        </p:txBody>
      </p:sp>
      <p:sp>
        <p:nvSpPr>
          <p:cNvPr id="12" name="object 12"/>
          <p:cNvSpPr txBox="1"/>
          <p:nvPr/>
        </p:nvSpPr>
        <p:spPr>
          <a:xfrm>
            <a:off x="6318249" y="1981200"/>
            <a:ext cx="2742565" cy="400685"/>
          </a:xfrm>
          <a:prstGeom prst="rect">
            <a:avLst/>
          </a:prstGeom>
          <a:solidFill>
            <a:srgbClr val="FFFED5"/>
          </a:solidFill>
          <a:ln w="28574">
            <a:solidFill>
              <a:srgbClr val="007600"/>
            </a:solidFill>
          </a:ln>
        </p:spPr>
        <p:txBody>
          <a:bodyPr vert="horz" wrap="square" lIns="0" tIns="45719" rIns="0" bIns="0" rtlCol="0">
            <a:spAutoFit/>
          </a:bodyPr>
          <a:lstStyle/>
          <a:p>
            <a:pPr marL="91440">
              <a:lnSpc>
                <a:spcPct val="100000"/>
              </a:lnSpc>
              <a:spcBef>
                <a:spcPts val="359"/>
              </a:spcBef>
            </a:pPr>
            <a:r>
              <a:rPr sz="2000" dirty="0">
                <a:latin typeface="Arial"/>
                <a:cs typeface="Arial"/>
              </a:rPr>
              <a:t>← </a:t>
            </a:r>
            <a:r>
              <a:rPr sz="2000" spc="-5" dirty="0">
                <a:latin typeface="Times New Roman"/>
                <a:cs typeface="Times New Roman"/>
              </a:rPr>
              <a:t>The </a:t>
            </a:r>
            <a:r>
              <a:rPr sz="2000" spc="-15" dirty="0">
                <a:latin typeface="Times New Roman"/>
                <a:cs typeface="Times New Roman"/>
              </a:rPr>
              <a:t>function’s</a:t>
            </a:r>
            <a:r>
              <a:rPr sz="2000" spc="-30" dirty="0">
                <a:latin typeface="Times New Roman"/>
                <a:cs typeface="Times New Roman"/>
              </a:rPr>
              <a:t> </a:t>
            </a:r>
            <a:r>
              <a:rPr sz="2000" i="1" spc="-5" dirty="0">
                <a:latin typeface="Times New Roman"/>
                <a:cs typeface="Times New Roman"/>
              </a:rPr>
              <a:t>graph</a:t>
            </a:r>
            <a:r>
              <a:rPr sz="2000" spc="-5" dirty="0">
                <a:latin typeface="Times New Roman"/>
                <a:cs typeface="Times New Roman"/>
              </a:rPr>
              <a:t>.</a:t>
            </a:r>
            <a:endParaRPr sz="2000">
              <a:latin typeface="Times New Roman"/>
              <a:cs typeface="Times New Roman"/>
            </a:endParaRPr>
          </a:p>
        </p:txBody>
      </p:sp>
      <p:sp>
        <p:nvSpPr>
          <p:cNvPr id="16" name="Date Placeholder 15"/>
          <p:cNvSpPr>
            <a:spLocks noGrp="1"/>
          </p:cNvSpPr>
          <p:nvPr>
            <p:ph type="dt" sz="half" idx="6"/>
          </p:nvPr>
        </p:nvSpPr>
        <p:spPr/>
        <p:txBody>
          <a:bodyPr/>
          <a:lstStyle/>
          <a:p>
            <a:fld id="{7CDFB1AB-D74F-47FB-BCFC-29BC72905B19}" type="datetime1">
              <a:rPr lang="en-US" smtClean="0"/>
              <a:t>10/16/2023</a:t>
            </a:fld>
            <a:endParaRPr lang="en-US"/>
          </a:p>
        </p:txBody>
      </p:sp>
      <p:sp>
        <p:nvSpPr>
          <p:cNvPr id="18" name="Slide Number Placeholder 17"/>
          <p:cNvSpPr>
            <a:spLocks noGrp="1"/>
          </p:cNvSpPr>
          <p:nvPr>
            <p:ph type="sldNum" sz="quarter" idx="7"/>
          </p:nvPr>
        </p:nvSpPr>
        <p:spPr/>
        <p:txBody>
          <a:bodyPr/>
          <a:lstStyle/>
          <a:p>
            <a:pPr marL="12700">
              <a:lnSpc>
                <a:spcPts val="1425"/>
              </a:lnSpc>
            </a:pPr>
            <a:fld id="{81D60167-4931-47E6-BA6A-407CBD079E47}" type="slidenum">
              <a:rPr lang="en-US" smtClean="0"/>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24585">
              <a:lnSpc>
                <a:spcPct val="100000"/>
              </a:lnSpc>
              <a:spcBef>
                <a:spcPts val="100"/>
              </a:spcBef>
              <a:tabLst>
                <a:tab pos="2947670" algn="l"/>
              </a:tabLst>
            </a:pPr>
            <a:r>
              <a:rPr spc="-5" dirty="0"/>
              <a:t>G</a:t>
            </a:r>
            <a:r>
              <a:rPr dirty="0"/>
              <a:t>ra</a:t>
            </a:r>
            <a:r>
              <a:rPr spc="-5" dirty="0"/>
              <a:t>ph</a:t>
            </a:r>
            <a:r>
              <a:rPr dirty="0"/>
              <a:t>s	</a:t>
            </a:r>
            <a:r>
              <a:rPr spc="-5" dirty="0"/>
              <a:t>o</a:t>
            </a:r>
            <a:r>
              <a:rPr dirty="0"/>
              <a:t>f</a:t>
            </a:r>
            <a:r>
              <a:rPr spc="-5" dirty="0"/>
              <a:t> Fun</a:t>
            </a:r>
            <a:r>
              <a:rPr dirty="0"/>
              <a:t>ct</a:t>
            </a:r>
            <a:r>
              <a:rPr spc="-5" dirty="0"/>
              <a:t>ion</a:t>
            </a:r>
            <a:r>
              <a:rPr dirty="0"/>
              <a:t>s:</a:t>
            </a:r>
            <a:r>
              <a:rPr spc="-5" dirty="0"/>
              <a:t> </a:t>
            </a:r>
            <a:r>
              <a:rPr dirty="0"/>
              <a:t>Exam</a:t>
            </a:r>
            <a:r>
              <a:rPr spc="-5" dirty="0"/>
              <a:t>pl</a:t>
            </a:r>
            <a:r>
              <a:rPr spc="-675" dirty="0"/>
              <a:t>e</a:t>
            </a:r>
            <a:r>
              <a:rPr lang="en-US" spc="-675" dirty="0"/>
              <a:t> </a:t>
            </a:r>
            <a:r>
              <a:rPr sz="3800" spc="-1814" dirty="0"/>
              <a:t>s</a:t>
            </a:r>
            <a:endParaRPr sz="1200" baseline="159722" dirty="0">
              <a:latin typeface="Times New Roman"/>
              <a:cs typeface="Times New Roman"/>
            </a:endParaRPr>
          </a:p>
        </p:txBody>
      </p:sp>
      <p:sp>
        <p:nvSpPr>
          <p:cNvPr id="8" name="object 8"/>
          <p:cNvSpPr/>
          <p:nvPr/>
        </p:nvSpPr>
        <p:spPr>
          <a:xfrm>
            <a:off x="1295400" y="1600200"/>
            <a:ext cx="3260725" cy="36576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105400" y="1600200"/>
            <a:ext cx="3621087" cy="3657600"/>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1374139" y="5367020"/>
            <a:ext cx="3221990" cy="746760"/>
          </a:xfrm>
          <a:prstGeom prst="rect">
            <a:avLst/>
          </a:prstGeom>
        </p:spPr>
        <p:txBody>
          <a:bodyPr vert="horz" wrap="square" lIns="0" tIns="33019" rIns="0" bIns="0" rtlCol="0">
            <a:spAutoFit/>
          </a:bodyPr>
          <a:lstStyle/>
          <a:p>
            <a:pPr marL="12700" marR="5080">
              <a:lnSpc>
                <a:spcPts val="2800"/>
              </a:lnSpc>
              <a:spcBef>
                <a:spcPts val="259"/>
              </a:spcBef>
            </a:pPr>
            <a:r>
              <a:rPr sz="2400" spc="-5" dirty="0">
                <a:latin typeface="Times New Roman"/>
                <a:cs typeface="Times New Roman"/>
              </a:rPr>
              <a:t>The graph </a:t>
            </a:r>
            <a:r>
              <a:rPr sz="2400" dirty="0">
                <a:latin typeface="Times New Roman"/>
                <a:cs typeface="Times New Roman"/>
              </a:rPr>
              <a:t>of </a:t>
            </a:r>
            <a:r>
              <a:rPr sz="2400" i="1" dirty="0">
                <a:latin typeface="Times New Roman"/>
                <a:cs typeface="Times New Roman"/>
              </a:rPr>
              <a:t>f</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 = </a:t>
            </a:r>
            <a:r>
              <a:rPr sz="2400" spc="-5" dirty="0">
                <a:latin typeface="Times New Roman"/>
                <a:cs typeface="Times New Roman"/>
              </a:rPr>
              <a:t>2</a:t>
            </a:r>
            <a:r>
              <a:rPr sz="2400" i="1" spc="-5" dirty="0">
                <a:latin typeface="Times New Roman"/>
                <a:cs typeface="Times New Roman"/>
              </a:rPr>
              <a:t>n </a:t>
            </a:r>
            <a:r>
              <a:rPr sz="2400" dirty="0">
                <a:latin typeface="Times New Roman"/>
                <a:cs typeface="Times New Roman"/>
              </a:rPr>
              <a:t>+</a:t>
            </a:r>
            <a:r>
              <a:rPr sz="2400" spc="-55" dirty="0">
                <a:latin typeface="Times New Roman"/>
                <a:cs typeface="Times New Roman"/>
              </a:rPr>
              <a:t> </a:t>
            </a:r>
            <a:r>
              <a:rPr sz="2400" dirty="0">
                <a:latin typeface="Times New Roman"/>
                <a:cs typeface="Times New Roman"/>
              </a:rPr>
              <a:t>1  from </a:t>
            </a:r>
            <a:r>
              <a:rPr sz="2400" b="1" dirty="0">
                <a:latin typeface="Times New Roman"/>
                <a:cs typeface="Times New Roman"/>
              </a:rPr>
              <a:t>Z </a:t>
            </a:r>
            <a:r>
              <a:rPr sz="2400" spc="-5" dirty="0">
                <a:latin typeface="Times New Roman"/>
                <a:cs typeface="Times New Roman"/>
              </a:rPr>
              <a:t>to</a:t>
            </a:r>
            <a:r>
              <a:rPr sz="2400" spc="-15" dirty="0">
                <a:latin typeface="Times New Roman"/>
                <a:cs typeface="Times New Roman"/>
              </a:rPr>
              <a:t> </a:t>
            </a:r>
            <a:r>
              <a:rPr sz="2400" b="1" dirty="0">
                <a:latin typeface="Times New Roman"/>
                <a:cs typeface="Times New Roman"/>
              </a:rPr>
              <a:t>Z</a:t>
            </a:r>
            <a:endParaRPr sz="2400">
              <a:latin typeface="Times New Roman"/>
              <a:cs typeface="Times New Roman"/>
            </a:endParaRPr>
          </a:p>
        </p:txBody>
      </p:sp>
      <p:sp>
        <p:nvSpPr>
          <p:cNvPr id="11" name="object 11"/>
          <p:cNvSpPr txBox="1"/>
          <p:nvPr/>
        </p:nvSpPr>
        <p:spPr>
          <a:xfrm>
            <a:off x="5717540" y="5382895"/>
            <a:ext cx="2660015" cy="746760"/>
          </a:xfrm>
          <a:prstGeom prst="rect">
            <a:avLst/>
          </a:prstGeom>
        </p:spPr>
        <p:txBody>
          <a:bodyPr vert="horz" wrap="square" lIns="0" tIns="12700" rIns="0" bIns="0" rtlCol="0">
            <a:spAutoFit/>
          </a:bodyPr>
          <a:lstStyle/>
          <a:p>
            <a:pPr marL="12700">
              <a:lnSpc>
                <a:spcPts val="2840"/>
              </a:lnSpc>
              <a:spcBef>
                <a:spcPts val="100"/>
              </a:spcBef>
            </a:pPr>
            <a:r>
              <a:rPr sz="2400" spc="-5" dirty="0">
                <a:latin typeface="Times New Roman"/>
                <a:cs typeface="Times New Roman"/>
              </a:rPr>
              <a:t>The graph </a:t>
            </a:r>
            <a:r>
              <a:rPr sz="2400" dirty="0">
                <a:latin typeface="Times New Roman"/>
                <a:cs typeface="Times New Roman"/>
              </a:rPr>
              <a:t>of </a:t>
            </a:r>
            <a:r>
              <a:rPr sz="2400" i="1" dirty="0">
                <a:latin typeface="Times New Roman"/>
                <a:cs typeface="Times New Roman"/>
              </a:rPr>
              <a:t>f</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 =</a:t>
            </a:r>
            <a:r>
              <a:rPr sz="2400" spc="-65" dirty="0">
                <a:latin typeface="Times New Roman"/>
                <a:cs typeface="Times New Roman"/>
              </a:rPr>
              <a:t> </a:t>
            </a:r>
            <a:r>
              <a:rPr sz="2400" i="1" dirty="0">
                <a:latin typeface="Times New Roman"/>
                <a:cs typeface="Times New Roman"/>
              </a:rPr>
              <a:t>x</a:t>
            </a:r>
            <a:r>
              <a:rPr sz="2400" baseline="24305" dirty="0">
                <a:latin typeface="Times New Roman"/>
                <a:cs typeface="Times New Roman"/>
              </a:rPr>
              <a:t>2</a:t>
            </a:r>
            <a:endParaRPr sz="2400" baseline="24305">
              <a:latin typeface="Times New Roman"/>
              <a:cs typeface="Times New Roman"/>
            </a:endParaRPr>
          </a:p>
          <a:p>
            <a:pPr marL="12700">
              <a:lnSpc>
                <a:spcPts val="2840"/>
              </a:lnSpc>
            </a:pPr>
            <a:r>
              <a:rPr sz="2400" dirty="0">
                <a:latin typeface="Times New Roman"/>
                <a:cs typeface="Times New Roman"/>
              </a:rPr>
              <a:t>from </a:t>
            </a:r>
            <a:r>
              <a:rPr sz="2400" b="1" dirty="0">
                <a:latin typeface="Times New Roman"/>
                <a:cs typeface="Times New Roman"/>
              </a:rPr>
              <a:t>Z </a:t>
            </a:r>
            <a:r>
              <a:rPr sz="2400" spc="-5" dirty="0">
                <a:latin typeface="Times New Roman"/>
                <a:cs typeface="Times New Roman"/>
              </a:rPr>
              <a:t>to</a:t>
            </a:r>
            <a:r>
              <a:rPr sz="2400" spc="-20" dirty="0">
                <a:latin typeface="Times New Roman"/>
                <a:cs typeface="Times New Roman"/>
              </a:rPr>
              <a:t> </a:t>
            </a:r>
            <a:r>
              <a:rPr sz="2400" b="1" dirty="0">
                <a:latin typeface="Times New Roman"/>
                <a:cs typeface="Times New Roman"/>
              </a:rPr>
              <a:t>Z</a:t>
            </a:r>
            <a:endParaRPr sz="2400">
              <a:latin typeface="Times New Roman"/>
              <a:cs typeface="Times New Roman"/>
            </a:endParaRPr>
          </a:p>
        </p:txBody>
      </p:sp>
      <p:sp>
        <p:nvSpPr>
          <p:cNvPr id="15" name="Date Placeholder 14"/>
          <p:cNvSpPr>
            <a:spLocks noGrp="1"/>
          </p:cNvSpPr>
          <p:nvPr>
            <p:ph type="dt" sz="half" idx="6"/>
          </p:nvPr>
        </p:nvSpPr>
        <p:spPr/>
        <p:txBody>
          <a:bodyPr/>
          <a:lstStyle/>
          <a:p>
            <a:fld id="{A56DF907-DEE7-482A-A6FC-3036BC3F3077}" type="datetime1">
              <a:rPr lang="en-US" smtClean="0"/>
              <a:t>10/16/2023</a:t>
            </a:fld>
            <a:endParaRPr lang="en-US"/>
          </a:p>
        </p:txBody>
      </p:sp>
      <p:sp>
        <p:nvSpPr>
          <p:cNvPr id="17" name="Slide Number Placeholder 16"/>
          <p:cNvSpPr>
            <a:spLocks noGrp="1"/>
          </p:cNvSpPr>
          <p:nvPr>
            <p:ph type="sldNum" sz="quarter" idx="7"/>
          </p:nvPr>
        </p:nvSpPr>
        <p:spPr/>
        <p:txBody>
          <a:bodyPr/>
          <a:lstStyle/>
          <a:p>
            <a:pPr marL="12700">
              <a:lnSpc>
                <a:spcPts val="1425"/>
              </a:lnSpc>
            </a:pPr>
            <a:fld id="{81D60167-4931-47E6-BA6A-407CBD079E47}" type="slidenum">
              <a:rPr lang="en-US" smtClean="0"/>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120840"/>
            <a:ext cx="5838825" cy="635000"/>
          </a:xfrm>
          <a:prstGeom prst="rect">
            <a:avLst/>
          </a:prstGeom>
        </p:spPr>
        <p:txBody>
          <a:bodyPr vert="horz" wrap="square" lIns="0" tIns="12700" rIns="0" bIns="0" rtlCol="0">
            <a:spAutoFit/>
          </a:bodyPr>
          <a:lstStyle/>
          <a:p>
            <a:pPr marL="12700">
              <a:lnSpc>
                <a:spcPct val="100000"/>
              </a:lnSpc>
              <a:spcBef>
                <a:spcPts val="100"/>
              </a:spcBef>
            </a:pPr>
            <a:r>
              <a:rPr sz="4000" spc="-5" dirty="0"/>
              <a:t>Plots with</a:t>
            </a:r>
            <a:r>
              <a:rPr sz="4000" spc="-55" dirty="0"/>
              <a:t> </a:t>
            </a:r>
            <a:r>
              <a:rPr sz="4000" spc="-5" dirty="0"/>
              <a:t>Floor/Ceiling:</a:t>
            </a:r>
            <a:endParaRPr sz="4000"/>
          </a:p>
        </p:txBody>
      </p:sp>
      <p:sp>
        <p:nvSpPr>
          <p:cNvPr id="9" name="object 9"/>
          <p:cNvSpPr txBox="1"/>
          <p:nvPr/>
        </p:nvSpPr>
        <p:spPr>
          <a:xfrm>
            <a:off x="1229677" y="603453"/>
            <a:ext cx="211518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3333CC"/>
                </a:solidFill>
                <a:latin typeface="Arial"/>
                <a:cs typeface="Arial"/>
              </a:rPr>
              <a:t>Exam</a:t>
            </a:r>
            <a:r>
              <a:rPr sz="4000" b="1" spc="-5" dirty="0">
                <a:solidFill>
                  <a:srgbClr val="3333CC"/>
                </a:solidFill>
                <a:latin typeface="Arial"/>
                <a:cs typeface="Arial"/>
              </a:rPr>
              <a:t>pl</a:t>
            </a:r>
            <a:r>
              <a:rPr sz="4000" b="1" dirty="0">
                <a:solidFill>
                  <a:srgbClr val="3333CC"/>
                </a:solidFill>
                <a:latin typeface="Arial"/>
                <a:cs typeface="Arial"/>
              </a:rPr>
              <a:t>e</a:t>
            </a:r>
            <a:endParaRPr sz="4000">
              <a:latin typeface="Arial"/>
              <a:cs typeface="Arial"/>
            </a:endParaRPr>
          </a:p>
        </p:txBody>
      </p:sp>
      <p:sp>
        <p:nvSpPr>
          <p:cNvPr id="10" name="object 10"/>
          <p:cNvSpPr/>
          <p:nvPr/>
        </p:nvSpPr>
        <p:spPr>
          <a:xfrm>
            <a:off x="685800" y="1741487"/>
            <a:ext cx="7309104" cy="384333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676400" y="5322887"/>
            <a:ext cx="914400" cy="198755"/>
          </a:xfrm>
          <a:custGeom>
            <a:avLst/>
            <a:gdLst/>
            <a:ahLst/>
            <a:cxnLst/>
            <a:rect l="l" t="t" r="r" b="b"/>
            <a:pathLst>
              <a:path w="914400" h="198754">
                <a:moveTo>
                  <a:pt x="0" y="198437"/>
                </a:moveTo>
                <a:lnTo>
                  <a:pt x="914400" y="198437"/>
                </a:lnTo>
                <a:lnTo>
                  <a:pt x="914400" y="0"/>
                </a:lnTo>
                <a:lnTo>
                  <a:pt x="0" y="0"/>
                </a:lnTo>
                <a:lnTo>
                  <a:pt x="0" y="198437"/>
                </a:lnTo>
                <a:close/>
              </a:path>
            </a:pathLst>
          </a:custGeom>
          <a:solidFill>
            <a:srgbClr val="FFFFFF"/>
          </a:solidFill>
        </p:spPr>
        <p:txBody>
          <a:bodyPr wrap="square" lIns="0" tIns="0" rIns="0" bIns="0" rtlCol="0"/>
          <a:lstStyle/>
          <a:p>
            <a:endParaRPr/>
          </a:p>
        </p:txBody>
      </p:sp>
      <p:sp>
        <p:nvSpPr>
          <p:cNvPr id="12" name="object 12"/>
          <p:cNvSpPr/>
          <p:nvPr/>
        </p:nvSpPr>
        <p:spPr>
          <a:xfrm>
            <a:off x="6042025" y="5334000"/>
            <a:ext cx="914400" cy="381000"/>
          </a:xfrm>
          <a:custGeom>
            <a:avLst/>
            <a:gdLst/>
            <a:ahLst/>
            <a:cxnLst/>
            <a:rect l="l" t="t" r="r" b="b"/>
            <a:pathLst>
              <a:path w="914400" h="381000">
                <a:moveTo>
                  <a:pt x="0" y="381000"/>
                </a:moveTo>
                <a:lnTo>
                  <a:pt x="914400" y="381000"/>
                </a:lnTo>
                <a:lnTo>
                  <a:pt x="914400" y="0"/>
                </a:lnTo>
                <a:lnTo>
                  <a:pt x="0" y="0"/>
                </a:lnTo>
                <a:lnTo>
                  <a:pt x="0" y="381000"/>
                </a:lnTo>
                <a:close/>
              </a:path>
            </a:pathLst>
          </a:custGeom>
          <a:solidFill>
            <a:srgbClr val="FFFFFF"/>
          </a:solidFill>
        </p:spPr>
        <p:txBody>
          <a:bodyPr wrap="square" lIns="0" tIns="0" rIns="0" bIns="0" rtlCol="0"/>
          <a:lstStyle/>
          <a:p>
            <a:endParaRPr/>
          </a:p>
        </p:txBody>
      </p:sp>
      <p:sp>
        <p:nvSpPr>
          <p:cNvPr id="13" name="object 13"/>
          <p:cNvSpPr/>
          <p:nvPr/>
        </p:nvSpPr>
        <p:spPr>
          <a:xfrm>
            <a:off x="1636712" y="5521325"/>
            <a:ext cx="1051560" cy="462280"/>
          </a:xfrm>
          <a:custGeom>
            <a:avLst/>
            <a:gdLst/>
            <a:ahLst/>
            <a:cxnLst/>
            <a:rect l="l" t="t" r="r" b="b"/>
            <a:pathLst>
              <a:path w="1051560" h="462279">
                <a:moveTo>
                  <a:pt x="0" y="461665"/>
                </a:moveTo>
                <a:lnTo>
                  <a:pt x="1051505" y="461665"/>
                </a:lnTo>
                <a:lnTo>
                  <a:pt x="1051505" y="0"/>
                </a:lnTo>
                <a:lnTo>
                  <a:pt x="0" y="0"/>
                </a:lnTo>
                <a:lnTo>
                  <a:pt x="0" y="461665"/>
                </a:lnTo>
                <a:close/>
              </a:path>
            </a:pathLst>
          </a:custGeom>
          <a:solidFill>
            <a:srgbClr val="FFFED5"/>
          </a:solidFill>
        </p:spPr>
        <p:txBody>
          <a:bodyPr wrap="square" lIns="0" tIns="0" rIns="0" bIns="0" rtlCol="0"/>
          <a:lstStyle/>
          <a:p>
            <a:endParaRPr/>
          </a:p>
        </p:txBody>
      </p:sp>
      <p:sp>
        <p:nvSpPr>
          <p:cNvPr id="14" name="object 14"/>
          <p:cNvSpPr txBox="1"/>
          <p:nvPr/>
        </p:nvSpPr>
        <p:spPr>
          <a:xfrm>
            <a:off x="1720608" y="5590857"/>
            <a:ext cx="1031875" cy="391160"/>
          </a:xfrm>
          <a:prstGeom prst="rect">
            <a:avLst/>
          </a:prstGeom>
        </p:spPr>
        <p:txBody>
          <a:bodyPr vert="horz" wrap="square" lIns="0" tIns="12700" rIns="0" bIns="0" rtlCol="0">
            <a:spAutoFit/>
          </a:bodyPr>
          <a:lstStyle/>
          <a:p>
            <a:pPr marL="71120">
              <a:lnSpc>
                <a:spcPct val="100000"/>
              </a:lnSpc>
              <a:spcBef>
                <a:spcPts val="100"/>
              </a:spcBef>
            </a:pPr>
            <a:r>
              <a:rPr sz="2400" i="1" dirty="0">
                <a:latin typeface="Times New Roman"/>
                <a:cs typeface="Times New Roman"/>
              </a:rPr>
              <a:t>y </a:t>
            </a:r>
            <a:r>
              <a:rPr sz="2400" dirty="0">
                <a:latin typeface="Times New Roman"/>
                <a:cs typeface="Times New Roman"/>
              </a:rPr>
              <a:t>=</a:t>
            </a:r>
            <a:r>
              <a:rPr sz="2400" spc="-65" dirty="0">
                <a:latin typeface="Times New Roman"/>
                <a:cs typeface="Times New Roman"/>
              </a:rPr>
              <a:t> </a:t>
            </a:r>
            <a:r>
              <a:rPr sz="2400" spc="-815" dirty="0">
                <a:latin typeface="Symbol"/>
                <a:cs typeface="Symbol"/>
              </a:rPr>
              <a:t>⎣</a:t>
            </a:r>
            <a:r>
              <a:rPr lang="en-US" sz="2400" spc="-815" dirty="0">
                <a:latin typeface="Symbol"/>
                <a:cs typeface="Symbol"/>
              </a:rPr>
              <a:t>   </a:t>
            </a:r>
            <a:r>
              <a:rPr sz="2400" i="1" spc="-815" dirty="0">
                <a:latin typeface="Times New Roman"/>
                <a:cs typeface="Times New Roman"/>
              </a:rPr>
              <a:t>x</a:t>
            </a:r>
            <a:r>
              <a:rPr sz="2400" spc="-815" dirty="0">
                <a:latin typeface="Symbol"/>
                <a:cs typeface="Symbol"/>
              </a:rPr>
              <a:t>⎦</a:t>
            </a:r>
            <a:r>
              <a:rPr lang="en-US" sz="2400" spc="-815" dirty="0">
                <a:latin typeface="Symbol"/>
                <a:cs typeface="Symbol"/>
              </a:rPr>
              <a:t>     </a:t>
            </a:r>
            <a:r>
              <a:rPr sz="2400" spc="-815" dirty="0">
                <a:latin typeface="Symbol"/>
                <a:cs typeface="Symbol"/>
              </a:rPr>
              <a:t></a:t>
            </a:r>
            <a:endParaRPr sz="2400" dirty="0">
              <a:latin typeface="Symbol"/>
              <a:cs typeface="Symbol"/>
            </a:endParaRPr>
          </a:p>
        </p:txBody>
      </p:sp>
      <p:sp>
        <p:nvSpPr>
          <p:cNvPr id="15" name="object 15"/>
          <p:cNvSpPr txBox="1"/>
          <p:nvPr/>
        </p:nvSpPr>
        <p:spPr>
          <a:xfrm>
            <a:off x="6096000" y="5519737"/>
            <a:ext cx="1051560" cy="462280"/>
          </a:xfrm>
          <a:prstGeom prst="rect">
            <a:avLst/>
          </a:prstGeom>
          <a:solidFill>
            <a:srgbClr val="FFFED5"/>
          </a:solidFill>
        </p:spPr>
        <p:txBody>
          <a:bodyPr vert="horz" wrap="square" lIns="0" tIns="45719" rIns="0" bIns="0" rtlCol="0">
            <a:spAutoFit/>
          </a:bodyPr>
          <a:lstStyle/>
          <a:p>
            <a:pPr marL="90805">
              <a:lnSpc>
                <a:spcPct val="100000"/>
              </a:lnSpc>
              <a:spcBef>
                <a:spcPts val="359"/>
              </a:spcBef>
            </a:pPr>
            <a:r>
              <a:rPr sz="2400" i="1" dirty="0">
                <a:latin typeface="Times New Roman"/>
                <a:cs typeface="Times New Roman"/>
              </a:rPr>
              <a:t>y </a:t>
            </a:r>
            <a:r>
              <a:rPr sz="2400" dirty="0">
                <a:latin typeface="Times New Roman"/>
                <a:cs typeface="Times New Roman"/>
              </a:rPr>
              <a:t>=</a:t>
            </a:r>
            <a:r>
              <a:rPr sz="2400" spc="-65" dirty="0">
                <a:latin typeface="Times New Roman"/>
                <a:cs typeface="Times New Roman"/>
              </a:rPr>
              <a:t> </a:t>
            </a:r>
            <a:r>
              <a:rPr sz="2400" spc="-815" dirty="0">
                <a:latin typeface="Symbol"/>
                <a:cs typeface="Symbol"/>
              </a:rPr>
              <a:t>⎡</a:t>
            </a:r>
            <a:r>
              <a:rPr sz="2400" i="1" spc="-815" dirty="0">
                <a:latin typeface="Times New Roman"/>
                <a:cs typeface="Times New Roman"/>
              </a:rPr>
              <a:t>x</a:t>
            </a:r>
            <a:r>
              <a:rPr sz="2400" spc="-815" dirty="0">
                <a:latin typeface="Symbol"/>
                <a:cs typeface="Symbol"/>
              </a:rPr>
              <a:t>⎤</a:t>
            </a:r>
            <a:endParaRPr sz="2400" dirty="0">
              <a:latin typeface="Symbol"/>
              <a:cs typeface="Symbol"/>
            </a:endParaRPr>
          </a:p>
        </p:txBody>
      </p:sp>
      <p:sp>
        <p:nvSpPr>
          <p:cNvPr id="19" name="Date Placeholder 18"/>
          <p:cNvSpPr>
            <a:spLocks noGrp="1"/>
          </p:cNvSpPr>
          <p:nvPr>
            <p:ph type="dt" sz="half" idx="6"/>
          </p:nvPr>
        </p:nvSpPr>
        <p:spPr/>
        <p:txBody>
          <a:bodyPr/>
          <a:lstStyle/>
          <a:p>
            <a:fld id="{496D8D01-C508-4B90-98CB-B4DB4EE3F8D5}" type="datetime1">
              <a:rPr lang="en-US" smtClean="0"/>
              <a:t>10/16/2023</a:t>
            </a:fld>
            <a:endParaRPr lang="en-US"/>
          </a:p>
        </p:txBody>
      </p:sp>
      <p:sp>
        <p:nvSpPr>
          <p:cNvPr id="21" name="Slide Number Placeholder 20"/>
          <p:cNvSpPr>
            <a:spLocks noGrp="1"/>
          </p:cNvSpPr>
          <p:nvPr>
            <p:ph type="sldNum" sz="quarter" idx="7"/>
          </p:nvPr>
        </p:nvSpPr>
        <p:spPr/>
        <p:txBody>
          <a:bodyPr/>
          <a:lstStyle/>
          <a:p>
            <a:pPr marL="12700">
              <a:lnSpc>
                <a:spcPts val="1425"/>
              </a:lnSpc>
            </a:pPr>
            <a:fld id="{81D60167-4931-47E6-BA6A-407CBD079E47}" type="slidenum">
              <a:rPr lang="en-US" smtClean="0"/>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74" name="object 74"/>
          <p:cNvSpPr txBox="1">
            <a:spLocks noGrp="1"/>
          </p:cNvSpPr>
          <p:nvPr>
            <p:ph type="title"/>
          </p:nvPr>
        </p:nvSpPr>
        <p:spPr>
          <a:xfrm>
            <a:off x="1229677" y="268697"/>
            <a:ext cx="7439660" cy="628377"/>
          </a:xfrm>
          <a:prstGeom prst="rect">
            <a:avLst/>
          </a:prstGeom>
        </p:spPr>
        <p:txBody>
          <a:bodyPr vert="horz" wrap="square" lIns="0" tIns="12700" rIns="0" bIns="0" rtlCol="0">
            <a:spAutoFit/>
          </a:bodyPr>
          <a:lstStyle/>
          <a:p>
            <a:pPr marL="12700">
              <a:lnSpc>
                <a:spcPct val="100000"/>
              </a:lnSpc>
              <a:spcBef>
                <a:spcPts val="100"/>
              </a:spcBef>
            </a:pPr>
            <a:r>
              <a:rPr lang="en-US" spc="-5" dirty="0"/>
              <a:t>Applications of</a:t>
            </a:r>
            <a:r>
              <a:rPr sz="4000" spc="-55" dirty="0"/>
              <a:t> </a:t>
            </a:r>
            <a:r>
              <a:rPr sz="4000" spc="-5" dirty="0"/>
              <a:t>Floor/Ceiling:</a:t>
            </a:r>
            <a:endParaRPr sz="4000" dirty="0"/>
          </a:p>
        </p:txBody>
      </p:sp>
      <p:sp>
        <p:nvSpPr>
          <p:cNvPr id="119" name="object 119"/>
          <p:cNvSpPr txBox="1"/>
          <p:nvPr/>
        </p:nvSpPr>
        <p:spPr>
          <a:xfrm>
            <a:off x="1279524" y="395020"/>
            <a:ext cx="7523161" cy="5741315"/>
          </a:xfrm>
          <a:prstGeom prst="rect">
            <a:avLst/>
          </a:prstGeom>
        </p:spPr>
        <p:txBody>
          <a:bodyPr vert="horz" wrap="square" lIns="0" tIns="229870" rIns="0" bIns="0" rtlCol="0">
            <a:spAutoFit/>
          </a:bodyPr>
          <a:lstStyle/>
          <a:p>
            <a:pPr marL="47625">
              <a:lnSpc>
                <a:spcPct val="100000"/>
              </a:lnSpc>
              <a:spcBef>
                <a:spcPts val="1810"/>
              </a:spcBef>
              <a:tabLst>
                <a:tab pos="2135505" algn="l"/>
              </a:tabLst>
            </a:pPr>
            <a:endParaRPr sz="4000" dirty="0">
              <a:latin typeface="Arial"/>
              <a:cs typeface="Arial"/>
            </a:endParaRPr>
          </a:p>
          <a:p>
            <a:pPr marL="12700">
              <a:lnSpc>
                <a:spcPct val="100000"/>
              </a:lnSpc>
              <a:spcBef>
                <a:spcPts val="120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dirty="0">
                <a:latin typeface="Arial" panose="020B0604020202020204" pitchFamily="34" charset="0"/>
                <a:cs typeface="Arial" panose="020B0604020202020204" pitchFamily="34" charset="0"/>
              </a:rPr>
              <a:t>Data stored on a computer disk or transmitted over a data network are usually represented as a string of bytes. Each byte is made up of 8 bits. How many bytes are required to encode 100 bits </a:t>
            </a:r>
            <a:r>
              <a:rPr lang="en-US" sz="2800" dirty="0">
                <a:latin typeface="Arial" panose="020B0604020202020204" pitchFamily="34" charset="0"/>
                <a:cs typeface="Arial" panose="020B0604020202020204" pitchFamily="34" charset="0"/>
              </a:rPr>
              <a:t>of data?</a:t>
            </a:r>
          </a:p>
          <a:p>
            <a:r>
              <a:rPr lang="en-GB" sz="2800" b="1" i="1" dirty="0">
                <a:latin typeface="Arial" panose="020B0604020202020204" pitchFamily="34" charset="0"/>
                <a:cs typeface="Arial" panose="020B0604020202020204" pitchFamily="34" charset="0"/>
              </a:rPr>
              <a:t>Solution:</a:t>
            </a:r>
            <a:r>
              <a:rPr lang="en-GB" sz="2800" i="1"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To determine the number of bytes needed, we determine the smallest integer that is at least as large as the quotient when 100 is divided by 8, the number of bits in a byte. Consequently, 100</a:t>
            </a:r>
            <a:r>
              <a:rPr lang="en-GB" sz="2800" i="1" dirty="0">
                <a:latin typeface="Arial" panose="020B0604020202020204" pitchFamily="34" charset="0"/>
                <a:cs typeface="Arial" panose="020B0604020202020204" pitchFamily="34" charset="0"/>
              </a:rPr>
              <a:t>/</a:t>
            </a:r>
            <a:r>
              <a:rPr lang="en-GB" sz="2800" dirty="0">
                <a:latin typeface="Arial" panose="020B0604020202020204" pitchFamily="34" charset="0"/>
                <a:cs typeface="Arial" panose="020B0604020202020204" pitchFamily="34" charset="0"/>
              </a:rPr>
              <a:t>8 = 12</a:t>
            </a:r>
            <a:r>
              <a:rPr lang="en-GB" sz="2800" i="1" dirty="0">
                <a:latin typeface="Arial" panose="020B0604020202020204" pitchFamily="34" charset="0"/>
                <a:cs typeface="Arial" panose="020B0604020202020204" pitchFamily="34" charset="0"/>
              </a:rPr>
              <a:t>.</a:t>
            </a:r>
            <a:r>
              <a:rPr lang="en-GB" sz="2800" dirty="0">
                <a:latin typeface="Arial" panose="020B0604020202020204" pitchFamily="34" charset="0"/>
                <a:cs typeface="Arial" panose="020B0604020202020204" pitchFamily="34" charset="0"/>
              </a:rPr>
              <a:t>5 = 13 bytes are required.</a:t>
            </a:r>
            <a:endParaRPr sz="2800" dirty="0">
              <a:latin typeface="Arial" panose="020B0604020202020204" pitchFamily="34" charset="0"/>
              <a:cs typeface="Arial" panose="020B0604020202020204" pitchFamily="34" charset="0"/>
            </a:endParaRPr>
          </a:p>
        </p:txBody>
      </p:sp>
      <p:sp>
        <p:nvSpPr>
          <p:cNvPr id="130" name="Date Placeholder 129"/>
          <p:cNvSpPr>
            <a:spLocks noGrp="1"/>
          </p:cNvSpPr>
          <p:nvPr>
            <p:ph type="dt" sz="half" idx="6"/>
          </p:nvPr>
        </p:nvSpPr>
        <p:spPr/>
        <p:txBody>
          <a:bodyPr/>
          <a:lstStyle/>
          <a:p>
            <a:fld id="{5D92D576-00E6-417F-BF3C-028FBFD38DB8}" type="datetime1">
              <a:rPr lang="en-US" smtClean="0"/>
              <a:t>10/16/2023</a:t>
            </a:fld>
            <a:endParaRPr lang="en-US"/>
          </a:p>
        </p:txBody>
      </p:sp>
      <p:sp>
        <p:nvSpPr>
          <p:cNvPr id="132" name="Slide Number Placeholder 131"/>
          <p:cNvSpPr>
            <a:spLocks noGrp="1"/>
          </p:cNvSpPr>
          <p:nvPr>
            <p:ph type="sldNum" sz="quarter" idx="7"/>
          </p:nvPr>
        </p:nvSpPr>
        <p:spPr/>
        <p:txBody>
          <a:bodyPr/>
          <a:lstStyle/>
          <a:p>
            <a:pPr marL="12700">
              <a:lnSpc>
                <a:spcPts val="1425"/>
              </a:lnSpc>
            </a:pPr>
            <a:fld id="{81D60167-4931-47E6-BA6A-407CBD079E47}" type="slidenum">
              <a:rPr lang="en-US" smtClean="0"/>
              <a:t>28</a:t>
            </a:fld>
            <a:endParaRPr lang="en-US" dirty="0"/>
          </a:p>
        </p:txBody>
      </p:sp>
    </p:spTree>
    <p:extLst>
      <p:ext uri="{BB962C8B-B14F-4D97-AF65-F5344CB8AC3E}">
        <p14:creationId xmlns:p14="http://schemas.microsoft.com/office/powerpoint/2010/main" val="3795252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74" name="object 74"/>
          <p:cNvSpPr txBox="1">
            <a:spLocks noGrp="1"/>
          </p:cNvSpPr>
          <p:nvPr>
            <p:ph type="title"/>
          </p:nvPr>
        </p:nvSpPr>
        <p:spPr>
          <a:xfrm>
            <a:off x="1229677" y="268697"/>
            <a:ext cx="7439660" cy="628377"/>
          </a:xfrm>
          <a:prstGeom prst="rect">
            <a:avLst/>
          </a:prstGeom>
        </p:spPr>
        <p:txBody>
          <a:bodyPr vert="horz" wrap="square" lIns="0" tIns="12700" rIns="0" bIns="0" rtlCol="0">
            <a:spAutoFit/>
          </a:bodyPr>
          <a:lstStyle/>
          <a:p>
            <a:pPr marL="12700">
              <a:lnSpc>
                <a:spcPct val="100000"/>
              </a:lnSpc>
              <a:spcBef>
                <a:spcPts val="100"/>
              </a:spcBef>
            </a:pPr>
            <a:r>
              <a:rPr lang="en-US" spc="-5" dirty="0"/>
              <a:t>QUIZ</a:t>
            </a:r>
            <a:endParaRPr sz="4000" dirty="0"/>
          </a:p>
        </p:txBody>
      </p:sp>
      <p:sp>
        <p:nvSpPr>
          <p:cNvPr id="119" name="object 119"/>
          <p:cNvSpPr txBox="1"/>
          <p:nvPr/>
        </p:nvSpPr>
        <p:spPr>
          <a:xfrm>
            <a:off x="850779" y="263300"/>
            <a:ext cx="8328022" cy="7495642"/>
          </a:xfrm>
          <a:prstGeom prst="rect">
            <a:avLst/>
          </a:prstGeom>
        </p:spPr>
        <p:txBody>
          <a:bodyPr vert="horz" wrap="square" lIns="0" tIns="229870" rIns="0" bIns="0" rtlCol="0">
            <a:spAutoFit/>
          </a:bodyPr>
          <a:lstStyle/>
          <a:p>
            <a:pPr marL="47625">
              <a:lnSpc>
                <a:spcPct val="100000"/>
              </a:lnSpc>
              <a:spcBef>
                <a:spcPts val="1810"/>
              </a:spcBef>
              <a:tabLst>
                <a:tab pos="2135505" algn="l"/>
              </a:tabLst>
            </a:pPr>
            <a:endParaRPr sz="4000" dirty="0">
              <a:latin typeface="Arial"/>
              <a:cs typeface="Arial"/>
            </a:endParaRPr>
          </a:p>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For each of these arguments, explain which rules of inference are used for each step.</a:t>
            </a:r>
            <a:endParaRPr lang="en-PK" sz="2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buFont typeface="+mj-lt"/>
              <a:buAutoNum type="alphaLcParenR"/>
            </a:pPr>
            <a:r>
              <a:rPr lang="en-US" sz="2400" dirty="0">
                <a:latin typeface="Arial" panose="020B0604020202020204" pitchFamily="34" charset="0"/>
                <a:cs typeface="Arial" panose="020B0604020202020204" pitchFamily="34" charset="0"/>
              </a:rPr>
              <a:t>“Each of five roommates, Melissa, Aaron, Ralph, </a:t>
            </a:r>
            <a:r>
              <a:rPr lang="en-US" sz="2400" dirty="0" err="1">
                <a:latin typeface="Arial" panose="020B0604020202020204" pitchFamily="34" charset="0"/>
                <a:cs typeface="Arial" panose="020B0604020202020204" pitchFamily="34" charset="0"/>
              </a:rPr>
              <a:t>Veneesha</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Keeshawn</a:t>
            </a:r>
            <a:r>
              <a:rPr lang="en-US" sz="2400" dirty="0">
                <a:latin typeface="Arial" panose="020B0604020202020204" pitchFamily="34" charset="0"/>
                <a:cs typeface="Arial" panose="020B0604020202020204" pitchFamily="34" charset="0"/>
              </a:rPr>
              <a:t>, has taken a course in discrete mathematics. Every student who has taken a course in discrete mathematics can take a course in algorithms. Therefore, all five roommates can take a course in algorithms next year.”</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r>
              <a:rPr lang="en-PK" sz="1600" spc="-605" dirty="0">
                <a:solidFill>
                  <a:srgbClr val="3333CC"/>
                </a:solidFill>
                <a:latin typeface="Wingdings"/>
                <a:cs typeface="Wingdings"/>
              </a:rPr>
              <a:t></a:t>
            </a:r>
            <a:r>
              <a:rPr lang="en-US" sz="1600" spc="-605" dirty="0">
                <a:solidFill>
                  <a:srgbClr val="3333CC"/>
                </a:solidFill>
                <a:latin typeface="Wingdings"/>
                <a:cs typeface="Wingdings"/>
              </a:rPr>
              <a:t> </a:t>
            </a:r>
            <a:r>
              <a:rPr lang="en-US" sz="2400" dirty="0">
                <a:effectLst/>
                <a:latin typeface="Arial" panose="020B0604020202020204" pitchFamily="34" charset="0"/>
                <a:ea typeface="Calibri" panose="020F0502020204030204" pitchFamily="34" charset="0"/>
                <a:cs typeface="Arial" panose="020B0604020202020204" pitchFamily="34" charset="0"/>
              </a:rPr>
              <a:t>What rule of inference is used in each of these arguments?</a:t>
            </a:r>
            <a:endParaRPr lang="en-PK" sz="2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buFont typeface="+mj-lt"/>
              <a:buAutoNum type="alphaLcParenR"/>
            </a:pPr>
            <a:r>
              <a:rPr lang="en-US" sz="2400" dirty="0">
                <a:latin typeface="Arial" panose="020B0604020202020204" pitchFamily="34" charset="0"/>
                <a:ea typeface="Calibri" panose="020F0502020204030204" pitchFamily="34" charset="0"/>
                <a:cs typeface="Arial" panose="020B0604020202020204" pitchFamily="34" charset="0"/>
              </a:rPr>
              <a:t>Sir Nazeef is teaching DM. So it concludes that either sir Nazeef is teaching DM or he is from computer science department. </a:t>
            </a:r>
          </a:p>
          <a:p>
            <a:pPr marL="342900" lvl="0" indent="-342900">
              <a:buFont typeface="+mj-lt"/>
              <a:buAutoNum type="alphaLcParenR"/>
            </a:pPr>
            <a:r>
              <a:rPr lang="en-US" sz="2400" dirty="0">
                <a:effectLst/>
                <a:latin typeface="Arial" panose="020B0604020202020204" pitchFamily="34" charset="0"/>
                <a:ea typeface="Calibri" panose="020F0502020204030204" pitchFamily="34" charset="0"/>
                <a:cs typeface="Arial" panose="020B0604020202020204" pitchFamily="34" charset="0"/>
              </a:rPr>
              <a:t>If it is Monday today, then there department will close . The department is not closed today. Therefore, it’s not Monday today.</a:t>
            </a:r>
            <a:endParaRPr lang="en-PK" sz="2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buFont typeface="+mj-lt"/>
              <a:buAutoNum type="alphaLcParenR"/>
            </a:pPr>
            <a:endParaRPr lang="en-PK" sz="1800" dirty="0">
              <a:effectLst/>
              <a:latin typeface="Times New Roman" panose="02020603050405020304" pitchFamily="18" charset="0"/>
              <a:ea typeface="Times New Roman" panose="02020603050405020304" pitchFamily="18" charset="0"/>
            </a:endParaRPr>
          </a:p>
          <a:p>
            <a:pPr lvl="0"/>
            <a:endParaRPr lang="en-PK" sz="1600" dirty="0">
              <a:effectLst/>
              <a:latin typeface="Arial" panose="020B0604020202020204" pitchFamily="34" charset="0"/>
              <a:ea typeface="Times New Roman" panose="02020603050405020304" pitchFamily="18" charset="0"/>
              <a:cs typeface="Arial" panose="020B0604020202020204" pitchFamily="34" charset="0"/>
            </a:endParaRPr>
          </a:p>
          <a:p>
            <a:pPr marL="12700">
              <a:lnSpc>
                <a:spcPct val="100000"/>
              </a:lnSpc>
              <a:spcBef>
                <a:spcPts val="1200"/>
              </a:spcBef>
            </a:pPr>
            <a:endParaRPr sz="2800" dirty="0">
              <a:latin typeface="Arial" panose="020B0604020202020204" pitchFamily="34" charset="0"/>
              <a:cs typeface="Arial" panose="020B0604020202020204" pitchFamily="34" charset="0"/>
            </a:endParaRPr>
          </a:p>
        </p:txBody>
      </p:sp>
      <p:sp>
        <p:nvSpPr>
          <p:cNvPr id="130" name="Date Placeholder 129"/>
          <p:cNvSpPr>
            <a:spLocks noGrp="1"/>
          </p:cNvSpPr>
          <p:nvPr>
            <p:ph type="dt" sz="half" idx="6"/>
          </p:nvPr>
        </p:nvSpPr>
        <p:spPr/>
        <p:txBody>
          <a:bodyPr/>
          <a:lstStyle/>
          <a:p>
            <a:fld id="{5D92D576-00E6-417F-BF3C-028FBFD38DB8}" type="datetime1">
              <a:rPr lang="en-US" smtClean="0"/>
              <a:t>10/16/2023</a:t>
            </a:fld>
            <a:endParaRPr lang="en-US"/>
          </a:p>
        </p:txBody>
      </p:sp>
      <p:sp>
        <p:nvSpPr>
          <p:cNvPr id="132" name="Slide Number Placeholder 131"/>
          <p:cNvSpPr>
            <a:spLocks noGrp="1"/>
          </p:cNvSpPr>
          <p:nvPr>
            <p:ph type="sldNum" sz="quarter" idx="7"/>
          </p:nvPr>
        </p:nvSpPr>
        <p:spPr/>
        <p:txBody>
          <a:bodyPr/>
          <a:lstStyle/>
          <a:p>
            <a:pPr marL="12700">
              <a:lnSpc>
                <a:spcPts val="1425"/>
              </a:lnSpc>
            </a:pPr>
            <a:fld id="{81D60167-4931-47E6-BA6A-407CBD079E47}" type="slidenum">
              <a:rPr lang="en-US" smtClean="0"/>
              <a:t>29</a:t>
            </a:fld>
            <a:endParaRPr lang="en-US" dirty="0"/>
          </a:p>
        </p:txBody>
      </p:sp>
    </p:spTree>
    <p:extLst>
      <p:ext uri="{BB962C8B-B14F-4D97-AF65-F5344CB8AC3E}">
        <p14:creationId xmlns:p14="http://schemas.microsoft.com/office/powerpoint/2010/main" val="283629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3299460" cy="635000"/>
          </a:xfrm>
          <a:prstGeom prst="rect">
            <a:avLst/>
          </a:prstGeom>
        </p:spPr>
        <p:txBody>
          <a:bodyPr vert="horz" wrap="square" lIns="0" tIns="12700" rIns="0" bIns="0" rtlCol="0">
            <a:spAutoFit/>
          </a:bodyPr>
          <a:lstStyle/>
          <a:p>
            <a:pPr marL="12700">
              <a:lnSpc>
                <a:spcPct val="100000"/>
              </a:lnSpc>
              <a:spcBef>
                <a:spcPts val="100"/>
              </a:spcBef>
              <a:tabLst>
                <a:tab pos="859790" algn="l"/>
              </a:tabLst>
            </a:pPr>
            <a:r>
              <a:rPr spc="-5" dirty="0"/>
              <a:t>2.3	Functions</a:t>
            </a:r>
          </a:p>
        </p:txBody>
      </p:sp>
      <p:sp>
        <p:nvSpPr>
          <p:cNvPr id="9" name="object 9"/>
          <p:cNvSpPr txBox="1"/>
          <p:nvPr/>
        </p:nvSpPr>
        <p:spPr>
          <a:xfrm>
            <a:off x="1194752" y="1679257"/>
            <a:ext cx="7385684" cy="4033520"/>
          </a:xfrm>
          <a:prstGeom prst="rect">
            <a:avLst/>
          </a:prstGeom>
        </p:spPr>
        <p:txBody>
          <a:bodyPr vert="horz" wrap="square" lIns="0" tIns="33020" rIns="0" bIns="0" rtlCol="0">
            <a:spAutoFit/>
          </a:bodyPr>
          <a:lstStyle/>
          <a:p>
            <a:pPr marL="355600" marR="855980" indent="-342900">
              <a:lnSpc>
                <a:spcPts val="3300"/>
              </a:lnSpc>
              <a:spcBef>
                <a:spcPts val="26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From </a:t>
            </a:r>
            <a:r>
              <a:rPr sz="2800" dirty="0">
                <a:latin typeface="Arial"/>
                <a:cs typeface="Arial"/>
              </a:rPr>
              <a:t>calculus, you are </a:t>
            </a:r>
            <a:r>
              <a:rPr sz="2800" spc="-5" dirty="0">
                <a:latin typeface="Arial"/>
                <a:cs typeface="Arial"/>
              </a:rPr>
              <a:t>familiar with the  </a:t>
            </a:r>
            <a:r>
              <a:rPr sz="2800" dirty="0">
                <a:latin typeface="Arial"/>
                <a:cs typeface="Arial"/>
              </a:rPr>
              <a:t>concept of a real-valued </a:t>
            </a:r>
            <a:r>
              <a:rPr sz="2800" spc="-5" dirty="0">
                <a:latin typeface="Arial"/>
                <a:cs typeface="Arial"/>
              </a:rPr>
              <a:t>function</a:t>
            </a:r>
            <a:r>
              <a:rPr sz="2800" spc="-45" dirty="0">
                <a:latin typeface="Arial"/>
                <a:cs typeface="Arial"/>
              </a:rPr>
              <a:t> </a:t>
            </a:r>
            <a:r>
              <a:rPr sz="2800" i="1" dirty="0">
                <a:latin typeface="Arial"/>
                <a:cs typeface="Arial"/>
              </a:rPr>
              <a:t>f</a:t>
            </a:r>
            <a:r>
              <a:rPr sz="2800" dirty="0">
                <a:latin typeface="Arial"/>
                <a:cs typeface="Arial"/>
              </a:rPr>
              <a:t>,</a:t>
            </a:r>
          </a:p>
          <a:p>
            <a:pPr marL="355600">
              <a:lnSpc>
                <a:spcPts val="3270"/>
              </a:lnSpc>
            </a:pPr>
            <a:r>
              <a:rPr sz="2800" dirty="0">
                <a:latin typeface="Arial"/>
                <a:cs typeface="Arial"/>
              </a:rPr>
              <a:t>which assigns </a:t>
            </a:r>
            <a:r>
              <a:rPr sz="2800" spc="-5" dirty="0">
                <a:latin typeface="Arial"/>
                <a:cs typeface="Arial"/>
              </a:rPr>
              <a:t>to </a:t>
            </a:r>
            <a:r>
              <a:rPr sz="2800" dirty="0">
                <a:latin typeface="Arial"/>
                <a:cs typeface="Arial"/>
              </a:rPr>
              <a:t>each number </a:t>
            </a:r>
            <a:r>
              <a:rPr sz="2800" i="1" dirty="0">
                <a:latin typeface="Arial"/>
                <a:cs typeface="Arial"/>
              </a:rPr>
              <a:t>x</a:t>
            </a:r>
            <a:r>
              <a:rPr sz="2800" dirty="0">
                <a:latin typeface="Symbol"/>
                <a:cs typeface="Symbol"/>
              </a:rPr>
              <a:t></a:t>
            </a:r>
            <a:r>
              <a:rPr sz="2800" b="1" dirty="0">
                <a:latin typeface="Arial"/>
                <a:cs typeface="Arial"/>
              </a:rPr>
              <a:t>R </a:t>
            </a:r>
            <a:r>
              <a:rPr sz="2800" dirty="0">
                <a:latin typeface="Arial"/>
                <a:cs typeface="Arial"/>
              </a:rPr>
              <a:t>a</a:t>
            </a:r>
            <a:r>
              <a:rPr sz="2800" spc="-85" dirty="0">
                <a:latin typeface="Arial"/>
                <a:cs typeface="Arial"/>
              </a:rPr>
              <a:t> </a:t>
            </a:r>
            <a:r>
              <a:rPr sz="2800" dirty="0">
                <a:latin typeface="Arial"/>
                <a:cs typeface="Arial"/>
              </a:rPr>
              <a:t>value</a:t>
            </a:r>
          </a:p>
          <a:p>
            <a:pPr marL="355600">
              <a:lnSpc>
                <a:spcPts val="3329"/>
              </a:lnSpc>
            </a:pPr>
            <a:r>
              <a:rPr sz="2800" i="1" dirty="0">
                <a:latin typeface="Arial"/>
                <a:cs typeface="Arial"/>
              </a:rPr>
              <a:t>y </a:t>
            </a:r>
            <a:r>
              <a:rPr sz="2800" dirty="0">
                <a:latin typeface="Arial"/>
                <a:cs typeface="Arial"/>
              </a:rPr>
              <a:t>= </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 where</a:t>
            </a:r>
            <a:r>
              <a:rPr sz="2800" spc="-15" dirty="0">
                <a:latin typeface="Arial"/>
                <a:cs typeface="Arial"/>
              </a:rPr>
              <a:t> </a:t>
            </a:r>
            <a:r>
              <a:rPr sz="2800" i="1" spc="-5" dirty="0">
                <a:latin typeface="Arial"/>
                <a:cs typeface="Arial"/>
              </a:rPr>
              <a:t>y</a:t>
            </a:r>
            <a:r>
              <a:rPr sz="2800" spc="-5" dirty="0">
                <a:latin typeface="Symbol"/>
                <a:cs typeface="Symbol"/>
              </a:rPr>
              <a:t></a:t>
            </a:r>
            <a:r>
              <a:rPr sz="2800" b="1" spc="-5" dirty="0">
                <a:latin typeface="Arial"/>
                <a:cs typeface="Arial"/>
              </a:rPr>
              <a:t>R</a:t>
            </a:r>
            <a:r>
              <a:rPr sz="2800" spc="-5" dirty="0">
                <a:latin typeface="Arial"/>
                <a:cs typeface="Arial"/>
              </a:rPr>
              <a:t>.</a:t>
            </a:r>
            <a:endParaRPr sz="2800" dirty="0">
              <a:latin typeface="Arial"/>
              <a:cs typeface="Arial"/>
            </a:endParaRPr>
          </a:p>
          <a:p>
            <a:pPr>
              <a:lnSpc>
                <a:spcPct val="100000"/>
              </a:lnSpc>
              <a:spcBef>
                <a:spcPts val="35"/>
              </a:spcBef>
            </a:pPr>
            <a:endParaRPr sz="4050" dirty="0">
              <a:latin typeface="Times New Roman"/>
              <a:cs typeface="Times New Roman"/>
            </a:endParaRPr>
          </a:p>
          <a:p>
            <a:pPr marL="355600" marR="5080" indent="-342900">
              <a:lnSpc>
                <a:spcPct val="100499"/>
              </a:lnSpc>
              <a:tabLst>
                <a:tab pos="179832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spc="-5" dirty="0">
                <a:latin typeface="Arial"/>
                <a:cs typeface="Arial"/>
              </a:rPr>
              <a:t>But</a:t>
            </a:r>
            <a:r>
              <a:rPr sz="2800" spc="-5" dirty="0">
                <a:latin typeface="Arial"/>
                <a:cs typeface="Arial"/>
              </a:rPr>
              <a:t> the notion </a:t>
            </a:r>
            <a:r>
              <a:rPr sz="2800" dirty="0">
                <a:latin typeface="Arial"/>
                <a:cs typeface="Arial"/>
              </a:rPr>
              <a:t>of a </a:t>
            </a:r>
            <a:r>
              <a:rPr sz="2800" spc="-5" dirty="0">
                <a:latin typeface="Arial"/>
                <a:cs typeface="Arial"/>
              </a:rPr>
              <a:t>function </a:t>
            </a:r>
            <a:r>
              <a:rPr sz="2800" dirty="0">
                <a:latin typeface="Arial"/>
                <a:cs typeface="Arial"/>
              </a:rPr>
              <a:t>can also be  </a:t>
            </a:r>
            <a:r>
              <a:rPr sz="2800" spc="-5" dirty="0">
                <a:latin typeface="Arial"/>
                <a:cs typeface="Arial"/>
              </a:rPr>
              <a:t>naturally </a:t>
            </a:r>
            <a:r>
              <a:rPr sz="2800" dirty="0">
                <a:latin typeface="Arial"/>
                <a:cs typeface="Arial"/>
              </a:rPr>
              <a:t>generalized </a:t>
            </a:r>
            <a:r>
              <a:rPr sz="2800" spc="-5" dirty="0">
                <a:latin typeface="Arial"/>
                <a:cs typeface="Arial"/>
              </a:rPr>
              <a:t>to the </a:t>
            </a:r>
            <a:r>
              <a:rPr sz="2800" dirty="0">
                <a:latin typeface="Arial"/>
                <a:cs typeface="Arial"/>
              </a:rPr>
              <a:t>concept of  assigning </a:t>
            </a:r>
            <a:r>
              <a:rPr sz="2800" spc="-5" dirty="0">
                <a:latin typeface="Arial"/>
                <a:cs typeface="Arial"/>
              </a:rPr>
              <a:t>elements </a:t>
            </a:r>
            <a:r>
              <a:rPr sz="2800" dirty="0">
                <a:latin typeface="Arial"/>
                <a:cs typeface="Arial"/>
              </a:rPr>
              <a:t>of </a:t>
            </a:r>
            <a:r>
              <a:rPr sz="2800" i="1" dirty="0">
                <a:latin typeface="Arial"/>
                <a:cs typeface="Arial"/>
              </a:rPr>
              <a:t>any </a:t>
            </a:r>
            <a:r>
              <a:rPr sz="2800" dirty="0">
                <a:latin typeface="Arial"/>
                <a:cs typeface="Arial"/>
              </a:rPr>
              <a:t>set </a:t>
            </a:r>
            <a:r>
              <a:rPr sz="2800" spc="-5" dirty="0">
                <a:latin typeface="Arial"/>
                <a:cs typeface="Arial"/>
              </a:rPr>
              <a:t>to elements </a:t>
            </a:r>
            <a:r>
              <a:rPr sz="2800" dirty="0">
                <a:latin typeface="Arial"/>
                <a:cs typeface="Arial"/>
              </a:rPr>
              <a:t>of  </a:t>
            </a:r>
            <a:r>
              <a:rPr sz="2800" i="1" dirty="0">
                <a:latin typeface="Arial"/>
                <a:cs typeface="Arial"/>
              </a:rPr>
              <a:t>any </a:t>
            </a:r>
            <a:r>
              <a:rPr sz="2800" spc="-5" dirty="0">
                <a:latin typeface="Arial"/>
                <a:cs typeface="Arial"/>
              </a:rPr>
              <a:t>set.	</a:t>
            </a:r>
            <a:r>
              <a:rPr sz="2800" dirty="0">
                <a:latin typeface="Arial"/>
                <a:cs typeface="Arial"/>
              </a:rPr>
              <a:t>(Also known as a</a:t>
            </a:r>
            <a:r>
              <a:rPr sz="2800" spc="-30" dirty="0">
                <a:latin typeface="Arial"/>
                <a:cs typeface="Arial"/>
              </a:rPr>
              <a:t> </a:t>
            </a:r>
            <a:r>
              <a:rPr sz="2800" i="1" spc="-5" dirty="0">
                <a:latin typeface="Arial"/>
                <a:cs typeface="Arial"/>
              </a:rPr>
              <a:t>map</a:t>
            </a:r>
            <a:r>
              <a:rPr sz="2800" spc="-5" dirty="0">
                <a:latin typeface="Arial"/>
                <a:cs typeface="Arial"/>
              </a:rPr>
              <a:t>.)</a:t>
            </a:r>
            <a:endParaRPr sz="2800" dirty="0">
              <a:latin typeface="Arial"/>
              <a:cs typeface="Arial"/>
            </a:endParaRPr>
          </a:p>
        </p:txBody>
      </p:sp>
      <p:sp>
        <p:nvSpPr>
          <p:cNvPr id="13" name="Date Placeholder 12"/>
          <p:cNvSpPr>
            <a:spLocks noGrp="1"/>
          </p:cNvSpPr>
          <p:nvPr>
            <p:ph type="dt" sz="half" idx="6"/>
          </p:nvPr>
        </p:nvSpPr>
        <p:spPr/>
        <p:txBody>
          <a:bodyPr/>
          <a:lstStyle/>
          <a:p>
            <a:fld id="{54E831CC-C827-4A81-90C4-3C1A03B56835}" type="datetime1">
              <a:rPr lang="en-US" smtClean="0"/>
              <a:t>10/16/2023</a:t>
            </a:fld>
            <a:endParaRPr lang="en-US"/>
          </a:p>
        </p:txBody>
      </p:sp>
      <p:sp>
        <p:nvSpPr>
          <p:cNvPr id="15" name="Slide Number Placeholder 14"/>
          <p:cNvSpPr>
            <a:spLocks noGrp="1"/>
          </p:cNvSpPr>
          <p:nvPr>
            <p:ph type="sldNum" sz="quarter" idx="7"/>
          </p:nvPr>
        </p:nvSpPr>
        <p:spPr/>
        <p:txBody>
          <a:bodyPr/>
          <a:lstStyle/>
          <a:p>
            <a:pPr marL="12700">
              <a:lnSpc>
                <a:spcPts val="1425"/>
              </a:lnSpc>
            </a:pPr>
            <a:fld id="{81D60167-4931-47E6-BA6A-407CBD079E47}"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6656705" cy="635000"/>
          </a:xfrm>
          <a:prstGeom prst="rect">
            <a:avLst/>
          </a:prstGeom>
        </p:spPr>
        <p:txBody>
          <a:bodyPr vert="horz" wrap="square" lIns="0" tIns="12700" rIns="0" bIns="0" rtlCol="0">
            <a:spAutoFit/>
          </a:bodyPr>
          <a:lstStyle/>
          <a:p>
            <a:pPr marL="12700">
              <a:lnSpc>
                <a:spcPct val="100000"/>
              </a:lnSpc>
              <a:spcBef>
                <a:spcPts val="100"/>
              </a:spcBef>
            </a:pPr>
            <a:r>
              <a:rPr spc="-5" dirty="0"/>
              <a:t>Function: Formal</a:t>
            </a:r>
            <a:r>
              <a:rPr spc="-45" dirty="0"/>
              <a:t> </a:t>
            </a:r>
            <a:r>
              <a:rPr spc="-5" dirty="0"/>
              <a:t>Definition</a:t>
            </a:r>
          </a:p>
        </p:txBody>
      </p:sp>
      <p:sp>
        <p:nvSpPr>
          <p:cNvPr id="9" name="object 9"/>
          <p:cNvSpPr txBox="1">
            <a:spLocks noGrp="1"/>
          </p:cNvSpPr>
          <p:nvPr>
            <p:ph type="body" idx="1"/>
          </p:nvPr>
        </p:nvSpPr>
        <p:spPr>
          <a:prstGeom prst="rect">
            <a:avLst/>
          </a:prstGeom>
        </p:spPr>
        <p:txBody>
          <a:bodyPr vert="horz" wrap="square" lIns="0" tIns="15875" rIns="0" bIns="0" rtlCol="0">
            <a:spAutoFit/>
          </a:bodyPr>
          <a:lstStyle/>
          <a:p>
            <a:pPr marL="1155700" marR="5080" indent="-342900">
              <a:lnSpc>
                <a:spcPct val="99200"/>
              </a:lnSpc>
              <a:spcBef>
                <a:spcPts val="125"/>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pc="-5" dirty="0"/>
              <a:t>For </a:t>
            </a:r>
            <a:r>
              <a:rPr dirty="0"/>
              <a:t>any </a:t>
            </a:r>
            <a:r>
              <a:rPr spc="-5" dirty="0"/>
              <a:t>sets </a:t>
            </a:r>
            <a:r>
              <a:rPr i="1" dirty="0">
                <a:latin typeface="Arial"/>
                <a:cs typeface="Arial"/>
              </a:rPr>
              <a:t>A </a:t>
            </a:r>
            <a:r>
              <a:rPr spc="-5" dirty="0"/>
              <a:t>and </a:t>
            </a:r>
            <a:r>
              <a:rPr i="1" dirty="0">
                <a:latin typeface="Arial"/>
                <a:cs typeface="Arial"/>
              </a:rPr>
              <a:t>B</a:t>
            </a:r>
            <a:r>
              <a:rPr dirty="0"/>
              <a:t>, we say </a:t>
            </a:r>
            <a:r>
              <a:rPr spc="-5" dirty="0"/>
              <a:t>that </a:t>
            </a:r>
            <a:r>
              <a:rPr dirty="0"/>
              <a:t>a </a:t>
            </a:r>
            <a:r>
              <a:rPr b="1" i="1" spc="-5" dirty="0">
                <a:latin typeface="Arial"/>
                <a:cs typeface="Arial"/>
              </a:rPr>
              <a:t>function  </a:t>
            </a:r>
            <a:r>
              <a:rPr b="1" dirty="0">
                <a:latin typeface="Arial"/>
                <a:cs typeface="Arial"/>
              </a:rPr>
              <a:t>(</a:t>
            </a:r>
            <a:r>
              <a:rPr b="1" i="1" dirty="0">
                <a:latin typeface="Arial"/>
                <a:cs typeface="Arial"/>
              </a:rPr>
              <a:t>or </a:t>
            </a:r>
            <a:r>
              <a:rPr b="1" i="1" spc="-5" dirty="0">
                <a:latin typeface="Times New Roman"/>
                <a:cs typeface="Times New Roman"/>
              </a:rPr>
              <a:t>“</a:t>
            </a:r>
            <a:r>
              <a:rPr b="1" i="1" spc="-5" dirty="0">
                <a:latin typeface="Arial"/>
                <a:cs typeface="Arial"/>
              </a:rPr>
              <a:t>mapping</a:t>
            </a:r>
            <a:r>
              <a:rPr b="1" i="1" spc="-5" dirty="0">
                <a:latin typeface="Times New Roman"/>
                <a:cs typeface="Times New Roman"/>
              </a:rPr>
              <a:t>”</a:t>
            </a:r>
            <a:r>
              <a:rPr b="1" spc="-5" dirty="0">
                <a:latin typeface="Arial"/>
                <a:cs typeface="Arial"/>
              </a:rPr>
              <a:t>) </a:t>
            </a:r>
            <a:r>
              <a:rPr b="1" i="1" dirty="0">
                <a:latin typeface="Arial"/>
                <a:cs typeface="Arial"/>
              </a:rPr>
              <a:t>f </a:t>
            </a:r>
            <a:r>
              <a:rPr b="1" i="1" spc="-5" dirty="0">
                <a:latin typeface="Arial"/>
                <a:cs typeface="Arial"/>
              </a:rPr>
              <a:t>from </a:t>
            </a:r>
            <a:r>
              <a:rPr b="1" i="1" dirty="0">
                <a:latin typeface="Arial"/>
                <a:cs typeface="Arial"/>
              </a:rPr>
              <a:t>A to B </a:t>
            </a:r>
            <a:r>
              <a:rPr b="1" dirty="0">
                <a:latin typeface="Arial"/>
                <a:cs typeface="Arial"/>
              </a:rPr>
              <a:t>(</a:t>
            </a:r>
            <a:r>
              <a:rPr b="1" i="1" dirty="0">
                <a:latin typeface="Arial"/>
                <a:cs typeface="Arial"/>
              </a:rPr>
              <a:t>f </a:t>
            </a:r>
            <a:r>
              <a:rPr b="1" dirty="0">
                <a:latin typeface="Arial"/>
                <a:cs typeface="Arial"/>
              </a:rPr>
              <a:t>: </a:t>
            </a:r>
            <a:r>
              <a:rPr b="1" i="1" dirty="0">
                <a:latin typeface="Arial"/>
                <a:cs typeface="Arial"/>
              </a:rPr>
              <a:t>A </a:t>
            </a:r>
            <a:r>
              <a:rPr b="1" spc="-5" dirty="0">
                <a:latin typeface="Symbol"/>
                <a:cs typeface="Symbol"/>
              </a:rPr>
              <a:t></a:t>
            </a:r>
            <a:r>
              <a:rPr b="1" spc="-5" dirty="0">
                <a:latin typeface="Times New Roman"/>
                <a:cs typeface="Times New Roman"/>
              </a:rPr>
              <a:t> </a:t>
            </a:r>
            <a:r>
              <a:rPr b="1" i="1" dirty="0">
                <a:latin typeface="Arial"/>
                <a:cs typeface="Arial"/>
              </a:rPr>
              <a:t>B</a:t>
            </a:r>
            <a:r>
              <a:rPr b="1" dirty="0">
                <a:latin typeface="Arial"/>
                <a:cs typeface="Arial"/>
              </a:rPr>
              <a:t>) </a:t>
            </a:r>
            <a:r>
              <a:rPr dirty="0"/>
              <a:t>is a  </a:t>
            </a:r>
            <a:r>
              <a:rPr spc="-5" dirty="0"/>
              <a:t>particular </a:t>
            </a:r>
            <a:r>
              <a:rPr dirty="0"/>
              <a:t>assignment of </a:t>
            </a:r>
            <a:r>
              <a:rPr b="1" spc="-5" dirty="0">
                <a:solidFill>
                  <a:srgbClr val="FF0000"/>
                </a:solidFill>
                <a:latin typeface="Arial"/>
                <a:cs typeface="Arial"/>
              </a:rPr>
              <a:t>exactly one element  </a:t>
            </a:r>
            <a:r>
              <a:rPr i="1" dirty="0">
                <a:latin typeface="Arial"/>
                <a:cs typeface="Arial"/>
              </a:rPr>
              <a:t>f</a:t>
            </a:r>
            <a:r>
              <a:rPr dirty="0"/>
              <a:t>(</a:t>
            </a:r>
            <a:r>
              <a:rPr i="1" dirty="0">
                <a:latin typeface="Arial"/>
                <a:cs typeface="Arial"/>
              </a:rPr>
              <a:t>x</a:t>
            </a:r>
            <a:r>
              <a:rPr dirty="0"/>
              <a:t>)</a:t>
            </a:r>
            <a:r>
              <a:rPr dirty="0">
                <a:latin typeface="Symbol"/>
                <a:cs typeface="Symbol"/>
              </a:rPr>
              <a:t></a:t>
            </a:r>
            <a:r>
              <a:rPr i="1" dirty="0">
                <a:latin typeface="Arial"/>
                <a:cs typeface="Arial"/>
              </a:rPr>
              <a:t>B </a:t>
            </a:r>
            <a:r>
              <a:rPr dirty="0"/>
              <a:t>to </a:t>
            </a:r>
            <a:r>
              <a:rPr b="1" dirty="0">
                <a:solidFill>
                  <a:srgbClr val="FF0000"/>
                </a:solidFill>
                <a:latin typeface="Arial"/>
                <a:cs typeface="Arial"/>
              </a:rPr>
              <a:t>each </a:t>
            </a:r>
            <a:r>
              <a:rPr b="1" spc="-5" dirty="0">
                <a:solidFill>
                  <a:srgbClr val="FF0000"/>
                </a:solidFill>
                <a:latin typeface="Arial"/>
                <a:cs typeface="Arial"/>
              </a:rPr>
              <a:t>element</a:t>
            </a:r>
            <a:r>
              <a:rPr b="1" spc="-30" dirty="0">
                <a:solidFill>
                  <a:srgbClr val="FF0000"/>
                </a:solidFill>
                <a:latin typeface="Arial"/>
                <a:cs typeface="Arial"/>
              </a:rPr>
              <a:t> </a:t>
            </a:r>
            <a:r>
              <a:rPr i="1" spc="-5" dirty="0">
                <a:latin typeface="Arial"/>
                <a:cs typeface="Arial"/>
              </a:rPr>
              <a:t>x</a:t>
            </a:r>
            <a:r>
              <a:rPr spc="-5" dirty="0">
                <a:latin typeface="Symbol"/>
                <a:cs typeface="Symbol"/>
              </a:rPr>
              <a:t></a:t>
            </a:r>
            <a:r>
              <a:rPr i="1" spc="-5" dirty="0">
                <a:latin typeface="Arial"/>
                <a:cs typeface="Arial"/>
              </a:rPr>
              <a:t>A.</a:t>
            </a:r>
            <a:endParaRPr sz="1650">
              <a:latin typeface="Arial"/>
              <a:cs typeface="Arial"/>
            </a:endParaRPr>
          </a:p>
          <a:p>
            <a:pPr marL="1155700" marR="389890" indent="-342900">
              <a:lnSpc>
                <a:spcPts val="3329"/>
              </a:lnSpc>
              <a:spcBef>
                <a:spcPts val="85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pc="-5" dirty="0"/>
              <a:t>Functions </a:t>
            </a:r>
            <a:r>
              <a:rPr dirty="0"/>
              <a:t>can be </a:t>
            </a:r>
            <a:r>
              <a:rPr spc="-5" dirty="0"/>
              <a:t>represented </a:t>
            </a:r>
            <a:r>
              <a:rPr dirty="0"/>
              <a:t>graphically in  several</a:t>
            </a:r>
            <a:r>
              <a:rPr spc="-5" dirty="0"/>
              <a:t> </a:t>
            </a:r>
            <a:r>
              <a:rPr dirty="0"/>
              <a:t>ways:</a:t>
            </a:r>
            <a:endParaRPr sz="1650">
              <a:latin typeface="Times New Roman"/>
              <a:cs typeface="Times New Roman"/>
            </a:endParaRPr>
          </a:p>
        </p:txBody>
      </p:sp>
      <p:sp>
        <p:nvSpPr>
          <p:cNvPr id="10" name="object 10"/>
          <p:cNvSpPr/>
          <p:nvPr/>
        </p:nvSpPr>
        <p:spPr>
          <a:xfrm>
            <a:off x="6458292" y="5656154"/>
            <a:ext cx="1866900" cy="0"/>
          </a:xfrm>
          <a:custGeom>
            <a:avLst/>
            <a:gdLst/>
            <a:ahLst/>
            <a:cxnLst/>
            <a:rect l="l" t="t" r="r" b="b"/>
            <a:pathLst>
              <a:path w="1866900">
                <a:moveTo>
                  <a:pt x="0" y="0"/>
                </a:moveTo>
                <a:lnTo>
                  <a:pt x="1866558" y="0"/>
                </a:lnTo>
              </a:path>
            </a:pathLst>
          </a:custGeom>
          <a:ln w="9524">
            <a:solidFill>
              <a:srgbClr val="000000"/>
            </a:solidFill>
          </a:ln>
        </p:spPr>
        <p:txBody>
          <a:bodyPr wrap="square" lIns="0" tIns="0" rIns="0" bIns="0" rtlCol="0"/>
          <a:lstStyle/>
          <a:p>
            <a:endParaRPr/>
          </a:p>
        </p:txBody>
      </p:sp>
      <p:sp>
        <p:nvSpPr>
          <p:cNvPr id="11" name="object 11"/>
          <p:cNvSpPr/>
          <p:nvPr/>
        </p:nvSpPr>
        <p:spPr>
          <a:xfrm>
            <a:off x="6458292" y="3962405"/>
            <a:ext cx="0" cy="1694180"/>
          </a:xfrm>
          <a:custGeom>
            <a:avLst/>
            <a:gdLst/>
            <a:ahLst/>
            <a:cxnLst/>
            <a:rect l="l" t="t" r="r" b="b"/>
            <a:pathLst>
              <a:path h="1694179">
                <a:moveTo>
                  <a:pt x="0" y="1693748"/>
                </a:moveTo>
                <a:lnTo>
                  <a:pt x="1" y="0"/>
                </a:lnTo>
              </a:path>
            </a:pathLst>
          </a:custGeom>
          <a:ln w="9524">
            <a:solidFill>
              <a:srgbClr val="000000"/>
            </a:solidFill>
          </a:ln>
        </p:spPr>
        <p:txBody>
          <a:bodyPr wrap="square" lIns="0" tIns="0" rIns="0" bIns="0" rtlCol="0"/>
          <a:lstStyle/>
          <a:p>
            <a:endParaRPr/>
          </a:p>
        </p:txBody>
      </p:sp>
      <p:sp>
        <p:nvSpPr>
          <p:cNvPr id="12" name="object 12"/>
          <p:cNvSpPr/>
          <p:nvPr/>
        </p:nvSpPr>
        <p:spPr>
          <a:xfrm>
            <a:off x="6458292" y="4366252"/>
            <a:ext cx="1800225" cy="1290320"/>
          </a:xfrm>
          <a:custGeom>
            <a:avLst/>
            <a:gdLst/>
            <a:ahLst/>
            <a:cxnLst/>
            <a:rect l="l" t="t" r="r" b="b"/>
            <a:pathLst>
              <a:path w="1800225" h="1290320">
                <a:moveTo>
                  <a:pt x="0" y="1289907"/>
                </a:moveTo>
                <a:lnTo>
                  <a:pt x="41647" y="1274543"/>
                </a:lnTo>
                <a:lnTo>
                  <a:pt x="83194" y="1258468"/>
                </a:lnTo>
                <a:lnTo>
                  <a:pt x="124542" y="1240970"/>
                </a:lnTo>
                <a:lnTo>
                  <a:pt x="165589" y="1221339"/>
                </a:lnTo>
                <a:lnTo>
                  <a:pt x="206237" y="1198863"/>
                </a:lnTo>
                <a:lnTo>
                  <a:pt x="246385" y="1172831"/>
                </a:lnTo>
                <a:lnTo>
                  <a:pt x="285932" y="1142530"/>
                </a:lnTo>
                <a:lnTo>
                  <a:pt x="324780" y="1107251"/>
                </a:lnTo>
                <a:lnTo>
                  <a:pt x="362828" y="1066280"/>
                </a:lnTo>
                <a:lnTo>
                  <a:pt x="399975" y="1018907"/>
                </a:lnTo>
                <a:lnTo>
                  <a:pt x="420993" y="986652"/>
                </a:lnTo>
                <a:lnTo>
                  <a:pt x="441021" y="950053"/>
                </a:lnTo>
                <a:lnTo>
                  <a:pt x="460220" y="909689"/>
                </a:lnTo>
                <a:lnTo>
                  <a:pt x="478755" y="866140"/>
                </a:lnTo>
                <a:lnTo>
                  <a:pt x="496788" y="819985"/>
                </a:lnTo>
                <a:lnTo>
                  <a:pt x="514481" y="771802"/>
                </a:lnTo>
                <a:lnTo>
                  <a:pt x="531998" y="722172"/>
                </a:lnTo>
                <a:lnTo>
                  <a:pt x="549502" y="671673"/>
                </a:lnTo>
                <a:lnTo>
                  <a:pt x="567154" y="620884"/>
                </a:lnTo>
                <a:lnTo>
                  <a:pt x="585119" y="570385"/>
                </a:lnTo>
                <a:lnTo>
                  <a:pt x="603559" y="520755"/>
                </a:lnTo>
                <a:lnTo>
                  <a:pt x="622637" y="472573"/>
                </a:lnTo>
                <a:lnTo>
                  <a:pt x="642515" y="426417"/>
                </a:lnTo>
                <a:lnTo>
                  <a:pt x="663356" y="382869"/>
                </a:lnTo>
                <a:lnTo>
                  <a:pt x="685324" y="342505"/>
                </a:lnTo>
                <a:lnTo>
                  <a:pt x="708581" y="305907"/>
                </a:lnTo>
                <a:lnTo>
                  <a:pt x="733289" y="273652"/>
                </a:lnTo>
                <a:lnTo>
                  <a:pt x="767758" y="235413"/>
                </a:lnTo>
                <a:lnTo>
                  <a:pt x="804321" y="199056"/>
                </a:lnTo>
                <a:lnTo>
                  <a:pt x="842704" y="164857"/>
                </a:lnTo>
                <a:lnTo>
                  <a:pt x="882634" y="133094"/>
                </a:lnTo>
                <a:lnTo>
                  <a:pt x="923839" y="104045"/>
                </a:lnTo>
                <a:lnTo>
                  <a:pt x="966045" y="77988"/>
                </a:lnTo>
                <a:lnTo>
                  <a:pt x="1008980" y="55199"/>
                </a:lnTo>
                <a:lnTo>
                  <a:pt x="1052369" y="35956"/>
                </a:lnTo>
                <a:lnTo>
                  <a:pt x="1095941" y="20537"/>
                </a:lnTo>
                <a:lnTo>
                  <a:pt x="1139422" y="9220"/>
                </a:lnTo>
                <a:lnTo>
                  <a:pt x="1182539" y="2281"/>
                </a:lnTo>
                <a:lnTo>
                  <a:pt x="1225019" y="0"/>
                </a:lnTo>
                <a:lnTo>
                  <a:pt x="1266589" y="2652"/>
                </a:lnTo>
                <a:lnTo>
                  <a:pt x="1304682" y="10022"/>
                </a:lnTo>
                <a:lnTo>
                  <a:pt x="1342776" y="22206"/>
                </a:lnTo>
                <a:lnTo>
                  <a:pt x="1380869" y="38835"/>
                </a:lnTo>
                <a:lnTo>
                  <a:pt x="1418963" y="59538"/>
                </a:lnTo>
                <a:lnTo>
                  <a:pt x="1457056" y="83944"/>
                </a:lnTo>
                <a:lnTo>
                  <a:pt x="1495149" y="111684"/>
                </a:lnTo>
                <a:lnTo>
                  <a:pt x="1533242" y="142386"/>
                </a:lnTo>
                <a:lnTo>
                  <a:pt x="1571335" y="175681"/>
                </a:lnTo>
                <a:lnTo>
                  <a:pt x="1609428" y="211198"/>
                </a:lnTo>
                <a:lnTo>
                  <a:pt x="1647521" y="248567"/>
                </a:lnTo>
                <a:lnTo>
                  <a:pt x="1685613" y="287417"/>
                </a:lnTo>
                <a:lnTo>
                  <a:pt x="1723705" y="327378"/>
                </a:lnTo>
                <a:lnTo>
                  <a:pt x="1761797" y="368080"/>
                </a:lnTo>
                <a:lnTo>
                  <a:pt x="1799888" y="409153"/>
                </a:lnTo>
              </a:path>
            </a:pathLst>
          </a:custGeom>
          <a:ln w="9524">
            <a:solidFill>
              <a:srgbClr val="000000"/>
            </a:solidFill>
          </a:ln>
        </p:spPr>
        <p:txBody>
          <a:bodyPr wrap="square" lIns="0" tIns="0" rIns="0" bIns="0" rtlCol="0"/>
          <a:lstStyle/>
          <a:p>
            <a:endParaRPr/>
          </a:p>
        </p:txBody>
      </p:sp>
      <p:sp>
        <p:nvSpPr>
          <p:cNvPr id="13" name="object 13"/>
          <p:cNvSpPr txBox="1"/>
          <p:nvPr/>
        </p:nvSpPr>
        <p:spPr>
          <a:xfrm>
            <a:off x="6249949" y="4531702"/>
            <a:ext cx="183515"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y</a:t>
            </a:r>
            <a:endParaRPr sz="2800">
              <a:latin typeface="Times New Roman"/>
              <a:cs typeface="Times New Roman"/>
            </a:endParaRPr>
          </a:p>
        </p:txBody>
      </p:sp>
      <p:sp>
        <p:nvSpPr>
          <p:cNvPr id="14" name="object 14"/>
          <p:cNvSpPr/>
          <p:nvPr/>
        </p:nvSpPr>
        <p:spPr>
          <a:xfrm>
            <a:off x="4619625" y="4652251"/>
            <a:ext cx="1118870" cy="328930"/>
          </a:xfrm>
          <a:custGeom>
            <a:avLst/>
            <a:gdLst/>
            <a:ahLst/>
            <a:cxnLst/>
            <a:rect l="l" t="t" r="r" b="b"/>
            <a:pathLst>
              <a:path w="1118870" h="328929">
                <a:moveTo>
                  <a:pt x="0" y="0"/>
                </a:moveTo>
                <a:lnTo>
                  <a:pt x="1118629" y="328596"/>
                </a:lnTo>
              </a:path>
            </a:pathLst>
          </a:custGeom>
          <a:ln w="9524">
            <a:solidFill>
              <a:srgbClr val="000000"/>
            </a:solidFill>
          </a:ln>
        </p:spPr>
        <p:txBody>
          <a:bodyPr wrap="square" lIns="0" tIns="0" rIns="0" bIns="0" rtlCol="0"/>
          <a:lstStyle/>
          <a:p>
            <a:endParaRPr/>
          </a:p>
        </p:txBody>
      </p:sp>
      <p:sp>
        <p:nvSpPr>
          <p:cNvPr id="15" name="object 15"/>
          <p:cNvSpPr/>
          <p:nvPr/>
        </p:nvSpPr>
        <p:spPr>
          <a:xfrm>
            <a:off x="5622874" y="4891290"/>
            <a:ext cx="140335" cy="121920"/>
          </a:xfrm>
          <a:custGeom>
            <a:avLst/>
            <a:gdLst/>
            <a:ahLst/>
            <a:cxnLst/>
            <a:rect l="l" t="t" r="r" b="b"/>
            <a:pathLst>
              <a:path w="140335" h="121920">
                <a:moveTo>
                  <a:pt x="35801" y="0"/>
                </a:moveTo>
                <a:lnTo>
                  <a:pt x="66636" y="75234"/>
                </a:lnTo>
                <a:lnTo>
                  <a:pt x="0" y="121843"/>
                </a:lnTo>
                <a:lnTo>
                  <a:pt x="139750" y="96710"/>
                </a:lnTo>
                <a:lnTo>
                  <a:pt x="35801" y="0"/>
                </a:lnTo>
                <a:close/>
              </a:path>
            </a:pathLst>
          </a:custGeom>
          <a:solidFill>
            <a:srgbClr val="000000"/>
          </a:solidFill>
        </p:spPr>
        <p:txBody>
          <a:bodyPr wrap="square" lIns="0" tIns="0" rIns="0" bIns="0" rtlCol="0"/>
          <a:lstStyle/>
          <a:p>
            <a:endParaRPr/>
          </a:p>
        </p:txBody>
      </p:sp>
      <p:sp>
        <p:nvSpPr>
          <p:cNvPr id="16" name="object 16"/>
          <p:cNvSpPr/>
          <p:nvPr/>
        </p:nvSpPr>
        <p:spPr>
          <a:xfrm>
            <a:off x="4619625" y="5730330"/>
            <a:ext cx="1118235" cy="131445"/>
          </a:xfrm>
          <a:custGeom>
            <a:avLst/>
            <a:gdLst/>
            <a:ahLst/>
            <a:cxnLst/>
            <a:rect l="l" t="t" r="r" b="b"/>
            <a:pathLst>
              <a:path w="1118235" h="131445">
                <a:moveTo>
                  <a:pt x="0" y="131182"/>
                </a:moveTo>
                <a:lnTo>
                  <a:pt x="1117769" y="0"/>
                </a:lnTo>
              </a:path>
            </a:pathLst>
          </a:custGeom>
          <a:ln w="9524">
            <a:solidFill>
              <a:srgbClr val="000000"/>
            </a:solidFill>
          </a:ln>
        </p:spPr>
        <p:txBody>
          <a:bodyPr wrap="square" lIns="0" tIns="0" rIns="0" bIns="0" rtlCol="0"/>
          <a:lstStyle/>
          <a:p>
            <a:endParaRPr/>
          </a:p>
        </p:txBody>
      </p:sp>
      <p:sp>
        <p:nvSpPr>
          <p:cNvPr id="17" name="object 17"/>
          <p:cNvSpPr/>
          <p:nvPr/>
        </p:nvSpPr>
        <p:spPr>
          <a:xfrm>
            <a:off x="5629097" y="5679106"/>
            <a:ext cx="133985" cy="126364"/>
          </a:xfrm>
          <a:custGeom>
            <a:avLst/>
            <a:gdLst/>
            <a:ahLst/>
            <a:cxnLst/>
            <a:rect l="l" t="t" r="r" b="b"/>
            <a:pathLst>
              <a:path w="133985" h="126364">
                <a:moveTo>
                  <a:pt x="0" y="0"/>
                </a:moveTo>
                <a:lnTo>
                  <a:pt x="57848" y="57146"/>
                </a:lnTo>
                <a:lnTo>
                  <a:pt x="14795" y="126133"/>
                </a:lnTo>
                <a:lnTo>
                  <a:pt x="133527" y="48263"/>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4619625" y="4657709"/>
            <a:ext cx="1118870" cy="263525"/>
          </a:xfrm>
          <a:custGeom>
            <a:avLst/>
            <a:gdLst/>
            <a:ahLst/>
            <a:cxnLst/>
            <a:rect l="l" t="t" r="r" b="b"/>
            <a:pathLst>
              <a:path w="1118870" h="263525">
                <a:moveTo>
                  <a:pt x="0" y="263260"/>
                </a:moveTo>
                <a:lnTo>
                  <a:pt x="1118279" y="0"/>
                </a:lnTo>
              </a:path>
            </a:pathLst>
          </a:custGeom>
          <a:ln w="9524">
            <a:solidFill>
              <a:srgbClr val="000000"/>
            </a:solidFill>
          </a:ln>
        </p:spPr>
        <p:txBody>
          <a:bodyPr wrap="square" lIns="0" tIns="0" rIns="0" bIns="0" rtlCol="0"/>
          <a:lstStyle/>
          <a:p>
            <a:endParaRPr/>
          </a:p>
        </p:txBody>
      </p:sp>
      <p:sp>
        <p:nvSpPr>
          <p:cNvPr id="19" name="object 19"/>
          <p:cNvSpPr/>
          <p:nvPr/>
        </p:nvSpPr>
        <p:spPr>
          <a:xfrm>
            <a:off x="5624448" y="4619193"/>
            <a:ext cx="138430" cy="123825"/>
          </a:xfrm>
          <a:custGeom>
            <a:avLst/>
            <a:gdLst/>
            <a:ahLst/>
            <a:cxnLst/>
            <a:rect l="l" t="t" r="r" b="b"/>
            <a:pathLst>
              <a:path w="138429" h="123825">
                <a:moveTo>
                  <a:pt x="0" y="0"/>
                </a:moveTo>
                <a:lnTo>
                  <a:pt x="64008" y="50164"/>
                </a:lnTo>
                <a:lnTo>
                  <a:pt x="29108" y="123609"/>
                </a:lnTo>
                <a:lnTo>
                  <a:pt x="138175" y="3270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4619625" y="5189702"/>
            <a:ext cx="1120140" cy="527050"/>
          </a:xfrm>
          <a:custGeom>
            <a:avLst/>
            <a:gdLst/>
            <a:ahLst/>
            <a:cxnLst/>
            <a:rect l="l" t="t" r="r" b="b"/>
            <a:pathLst>
              <a:path w="1120139" h="527050">
                <a:moveTo>
                  <a:pt x="0" y="0"/>
                </a:moveTo>
                <a:lnTo>
                  <a:pt x="1120009" y="526561"/>
                </a:lnTo>
              </a:path>
            </a:pathLst>
          </a:custGeom>
          <a:ln w="9524">
            <a:solidFill>
              <a:srgbClr val="000000"/>
            </a:solidFill>
          </a:ln>
        </p:spPr>
        <p:txBody>
          <a:bodyPr wrap="square" lIns="0" tIns="0" rIns="0" bIns="0" rtlCol="0"/>
          <a:lstStyle/>
          <a:p>
            <a:endParaRPr/>
          </a:p>
        </p:txBody>
      </p:sp>
      <p:sp>
        <p:nvSpPr>
          <p:cNvPr id="21" name="object 21"/>
          <p:cNvSpPr/>
          <p:nvPr/>
        </p:nvSpPr>
        <p:spPr>
          <a:xfrm>
            <a:off x="5620677" y="5615570"/>
            <a:ext cx="142240" cy="114935"/>
          </a:xfrm>
          <a:custGeom>
            <a:avLst/>
            <a:gdLst/>
            <a:ahLst/>
            <a:cxnLst/>
            <a:rect l="l" t="t" r="r" b="b"/>
            <a:pathLst>
              <a:path w="142239" h="114935">
                <a:moveTo>
                  <a:pt x="54038" y="0"/>
                </a:moveTo>
                <a:lnTo>
                  <a:pt x="72986" y="79079"/>
                </a:lnTo>
                <a:lnTo>
                  <a:pt x="0" y="114931"/>
                </a:lnTo>
                <a:lnTo>
                  <a:pt x="141947" y="111499"/>
                </a:lnTo>
                <a:lnTo>
                  <a:pt x="54038" y="0"/>
                </a:lnTo>
                <a:close/>
              </a:path>
            </a:pathLst>
          </a:custGeom>
          <a:solidFill>
            <a:srgbClr val="000000"/>
          </a:solidFill>
        </p:spPr>
        <p:txBody>
          <a:bodyPr wrap="square" lIns="0" tIns="0" rIns="0" bIns="0" rtlCol="0"/>
          <a:lstStyle/>
          <a:p>
            <a:endParaRPr/>
          </a:p>
        </p:txBody>
      </p:sp>
      <p:sp>
        <p:nvSpPr>
          <p:cNvPr id="22" name="object 22"/>
          <p:cNvSpPr/>
          <p:nvPr/>
        </p:nvSpPr>
        <p:spPr>
          <a:xfrm>
            <a:off x="4619625" y="5328404"/>
            <a:ext cx="1118235" cy="197485"/>
          </a:xfrm>
          <a:custGeom>
            <a:avLst/>
            <a:gdLst/>
            <a:ahLst/>
            <a:cxnLst/>
            <a:rect l="l" t="t" r="r" b="b"/>
            <a:pathLst>
              <a:path w="1118235" h="197485">
                <a:moveTo>
                  <a:pt x="0" y="197199"/>
                </a:moveTo>
                <a:lnTo>
                  <a:pt x="1117989" y="0"/>
                </a:lnTo>
              </a:path>
            </a:pathLst>
          </a:custGeom>
          <a:ln w="9524">
            <a:solidFill>
              <a:srgbClr val="000000"/>
            </a:solidFill>
          </a:ln>
        </p:spPr>
        <p:txBody>
          <a:bodyPr wrap="square" lIns="0" tIns="0" rIns="0" bIns="0" rtlCol="0"/>
          <a:lstStyle/>
          <a:p>
            <a:endParaRPr/>
          </a:p>
        </p:txBody>
      </p:sp>
      <p:sp>
        <p:nvSpPr>
          <p:cNvPr id="23" name="object 23"/>
          <p:cNvSpPr/>
          <p:nvPr/>
        </p:nvSpPr>
        <p:spPr>
          <a:xfrm>
            <a:off x="5626531" y="5283517"/>
            <a:ext cx="136525" cy="125095"/>
          </a:xfrm>
          <a:custGeom>
            <a:avLst/>
            <a:gdLst/>
            <a:ahLst/>
            <a:cxnLst/>
            <a:rect l="l" t="t" r="r" b="b"/>
            <a:pathLst>
              <a:path w="136525" h="125095">
                <a:moveTo>
                  <a:pt x="0" y="0"/>
                </a:moveTo>
                <a:lnTo>
                  <a:pt x="61048" y="53708"/>
                </a:lnTo>
                <a:lnTo>
                  <a:pt x="22059" y="125069"/>
                </a:lnTo>
                <a:lnTo>
                  <a:pt x="136093" y="40474"/>
                </a:lnTo>
                <a:lnTo>
                  <a:pt x="0" y="0"/>
                </a:lnTo>
                <a:close/>
              </a:path>
            </a:pathLst>
          </a:custGeom>
          <a:solidFill>
            <a:srgbClr val="000000"/>
          </a:solidFill>
        </p:spPr>
        <p:txBody>
          <a:bodyPr wrap="square" lIns="0" tIns="0" rIns="0" bIns="0" rtlCol="0"/>
          <a:lstStyle/>
          <a:p>
            <a:endParaRPr/>
          </a:p>
        </p:txBody>
      </p:sp>
      <p:sp>
        <p:nvSpPr>
          <p:cNvPr id="24" name="object 24"/>
          <p:cNvSpPr txBox="1"/>
          <p:nvPr/>
        </p:nvSpPr>
        <p:spPr>
          <a:xfrm>
            <a:off x="4544377" y="4147820"/>
            <a:ext cx="244475" cy="1909445"/>
          </a:xfrm>
          <a:prstGeom prst="rect">
            <a:avLst/>
          </a:prstGeom>
        </p:spPr>
        <p:txBody>
          <a:bodyPr vert="horz" wrap="square" lIns="0" tIns="12700" rIns="0" bIns="0" rtlCol="0">
            <a:spAutoFit/>
          </a:bodyPr>
          <a:lstStyle/>
          <a:p>
            <a:pPr marL="13970">
              <a:lnSpc>
                <a:spcPts val="2900"/>
              </a:lnSpc>
              <a:spcBef>
                <a:spcPts val="100"/>
              </a:spcBef>
            </a:pPr>
            <a:r>
              <a:rPr sz="2800" i="1" dirty="0">
                <a:latin typeface="Times New Roman"/>
                <a:cs typeface="Times New Roman"/>
              </a:rPr>
              <a:t>A</a:t>
            </a:r>
            <a:endParaRPr sz="2800">
              <a:latin typeface="Times New Roman"/>
              <a:cs typeface="Times New Roman"/>
            </a:endParaRPr>
          </a:p>
          <a:p>
            <a:pPr marL="13970">
              <a:lnSpc>
                <a:spcPts val="2035"/>
              </a:lnSpc>
            </a:pPr>
            <a:r>
              <a:rPr sz="2400" dirty="0">
                <a:latin typeface="Times New Roman"/>
                <a:cs typeface="Times New Roman"/>
              </a:rPr>
              <a:t>•</a:t>
            </a:r>
            <a:endParaRPr sz="2400">
              <a:latin typeface="Times New Roman"/>
              <a:cs typeface="Times New Roman"/>
            </a:endParaRPr>
          </a:p>
          <a:p>
            <a:pPr marL="13970">
              <a:lnSpc>
                <a:spcPts val="2115"/>
              </a:lnSpc>
            </a:pPr>
            <a:r>
              <a:rPr sz="2400" dirty="0">
                <a:latin typeface="Times New Roman"/>
                <a:cs typeface="Times New Roman"/>
              </a:rPr>
              <a:t>•</a:t>
            </a:r>
            <a:endParaRPr sz="2400">
              <a:latin typeface="Times New Roman"/>
              <a:cs typeface="Times New Roman"/>
            </a:endParaRPr>
          </a:p>
          <a:p>
            <a:pPr marL="12700">
              <a:lnSpc>
                <a:spcPts val="2380"/>
              </a:lnSpc>
            </a:pPr>
            <a:r>
              <a:rPr sz="2400" dirty="0">
                <a:latin typeface="Times New Roman"/>
                <a:cs typeface="Times New Roman"/>
              </a:rPr>
              <a:t>•</a:t>
            </a:r>
            <a:endParaRPr sz="2400">
              <a:latin typeface="Times New Roman"/>
              <a:cs typeface="Times New Roman"/>
            </a:endParaRPr>
          </a:p>
          <a:p>
            <a:pPr marL="13970">
              <a:lnSpc>
                <a:spcPts val="2645"/>
              </a:lnSpc>
            </a:pPr>
            <a:r>
              <a:rPr sz="2400" dirty="0">
                <a:latin typeface="Times New Roman"/>
                <a:cs typeface="Times New Roman"/>
              </a:rPr>
              <a:t>•</a:t>
            </a:r>
            <a:endParaRPr sz="2400">
              <a:latin typeface="Times New Roman"/>
              <a:cs typeface="Times New Roman"/>
            </a:endParaRPr>
          </a:p>
          <a:p>
            <a:pPr marL="12700">
              <a:lnSpc>
                <a:spcPts val="2760"/>
              </a:lnSpc>
            </a:pPr>
            <a:r>
              <a:rPr sz="2400" dirty="0">
                <a:latin typeface="Times New Roman"/>
                <a:cs typeface="Times New Roman"/>
              </a:rPr>
              <a:t>•</a:t>
            </a:r>
            <a:endParaRPr sz="2400">
              <a:latin typeface="Times New Roman"/>
              <a:cs typeface="Times New Roman"/>
            </a:endParaRPr>
          </a:p>
        </p:txBody>
      </p:sp>
      <p:sp>
        <p:nvSpPr>
          <p:cNvPr id="25" name="object 25"/>
          <p:cNvSpPr txBox="1"/>
          <p:nvPr/>
        </p:nvSpPr>
        <p:spPr>
          <a:xfrm>
            <a:off x="5623877" y="4147820"/>
            <a:ext cx="243204" cy="1776095"/>
          </a:xfrm>
          <a:prstGeom prst="rect">
            <a:avLst/>
          </a:prstGeom>
        </p:spPr>
        <p:txBody>
          <a:bodyPr vert="horz" wrap="square" lIns="0" tIns="12700" rIns="0" bIns="0" rtlCol="0">
            <a:spAutoFit/>
          </a:bodyPr>
          <a:lstStyle/>
          <a:p>
            <a:pPr algn="ctr">
              <a:lnSpc>
                <a:spcPts val="2900"/>
              </a:lnSpc>
              <a:spcBef>
                <a:spcPts val="100"/>
              </a:spcBef>
            </a:pPr>
            <a:r>
              <a:rPr sz="2800" i="1" dirty="0">
                <a:latin typeface="Times New Roman"/>
                <a:cs typeface="Times New Roman"/>
              </a:rPr>
              <a:t>B</a:t>
            </a:r>
            <a:endParaRPr sz="2800">
              <a:latin typeface="Times New Roman"/>
              <a:cs typeface="Times New Roman"/>
            </a:endParaRPr>
          </a:p>
          <a:p>
            <a:pPr marL="19050" algn="ctr">
              <a:lnSpc>
                <a:spcPts val="2300"/>
              </a:lnSpc>
            </a:pPr>
            <a:r>
              <a:rPr sz="2400" dirty="0">
                <a:latin typeface="Times New Roman"/>
                <a:cs typeface="Times New Roman"/>
              </a:rPr>
              <a:t>•</a:t>
            </a:r>
            <a:endParaRPr sz="2400">
              <a:latin typeface="Times New Roman"/>
              <a:cs typeface="Times New Roman"/>
            </a:endParaRPr>
          </a:p>
          <a:p>
            <a:pPr marL="15875" algn="ctr">
              <a:lnSpc>
                <a:spcPts val="2645"/>
              </a:lnSpc>
            </a:pPr>
            <a:r>
              <a:rPr sz="2400" dirty="0">
                <a:latin typeface="Times New Roman"/>
                <a:cs typeface="Times New Roman"/>
              </a:rPr>
              <a:t>•</a:t>
            </a:r>
            <a:endParaRPr sz="2400">
              <a:latin typeface="Times New Roman"/>
              <a:cs typeface="Times New Roman"/>
            </a:endParaRPr>
          </a:p>
          <a:p>
            <a:pPr marL="19050" algn="ctr">
              <a:lnSpc>
                <a:spcPts val="2765"/>
              </a:lnSpc>
            </a:pPr>
            <a:r>
              <a:rPr sz="2400" dirty="0">
                <a:latin typeface="Times New Roman"/>
                <a:cs typeface="Times New Roman"/>
              </a:rPr>
              <a:t>•</a:t>
            </a:r>
            <a:endParaRPr sz="2400">
              <a:latin typeface="Times New Roman"/>
              <a:cs typeface="Times New Roman"/>
            </a:endParaRPr>
          </a:p>
          <a:p>
            <a:pPr marL="19050" algn="ctr">
              <a:lnSpc>
                <a:spcPct val="100000"/>
              </a:lnSpc>
              <a:spcBef>
                <a:spcPts val="290"/>
              </a:spcBef>
            </a:pPr>
            <a:r>
              <a:rPr sz="2400" dirty="0">
                <a:latin typeface="Times New Roman"/>
                <a:cs typeface="Times New Roman"/>
              </a:rPr>
              <a:t>•</a:t>
            </a:r>
            <a:endParaRPr sz="2400">
              <a:latin typeface="Times New Roman"/>
              <a:cs typeface="Times New Roman"/>
            </a:endParaRPr>
          </a:p>
        </p:txBody>
      </p:sp>
      <p:sp>
        <p:nvSpPr>
          <p:cNvPr id="26" name="object 26"/>
          <p:cNvSpPr txBox="1"/>
          <p:nvPr/>
        </p:nvSpPr>
        <p:spPr>
          <a:xfrm>
            <a:off x="7204367" y="5602511"/>
            <a:ext cx="434975" cy="811530"/>
          </a:xfrm>
          <a:prstGeom prst="rect">
            <a:avLst/>
          </a:prstGeom>
        </p:spPr>
        <p:txBody>
          <a:bodyPr vert="horz" wrap="square" lIns="0" tIns="43815" rIns="0" bIns="0" rtlCol="0">
            <a:spAutoFit/>
          </a:bodyPr>
          <a:lstStyle/>
          <a:p>
            <a:pPr marL="94615" algn="ctr">
              <a:lnSpc>
                <a:spcPct val="100000"/>
              </a:lnSpc>
              <a:spcBef>
                <a:spcPts val="345"/>
              </a:spcBef>
            </a:pPr>
            <a:r>
              <a:rPr sz="2800" i="1" dirty="0">
                <a:latin typeface="Times New Roman"/>
                <a:cs typeface="Times New Roman"/>
              </a:rPr>
              <a:t>x</a:t>
            </a:r>
            <a:endParaRPr sz="2800">
              <a:latin typeface="Times New Roman"/>
              <a:cs typeface="Times New Roman"/>
            </a:endParaRPr>
          </a:p>
          <a:p>
            <a:pPr algn="ctr">
              <a:lnSpc>
                <a:spcPct val="100000"/>
              </a:lnSpc>
              <a:spcBef>
                <a:spcPts val="180"/>
              </a:spcBef>
            </a:pPr>
            <a:r>
              <a:rPr sz="2000" dirty="0">
                <a:latin typeface="Times New Roman"/>
                <a:cs typeface="Times New Roman"/>
              </a:rPr>
              <a:t>P</a:t>
            </a:r>
            <a:r>
              <a:rPr sz="2000" spc="-5" dirty="0">
                <a:latin typeface="Times New Roman"/>
                <a:cs typeface="Times New Roman"/>
              </a:rPr>
              <a:t>l</a:t>
            </a:r>
            <a:r>
              <a:rPr sz="2000" dirty="0">
                <a:latin typeface="Times New Roman"/>
                <a:cs typeface="Times New Roman"/>
              </a:rPr>
              <a:t>ot</a:t>
            </a:r>
            <a:endParaRPr sz="2000">
              <a:latin typeface="Times New Roman"/>
              <a:cs typeface="Times New Roman"/>
            </a:endParaRPr>
          </a:p>
        </p:txBody>
      </p:sp>
      <p:sp>
        <p:nvSpPr>
          <p:cNvPr id="27" name="object 27"/>
          <p:cNvSpPr txBox="1"/>
          <p:nvPr/>
        </p:nvSpPr>
        <p:spPr>
          <a:xfrm>
            <a:off x="4404614" y="6076950"/>
            <a:ext cx="161226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Bipartite</a:t>
            </a:r>
            <a:r>
              <a:rPr sz="2000" spc="-55" dirty="0">
                <a:latin typeface="Times New Roman"/>
                <a:cs typeface="Times New Roman"/>
              </a:rPr>
              <a:t> </a:t>
            </a:r>
            <a:r>
              <a:rPr sz="2000" spc="-5" dirty="0">
                <a:latin typeface="Times New Roman"/>
                <a:cs typeface="Times New Roman"/>
              </a:rPr>
              <a:t>Graph</a:t>
            </a:r>
            <a:endParaRPr sz="2000">
              <a:latin typeface="Times New Roman"/>
              <a:cs typeface="Times New Roman"/>
            </a:endParaRPr>
          </a:p>
        </p:txBody>
      </p:sp>
      <p:sp>
        <p:nvSpPr>
          <p:cNvPr id="28" name="object 28"/>
          <p:cNvSpPr/>
          <p:nvPr/>
        </p:nvSpPr>
        <p:spPr>
          <a:xfrm>
            <a:off x="1519237" y="4011612"/>
            <a:ext cx="2295524" cy="1708153"/>
          </a:xfrm>
          <a:prstGeom prst="rect">
            <a:avLst/>
          </a:prstGeom>
          <a:blipFill>
            <a:blip r:embed="rId5" cstate="print"/>
            <a:stretch>
              <a:fillRect/>
            </a:stretch>
          </a:blipFill>
        </p:spPr>
        <p:txBody>
          <a:bodyPr wrap="square" lIns="0" tIns="0" rIns="0" bIns="0" rtlCol="0"/>
          <a:lstStyle/>
          <a:p>
            <a:endParaRPr/>
          </a:p>
        </p:txBody>
      </p:sp>
      <p:sp>
        <p:nvSpPr>
          <p:cNvPr id="29" name="object 29"/>
          <p:cNvSpPr txBox="1"/>
          <p:nvPr/>
        </p:nvSpPr>
        <p:spPr>
          <a:xfrm>
            <a:off x="1877377" y="46653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0" name="object 30"/>
          <p:cNvSpPr txBox="1"/>
          <p:nvPr/>
        </p:nvSpPr>
        <p:spPr>
          <a:xfrm>
            <a:off x="3202939" y="4665345"/>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1" name="object 31"/>
          <p:cNvSpPr txBox="1"/>
          <p:nvPr/>
        </p:nvSpPr>
        <p:spPr>
          <a:xfrm>
            <a:off x="1909127" y="5550852"/>
            <a:ext cx="243204"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A</a:t>
            </a:r>
            <a:endParaRPr sz="2800">
              <a:latin typeface="Times New Roman"/>
              <a:cs typeface="Times New Roman"/>
            </a:endParaRPr>
          </a:p>
        </p:txBody>
      </p:sp>
      <p:sp>
        <p:nvSpPr>
          <p:cNvPr id="32" name="object 32"/>
          <p:cNvSpPr txBox="1"/>
          <p:nvPr/>
        </p:nvSpPr>
        <p:spPr>
          <a:xfrm>
            <a:off x="3209289" y="5638165"/>
            <a:ext cx="243204"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B</a:t>
            </a:r>
            <a:endParaRPr sz="2800">
              <a:latin typeface="Times New Roman"/>
              <a:cs typeface="Times New Roman"/>
            </a:endParaRPr>
          </a:p>
        </p:txBody>
      </p:sp>
      <p:sp>
        <p:nvSpPr>
          <p:cNvPr id="33" name="object 33"/>
          <p:cNvSpPr txBox="1"/>
          <p:nvPr/>
        </p:nvSpPr>
        <p:spPr>
          <a:xfrm>
            <a:off x="1691639" y="4757102"/>
            <a:ext cx="203200"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a</a:t>
            </a:r>
            <a:endParaRPr sz="2800">
              <a:latin typeface="Times New Roman"/>
              <a:cs typeface="Times New Roman"/>
            </a:endParaRPr>
          </a:p>
        </p:txBody>
      </p:sp>
      <p:sp>
        <p:nvSpPr>
          <p:cNvPr id="34" name="object 34"/>
          <p:cNvSpPr txBox="1"/>
          <p:nvPr/>
        </p:nvSpPr>
        <p:spPr>
          <a:xfrm>
            <a:off x="3314065" y="4760277"/>
            <a:ext cx="203200"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b</a:t>
            </a:r>
            <a:endParaRPr sz="2800">
              <a:latin typeface="Times New Roman"/>
              <a:cs typeface="Times New Roman"/>
            </a:endParaRPr>
          </a:p>
        </p:txBody>
      </p:sp>
      <p:sp>
        <p:nvSpPr>
          <p:cNvPr id="35" name="object 35"/>
          <p:cNvSpPr txBox="1"/>
          <p:nvPr/>
        </p:nvSpPr>
        <p:spPr>
          <a:xfrm>
            <a:off x="2560002" y="5088890"/>
            <a:ext cx="124460"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f</a:t>
            </a:r>
            <a:endParaRPr sz="2800">
              <a:latin typeface="Times New Roman"/>
              <a:cs typeface="Times New Roman"/>
            </a:endParaRPr>
          </a:p>
        </p:txBody>
      </p:sp>
      <p:sp>
        <p:nvSpPr>
          <p:cNvPr id="36" name="object 36"/>
          <p:cNvSpPr txBox="1"/>
          <p:nvPr/>
        </p:nvSpPr>
        <p:spPr>
          <a:xfrm>
            <a:off x="2736214" y="3964940"/>
            <a:ext cx="124460"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Times New Roman"/>
                <a:cs typeface="Times New Roman"/>
              </a:rPr>
              <a:t>f</a:t>
            </a:r>
            <a:endParaRPr sz="2800">
              <a:latin typeface="Times New Roman"/>
              <a:cs typeface="Times New Roman"/>
            </a:endParaRPr>
          </a:p>
        </p:txBody>
      </p:sp>
      <p:sp>
        <p:nvSpPr>
          <p:cNvPr id="37" name="object 37"/>
          <p:cNvSpPr txBox="1"/>
          <p:nvPr/>
        </p:nvSpPr>
        <p:spPr>
          <a:xfrm>
            <a:off x="1596389" y="6083301"/>
            <a:ext cx="2066289"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Like </a:t>
            </a:r>
            <a:r>
              <a:rPr sz="2000" spc="-60" dirty="0">
                <a:latin typeface="Times New Roman"/>
                <a:cs typeface="Times New Roman"/>
              </a:rPr>
              <a:t>Venn</a:t>
            </a:r>
            <a:r>
              <a:rPr sz="2000" spc="-90" dirty="0">
                <a:latin typeface="Times New Roman"/>
                <a:cs typeface="Times New Roman"/>
              </a:rPr>
              <a:t> </a:t>
            </a:r>
            <a:r>
              <a:rPr sz="2000" spc="-5" dirty="0">
                <a:latin typeface="Times New Roman"/>
                <a:cs typeface="Times New Roman"/>
              </a:rPr>
              <a:t>diagrams</a:t>
            </a:r>
            <a:endParaRPr sz="2000">
              <a:latin typeface="Times New Roman"/>
              <a:cs typeface="Times New Roman"/>
            </a:endParaRPr>
          </a:p>
        </p:txBody>
      </p:sp>
      <p:sp>
        <p:nvSpPr>
          <p:cNvPr id="41" name="Date Placeholder 40"/>
          <p:cNvSpPr>
            <a:spLocks noGrp="1"/>
          </p:cNvSpPr>
          <p:nvPr>
            <p:ph type="dt" sz="half" idx="6"/>
          </p:nvPr>
        </p:nvSpPr>
        <p:spPr/>
        <p:txBody>
          <a:bodyPr/>
          <a:lstStyle/>
          <a:p>
            <a:fld id="{AC54A1E3-BC37-4BEE-96DF-29F25EC1A608}" type="datetime1">
              <a:rPr lang="en-US" smtClean="0"/>
              <a:t>10/16/2023</a:t>
            </a:fld>
            <a:endParaRPr lang="en-US"/>
          </a:p>
        </p:txBody>
      </p:sp>
      <p:sp>
        <p:nvSpPr>
          <p:cNvPr id="43" name="Slide Number Placeholder 42"/>
          <p:cNvSpPr>
            <a:spLocks noGrp="1"/>
          </p:cNvSpPr>
          <p:nvPr>
            <p:ph type="sldNum" sz="quarter" idx="7"/>
          </p:nvPr>
        </p:nvSpPr>
        <p:spPr/>
        <p:txBody>
          <a:bodyPr/>
          <a:lstStyle/>
          <a:p>
            <a:pPr marL="12700">
              <a:lnSpc>
                <a:spcPts val="1425"/>
              </a:lnSpc>
            </a:pPr>
            <a:fld id="{81D60167-4931-47E6-BA6A-407CBD079E47}"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24585">
              <a:lnSpc>
                <a:spcPct val="100000"/>
              </a:lnSpc>
              <a:spcBef>
                <a:spcPts val="100"/>
              </a:spcBef>
              <a:tabLst>
                <a:tab pos="2648585" algn="l"/>
              </a:tabLst>
            </a:pPr>
            <a:r>
              <a:rPr spc="-5" dirty="0"/>
              <a:t>Some	Function Terminology</a:t>
            </a:r>
            <a:r>
              <a:rPr spc="-700" dirty="0"/>
              <a:t> </a:t>
            </a:r>
            <a:r>
              <a:rPr lang="en-US" sz="1200" b="0" spc="-7" baseline="156250" dirty="0">
                <a:solidFill>
                  <a:srgbClr val="336600"/>
                </a:solidFill>
                <a:latin typeface="Times New Roman"/>
                <a:cs typeface="Times New Roman"/>
              </a:rPr>
              <a:t>.</a:t>
            </a:r>
            <a:endParaRPr sz="1200" baseline="156250" dirty="0">
              <a:latin typeface="Times New Roman"/>
              <a:cs typeface="Times New Roman"/>
            </a:endParaRPr>
          </a:p>
        </p:txBody>
      </p:sp>
      <p:sp>
        <p:nvSpPr>
          <p:cNvPr id="8" name="object 8"/>
          <p:cNvSpPr txBox="1"/>
          <p:nvPr/>
        </p:nvSpPr>
        <p:spPr>
          <a:xfrm>
            <a:off x="1194752" y="1455737"/>
            <a:ext cx="7456170" cy="4835525"/>
          </a:xfrm>
          <a:prstGeom prst="rect">
            <a:avLst/>
          </a:prstGeom>
        </p:spPr>
        <p:txBody>
          <a:bodyPr vert="horz" wrap="square" lIns="0" tIns="43180" rIns="0" bIns="0" rtlCol="0">
            <a:spAutoFit/>
          </a:bodyPr>
          <a:lstStyle/>
          <a:p>
            <a:pPr marL="12700">
              <a:lnSpc>
                <a:spcPct val="100000"/>
              </a:lnSpc>
              <a:spcBef>
                <a:spcPts val="34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If </a:t>
            </a:r>
            <a:r>
              <a:rPr sz="2800" dirty="0">
                <a:latin typeface="Arial"/>
                <a:cs typeface="Arial"/>
              </a:rPr>
              <a:t>it is </a:t>
            </a:r>
            <a:r>
              <a:rPr sz="2800" spc="-5" dirty="0">
                <a:latin typeface="Arial"/>
                <a:cs typeface="Arial"/>
              </a:rPr>
              <a:t>written that </a:t>
            </a:r>
            <a:r>
              <a:rPr sz="2800" i="1" dirty="0">
                <a:latin typeface="Arial"/>
                <a:cs typeface="Arial"/>
              </a:rPr>
              <a:t>f </a:t>
            </a:r>
            <a:r>
              <a:rPr sz="2800" dirty="0">
                <a:latin typeface="Arial"/>
                <a:cs typeface="Arial"/>
              </a:rPr>
              <a:t>: </a:t>
            </a:r>
            <a:r>
              <a:rPr sz="2800" i="1" dirty="0">
                <a:latin typeface="Arial"/>
                <a:cs typeface="Arial"/>
              </a:rPr>
              <a:t>A </a:t>
            </a:r>
            <a:r>
              <a:rPr sz="2800" dirty="0">
                <a:latin typeface="Symbol"/>
                <a:cs typeface="Symbol"/>
              </a:rPr>
              <a:t></a:t>
            </a:r>
            <a:r>
              <a:rPr sz="2800" dirty="0">
                <a:latin typeface="Times New Roman"/>
                <a:cs typeface="Times New Roman"/>
              </a:rPr>
              <a:t> </a:t>
            </a:r>
            <a:r>
              <a:rPr sz="2800" i="1" dirty="0">
                <a:latin typeface="Arial"/>
                <a:cs typeface="Arial"/>
              </a:rPr>
              <a:t>B</a:t>
            </a:r>
            <a:r>
              <a:rPr sz="2800" dirty="0">
                <a:latin typeface="Arial"/>
                <a:cs typeface="Arial"/>
              </a:rPr>
              <a:t>, </a:t>
            </a:r>
            <a:r>
              <a:rPr sz="2800" spc="-5" dirty="0">
                <a:latin typeface="Arial"/>
                <a:cs typeface="Arial"/>
              </a:rPr>
              <a:t>and </a:t>
            </a:r>
            <a:r>
              <a:rPr sz="2800" i="1" dirty="0">
                <a:latin typeface="Arial"/>
                <a:cs typeface="Arial"/>
              </a:rPr>
              <a:t>f</a:t>
            </a:r>
            <a:r>
              <a:rPr sz="2800" dirty="0">
                <a:latin typeface="Arial"/>
                <a:cs typeface="Arial"/>
              </a:rPr>
              <a:t>(</a:t>
            </a:r>
            <a:r>
              <a:rPr sz="2800" i="1" dirty="0">
                <a:latin typeface="Arial"/>
                <a:cs typeface="Arial"/>
              </a:rPr>
              <a:t>a</a:t>
            </a:r>
            <a:r>
              <a:rPr sz="2800" dirty="0">
                <a:latin typeface="Arial"/>
                <a:cs typeface="Arial"/>
              </a:rPr>
              <a:t>) =</a:t>
            </a:r>
            <a:r>
              <a:rPr sz="2800" spc="40" dirty="0">
                <a:latin typeface="Arial"/>
                <a:cs typeface="Arial"/>
              </a:rPr>
              <a:t> </a:t>
            </a:r>
            <a:r>
              <a:rPr sz="2800" i="1" dirty="0">
                <a:latin typeface="Arial"/>
                <a:cs typeface="Arial"/>
              </a:rPr>
              <a:t>b</a:t>
            </a:r>
            <a:endParaRPr sz="2800" dirty="0">
              <a:latin typeface="Arial"/>
              <a:cs typeface="Arial"/>
            </a:endParaRPr>
          </a:p>
          <a:p>
            <a:pPr marL="355600">
              <a:lnSpc>
                <a:spcPct val="100000"/>
              </a:lnSpc>
              <a:spcBef>
                <a:spcPts val="240"/>
              </a:spcBef>
            </a:pPr>
            <a:r>
              <a:rPr sz="2800" dirty="0">
                <a:latin typeface="Arial"/>
                <a:cs typeface="Arial"/>
              </a:rPr>
              <a:t>(where </a:t>
            </a:r>
            <a:r>
              <a:rPr sz="2800" i="1" spc="-5" dirty="0">
                <a:latin typeface="Arial"/>
                <a:cs typeface="Arial"/>
              </a:rPr>
              <a:t>a</a:t>
            </a:r>
            <a:r>
              <a:rPr sz="2800" spc="-5" dirty="0">
                <a:latin typeface="Symbol"/>
                <a:cs typeface="Symbol"/>
              </a:rPr>
              <a:t></a:t>
            </a:r>
            <a:r>
              <a:rPr sz="2800" i="1" spc="-5" dirty="0">
                <a:latin typeface="Arial"/>
                <a:cs typeface="Arial"/>
              </a:rPr>
              <a:t>A </a:t>
            </a:r>
            <a:r>
              <a:rPr sz="2800" spc="-5" dirty="0">
                <a:latin typeface="Arial"/>
                <a:cs typeface="Arial"/>
              </a:rPr>
              <a:t>and </a:t>
            </a:r>
            <a:r>
              <a:rPr sz="2800" i="1" dirty="0">
                <a:latin typeface="Arial"/>
                <a:cs typeface="Arial"/>
              </a:rPr>
              <a:t>b</a:t>
            </a:r>
            <a:r>
              <a:rPr sz="2800" dirty="0">
                <a:latin typeface="Symbol"/>
                <a:cs typeface="Symbol"/>
              </a:rPr>
              <a:t></a:t>
            </a:r>
            <a:r>
              <a:rPr sz="2800" i="1" dirty="0">
                <a:latin typeface="Arial"/>
                <a:cs typeface="Arial"/>
              </a:rPr>
              <a:t>B</a:t>
            </a:r>
            <a:r>
              <a:rPr sz="2800" dirty="0">
                <a:latin typeface="Arial"/>
                <a:cs typeface="Arial"/>
              </a:rPr>
              <a:t>), </a:t>
            </a:r>
            <a:r>
              <a:rPr sz="2800" spc="-5" dirty="0">
                <a:latin typeface="Arial"/>
                <a:cs typeface="Arial"/>
              </a:rPr>
              <a:t>then </a:t>
            </a:r>
            <a:r>
              <a:rPr sz="2800" dirty="0">
                <a:latin typeface="Arial"/>
                <a:cs typeface="Arial"/>
              </a:rPr>
              <a:t>we</a:t>
            </a:r>
            <a:r>
              <a:rPr sz="2800" spc="-20" dirty="0">
                <a:latin typeface="Arial"/>
                <a:cs typeface="Arial"/>
              </a:rPr>
              <a:t> </a:t>
            </a:r>
            <a:r>
              <a:rPr sz="2800" dirty="0">
                <a:latin typeface="Arial"/>
                <a:cs typeface="Arial"/>
              </a:rPr>
              <a:t>say:</a:t>
            </a:r>
          </a:p>
          <a:p>
            <a:pPr marL="469265">
              <a:lnSpc>
                <a:spcPct val="100000"/>
              </a:lnSpc>
              <a:spcBef>
                <a:spcPts val="101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i="1" dirty="0">
                <a:latin typeface="Arial"/>
                <a:cs typeface="Arial"/>
              </a:rPr>
              <a:t>A </a:t>
            </a:r>
            <a:r>
              <a:rPr sz="2800" dirty="0">
                <a:latin typeface="Arial"/>
                <a:cs typeface="Arial"/>
              </a:rPr>
              <a:t>is </a:t>
            </a:r>
            <a:r>
              <a:rPr sz="2800" spc="-5" dirty="0">
                <a:latin typeface="Arial"/>
                <a:cs typeface="Arial"/>
              </a:rPr>
              <a:t>the </a:t>
            </a:r>
            <a:r>
              <a:rPr sz="2800" b="1" i="1" spc="-5" dirty="0">
                <a:solidFill>
                  <a:srgbClr val="006600"/>
                </a:solidFill>
                <a:latin typeface="Arial"/>
                <a:cs typeface="Arial"/>
              </a:rPr>
              <a:t>domain </a:t>
            </a:r>
            <a:r>
              <a:rPr sz="2800" spc="-5" dirty="0">
                <a:latin typeface="Arial"/>
                <a:cs typeface="Arial"/>
              </a:rPr>
              <a:t>of</a:t>
            </a:r>
            <a:r>
              <a:rPr sz="2800" spc="-10" dirty="0">
                <a:latin typeface="Arial"/>
                <a:cs typeface="Arial"/>
              </a:rPr>
              <a:t> </a:t>
            </a:r>
            <a:r>
              <a:rPr sz="2800" i="1" dirty="0">
                <a:latin typeface="Arial"/>
                <a:cs typeface="Arial"/>
              </a:rPr>
              <a:t>f</a:t>
            </a:r>
            <a:endParaRPr sz="2800" dirty="0">
              <a:latin typeface="Arial"/>
              <a:cs typeface="Arial"/>
            </a:endParaRPr>
          </a:p>
          <a:p>
            <a:pPr marL="469265">
              <a:lnSpc>
                <a:spcPct val="100000"/>
              </a:lnSpc>
              <a:spcBef>
                <a:spcPts val="104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i="1" dirty="0">
                <a:latin typeface="Arial"/>
                <a:cs typeface="Arial"/>
              </a:rPr>
              <a:t>B </a:t>
            </a:r>
            <a:r>
              <a:rPr sz="2800" dirty="0">
                <a:latin typeface="Arial"/>
                <a:cs typeface="Arial"/>
              </a:rPr>
              <a:t>is </a:t>
            </a:r>
            <a:r>
              <a:rPr sz="2800" spc="-5" dirty="0">
                <a:latin typeface="Arial"/>
                <a:cs typeface="Arial"/>
              </a:rPr>
              <a:t>the </a:t>
            </a:r>
            <a:r>
              <a:rPr sz="2800" b="1" i="1" dirty="0">
                <a:solidFill>
                  <a:srgbClr val="006600"/>
                </a:solidFill>
                <a:latin typeface="Arial"/>
                <a:cs typeface="Arial"/>
              </a:rPr>
              <a:t>codomain </a:t>
            </a:r>
            <a:r>
              <a:rPr sz="2800" spc="-5" dirty="0">
                <a:latin typeface="Arial"/>
                <a:cs typeface="Arial"/>
              </a:rPr>
              <a:t>of</a:t>
            </a:r>
            <a:r>
              <a:rPr sz="2800" spc="-20" dirty="0">
                <a:latin typeface="Arial"/>
                <a:cs typeface="Arial"/>
              </a:rPr>
              <a:t> </a:t>
            </a:r>
            <a:r>
              <a:rPr sz="2800" i="1" dirty="0">
                <a:latin typeface="Arial"/>
                <a:cs typeface="Arial"/>
              </a:rPr>
              <a:t>f</a:t>
            </a:r>
            <a:endParaRPr sz="2800" dirty="0">
              <a:latin typeface="Arial"/>
              <a:cs typeface="Arial"/>
            </a:endParaRPr>
          </a:p>
          <a:p>
            <a:pPr marL="469265">
              <a:lnSpc>
                <a:spcPct val="100000"/>
              </a:lnSpc>
              <a:spcBef>
                <a:spcPts val="104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i="1" dirty="0">
                <a:latin typeface="Arial"/>
                <a:cs typeface="Arial"/>
              </a:rPr>
              <a:t>b </a:t>
            </a:r>
            <a:r>
              <a:rPr sz="2800" dirty="0">
                <a:latin typeface="Arial"/>
                <a:cs typeface="Arial"/>
              </a:rPr>
              <a:t>is </a:t>
            </a:r>
            <a:r>
              <a:rPr sz="2800" spc="-5" dirty="0">
                <a:latin typeface="Arial"/>
                <a:cs typeface="Arial"/>
              </a:rPr>
              <a:t>the </a:t>
            </a:r>
            <a:r>
              <a:rPr sz="2800" b="1" i="1" spc="-5" dirty="0">
                <a:solidFill>
                  <a:srgbClr val="006600"/>
                </a:solidFill>
                <a:latin typeface="Arial"/>
                <a:cs typeface="Arial"/>
              </a:rPr>
              <a:t>image </a:t>
            </a:r>
            <a:r>
              <a:rPr sz="2800" spc="-5" dirty="0">
                <a:latin typeface="Arial"/>
                <a:cs typeface="Arial"/>
              </a:rPr>
              <a:t>of </a:t>
            </a:r>
            <a:r>
              <a:rPr sz="2800" i="1" dirty="0">
                <a:latin typeface="Arial"/>
                <a:cs typeface="Arial"/>
              </a:rPr>
              <a:t>a </a:t>
            </a:r>
            <a:r>
              <a:rPr sz="2800" dirty="0">
                <a:latin typeface="Arial"/>
                <a:cs typeface="Arial"/>
              </a:rPr>
              <a:t>under</a:t>
            </a:r>
            <a:r>
              <a:rPr sz="2800" spc="-15" dirty="0">
                <a:latin typeface="Arial"/>
                <a:cs typeface="Arial"/>
              </a:rPr>
              <a:t> </a:t>
            </a:r>
            <a:r>
              <a:rPr sz="2800" i="1" dirty="0">
                <a:latin typeface="Arial"/>
                <a:cs typeface="Arial"/>
              </a:rPr>
              <a:t>f</a:t>
            </a:r>
            <a:endParaRPr sz="2800" dirty="0">
              <a:latin typeface="Arial"/>
              <a:cs typeface="Arial"/>
            </a:endParaRPr>
          </a:p>
          <a:p>
            <a:pPr marL="926465">
              <a:lnSpc>
                <a:spcPct val="100000"/>
              </a:lnSpc>
              <a:spcBef>
                <a:spcPts val="940"/>
              </a:spcBef>
            </a:pPr>
            <a:r>
              <a:rPr sz="1400" spc="-525" dirty="0">
                <a:solidFill>
                  <a:srgbClr val="3333CC"/>
                </a:solidFill>
                <a:latin typeface="Wingdings"/>
                <a:cs typeface="Wingdings"/>
              </a:rPr>
              <a:t></a:t>
            </a:r>
            <a:r>
              <a:rPr sz="1400" spc="20" dirty="0">
                <a:solidFill>
                  <a:srgbClr val="3333CC"/>
                </a:solidFill>
                <a:latin typeface="Times New Roman"/>
                <a:cs typeface="Times New Roman"/>
              </a:rPr>
              <a:t> </a:t>
            </a:r>
            <a:r>
              <a:rPr sz="2800" i="1" dirty="0">
                <a:latin typeface="Arial"/>
                <a:cs typeface="Arial"/>
              </a:rPr>
              <a:t>a </a:t>
            </a:r>
            <a:r>
              <a:rPr sz="2800" dirty="0">
                <a:latin typeface="Arial"/>
                <a:cs typeface="Arial"/>
              </a:rPr>
              <a:t>can not have more </a:t>
            </a:r>
            <a:r>
              <a:rPr sz="2800" spc="-5" dirty="0">
                <a:latin typeface="Arial"/>
                <a:cs typeface="Arial"/>
              </a:rPr>
              <a:t>than </a:t>
            </a:r>
            <a:r>
              <a:rPr sz="2800" dirty="0">
                <a:latin typeface="Arial"/>
                <a:cs typeface="Arial"/>
              </a:rPr>
              <a:t>1</a:t>
            </a:r>
            <a:r>
              <a:rPr sz="2800" spc="-35" dirty="0">
                <a:latin typeface="Arial"/>
                <a:cs typeface="Arial"/>
              </a:rPr>
              <a:t> </a:t>
            </a:r>
            <a:r>
              <a:rPr sz="2800" dirty="0">
                <a:latin typeface="Arial"/>
                <a:cs typeface="Arial"/>
              </a:rPr>
              <a:t>image</a:t>
            </a:r>
          </a:p>
          <a:p>
            <a:pPr marL="469265">
              <a:lnSpc>
                <a:spcPct val="100000"/>
              </a:lnSpc>
              <a:spcBef>
                <a:spcPts val="104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i="1" dirty="0">
                <a:latin typeface="Arial"/>
                <a:cs typeface="Arial"/>
              </a:rPr>
              <a:t>a </a:t>
            </a:r>
            <a:r>
              <a:rPr sz="2800" dirty="0">
                <a:latin typeface="Arial"/>
                <a:cs typeface="Arial"/>
              </a:rPr>
              <a:t>is a </a:t>
            </a:r>
            <a:r>
              <a:rPr sz="2800" b="1" i="1" spc="-5" dirty="0">
                <a:solidFill>
                  <a:srgbClr val="006600"/>
                </a:solidFill>
                <a:latin typeface="Arial"/>
                <a:cs typeface="Arial"/>
              </a:rPr>
              <a:t>pre-image </a:t>
            </a:r>
            <a:r>
              <a:rPr sz="2800" spc="-5" dirty="0">
                <a:latin typeface="Arial"/>
                <a:cs typeface="Arial"/>
              </a:rPr>
              <a:t>of </a:t>
            </a:r>
            <a:r>
              <a:rPr sz="2800" i="1" dirty="0">
                <a:latin typeface="Arial"/>
                <a:cs typeface="Arial"/>
              </a:rPr>
              <a:t>b </a:t>
            </a:r>
            <a:r>
              <a:rPr sz="2800" dirty="0">
                <a:latin typeface="Arial"/>
                <a:cs typeface="Arial"/>
              </a:rPr>
              <a:t>under</a:t>
            </a:r>
            <a:r>
              <a:rPr sz="2800" spc="-25" dirty="0">
                <a:latin typeface="Arial"/>
                <a:cs typeface="Arial"/>
              </a:rPr>
              <a:t> </a:t>
            </a:r>
            <a:r>
              <a:rPr sz="2800" i="1" dirty="0">
                <a:latin typeface="Arial"/>
                <a:cs typeface="Arial"/>
              </a:rPr>
              <a:t>f</a:t>
            </a:r>
            <a:endParaRPr sz="2800" dirty="0">
              <a:latin typeface="Arial"/>
              <a:cs typeface="Arial"/>
            </a:endParaRPr>
          </a:p>
          <a:p>
            <a:pPr marL="926465">
              <a:lnSpc>
                <a:spcPct val="100000"/>
              </a:lnSpc>
              <a:spcBef>
                <a:spcPts val="1040"/>
              </a:spcBef>
            </a:pPr>
            <a:r>
              <a:rPr sz="1400" spc="-525" dirty="0">
                <a:solidFill>
                  <a:srgbClr val="3333CC"/>
                </a:solidFill>
                <a:latin typeface="Wingdings"/>
                <a:cs typeface="Wingdings"/>
              </a:rPr>
              <a:t></a:t>
            </a:r>
            <a:r>
              <a:rPr sz="1400" spc="20" dirty="0">
                <a:solidFill>
                  <a:srgbClr val="3333CC"/>
                </a:solidFill>
                <a:latin typeface="Times New Roman"/>
                <a:cs typeface="Times New Roman"/>
              </a:rPr>
              <a:t> </a:t>
            </a:r>
            <a:r>
              <a:rPr sz="2800" i="1" dirty="0">
                <a:latin typeface="Arial"/>
                <a:cs typeface="Arial"/>
              </a:rPr>
              <a:t>b </a:t>
            </a:r>
            <a:r>
              <a:rPr sz="2800" dirty="0">
                <a:latin typeface="Arial"/>
                <a:cs typeface="Arial"/>
              </a:rPr>
              <a:t>may have more </a:t>
            </a:r>
            <a:r>
              <a:rPr sz="2800" spc="-5" dirty="0">
                <a:latin typeface="Arial"/>
                <a:cs typeface="Arial"/>
              </a:rPr>
              <a:t>than </a:t>
            </a:r>
            <a:r>
              <a:rPr sz="2800" dirty="0">
                <a:latin typeface="Arial"/>
                <a:cs typeface="Arial"/>
              </a:rPr>
              <a:t>1</a:t>
            </a:r>
            <a:r>
              <a:rPr sz="2800" spc="-40" dirty="0">
                <a:latin typeface="Arial"/>
                <a:cs typeface="Arial"/>
              </a:rPr>
              <a:t> </a:t>
            </a:r>
            <a:r>
              <a:rPr sz="2800" dirty="0">
                <a:latin typeface="Arial"/>
                <a:cs typeface="Arial"/>
              </a:rPr>
              <a:t>pre-image</a:t>
            </a:r>
          </a:p>
          <a:p>
            <a:pPr marL="469265">
              <a:lnSpc>
                <a:spcPct val="100000"/>
              </a:lnSpc>
              <a:spcBef>
                <a:spcPts val="1040"/>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dirty="0">
                <a:latin typeface="Arial"/>
                <a:cs typeface="Arial"/>
              </a:rPr>
              <a:t>The </a:t>
            </a:r>
            <a:r>
              <a:rPr sz="2800" b="1" i="1" dirty="0">
                <a:solidFill>
                  <a:srgbClr val="006600"/>
                </a:solidFill>
                <a:latin typeface="Arial"/>
                <a:cs typeface="Arial"/>
              </a:rPr>
              <a:t>range </a:t>
            </a:r>
            <a:r>
              <a:rPr sz="2800" i="1" spc="-5" dirty="0">
                <a:latin typeface="Arial"/>
                <a:cs typeface="Arial"/>
              </a:rPr>
              <a:t>R</a:t>
            </a:r>
            <a:r>
              <a:rPr sz="2800" spc="-5" dirty="0">
                <a:latin typeface="Symbol"/>
                <a:cs typeface="Symbol"/>
              </a:rPr>
              <a:t></a:t>
            </a:r>
            <a:r>
              <a:rPr sz="2800" i="1" spc="-5" dirty="0">
                <a:latin typeface="Arial"/>
                <a:cs typeface="Arial"/>
              </a:rPr>
              <a:t>B </a:t>
            </a:r>
            <a:r>
              <a:rPr sz="2800" spc="-5" dirty="0">
                <a:latin typeface="Arial"/>
                <a:cs typeface="Arial"/>
              </a:rPr>
              <a:t>of </a:t>
            </a:r>
            <a:r>
              <a:rPr sz="2800" i="1" dirty="0">
                <a:latin typeface="Arial"/>
                <a:cs typeface="Arial"/>
              </a:rPr>
              <a:t>f </a:t>
            </a:r>
            <a:r>
              <a:rPr sz="2800" dirty="0">
                <a:latin typeface="Arial"/>
                <a:cs typeface="Arial"/>
              </a:rPr>
              <a:t>is </a:t>
            </a:r>
            <a:r>
              <a:rPr sz="2800" i="1" dirty="0">
                <a:solidFill>
                  <a:srgbClr val="3333CC"/>
                </a:solidFill>
                <a:latin typeface="Arial"/>
                <a:cs typeface="Arial"/>
              </a:rPr>
              <a:t>R </a:t>
            </a:r>
            <a:r>
              <a:rPr sz="2800" dirty="0">
                <a:solidFill>
                  <a:srgbClr val="434DD6"/>
                </a:solidFill>
                <a:latin typeface="Arial"/>
                <a:cs typeface="Arial"/>
              </a:rPr>
              <a:t>= {</a:t>
            </a:r>
            <a:r>
              <a:rPr sz="2800" i="1" dirty="0">
                <a:solidFill>
                  <a:srgbClr val="3333CC"/>
                </a:solidFill>
                <a:latin typeface="Arial"/>
                <a:cs typeface="Arial"/>
              </a:rPr>
              <a:t>b </a:t>
            </a:r>
            <a:r>
              <a:rPr sz="2800" dirty="0">
                <a:solidFill>
                  <a:srgbClr val="434DD6"/>
                </a:solidFill>
                <a:latin typeface="Arial"/>
                <a:cs typeface="Arial"/>
              </a:rPr>
              <a:t>| </a:t>
            </a:r>
            <a:r>
              <a:rPr sz="2800" dirty="0">
                <a:solidFill>
                  <a:srgbClr val="434DD6"/>
                </a:solidFill>
                <a:latin typeface="Symbol"/>
                <a:cs typeface="Symbol"/>
              </a:rPr>
              <a:t></a:t>
            </a:r>
            <a:r>
              <a:rPr sz="2800" i="1" dirty="0">
                <a:solidFill>
                  <a:srgbClr val="3333CC"/>
                </a:solidFill>
                <a:latin typeface="Arial"/>
                <a:cs typeface="Arial"/>
              </a:rPr>
              <a:t>a f</a:t>
            </a:r>
            <a:r>
              <a:rPr sz="2800" dirty="0">
                <a:solidFill>
                  <a:srgbClr val="434DD6"/>
                </a:solidFill>
                <a:latin typeface="Arial"/>
                <a:cs typeface="Arial"/>
              </a:rPr>
              <a:t>(</a:t>
            </a:r>
            <a:r>
              <a:rPr sz="2800" i="1" dirty="0">
                <a:solidFill>
                  <a:srgbClr val="3333CC"/>
                </a:solidFill>
                <a:latin typeface="Arial"/>
                <a:cs typeface="Arial"/>
              </a:rPr>
              <a:t>a</a:t>
            </a:r>
            <a:r>
              <a:rPr sz="2800" dirty="0">
                <a:solidFill>
                  <a:srgbClr val="434DD6"/>
                </a:solidFill>
                <a:latin typeface="Arial"/>
                <a:cs typeface="Arial"/>
              </a:rPr>
              <a:t>) = </a:t>
            </a:r>
            <a:r>
              <a:rPr sz="2800" i="1" dirty="0">
                <a:solidFill>
                  <a:srgbClr val="3333CC"/>
                </a:solidFill>
                <a:latin typeface="Arial"/>
                <a:cs typeface="Arial"/>
              </a:rPr>
              <a:t>b</a:t>
            </a:r>
            <a:r>
              <a:rPr sz="2800" i="1" spc="-85" dirty="0">
                <a:solidFill>
                  <a:srgbClr val="3333CC"/>
                </a:solidFill>
                <a:latin typeface="Arial"/>
                <a:cs typeface="Arial"/>
              </a:rPr>
              <a:t> </a:t>
            </a:r>
            <a:r>
              <a:rPr sz="2800" dirty="0">
                <a:solidFill>
                  <a:srgbClr val="434DD6"/>
                </a:solidFill>
                <a:latin typeface="Arial"/>
                <a:cs typeface="Arial"/>
              </a:rPr>
              <a:t>}</a:t>
            </a:r>
            <a:endParaRPr sz="2800" dirty="0">
              <a:latin typeface="Arial"/>
              <a:cs typeface="Arial"/>
            </a:endParaRPr>
          </a:p>
        </p:txBody>
      </p:sp>
      <p:sp>
        <p:nvSpPr>
          <p:cNvPr id="12" name="Date Placeholder 11"/>
          <p:cNvSpPr>
            <a:spLocks noGrp="1"/>
          </p:cNvSpPr>
          <p:nvPr>
            <p:ph type="dt" sz="half" idx="6"/>
          </p:nvPr>
        </p:nvSpPr>
        <p:spPr/>
        <p:txBody>
          <a:bodyPr/>
          <a:lstStyle/>
          <a:p>
            <a:fld id="{CCE35F65-D562-4AE4-A125-CEADE49CF2AB}" type="datetime1">
              <a:rPr lang="en-US" smtClean="0"/>
              <a:t>10/16/2023</a:t>
            </a:fld>
            <a:endParaRPr lang="en-US"/>
          </a:p>
        </p:txBody>
      </p:sp>
      <p:sp>
        <p:nvSpPr>
          <p:cNvPr id="14" name="Slide Number Placeholder 13"/>
          <p:cNvSpPr>
            <a:spLocks noGrp="1"/>
          </p:cNvSpPr>
          <p:nvPr>
            <p:ph type="sldNum" sz="quarter" idx="7"/>
          </p:nvPr>
        </p:nvSpPr>
        <p:spPr/>
        <p:txBody>
          <a:bodyPr/>
          <a:lstStyle/>
          <a:p>
            <a:pPr marL="12700">
              <a:lnSpc>
                <a:spcPts val="1425"/>
              </a:lnSpc>
            </a:pPr>
            <a:fld id="{81D60167-4931-47E6-BA6A-407CBD079E47}"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5981065" cy="635000"/>
          </a:xfrm>
          <a:prstGeom prst="rect">
            <a:avLst/>
          </a:prstGeom>
        </p:spPr>
        <p:txBody>
          <a:bodyPr vert="horz" wrap="square" lIns="0" tIns="12700" rIns="0" bIns="0" rtlCol="0">
            <a:spAutoFit/>
          </a:bodyPr>
          <a:lstStyle/>
          <a:p>
            <a:pPr marL="12700">
              <a:lnSpc>
                <a:spcPct val="100000"/>
              </a:lnSpc>
              <a:spcBef>
                <a:spcPts val="100"/>
              </a:spcBef>
            </a:pPr>
            <a:r>
              <a:rPr spc="-5" dirty="0"/>
              <a:t>Range versus</a:t>
            </a:r>
            <a:r>
              <a:rPr spc="-80" dirty="0"/>
              <a:t> </a:t>
            </a:r>
            <a:r>
              <a:rPr spc="-5" dirty="0"/>
              <a:t>Codomain</a:t>
            </a:r>
          </a:p>
        </p:txBody>
      </p:sp>
      <p:sp>
        <p:nvSpPr>
          <p:cNvPr id="9" name="object 9"/>
          <p:cNvSpPr txBox="1"/>
          <p:nvPr/>
        </p:nvSpPr>
        <p:spPr>
          <a:xfrm>
            <a:off x="1194752" y="1379537"/>
            <a:ext cx="7564120" cy="3721100"/>
          </a:xfrm>
          <a:prstGeom prst="rect">
            <a:avLst/>
          </a:prstGeom>
        </p:spPr>
        <p:txBody>
          <a:bodyPr vert="horz" wrap="square" lIns="0" tIns="12700" rIns="0" bIns="0" rtlCol="0">
            <a:spAutoFit/>
          </a:bodyPr>
          <a:lstStyle/>
          <a:p>
            <a:pPr marL="355600" marR="5080" indent="-342900">
              <a:lnSpc>
                <a:spcPct val="107100"/>
              </a:lnSpc>
              <a:spcBef>
                <a:spcPts val="10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The </a:t>
            </a:r>
            <a:r>
              <a:rPr sz="2800" dirty="0">
                <a:latin typeface="Arial"/>
                <a:cs typeface="Arial"/>
              </a:rPr>
              <a:t>range of a </a:t>
            </a:r>
            <a:r>
              <a:rPr sz="2800" spc="-5" dirty="0">
                <a:latin typeface="Arial"/>
                <a:cs typeface="Arial"/>
              </a:rPr>
              <a:t>function </a:t>
            </a:r>
            <a:r>
              <a:rPr sz="2800" dirty="0">
                <a:latin typeface="Arial"/>
                <a:cs typeface="Arial"/>
              </a:rPr>
              <a:t>might </a:t>
            </a:r>
            <a:r>
              <a:rPr sz="2800" i="1" dirty="0">
                <a:latin typeface="Arial"/>
                <a:cs typeface="Arial"/>
              </a:rPr>
              <a:t>not </a:t>
            </a:r>
            <a:r>
              <a:rPr sz="2800" dirty="0">
                <a:latin typeface="Arial"/>
                <a:cs typeface="Arial"/>
              </a:rPr>
              <a:t>be </a:t>
            </a:r>
            <a:r>
              <a:rPr sz="2800" spc="-5" dirty="0">
                <a:latin typeface="Arial"/>
                <a:cs typeface="Arial"/>
              </a:rPr>
              <a:t>its </a:t>
            </a:r>
            <a:r>
              <a:rPr sz="2800" dirty="0">
                <a:latin typeface="Arial"/>
                <a:cs typeface="Arial"/>
              </a:rPr>
              <a:t>whole  codomain.</a:t>
            </a:r>
            <a:endParaRPr sz="2800">
              <a:latin typeface="Arial"/>
              <a:cs typeface="Arial"/>
            </a:endParaRPr>
          </a:p>
          <a:p>
            <a:pPr marL="12700">
              <a:lnSpc>
                <a:spcPct val="100000"/>
              </a:lnSpc>
              <a:spcBef>
                <a:spcPts val="202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The </a:t>
            </a:r>
            <a:r>
              <a:rPr sz="2800" dirty="0">
                <a:latin typeface="Arial"/>
                <a:cs typeface="Arial"/>
              </a:rPr>
              <a:t>codomain is </a:t>
            </a:r>
            <a:r>
              <a:rPr sz="2800" spc="-5" dirty="0">
                <a:latin typeface="Arial"/>
                <a:cs typeface="Arial"/>
              </a:rPr>
              <a:t>the </a:t>
            </a:r>
            <a:r>
              <a:rPr sz="2800" dirty="0">
                <a:latin typeface="Arial"/>
                <a:cs typeface="Arial"/>
              </a:rPr>
              <a:t>set </a:t>
            </a:r>
            <a:r>
              <a:rPr sz="2800" spc="-5" dirty="0">
                <a:latin typeface="Arial"/>
                <a:cs typeface="Arial"/>
              </a:rPr>
              <a:t>that the function</a:t>
            </a:r>
            <a:r>
              <a:rPr sz="2800" spc="-10" dirty="0">
                <a:latin typeface="Arial"/>
                <a:cs typeface="Arial"/>
              </a:rPr>
              <a:t> </a:t>
            </a:r>
            <a:r>
              <a:rPr sz="2800" dirty="0">
                <a:latin typeface="Arial"/>
                <a:cs typeface="Arial"/>
              </a:rPr>
              <a:t>is</a:t>
            </a:r>
            <a:endParaRPr sz="2800">
              <a:latin typeface="Arial"/>
              <a:cs typeface="Arial"/>
            </a:endParaRPr>
          </a:p>
          <a:p>
            <a:pPr marL="355600">
              <a:lnSpc>
                <a:spcPct val="100000"/>
              </a:lnSpc>
              <a:spcBef>
                <a:spcPts val="360"/>
              </a:spcBef>
            </a:pPr>
            <a:r>
              <a:rPr sz="2800" i="1" dirty="0">
                <a:latin typeface="Arial"/>
                <a:cs typeface="Arial"/>
              </a:rPr>
              <a:t>declared </a:t>
            </a:r>
            <a:r>
              <a:rPr sz="2800" spc="-5" dirty="0">
                <a:latin typeface="Arial"/>
                <a:cs typeface="Arial"/>
              </a:rPr>
              <a:t>to </a:t>
            </a:r>
            <a:r>
              <a:rPr sz="2800" dirty="0">
                <a:latin typeface="Arial"/>
                <a:cs typeface="Arial"/>
              </a:rPr>
              <a:t>map all domain values</a:t>
            </a:r>
            <a:r>
              <a:rPr sz="2800" spc="-35" dirty="0">
                <a:latin typeface="Arial"/>
                <a:cs typeface="Arial"/>
              </a:rPr>
              <a:t> </a:t>
            </a:r>
            <a:r>
              <a:rPr sz="2800" spc="-5" dirty="0">
                <a:latin typeface="Arial"/>
                <a:cs typeface="Arial"/>
              </a:rPr>
              <a:t>into.</a:t>
            </a:r>
            <a:endParaRPr sz="2800">
              <a:latin typeface="Arial"/>
              <a:cs typeface="Arial"/>
            </a:endParaRPr>
          </a:p>
          <a:p>
            <a:pPr marL="355600" marR="5080" indent="-342900">
              <a:lnSpc>
                <a:spcPct val="110400"/>
              </a:lnSpc>
              <a:spcBef>
                <a:spcPts val="167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The </a:t>
            </a:r>
            <a:r>
              <a:rPr sz="2800" dirty="0">
                <a:latin typeface="Arial"/>
                <a:cs typeface="Arial"/>
              </a:rPr>
              <a:t>range is </a:t>
            </a:r>
            <a:r>
              <a:rPr sz="2800" spc="-5" dirty="0">
                <a:latin typeface="Arial"/>
                <a:cs typeface="Arial"/>
              </a:rPr>
              <a:t>the </a:t>
            </a:r>
            <a:r>
              <a:rPr sz="2800" i="1" spc="-5" dirty="0">
                <a:latin typeface="Arial"/>
                <a:cs typeface="Arial"/>
              </a:rPr>
              <a:t>particular </a:t>
            </a:r>
            <a:r>
              <a:rPr sz="2800" dirty="0">
                <a:latin typeface="Arial"/>
                <a:cs typeface="Arial"/>
              </a:rPr>
              <a:t>set of values in </a:t>
            </a:r>
            <a:r>
              <a:rPr sz="2800" spc="-5" dirty="0">
                <a:latin typeface="Arial"/>
                <a:cs typeface="Arial"/>
              </a:rPr>
              <a:t>the  </a:t>
            </a:r>
            <a:r>
              <a:rPr sz="2800" dirty="0">
                <a:latin typeface="Arial"/>
                <a:cs typeface="Arial"/>
              </a:rPr>
              <a:t>codomain </a:t>
            </a:r>
            <a:r>
              <a:rPr sz="2800" spc="-5" dirty="0">
                <a:latin typeface="Arial"/>
                <a:cs typeface="Arial"/>
              </a:rPr>
              <a:t>that the function </a:t>
            </a:r>
            <a:r>
              <a:rPr sz="2800" i="1" spc="-5" dirty="0">
                <a:latin typeface="Arial"/>
                <a:cs typeface="Arial"/>
              </a:rPr>
              <a:t>actually </a:t>
            </a:r>
            <a:r>
              <a:rPr sz="2800" dirty="0">
                <a:latin typeface="Arial"/>
                <a:cs typeface="Arial"/>
              </a:rPr>
              <a:t>maps  </a:t>
            </a:r>
            <a:r>
              <a:rPr sz="2800" spc="-5" dirty="0">
                <a:latin typeface="Arial"/>
                <a:cs typeface="Arial"/>
              </a:rPr>
              <a:t>elements </a:t>
            </a:r>
            <a:r>
              <a:rPr sz="2800" dirty="0">
                <a:latin typeface="Arial"/>
                <a:cs typeface="Arial"/>
              </a:rPr>
              <a:t>of </a:t>
            </a:r>
            <a:r>
              <a:rPr sz="2800" spc="-5" dirty="0">
                <a:latin typeface="Arial"/>
                <a:cs typeface="Arial"/>
              </a:rPr>
              <a:t>the </a:t>
            </a:r>
            <a:r>
              <a:rPr sz="2800" dirty="0">
                <a:latin typeface="Arial"/>
                <a:cs typeface="Arial"/>
              </a:rPr>
              <a:t>domain</a:t>
            </a:r>
            <a:r>
              <a:rPr sz="2800" spc="-10" dirty="0">
                <a:latin typeface="Arial"/>
                <a:cs typeface="Arial"/>
              </a:rPr>
              <a:t> </a:t>
            </a:r>
            <a:r>
              <a:rPr sz="2800" spc="-5" dirty="0">
                <a:latin typeface="Arial"/>
                <a:cs typeface="Arial"/>
              </a:rPr>
              <a:t>to.</a:t>
            </a:r>
            <a:endParaRPr sz="2800">
              <a:latin typeface="Arial"/>
              <a:cs typeface="Arial"/>
            </a:endParaRPr>
          </a:p>
        </p:txBody>
      </p:sp>
      <p:sp>
        <p:nvSpPr>
          <p:cNvPr id="13" name="Date Placeholder 12"/>
          <p:cNvSpPr>
            <a:spLocks noGrp="1"/>
          </p:cNvSpPr>
          <p:nvPr>
            <p:ph type="dt" sz="half" idx="6"/>
          </p:nvPr>
        </p:nvSpPr>
        <p:spPr/>
        <p:txBody>
          <a:bodyPr/>
          <a:lstStyle/>
          <a:p>
            <a:fld id="{29A171BC-25A9-41BC-BFEC-42FC5A244EB1}" type="datetime1">
              <a:rPr lang="en-US" smtClean="0"/>
              <a:t>10/16/2023</a:t>
            </a:fld>
            <a:endParaRPr lang="en-US"/>
          </a:p>
        </p:txBody>
      </p:sp>
      <p:sp>
        <p:nvSpPr>
          <p:cNvPr id="15" name="Slide Number Placeholder 14"/>
          <p:cNvSpPr>
            <a:spLocks noGrp="1"/>
          </p:cNvSpPr>
          <p:nvPr>
            <p:ph type="sldNum" sz="quarter" idx="7"/>
          </p:nvPr>
        </p:nvSpPr>
        <p:spPr/>
        <p:txBody>
          <a:bodyPr/>
          <a:lstStyle/>
          <a:p>
            <a:pPr marL="12700">
              <a:lnSpc>
                <a:spcPts val="1425"/>
              </a:lnSpc>
            </a:pPr>
            <a:fld id="{81D60167-4931-47E6-BA6A-407CBD079E47}"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24585">
              <a:lnSpc>
                <a:spcPct val="100000"/>
              </a:lnSpc>
              <a:spcBef>
                <a:spcPts val="100"/>
              </a:spcBef>
              <a:tabLst>
                <a:tab pos="2818130" algn="l"/>
              </a:tabLst>
            </a:pPr>
            <a:r>
              <a:rPr dirty="0"/>
              <a:t>Ra</a:t>
            </a:r>
            <a:r>
              <a:rPr spc="-5" dirty="0"/>
              <a:t>ng</a:t>
            </a:r>
            <a:r>
              <a:rPr dirty="0"/>
              <a:t>e	vs.</a:t>
            </a:r>
            <a:r>
              <a:rPr spc="-5" dirty="0"/>
              <a:t> </a:t>
            </a:r>
            <a:r>
              <a:rPr dirty="0"/>
              <a:t>C</a:t>
            </a:r>
            <a:r>
              <a:rPr spc="-5" dirty="0"/>
              <a:t>odo</a:t>
            </a:r>
            <a:r>
              <a:rPr dirty="0"/>
              <a:t>ma</a:t>
            </a:r>
            <a:r>
              <a:rPr spc="-5" dirty="0"/>
              <a:t>in</a:t>
            </a:r>
            <a:r>
              <a:rPr dirty="0"/>
              <a:t>:</a:t>
            </a:r>
            <a:r>
              <a:rPr spc="-5" dirty="0"/>
              <a:t> </a:t>
            </a:r>
            <a:r>
              <a:rPr dirty="0"/>
              <a:t>Exa</a:t>
            </a:r>
            <a:r>
              <a:rPr lang="en-US" dirty="0"/>
              <a:t>mple</a:t>
            </a:r>
            <a:endParaRPr sz="1200" baseline="156250" dirty="0">
              <a:latin typeface="Times New Roman"/>
              <a:cs typeface="Times New Roman"/>
            </a:endParaRPr>
          </a:p>
        </p:txBody>
      </p:sp>
      <p:sp>
        <p:nvSpPr>
          <p:cNvPr id="8" name="object 8"/>
          <p:cNvSpPr/>
          <p:nvPr/>
        </p:nvSpPr>
        <p:spPr>
          <a:xfrm>
            <a:off x="1775124" y="4088002"/>
            <a:ext cx="395605" cy="0"/>
          </a:xfrm>
          <a:custGeom>
            <a:avLst/>
            <a:gdLst/>
            <a:ahLst/>
            <a:cxnLst/>
            <a:rect l="l" t="t" r="r" b="b"/>
            <a:pathLst>
              <a:path w="395605">
                <a:moveTo>
                  <a:pt x="0" y="0"/>
                </a:moveTo>
                <a:lnTo>
                  <a:pt x="395552" y="0"/>
                </a:lnTo>
              </a:path>
            </a:pathLst>
          </a:custGeom>
          <a:ln w="22402">
            <a:solidFill>
              <a:srgbClr val="000000"/>
            </a:solidFill>
          </a:ln>
        </p:spPr>
        <p:txBody>
          <a:bodyPr wrap="square" lIns="0" tIns="0" rIns="0" bIns="0" rtlCol="0"/>
          <a:lstStyle/>
          <a:p>
            <a:endParaRPr/>
          </a:p>
        </p:txBody>
      </p:sp>
      <p:sp>
        <p:nvSpPr>
          <p:cNvPr id="9" name="object 9"/>
          <p:cNvSpPr/>
          <p:nvPr/>
        </p:nvSpPr>
        <p:spPr>
          <a:xfrm>
            <a:off x="2368478" y="4088002"/>
            <a:ext cx="395605" cy="0"/>
          </a:xfrm>
          <a:custGeom>
            <a:avLst/>
            <a:gdLst/>
            <a:ahLst/>
            <a:cxnLst/>
            <a:rect l="l" t="t" r="r" b="b"/>
            <a:pathLst>
              <a:path w="395605">
                <a:moveTo>
                  <a:pt x="0" y="0"/>
                </a:moveTo>
                <a:lnTo>
                  <a:pt x="395552" y="0"/>
                </a:lnTo>
              </a:path>
            </a:pathLst>
          </a:custGeom>
          <a:ln w="22402">
            <a:solidFill>
              <a:srgbClr val="000000"/>
            </a:solidFill>
          </a:ln>
        </p:spPr>
        <p:txBody>
          <a:bodyPr wrap="square" lIns="0" tIns="0" rIns="0" bIns="0" rtlCol="0"/>
          <a:lstStyle/>
          <a:p>
            <a:endParaRPr/>
          </a:p>
        </p:txBody>
      </p:sp>
      <p:sp>
        <p:nvSpPr>
          <p:cNvPr id="10" name="object 10"/>
          <p:cNvSpPr/>
          <p:nvPr/>
        </p:nvSpPr>
        <p:spPr>
          <a:xfrm>
            <a:off x="2764048" y="4088002"/>
            <a:ext cx="395605" cy="0"/>
          </a:xfrm>
          <a:custGeom>
            <a:avLst/>
            <a:gdLst/>
            <a:ahLst/>
            <a:cxnLst/>
            <a:rect l="l" t="t" r="r" b="b"/>
            <a:pathLst>
              <a:path w="395605">
                <a:moveTo>
                  <a:pt x="0" y="0"/>
                </a:moveTo>
                <a:lnTo>
                  <a:pt x="395552" y="0"/>
                </a:lnTo>
              </a:path>
            </a:pathLst>
          </a:custGeom>
          <a:ln w="22402">
            <a:solidFill>
              <a:srgbClr val="000000"/>
            </a:solidFill>
          </a:ln>
        </p:spPr>
        <p:txBody>
          <a:bodyPr wrap="square" lIns="0" tIns="0" rIns="0" bIns="0" rtlCol="0"/>
          <a:lstStyle/>
          <a:p>
            <a:endParaRPr/>
          </a:p>
        </p:txBody>
      </p:sp>
      <p:sp>
        <p:nvSpPr>
          <p:cNvPr id="11" name="object 11"/>
          <p:cNvSpPr/>
          <p:nvPr/>
        </p:nvSpPr>
        <p:spPr>
          <a:xfrm>
            <a:off x="6856629" y="4088002"/>
            <a:ext cx="1186815" cy="0"/>
          </a:xfrm>
          <a:custGeom>
            <a:avLst/>
            <a:gdLst/>
            <a:ahLst/>
            <a:cxnLst/>
            <a:rect l="l" t="t" r="r" b="b"/>
            <a:pathLst>
              <a:path w="1186815">
                <a:moveTo>
                  <a:pt x="0" y="0"/>
                </a:moveTo>
                <a:lnTo>
                  <a:pt x="1186691" y="0"/>
                </a:lnTo>
              </a:path>
            </a:pathLst>
          </a:custGeom>
          <a:ln w="22402">
            <a:solidFill>
              <a:srgbClr val="000000"/>
            </a:solidFill>
          </a:ln>
        </p:spPr>
        <p:txBody>
          <a:bodyPr wrap="square" lIns="0" tIns="0" rIns="0" bIns="0" rtlCol="0"/>
          <a:lstStyle/>
          <a:p>
            <a:endParaRPr/>
          </a:p>
        </p:txBody>
      </p:sp>
      <p:sp>
        <p:nvSpPr>
          <p:cNvPr id="12" name="object 12"/>
          <p:cNvSpPr/>
          <p:nvPr/>
        </p:nvSpPr>
        <p:spPr>
          <a:xfrm>
            <a:off x="8043337" y="4088002"/>
            <a:ext cx="395605" cy="0"/>
          </a:xfrm>
          <a:custGeom>
            <a:avLst/>
            <a:gdLst/>
            <a:ahLst/>
            <a:cxnLst/>
            <a:rect l="l" t="t" r="r" b="b"/>
            <a:pathLst>
              <a:path w="395604">
                <a:moveTo>
                  <a:pt x="0" y="0"/>
                </a:moveTo>
                <a:lnTo>
                  <a:pt x="395552" y="0"/>
                </a:lnTo>
              </a:path>
            </a:pathLst>
          </a:custGeom>
          <a:ln w="22402">
            <a:solidFill>
              <a:srgbClr val="000000"/>
            </a:solidFill>
          </a:ln>
        </p:spPr>
        <p:txBody>
          <a:bodyPr wrap="square" lIns="0" tIns="0" rIns="0" bIns="0" rtlCol="0"/>
          <a:lstStyle/>
          <a:p>
            <a:endParaRPr/>
          </a:p>
        </p:txBody>
      </p:sp>
      <p:sp>
        <p:nvSpPr>
          <p:cNvPr id="13" name="object 13"/>
          <p:cNvSpPr/>
          <p:nvPr/>
        </p:nvSpPr>
        <p:spPr>
          <a:xfrm>
            <a:off x="5234414" y="5533263"/>
            <a:ext cx="395605" cy="0"/>
          </a:xfrm>
          <a:custGeom>
            <a:avLst/>
            <a:gdLst/>
            <a:ahLst/>
            <a:cxnLst/>
            <a:rect l="l" t="t" r="r" b="b"/>
            <a:pathLst>
              <a:path w="395604">
                <a:moveTo>
                  <a:pt x="0" y="0"/>
                </a:moveTo>
                <a:lnTo>
                  <a:pt x="395552" y="0"/>
                </a:lnTo>
              </a:path>
            </a:pathLst>
          </a:custGeom>
          <a:ln w="22402">
            <a:solidFill>
              <a:srgbClr val="000000"/>
            </a:solidFill>
          </a:ln>
        </p:spPr>
        <p:txBody>
          <a:bodyPr wrap="square" lIns="0" tIns="0" rIns="0" bIns="0" rtlCol="0"/>
          <a:lstStyle/>
          <a:p>
            <a:endParaRPr/>
          </a:p>
        </p:txBody>
      </p:sp>
      <p:sp>
        <p:nvSpPr>
          <p:cNvPr id="14" name="object 14"/>
          <p:cNvSpPr/>
          <p:nvPr/>
        </p:nvSpPr>
        <p:spPr>
          <a:xfrm>
            <a:off x="5827768" y="5533263"/>
            <a:ext cx="395605" cy="0"/>
          </a:xfrm>
          <a:custGeom>
            <a:avLst/>
            <a:gdLst/>
            <a:ahLst/>
            <a:cxnLst/>
            <a:rect l="l" t="t" r="r" b="b"/>
            <a:pathLst>
              <a:path w="395604">
                <a:moveTo>
                  <a:pt x="0" y="0"/>
                </a:moveTo>
                <a:lnTo>
                  <a:pt x="395552" y="0"/>
                </a:lnTo>
              </a:path>
            </a:pathLst>
          </a:custGeom>
          <a:ln w="22402">
            <a:solidFill>
              <a:srgbClr val="000000"/>
            </a:solidFill>
          </a:ln>
        </p:spPr>
        <p:txBody>
          <a:bodyPr wrap="square" lIns="0" tIns="0" rIns="0" bIns="0" rtlCol="0"/>
          <a:lstStyle/>
          <a:p>
            <a:endParaRPr/>
          </a:p>
        </p:txBody>
      </p:sp>
      <p:sp>
        <p:nvSpPr>
          <p:cNvPr id="15" name="object 15"/>
          <p:cNvSpPr txBox="1"/>
          <p:nvPr/>
        </p:nvSpPr>
        <p:spPr>
          <a:xfrm>
            <a:off x="1221738" y="1318260"/>
            <a:ext cx="7695145" cy="4707890"/>
          </a:xfrm>
          <a:prstGeom prst="rect">
            <a:avLst/>
          </a:prstGeom>
        </p:spPr>
        <p:txBody>
          <a:bodyPr vert="horz" wrap="square" lIns="0" tIns="12700" rIns="0" bIns="0" rtlCol="0">
            <a:spAutoFit/>
          </a:bodyPr>
          <a:lstStyle/>
          <a:p>
            <a:pPr marL="355600" marR="69215" indent="-342900">
              <a:lnSpc>
                <a:spcPct val="119000"/>
              </a:lnSpc>
              <a:spcBef>
                <a:spcPts val="10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dirty="0">
                <a:latin typeface="Arial"/>
                <a:cs typeface="Arial"/>
              </a:rPr>
              <a:t>Suppose I declare </a:t>
            </a:r>
            <a:r>
              <a:rPr sz="2800" spc="-5" dirty="0">
                <a:latin typeface="Arial"/>
                <a:cs typeface="Arial"/>
              </a:rPr>
              <a:t>that: </a:t>
            </a:r>
            <a:r>
              <a:rPr sz="2800" dirty="0">
                <a:latin typeface="Times New Roman"/>
                <a:cs typeface="Times New Roman"/>
              </a:rPr>
              <a:t>“</a:t>
            </a:r>
            <a:r>
              <a:rPr sz="2800" i="1" dirty="0">
                <a:latin typeface="Arial"/>
                <a:cs typeface="Arial"/>
              </a:rPr>
              <a:t>f </a:t>
            </a:r>
            <a:r>
              <a:rPr sz="2800" dirty="0">
                <a:latin typeface="Arial"/>
                <a:cs typeface="Arial"/>
              </a:rPr>
              <a:t>is a </a:t>
            </a:r>
            <a:r>
              <a:rPr sz="2800" spc="-5" dirty="0">
                <a:latin typeface="Arial"/>
                <a:cs typeface="Arial"/>
              </a:rPr>
              <a:t>function  </a:t>
            </a:r>
            <a:r>
              <a:rPr sz="2800" dirty="0">
                <a:latin typeface="Arial"/>
                <a:cs typeface="Arial"/>
              </a:rPr>
              <a:t>mapping </a:t>
            </a:r>
            <a:r>
              <a:rPr sz="2800" spc="-5" dirty="0">
                <a:latin typeface="Arial"/>
                <a:cs typeface="Arial"/>
              </a:rPr>
              <a:t>students </a:t>
            </a:r>
            <a:r>
              <a:rPr sz="2800" dirty="0">
                <a:latin typeface="Arial"/>
                <a:cs typeface="Arial"/>
              </a:rPr>
              <a:t>in </a:t>
            </a:r>
            <a:r>
              <a:rPr sz="2800" spc="-5" dirty="0">
                <a:latin typeface="Arial"/>
                <a:cs typeface="Arial"/>
              </a:rPr>
              <a:t>this </a:t>
            </a:r>
            <a:r>
              <a:rPr sz="2800" dirty="0">
                <a:latin typeface="Arial"/>
                <a:cs typeface="Arial"/>
              </a:rPr>
              <a:t>class </a:t>
            </a:r>
            <a:r>
              <a:rPr sz="2800" spc="-5" dirty="0">
                <a:latin typeface="Arial"/>
                <a:cs typeface="Arial"/>
              </a:rPr>
              <a:t>to the </a:t>
            </a:r>
            <a:r>
              <a:rPr sz="2800" dirty="0">
                <a:latin typeface="Arial"/>
                <a:cs typeface="Arial"/>
              </a:rPr>
              <a:t>set of  grades {A, B, C, D,</a:t>
            </a:r>
            <a:r>
              <a:rPr sz="2800" spc="-40" dirty="0">
                <a:latin typeface="Arial"/>
                <a:cs typeface="Arial"/>
              </a:rPr>
              <a:t> </a:t>
            </a:r>
            <a:r>
              <a:rPr sz="2800" spc="-5" dirty="0">
                <a:latin typeface="Arial"/>
                <a:cs typeface="Arial"/>
              </a:rPr>
              <a:t>F}.</a:t>
            </a:r>
            <a:r>
              <a:rPr sz="2800" spc="-5" dirty="0">
                <a:latin typeface="Times New Roman"/>
                <a:cs typeface="Times New Roman"/>
              </a:rPr>
              <a:t>”</a:t>
            </a:r>
            <a:endParaRPr sz="2800" dirty="0">
              <a:latin typeface="Times New Roman"/>
              <a:cs typeface="Times New Roman"/>
            </a:endParaRPr>
          </a:p>
          <a:p>
            <a:pPr marL="12700">
              <a:lnSpc>
                <a:spcPct val="100000"/>
              </a:lnSpc>
              <a:spcBef>
                <a:spcPts val="232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dirty="0">
                <a:latin typeface="Arial"/>
                <a:cs typeface="Arial"/>
              </a:rPr>
              <a:t>At </a:t>
            </a:r>
            <a:r>
              <a:rPr sz="2800" spc="-5" dirty="0">
                <a:latin typeface="Arial"/>
                <a:cs typeface="Arial"/>
              </a:rPr>
              <a:t>this point, </a:t>
            </a:r>
            <a:r>
              <a:rPr sz="2800" dirty="0">
                <a:latin typeface="Arial"/>
                <a:cs typeface="Arial"/>
              </a:rPr>
              <a:t>you know </a:t>
            </a:r>
            <a:r>
              <a:rPr sz="2800" i="1" dirty="0">
                <a:latin typeface="Arial"/>
                <a:cs typeface="Arial"/>
              </a:rPr>
              <a:t>f </a:t>
            </a:r>
            <a:r>
              <a:rPr sz="2800" dirty="0">
                <a:latin typeface="Times New Roman"/>
                <a:cs typeface="Times New Roman"/>
              </a:rPr>
              <a:t>’</a:t>
            </a:r>
            <a:r>
              <a:rPr sz="2800" dirty="0">
                <a:latin typeface="Arial"/>
                <a:cs typeface="Arial"/>
              </a:rPr>
              <a:t>s codomain</a:t>
            </a:r>
            <a:r>
              <a:rPr sz="2800" spc="-45" dirty="0">
                <a:latin typeface="Arial"/>
                <a:cs typeface="Arial"/>
              </a:rPr>
              <a:t> </a:t>
            </a:r>
            <a:r>
              <a:rPr sz="2800" dirty="0">
                <a:latin typeface="Arial"/>
                <a:cs typeface="Arial"/>
              </a:rPr>
              <a:t>is:</a:t>
            </a:r>
          </a:p>
          <a:p>
            <a:pPr marL="355600">
              <a:lnSpc>
                <a:spcPct val="100000"/>
              </a:lnSpc>
              <a:spcBef>
                <a:spcPts val="360"/>
              </a:spcBef>
            </a:pPr>
            <a:r>
              <a:rPr sz="2800" spc="-290" dirty="0">
                <a:latin typeface="Arial"/>
                <a:cs typeface="Arial"/>
              </a:rPr>
              <a:t>_</a:t>
            </a:r>
            <a:r>
              <a:rPr sz="4200" spc="-434" baseline="13888" dirty="0">
                <a:solidFill>
                  <a:srgbClr val="FF0000"/>
                </a:solidFill>
                <a:latin typeface="Times New Roman"/>
                <a:cs typeface="Times New Roman"/>
              </a:rPr>
              <a:t>{A,</a:t>
            </a:r>
            <a:r>
              <a:rPr sz="2800" spc="-290" dirty="0">
                <a:latin typeface="Arial"/>
                <a:cs typeface="Arial"/>
              </a:rPr>
              <a:t>_</a:t>
            </a:r>
            <a:r>
              <a:rPr sz="4200" spc="-434" baseline="13888" dirty="0">
                <a:solidFill>
                  <a:srgbClr val="FF0000"/>
                </a:solidFill>
                <a:latin typeface="Times New Roman"/>
                <a:cs typeface="Times New Roman"/>
              </a:rPr>
              <a:t>B,  </a:t>
            </a:r>
            <a:r>
              <a:rPr sz="4200" baseline="13888" dirty="0">
                <a:solidFill>
                  <a:srgbClr val="FF0000"/>
                </a:solidFill>
                <a:latin typeface="Times New Roman"/>
                <a:cs typeface="Times New Roman"/>
              </a:rPr>
              <a:t>C, </a:t>
            </a:r>
            <a:r>
              <a:rPr sz="4200" spc="-817" baseline="13888" dirty="0">
                <a:solidFill>
                  <a:srgbClr val="FF0000"/>
                </a:solidFill>
                <a:latin typeface="Times New Roman"/>
                <a:cs typeface="Times New Roman"/>
              </a:rPr>
              <a:t>D</a:t>
            </a:r>
            <a:r>
              <a:rPr sz="2800" spc="-545" dirty="0">
                <a:latin typeface="Arial"/>
                <a:cs typeface="Arial"/>
              </a:rPr>
              <a:t>_</a:t>
            </a:r>
            <a:r>
              <a:rPr sz="4200" spc="-817" baseline="13888" dirty="0">
                <a:solidFill>
                  <a:srgbClr val="FF0000"/>
                </a:solidFill>
                <a:latin typeface="Times New Roman"/>
                <a:cs typeface="Times New Roman"/>
              </a:rPr>
              <a:t>,</a:t>
            </a:r>
            <a:r>
              <a:rPr sz="2800" spc="-545" dirty="0">
                <a:latin typeface="Arial"/>
                <a:cs typeface="Arial"/>
              </a:rPr>
              <a:t>_</a:t>
            </a:r>
            <a:r>
              <a:rPr sz="4200" spc="-817" baseline="13888" dirty="0">
                <a:solidFill>
                  <a:srgbClr val="FF0000"/>
                </a:solidFill>
                <a:latin typeface="Times New Roman"/>
                <a:cs typeface="Times New Roman"/>
              </a:rPr>
              <a:t>F</a:t>
            </a:r>
            <a:r>
              <a:rPr sz="2800" spc="-545" dirty="0">
                <a:latin typeface="Arial"/>
                <a:cs typeface="Arial"/>
              </a:rPr>
              <a:t>_</a:t>
            </a:r>
            <a:r>
              <a:rPr sz="4200" spc="-817" baseline="13888" dirty="0">
                <a:solidFill>
                  <a:srgbClr val="FF0000"/>
                </a:solidFill>
                <a:latin typeface="Times New Roman"/>
                <a:cs typeface="Times New Roman"/>
              </a:rPr>
              <a:t>}</a:t>
            </a:r>
            <a:r>
              <a:rPr sz="2800" spc="-545" dirty="0">
                <a:latin typeface="Arial"/>
                <a:cs typeface="Arial"/>
              </a:rPr>
              <a:t>_,   </a:t>
            </a:r>
            <a:r>
              <a:rPr sz="2800" dirty="0">
                <a:latin typeface="Arial"/>
                <a:cs typeface="Arial"/>
              </a:rPr>
              <a:t>and </a:t>
            </a:r>
            <a:r>
              <a:rPr sz="2800" spc="-5" dirty="0">
                <a:latin typeface="Arial"/>
                <a:cs typeface="Arial"/>
              </a:rPr>
              <a:t>its </a:t>
            </a:r>
            <a:r>
              <a:rPr sz="2800" dirty="0">
                <a:latin typeface="Arial"/>
                <a:cs typeface="Arial"/>
              </a:rPr>
              <a:t>range is</a:t>
            </a:r>
            <a:r>
              <a:rPr sz="2800" spc="-95" dirty="0">
                <a:latin typeface="Arial"/>
                <a:cs typeface="Arial"/>
              </a:rPr>
              <a:t> </a:t>
            </a:r>
            <a:r>
              <a:rPr sz="2800" spc="-145" dirty="0">
                <a:latin typeface="Arial"/>
                <a:cs typeface="Arial"/>
              </a:rPr>
              <a:t>_</a:t>
            </a:r>
            <a:r>
              <a:rPr sz="4800" spc="-217" baseline="6944" dirty="0">
                <a:solidFill>
                  <a:srgbClr val="FF0000"/>
                </a:solidFill>
                <a:latin typeface="Times New Roman"/>
                <a:cs typeface="Times New Roman"/>
              </a:rPr>
              <a:t>unknown!</a:t>
            </a:r>
            <a:endParaRPr sz="4800" baseline="6944" dirty="0">
              <a:latin typeface="Times New Roman"/>
              <a:cs typeface="Times New Roman"/>
            </a:endParaRPr>
          </a:p>
          <a:p>
            <a:pPr marL="12700">
              <a:lnSpc>
                <a:spcPct val="100000"/>
              </a:lnSpc>
              <a:spcBef>
                <a:spcPts val="2240"/>
              </a:spcBef>
            </a:pPr>
            <a:r>
              <a:rPr sz="1650" spc="-605" dirty="0">
                <a:solidFill>
                  <a:srgbClr val="3333CC"/>
                </a:solidFill>
                <a:latin typeface="Wingdings"/>
                <a:cs typeface="Wingdings"/>
              </a:rPr>
              <a:t></a:t>
            </a:r>
            <a:r>
              <a:rPr sz="1650" spc="440" dirty="0">
                <a:solidFill>
                  <a:srgbClr val="3333CC"/>
                </a:solidFill>
                <a:latin typeface="Times New Roman"/>
                <a:cs typeface="Times New Roman"/>
              </a:rPr>
              <a:t> </a:t>
            </a:r>
            <a:r>
              <a:rPr sz="2800" dirty="0">
                <a:latin typeface="Arial"/>
                <a:cs typeface="Arial"/>
              </a:rPr>
              <a:t>Suppose </a:t>
            </a:r>
            <a:r>
              <a:rPr sz="2800" spc="-5" dirty="0">
                <a:latin typeface="Arial"/>
                <a:cs typeface="Arial"/>
              </a:rPr>
              <a:t>the </a:t>
            </a:r>
            <a:r>
              <a:rPr sz="2800" dirty="0">
                <a:latin typeface="Arial"/>
                <a:cs typeface="Arial"/>
              </a:rPr>
              <a:t>grades </a:t>
            </a:r>
            <a:r>
              <a:rPr sz="2800" spc="-5" dirty="0">
                <a:latin typeface="Arial"/>
                <a:cs typeface="Arial"/>
              </a:rPr>
              <a:t>turn </a:t>
            </a:r>
            <a:r>
              <a:rPr sz="2800" dirty="0">
                <a:latin typeface="Arial"/>
                <a:cs typeface="Arial"/>
              </a:rPr>
              <a:t>out all As and</a:t>
            </a:r>
            <a:r>
              <a:rPr sz="2800" spc="-60" dirty="0">
                <a:latin typeface="Arial"/>
                <a:cs typeface="Arial"/>
              </a:rPr>
              <a:t> </a:t>
            </a:r>
            <a:r>
              <a:rPr sz="2800" spc="-5" dirty="0">
                <a:latin typeface="Arial"/>
                <a:cs typeface="Arial"/>
              </a:rPr>
              <a:t>Bs.</a:t>
            </a:r>
            <a:endParaRPr sz="2800" dirty="0">
              <a:latin typeface="Arial"/>
              <a:cs typeface="Arial"/>
            </a:endParaRPr>
          </a:p>
          <a:p>
            <a:pPr marL="355600" marR="977900" indent="-342900">
              <a:lnSpc>
                <a:spcPts val="3610"/>
              </a:lnSpc>
              <a:spcBef>
                <a:spcPts val="225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Then the </a:t>
            </a:r>
            <a:r>
              <a:rPr sz="2800" dirty="0">
                <a:latin typeface="Arial"/>
                <a:cs typeface="Arial"/>
              </a:rPr>
              <a:t>range of </a:t>
            </a:r>
            <a:r>
              <a:rPr sz="2800" i="1" dirty="0">
                <a:latin typeface="Arial"/>
                <a:cs typeface="Arial"/>
              </a:rPr>
              <a:t>f </a:t>
            </a:r>
            <a:r>
              <a:rPr sz="2800" dirty="0">
                <a:latin typeface="Arial"/>
                <a:cs typeface="Arial"/>
              </a:rPr>
              <a:t>is </a:t>
            </a:r>
            <a:r>
              <a:rPr sz="2800" spc="-254" dirty="0">
                <a:latin typeface="Arial"/>
                <a:cs typeface="Arial"/>
              </a:rPr>
              <a:t>_</a:t>
            </a:r>
            <a:r>
              <a:rPr sz="4200" spc="-382" baseline="14880" dirty="0">
                <a:solidFill>
                  <a:srgbClr val="FF0000"/>
                </a:solidFill>
                <a:latin typeface="Times New Roman"/>
                <a:cs typeface="Times New Roman"/>
              </a:rPr>
              <a:t>{A,</a:t>
            </a:r>
            <a:r>
              <a:rPr sz="2800" spc="-254" dirty="0">
                <a:latin typeface="Arial"/>
                <a:cs typeface="Arial"/>
              </a:rPr>
              <a:t>_</a:t>
            </a:r>
            <a:r>
              <a:rPr sz="4200" spc="-382" baseline="14880" dirty="0">
                <a:solidFill>
                  <a:srgbClr val="FF0000"/>
                </a:solidFill>
                <a:latin typeface="Times New Roman"/>
                <a:cs typeface="Times New Roman"/>
              </a:rPr>
              <a:t>B} </a:t>
            </a:r>
            <a:r>
              <a:rPr sz="2800" dirty="0">
                <a:latin typeface="Arial"/>
                <a:cs typeface="Arial"/>
              </a:rPr>
              <a:t>, but </a:t>
            </a:r>
            <a:r>
              <a:rPr sz="2800" spc="-5" dirty="0">
                <a:latin typeface="Arial"/>
                <a:cs typeface="Arial"/>
              </a:rPr>
              <a:t>its  </a:t>
            </a:r>
            <a:r>
              <a:rPr sz="4200" baseline="-7936" dirty="0">
                <a:latin typeface="Arial"/>
                <a:cs typeface="Arial"/>
              </a:rPr>
              <a:t>codomain is </a:t>
            </a:r>
            <a:r>
              <a:rPr sz="4200" spc="-330" baseline="-7936" dirty="0">
                <a:latin typeface="Arial"/>
                <a:cs typeface="Arial"/>
              </a:rPr>
              <a:t>_</a:t>
            </a:r>
            <a:r>
              <a:rPr sz="3200" spc="-220" dirty="0">
                <a:solidFill>
                  <a:srgbClr val="FF0000"/>
                </a:solidFill>
                <a:latin typeface="Times New Roman"/>
                <a:cs typeface="Times New Roman"/>
              </a:rPr>
              <a:t>s</a:t>
            </a:r>
            <a:r>
              <a:rPr sz="3200" u="heavy" spc="-220" dirty="0">
                <a:solidFill>
                  <a:srgbClr val="FF0000"/>
                </a:solidFill>
                <a:uFill>
                  <a:solidFill>
                    <a:srgbClr val="000000"/>
                  </a:solidFill>
                </a:uFill>
                <a:latin typeface="Times New Roman"/>
                <a:cs typeface="Times New Roman"/>
              </a:rPr>
              <a:t>till </a:t>
            </a:r>
            <a:r>
              <a:rPr sz="2800" u="heavy" spc="-145" dirty="0">
                <a:solidFill>
                  <a:srgbClr val="FF0000"/>
                </a:solidFill>
                <a:uFill>
                  <a:solidFill>
                    <a:srgbClr val="000000"/>
                  </a:solidFill>
                </a:uFill>
                <a:latin typeface="Times New Roman"/>
                <a:cs typeface="Times New Roman"/>
              </a:rPr>
              <a:t>{A</a:t>
            </a:r>
            <a:r>
              <a:rPr sz="2800" spc="-145" dirty="0">
                <a:solidFill>
                  <a:srgbClr val="FF0000"/>
                </a:solidFill>
                <a:latin typeface="Times New Roman"/>
                <a:cs typeface="Times New Roman"/>
              </a:rPr>
              <a:t>,</a:t>
            </a:r>
            <a:r>
              <a:rPr sz="4200" spc="-217" baseline="-7936" dirty="0">
                <a:latin typeface="Arial"/>
                <a:cs typeface="Arial"/>
              </a:rPr>
              <a:t>_</a:t>
            </a:r>
            <a:r>
              <a:rPr sz="2800" spc="-145" dirty="0">
                <a:solidFill>
                  <a:srgbClr val="FF0000"/>
                </a:solidFill>
                <a:latin typeface="Times New Roman"/>
                <a:cs typeface="Times New Roman"/>
              </a:rPr>
              <a:t>B</a:t>
            </a:r>
            <a:r>
              <a:rPr sz="2800" u="heavy" spc="-145" dirty="0">
                <a:solidFill>
                  <a:srgbClr val="FF0000"/>
                </a:solidFill>
                <a:uFill>
                  <a:solidFill>
                    <a:srgbClr val="000000"/>
                  </a:solidFill>
                </a:uFill>
                <a:latin typeface="Times New Roman"/>
                <a:cs typeface="Times New Roman"/>
              </a:rPr>
              <a:t>, </a:t>
            </a:r>
            <a:r>
              <a:rPr sz="2800" u="heavy" dirty="0">
                <a:solidFill>
                  <a:srgbClr val="FF0000"/>
                </a:solidFill>
                <a:uFill>
                  <a:solidFill>
                    <a:srgbClr val="000000"/>
                  </a:solidFill>
                </a:uFill>
                <a:latin typeface="Times New Roman"/>
                <a:cs typeface="Times New Roman"/>
              </a:rPr>
              <a:t>C,</a:t>
            </a:r>
            <a:r>
              <a:rPr sz="2800" u="heavy" spc="-260" dirty="0">
                <a:solidFill>
                  <a:srgbClr val="FF0000"/>
                </a:solidFill>
                <a:uFill>
                  <a:solidFill>
                    <a:srgbClr val="000000"/>
                  </a:solidFill>
                </a:uFill>
                <a:latin typeface="Times New Roman"/>
                <a:cs typeface="Times New Roman"/>
              </a:rPr>
              <a:t> </a:t>
            </a:r>
            <a:r>
              <a:rPr sz="2800" u="heavy" spc="-520" dirty="0">
                <a:solidFill>
                  <a:srgbClr val="FF0000"/>
                </a:solidFill>
                <a:uFill>
                  <a:solidFill>
                    <a:srgbClr val="000000"/>
                  </a:solidFill>
                </a:uFill>
                <a:latin typeface="Times New Roman"/>
                <a:cs typeface="Times New Roman"/>
              </a:rPr>
              <a:t>D</a:t>
            </a:r>
            <a:r>
              <a:rPr sz="4200" spc="-780" baseline="-7936" dirty="0">
                <a:latin typeface="Arial"/>
                <a:cs typeface="Arial"/>
              </a:rPr>
              <a:t>_</a:t>
            </a:r>
            <a:r>
              <a:rPr sz="2800" spc="-520" dirty="0">
                <a:solidFill>
                  <a:srgbClr val="FF0000"/>
                </a:solidFill>
                <a:latin typeface="Times New Roman"/>
                <a:cs typeface="Times New Roman"/>
              </a:rPr>
              <a:t>, </a:t>
            </a:r>
            <a:r>
              <a:rPr sz="4200" spc="-1087" baseline="-7936" dirty="0">
                <a:latin typeface="Arial"/>
                <a:cs typeface="Arial"/>
              </a:rPr>
              <a:t>_</a:t>
            </a:r>
            <a:r>
              <a:rPr sz="2800" spc="-725" dirty="0">
                <a:solidFill>
                  <a:srgbClr val="FF0000"/>
                </a:solidFill>
                <a:latin typeface="Times New Roman"/>
                <a:cs typeface="Times New Roman"/>
              </a:rPr>
              <a:t>F</a:t>
            </a:r>
            <a:r>
              <a:rPr sz="4200" spc="-1087" baseline="-7936" dirty="0">
                <a:latin typeface="Arial"/>
                <a:cs typeface="Arial"/>
              </a:rPr>
              <a:t>_</a:t>
            </a:r>
            <a:r>
              <a:rPr sz="2800" spc="-725" dirty="0">
                <a:solidFill>
                  <a:srgbClr val="FF0000"/>
                </a:solidFill>
                <a:latin typeface="Times New Roman"/>
                <a:cs typeface="Times New Roman"/>
              </a:rPr>
              <a:t>}</a:t>
            </a:r>
            <a:r>
              <a:rPr sz="4200" spc="-1087" baseline="-7936" dirty="0">
                <a:latin typeface="Arial"/>
                <a:cs typeface="Arial"/>
              </a:rPr>
              <a:t>_</a:t>
            </a:r>
            <a:r>
              <a:rPr sz="2800" spc="-725" dirty="0">
                <a:solidFill>
                  <a:srgbClr val="FF0000"/>
                </a:solidFill>
                <a:latin typeface="Times New Roman"/>
                <a:cs typeface="Times New Roman"/>
              </a:rPr>
              <a:t>!</a:t>
            </a:r>
            <a:endParaRPr sz="2800" dirty="0">
              <a:latin typeface="Times New Roman"/>
              <a:cs typeface="Times New Roman"/>
            </a:endParaRPr>
          </a:p>
        </p:txBody>
      </p:sp>
      <p:sp>
        <p:nvSpPr>
          <p:cNvPr id="19" name="Date Placeholder 18"/>
          <p:cNvSpPr>
            <a:spLocks noGrp="1"/>
          </p:cNvSpPr>
          <p:nvPr>
            <p:ph type="dt" sz="half" idx="6"/>
          </p:nvPr>
        </p:nvSpPr>
        <p:spPr/>
        <p:txBody>
          <a:bodyPr/>
          <a:lstStyle/>
          <a:p>
            <a:fld id="{14774B23-D9BD-4791-ACD8-A72DB347AECC}" type="datetime1">
              <a:rPr lang="en-US" smtClean="0"/>
              <a:t>10/16/2023</a:t>
            </a:fld>
            <a:endParaRPr lang="en-US"/>
          </a:p>
        </p:txBody>
      </p:sp>
      <p:sp>
        <p:nvSpPr>
          <p:cNvPr id="21" name="Slide Number Placeholder 20"/>
          <p:cNvSpPr>
            <a:spLocks noGrp="1"/>
          </p:cNvSpPr>
          <p:nvPr>
            <p:ph type="sldNum" sz="quarter" idx="7"/>
          </p:nvPr>
        </p:nvSpPr>
        <p:spPr/>
        <p:txBody>
          <a:bodyPr/>
          <a:lstStyle/>
          <a:p>
            <a:pPr marL="12700">
              <a:lnSpc>
                <a:spcPts val="1425"/>
              </a:lnSpc>
            </a:pPr>
            <a:fld id="{81D60167-4931-47E6-BA6A-407CBD079E47}"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180-52C0-8C2C-D442-9DFCD595EB8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9C673CE-DC15-E39F-72E2-C851B31CE6F8}"/>
              </a:ext>
            </a:extLst>
          </p:cNvPr>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92DA1ABE-EEEA-AE7B-1957-CFEE3AB20E6F}"/>
              </a:ext>
            </a:extLst>
          </p:cNvPr>
          <p:cNvSpPr>
            <a:spLocks noGrp="1"/>
          </p:cNvSpPr>
          <p:nvPr>
            <p:ph type="dt" sz="half" idx="6"/>
          </p:nvPr>
        </p:nvSpPr>
        <p:spPr/>
        <p:txBody>
          <a:bodyPr/>
          <a:lstStyle/>
          <a:p>
            <a:fld id="{5D0C68E4-2204-4270-9544-CEDCD05E65F7}" type="datetime1">
              <a:rPr lang="en-US" smtClean="0"/>
              <a:t>10/16/2023</a:t>
            </a:fld>
            <a:endParaRPr lang="en-US"/>
          </a:p>
        </p:txBody>
      </p:sp>
      <p:sp>
        <p:nvSpPr>
          <p:cNvPr id="6" name="Slide Number Placeholder 5">
            <a:extLst>
              <a:ext uri="{FF2B5EF4-FFF2-40B4-BE49-F238E27FC236}">
                <a16:creationId xmlns:a16="http://schemas.microsoft.com/office/drawing/2014/main" id="{F3CC8D12-3183-732C-5C3D-ABD53A2ADA4F}"/>
              </a:ext>
            </a:extLst>
          </p:cNvPr>
          <p:cNvSpPr>
            <a:spLocks noGrp="1"/>
          </p:cNvSpPr>
          <p:nvPr>
            <p:ph type="sldNum" sz="quarter" idx="7"/>
          </p:nvPr>
        </p:nvSpPr>
        <p:spPr/>
        <p:txBody>
          <a:bodyPr/>
          <a:lstStyle/>
          <a:p>
            <a:pPr marL="12700">
              <a:lnSpc>
                <a:spcPts val="1425"/>
              </a:lnSpc>
            </a:pPr>
            <a:fld id="{81D60167-4931-47E6-BA6A-407CBD079E47}" type="slidenum">
              <a:rPr lang="en-US" smtClean="0"/>
              <a:t>8</a:t>
            </a:fld>
            <a:endParaRPr lang="en-US" dirty="0"/>
          </a:p>
        </p:txBody>
      </p:sp>
      <p:pic>
        <p:nvPicPr>
          <p:cNvPr id="8" name="Picture 7">
            <a:extLst>
              <a:ext uri="{FF2B5EF4-FFF2-40B4-BE49-F238E27FC236}">
                <a16:creationId xmlns:a16="http://schemas.microsoft.com/office/drawing/2014/main" id="{D2355551-F859-908B-E432-6A14843F59F1}"/>
              </a:ext>
            </a:extLst>
          </p:cNvPr>
          <p:cNvPicPr>
            <a:picLocks noChangeAspect="1"/>
          </p:cNvPicPr>
          <p:nvPr/>
        </p:nvPicPr>
        <p:blipFill rotWithShape="1">
          <a:blip r:embed="rId2"/>
          <a:srcRect l="25000" t="36848" r="29166" b="31168"/>
          <a:stretch/>
        </p:blipFill>
        <p:spPr>
          <a:xfrm>
            <a:off x="340360" y="2209799"/>
            <a:ext cx="8270240" cy="3810001"/>
          </a:xfrm>
          <a:prstGeom prst="rect">
            <a:avLst/>
          </a:prstGeom>
        </p:spPr>
      </p:pic>
    </p:spTree>
    <p:extLst>
      <p:ext uri="{BB962C8B-B14F-4D97-AF65-F5344CB8AC3E}">
        <p14:creationId xmlns:p14="http://schemas.microsoft.com/office/powerpoint/2010/main" val="327311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a:t>
            </a:r>
            <a:endParaRPr sz="800" dirty="0">
              <a:latin typeface="Times New Roman"/>
              <a:cs typeface="Times New Roman"/>
            </a:endParaRPr>
          </a:p>
        </p:txBody>
      </p:sp>
      <p:sp>
        <p:nvSpPr>
          <p:cNvPr id="8" name="object 8"/>
          <p:cNvSpPr txBox="1">
            <a:spLocks noGrp="1"/>
          </p:cNvSpPr>
          <p:nvPr>
            <p:ph type="title"/>
          </p:nvPr>
        </p:nvSpPr>
        <p:spPr>
          <a:xfrm>
            <a:off x="1229677" y="462279"/>
            <a:ext cx="4739005" cy="635000"/>
          </a:xfrm>
          <a:prstGeom prst="rect">
            <a:avLst/>
          </a:prstGeom>
        </p:spPr>
        <p:txBody>
          <a:bodyPr vert="horz" wrap="square" lIns="0" tIns="12700" rIns="0" bIns="0" rtlCol="0">
            <a:spAutoFit/>
          </a:bodyPr>
          <a:lstStyle/>
          <a:p>
            <a:pPr marL="12700">
              <a:lnSpc>
                <a:spcPct val="100000"/>
              </a:lnSpc>
              <a:spcBef>
                <a:spcPts val="100"/>
              </a:spcBef>
            </a:pPr>
            <a:r>
              <a:rPr spc="-5" dirty="0"/>
              <a:t>Function</a:t>
            </a:r>
            <a:r>
              <a:rPr spc="-55" dirty="0"/>
              <a:t> </a:t>
            </a:r>
            <a:r>
              <a:rPr spc="-5" dirty="0"/>
              <a:t>Operators</a:t>
            </a:r>
          </a:p>
        </p:txBody>
      </p:sp>
      <p:sp>
        <p:nvSpPr>
          <p:cNvPr id="9" name="object 9"/>
          <p:cNvSpPr txBox="1"/>
          <p:nvPr/>
        </p:nvSpPr>
        <p:spPr>
          <a:xfrm>
            <a:off x="1194752" y="1374457"/>
            <a:ext cx="7484109" cy="4630420"/>
          </a:xfrm>
          <a:prstGeom prst="rect">
            <a:avLst/>
          </a:prstGeom>
        </p:spPr>
        <p:txBody>
          <a:bodyPr vert="horz" wrap="square" lIns="0" tIns="33020" rIns="0" bIns="0" rtlCol="0">
            <a:spAutoFit/>
          </a:bodyPr>
          <a:lstStyle/>
          <a:p>
            <a:pPr marL="355600" marR="558800" indent="-342900">
              <a:lnSpc>
                <a:spcPts val="3300"/>
              </a:lnSpc>
              <a:spcBef>
                <a:spcPts val="26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dirty="0">
                <a:latin typeface="Symbol"/>
                <a:cs typeface="Symbol"/>
              </a:rPr>
              <a:t></a:t>
            </a:r>
            <a:r>
              <a:rPr sz="2800" dirty="0">
                <a:latin typeface="Times New Roman"/>
                <a:cs typeface="Times New Roman"/>
              </a:rPr>
              <a:t> </a:t>
            </a:r>
            <a:r>
              <a:rPr sz="2800" dirty="0">
                <a:latin typeface="Arial"/>
                <a:cs typeface="Arial"/>
              </a:rPr>
              <a:t>, × </a:t>
            </a:r>
            <a:r>
              <a:rPr sz="2800" spc="-5" dirty="0">
                <a:latin typeface="Arial"/>
                <a:cs typeface="Arial"/>
              </a:rPr>
              <a:t>(</a:t>
            </a:r>
            <a:r>
              <a:rPr sz="2800" spc="-5" dirty="0">
                <a:latin typeface="Times New Roman"/>
                <a:cs typeface="Times New Roman"/>
              </a:rPr>
              <a:t>“</a:t>
            </a:r>
            <a:r>
              <a:rPr sz="2800" spc="-5" dirty="0">
                <a:latin typeface="Arial"/>
                <a:cs typeface="Arial"/>
              </a:rPr>
              <a:t>plus</a:t>
            </a:r>
            <a:r>
              <a:rPr sz="2800" spc="-5" dirty="0">
                <a:latin typeface="Times New Roman"/>
                <a:cs typeface="Times New Roman"/>
              </a:rPr>
              <a:t>”</a:t>
            </a:r>
            <a:r>
              <a:rPr sz="2800" spc="-5" dirty="0">
                <a:latin typeface="Arial"/>
                <a:cs typeface="Arial"/>
              </a:rPr>
              <a:t>,</a:t>
            </a:r>
            <a:r>
              <a:rPr sz="2800" spc="-5" dirty="0">
                <a:latin typeface="Times New Roman"/>
                <a:cs typeface="Times New Roman"/>
              </a:rPr>
              <a:t>“</a:t>
            </a:r>
            <a:r>
              <a:rPr sz="2800" spc="-5" dirty="0">
                <a:latin typeface="Arial"/>
                <a:cs typeface="Arial"/>
              </a:rPr>
              <a:t>times</a:t>
            </a:r>
            <a:r>
              <a:rPr sz="2800" spc="-5" dirty="0">
                <a:latin typeface="Times New Roman"/>
                <a:cs typeface="Times New Roman"/>
              </a:rPr>
              <a:t>”</a:t>
            </a:r>
            <a:r>
              <a:rPr sz="2800" spc="-5" dirty="0">
                <a:latin typeface="Arial"/>
                <a:cs typeface="Arial"/>
              </a:rPr>
              <a:t>) </a:t>
            </a:r>
            <a:r>
              <a:rPr sz="2800" dirty="0">
                <a:latin typeface="Arial"/>
                <a:cs typeface="Arial"/>
              </a:rPr>
              <a:t>are binary </a:t>
            </a:r>
            <a:r>
              <a:rPr sz="2800" spc="-5" dirty="0">
                <a:latin typeface="Arial"/>
                <a:cs typeface="Arial"/>
              </a:rPr>
              <a:t>operators  </a:t>
            </a:r>
            <a:r>
              <a:rPr sz="2800" dirty="0">
                <a:latin typeface="Arial"/>
                <a:cs typeface="Arial"/>
              </a:rPr>
              <a:t>over </a:t>
            </a:r>
            <a:r>
              <a:rPr sz="2800" b="1" dirty="0">
                <a:latin typeface="Arial"/>
                <a:cs typeface="Arial"/>
              </a:rPr>
              <a:t>R</a:t>
            </a:r>
            <a:r>
              <a:rPr sz="2800" dirty="0">
                <a:latin typeface="Arial"/>
                <a:cs typeface="Arial"/>
              </a:rPr>
              <a:t>. (Normal </a:t>
            </a:r>
            <a:r>
              <a:rPr sz="2800" spc="-5" dirty="0">
                <a:latin typeface="Arial"/>
                <a:cs typeface="Arial"/>
              </a:rPr>
              <a:t>addition </a:t>
            </a:r>
            <a:r>
              <a:rPr sz="2800" dirty="0">
                <a:latin typeface="Arial"/>
                <a:cs typeface="Arial"/>
              </a:rPr>
              <a:t>&amp;</a:t>
            </a:r>
            <a:r>
              <a:rPr sz="2800" spc="-5" dirty="0">
                <a:latin typeface="Arial"/>
                <a:cs typeface="Arial"/>
              </a:rPr>
              <a:t> multiplication.)</a:t>
            </a:r>
            <a:endParaRPr sz="2800">
              <a:latin typeface="Arial"/>
              <a:cs typeface="Arial"/>
            </a:endParaRPr>
          </a:p>
          <a:p>
            <a:pPr marL="12700">
              <a:lnSpc>
                <a:spcPts val="3345"/>
              </a:lnSpc>
              <a:spcBef>
                <a:spcPts val="6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spc="-5" dirty="0">
                <a:latin typeface="Arial"/>
                <a:cs typeface="Arial"/>
              </a:rPr>
              <a:t>Therefore, </a:t>
            </a:r>
            <a:r>
              <a:rPr sz="2800" dirty="0">
                <a:latin typeface="Arial"/>
                <a:cs typeface="Arial"/>
              </a:rPr>
              <a:t>we can also add and </a:t>
            </a:r>
            <a:r>
              <a:rPr sz="2800" spc="-5" dirty="0">
                <a:latin typeface="Arial"/>
                <a:cs typeface="Arial"/>
              </a:rPr>
              <a:t>multiply</a:t>
            </a:r>
            <a:r>
              <a:rPr sz="2800" spc="-15" dirty="0">
                <a:latin typeface="Arial"/>
                <a:cs typeface="Arial"/>
              </a:rPr>
              <a:t> </a:t>
            </a:r>
            <a:r>
              <a:rPr sz="2800" spc="-5" dirty="0">
                <a:latin typeface="Arial"/>
                <a:cs typeface="Arial"/>
              </a:rPr>
              <a:t>two</a:t>
            </a:r>
            <a:endParaRPr sz="2800">
              <a:latin typeface="Arial"/>
              <a:cs typeface="Arial"/>
            </a:endParaRPr>
          </a:p>
          <a:p>
            <a:pPr marL="355600" algn="just">
              <a:lnSpc>
                <a:spcPts val="3345"/>
              </a:lnSpc>
            </a:pPr>
            <a:r>
              <a:rPr sz="2800" i="1" dirty="0">
                <a:latin typeface="Arial"/>
                <a:cs typeface="Arial"/>
              </a:rPr>
              <a:t>real-valued </a:t>
            </a:r>
            <a:r>
              <a:rPr sz="2800" i="1" spc="-5" dirty="0">
                <a:latin typeface="Arial"/>
                <a:cs typeface="Arial"/>
              </a:rPr>
              <a:t>functions </a:t>
            </a:r>
            <a:r>
              <a:rPr sz="2800" i="1" dirty="0">
                <a:latin typeface="Arial"/>
                <a:cs typeface="Arial"/>
              </a:rPr>
              <a:t>f</a:t>
            </a:r>
            <a:r>
              <a:rPr sz="2800" dirty="0">
                <a:latin typeface="Arial"/>
                <a:cs typeface="Arial"/>
              </a:rPr>
              <a:t>,</a:t>
            </a:r>
            <a:r>
              <a:rPr sz="2800" i="1" dirty="0">
                <a:latin typeface="Arial"/>
                <a:cs typeface="Arial"/>
              </a:rPr>
              <a:t>g</a:t>
            </a:r>
            <a:r>
              <a:rPr sz="2800" dirty="0">
                <a:latin typeface="Arial"/>
                <a:cs typeface="Arial"/>
              </a:rPr>
              <a:t>: </a:t>
            </a:r>
            <a:r>
              <a:rPr sz="2800" b="1" dirty="0">
                <a:latin typeface="Arial"/>
                <a:cs typeface="Arial"/>
              </a:rPr>
              <a:t>R </a:t>
            </a:r>
            <a:r>
              <a:rPr sz="2800" dirty="0">
                <a:latin typeface="Symbol"/>
                <a:cs typeface="Symbol"/>
              </a:rPr>
              <a:t></a:t>
            </a:r>
            <a:r>
              <a:rPr sz="2800" spc="60" dirty="0">
                <a:latin typeface="Times New Roman"/>
                <a:cs typeface="Times New Roman"/>
              </a:rPr>
              <a:t> </a:t>
            </a:r>
            <a:r>
              <a:rPr sz="2800" b="1" dirty="0">
                <a:latin typeface="Arial"/>
                <a:cs typeface="Arial"/>
              </a:rPr>
              <a:t>R</a:t>
            </a:r>
            <a:r>
              <a:rPr sz="2800" dirty="0">
                <a:latin typeface="Arial"/>
                <a:cs typeface="Arial"/>
              </a:rPr>
              <a:t>:</a:t>
            </a:r>
            <a:endParaRPr sz="2800">
              <a:latin typeface="Arial"/>
              <a:cs typeface="Arial"/>
            </a:endParaRPr>
          </a:p>
          <a:p>
            <a:pPr marL="469265">
              <a:lnSpc>
                <a:spcPct val="100000"/>
              </a:lnSpc>
              <a:spcBef>
                <a:spcPts val="715"/>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dirty="0">
                <a:latin typeface="Arial"/>
                <a:cs typeface="Arial"/>
              </a:rPr>
              <a:t>(</a:t>
            </a:r>
            <a:r>
              <a:rPr sz="2800" i="1" dirty="0">
                <a:latin typeface="Arial"/>
                <a:cs typeface="Arial"/>
              </a:rPr>
              <a:t>f </a:t>
            </a:r>
            <a:r>
              <a:rPr sz="2800" dirty="0">
                <a:latin typeface="Symbol"/>
                <a:cs typeface="Symbol"/>
              </a:rPr>
              <a:t></a:t>
            </a:r>
            <a:r>
              <a:rPr sz="2800" dirty="0">
                <a:latin typeface="Times New Roman"/>
                <a:cs typeface="Times New Roman"/>
              </a:rPr>
              <a:t> </a:t>
            </a:r>
            <a:r>
              <a:rPr sz="2800" i="1" dirty="0">
                <a:latin typeface="Arial"/>
                <a:cs typeface="Arial"/>
              </a:rPr>
              <a:t>g</a:t>
            </a:r>
            <a:r>
              <a:rPr sz="2800" dirty="0">
                <a:latin typeface="Arial"/>
                <a:cs typeface="Arial"/>
              </a:rPr>
              <a:t>): </a:t>
            </a:r>
            <a:r>
              <a:rPr sz="2800" b="1" dirty="0">
                <a:latin typeface="Arial"/>
                <a:cs typeface="Arial"/>
              </a:rPr>
              <a:t>R </a:t>
            </a:r>
            <a:r>
              <a:rPr sz="2800" dirty="0">
                <a:latin typeface="Symbol"/>
                <a:cs typeface="Symbol"/>
              </a:rPr>
              <a:t></a:t>
            </a:r>
            <a:r>
              <a:rPr sz="2800" dirty="0">
                <a:latin typeface="Times New Roman"/>
                <a:cs typeface="Times New Roman"/>
              </a:rPr>
              <a:t> </a:t>
            </a:r>
            <a:r>
              <a:rPr sz="2800" b="1" dirty="0">
                <a:latin typeface="Arial"/>
                <a:cs typeface="Arial"/>
              </a:rPr>
              <a:t>R</a:t>
            </a:r>
            <a:r>
              <a:rPr sz="2800" dirty="0">
                <a:latin typeface="Arial"/>
                <a:cs typeface="Arial"/>
              </a:rPr>
              <a:t>, where </a:t>
            </a:r>
            <a:r>
              <a:rPr sz="2800" spc="-5" dirty="0">
                <a:latin typeface="Arial"/>
                <a:cs typeface="Arial"/>
              </a:rPr>
              <a:t>(</a:t>
            </a:r>
            <a:r>
              <a:rPr sz="2800" i="1" spc="-5" dirty="0">
                <a:latin typeface="Arial"/>
                <a:cs typeface="Arial"/>
              </a:rPr>
              <a:t>f </a:t>
            </a:r>
            <a:r>
              <a:rPr sz="2800" dirty="0">
                <a:latin typeface="Symbol"/>
                <a:cs typeface="Symbol"/>
              </a:rPr>
              <a:t></a:t>
            </a:r>
            <a:r>
              <a:rPr sz="2800" dirty="0">
                <a:latin typeface="Times New Roman"/>
                <a:cs typeface="Times New Roman"/>
              </a:rPr>
              <a:t> </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 = </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 </a:t>
            </a:r>
            <a:r>
              <a:rPr sz="2800" dirty="0">
                <a:latin typeface="Symbol"/>
                <a:cs typeface="Symbol"/>
              </a:rPr>
              <a:t></a:t>
            </a:r>
            <a:r>
              <a:rPr sz="2800" spc="220" dirty="0">
                <a:latin typeface="Times New Roman"/>
                <a:cs typeface="Times New Roman"/>
              </a:rPr>
              <a:t> </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a:t>
            </a:r>
            <a:endParaRPr sz="2800">
              <a:latin typeface="Arial"/>
              <a:cs typeface="Arial"/>
            </a:endParaRPr>
          </a:p>
          <a:p>
            <a:pPr marL="469265">
              <a:lnSpc>
                <a:spcPct val="100000"/>
              </a:lnSpc>
              <a:spcBef>
                <a:spcPts val="64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spc="-5" dirty="0">
                <a:latin typeface="Arial"/>
                <a:cs typeface="Arial"/>
              </a:rPr>
              <a:t>(</a:t>
            </a:r>
            <a:r>
              <a:rPr sz="2800" i="1" spc="-5" dirty="0">
                <a:latin typeface="Arial"/>
                <a:cs typeface="Arial"/>
              </a:rPr>
              <a:t>fg</a:t>
            </a:r>
            <a:r>
              <a:rPr sz="2800" spc="-5" dirty="0">
                <a:latin typeface="Arial"/>
                <a:cs typeface="Arial"/>
              </a:rPr>
              <a:t>): </a:t>
            </a:r>
            <a:r>
              <a:rPr sz="2800" b="1" dirty="0">
                <a:latin typeface="Arial"/>
                <a:cs typeface="Arial"/>
              </a:rPr>
              <a:t>R </a:t>
            </a:r>
            <a:r>
              <a:rPr sz="2800" dirty="0">
                <a:latin typeface="Symbol"/>
                <a:cs typeface="Symbol"/>
              </a:rPr>
              <a:t></a:t>
            </a:r>
            <a:r>
              <a:rPr sz="2800" dirty="0">
                <a:latin typeface="Times New Roman"/>
                <a:cs typeface="Times New Roman"/>
              </a:rPr>
              <a:t> </a:t>
            </a:r>
            <a:r>
              <a:rPr sz="2800" b="1" spc="-5" dirty="0">
                <a:latin typeface="Arial"/>
                <a:cs typeface="Arial"/>
              </a:rPr>
              <a:t>R</a:t>
            </a:r>
            <a:r>
              <a:rPr sz="2800" spc="-5" dirty="0">
                <a:latin typeface="Arial"/>
                <a:cs typeface="Arial"/>
              </a:rPr>
              <a:t>, </a:t>
            </a:r>
            <a:r>
              <a:rPr sz="2800" dirty="0">
                <a:latin typeface="Arial"/>
                <a:cs typeface="Arial"/>
              </a:rPr>
              <a:t>where </a:t>
            </a:r>
            <a:r>
              <a:rPr sz="2800" spc="-5" dirty="0">
                <a:latin typeface="Arial"/>
                <a:cs typeface="Arial"/>
              </a:rPr>
              <a:t>(</a:t>
            </a:r>
            <a:r>
              <a:rPr sz="2800" i="1" spc="-5" dirty="0">
                <a:latin typeface="Arial"/>
                <a:cs typeface="Arial"/>
              </a:rPr>
              <a:t>fg</a:t>
            </a:r>
            <a:r>
              <a:rPr sz="2800" spc="-5" dirty="0">
                <a:latin typeface="Arial"/>
                <a:cs typeface="Arial"/>
              </a:rPr>
              <a:t>)(</a:t>
            </a:r>
            <a:r>
              <a:rPr sz="2800" i="1" spc="-5" dirty="0">
                <a:latin typeface="Arial"/>
                <a:cs typeface="Arial"/>
              </a:rPr>
              <a:t>x</a:t>
            </a:r>
            <a:r>
              <a:rPr sz="2800" spc="-5" dirty="0">
                <a:latin typeface="Arial"/>
                <a:cs typeface="Arial"/>
              </a:rPr>
              <a:t>) </a:t>
            </a:r>
            <a:r>
              <a:rPr sz="2800" dirty="0">
                <a:latin typeface="Arial"/>
                <a:cs typeface="Arial"/>
              </a:rPr>
              <a:t>=</a:t>
            </a:r>
            <a:r>
              <a:rPr sz="2800" spc="65" dirty="0">
                <a:latin typeface="Arial"/>
                <a:cs typeface="Arial"/>
              </a:rPr>
              <a:t> </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a:t>
            </a:r>
            <a:endParaRPr sz="2800">
              <a:latin typeface="Arial"/>
              <a:cs typeface="Arial"/>
            </a:endParaRPr>
          </a:p>
          <a:p>
            <a:pPr marL="12700">
              <a:lnSpc>
                <a:spcPct val="100000"/>
              </a:lnSpc>
              <a:spcBef>
                <a:spcPts val="64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u="heavy" dirty="0">
                <a:uFill>
                  <a:solidFill>
                    <a:srgbClr val="000000"/>
                  </a:solidFill>
                </a:uFill>
                <a:latin typeface="Arial"/>
                <a:cs typeface="Arial"/>
              </a:rPr>
              <a:t>Example</a:t>
            </a:r>
            <a:r>
              <a:rPr sz="2800" u="heavy" spc="-5" dirty="0">
                <a:uFill>
                  <a:solidFill>
                    <a:srgbClr val="000000"/>
                  </a:solidFill>
                </a:uFill>
                <a:latin typeface="Arial"/>
                <a:cs typeface="Arial"/>
              </a:rPr>
              <a:t> 6</a:t>
            </a:r>
            <a:r>
              <a:rPr sz="2800" spc="-5" dirty="0">
                <a:latin typeface="Arial"/>
                <a:cs typeface="Arial"/>
              </a:rPr>
              <a:t>:</a:t>
            </a:r>
            <a:endParaRPr sz="2800">
              <a:latin typeface="Arial"/>
              <a:cs typeface="Arial"/>
            </a:endParaRPr>
          </a:p>
          <a:p>
            <a:pPr marL="355600" marR="1476375" algn="just">
              <a:lnSpc>
                <a:spcPct val="99700"/>
              </a:lnSpc>
              <a:spcBef>
                <a:spcPts val="75"/>
              </a:spcBef>
            </a:pPr>
            <a:r>
              <a:rPr sz="2800" spc="-5" dirty="0">
                <a:latin typeface="Arial"/>
                <a:cs typeface="Arial"/>
              </a:rPr>
              <a:t>Let </a:t>
            </a:r>
            <a:r>
              <a:rPr sz="2800" i="1" dirty="0">
                <a:latin typeface="Arial"/>
                <a:cs typeface="Arial"/>
              </a:rPr>
              <a:t>f </a:t>
            </a:r>
            <a:r>
              <a:rPr sz="2800" spc="-5" dirty="0">
                <a:latin typeface="Arial"/>
                <a:cs typeface="Arial"/>
              </a:rPr>
              <a:t>and </a:t>
            </a:r>
            <a:r>
              <a:rPr sz="2800" i="1" dirty="0">
                <a:latin typeface="Arial"/>
                <a:cs typeface="Arial"/>
              </a:rPr>
              <a:t>g </a:t>
            </a:r>
            <a:r>
              <a:rPr sz="2800" dirty="0">
                <a:latin typeface="Arial"/>
                <a:cs typeface="Arial"/>
              </a:rPr>
              <a:t>be </a:t>
            </a:r>
            <a:r>
              <a:rPr sz="2800" spc="-5" dirty="0">
                <a:latin typeface="Arial"/>
                <a:cs typeface="Arial"/>
              </a:rPr>
              <a:t>functions from </a:t>
            </a:r>
            <a:r>
              <a:rPr sz="2800" b="1" dirty="0">
                <a:latin typeface="Arial"/>
                <a:cs typeface="Arial"/>
              </a:rPr>
              <a:t>R </a:t>
            </a:r>
            <a:r>
              <a:rPr sz="2800" dirty="0">
                <a:latin typeface="Arial"/>
                <a:cs typeface="Arial"/>
              </a:rPr>
              <a:t>to </a:t>
            </a:r>
            <a:r>
              <a:rPr sz="2800" b="1" dirty="0">
                <a:latin typeface="Arial"/>
                <a:cs typeface="Arial"/>
              </a:rPr>
              <a:t>R  </a:t>
            </a:r>
            <a:r>
              <a:rPr sz="2800" dirty="0">
                <a:latin typeface="Arial"/>
                <a:cs typeface="Arial"/>
              </a:rPr>
              <a:t>such </a:t>
            </a:r>
            <a:r>
              <a:rPr sz="2800" spc="-5" dirty="0">
                <a:latin typeface="Arial"/>
                <a:cs typeface="Arial"/>
              </a:rPr>
              <a:t>that </a:t>
            </a:r>
            <a:r>
              <a:rPr sz="2800" i="1" dirty="0">
                <a:latin typeface="Arial"/>
                <a:cs typeface="Arial"/>
              </a:rPr>
              <a:t>f</a:t>
            </a:r>
            <a:r>
              <a:rPr sz="2800" dirty="0">
                <a:latin typeface="Arial"/>
                <a:cs typeface="Arial"/>
              </a:rPr>
              <a:t>(</a:t>
            </a:r>
            <a:r>
              <a:rPr sz="2800" i="1" dirty="0">
                <a:latin typeface="Arial"/>
                <a:cs typeface="Arial"/>
              </a:rPr>
              <a:t>x</a:t>
            </a:r>
            <a:r>
              <a:rPr sz="2800" dirty="0">
                <a:latin typeface="Arial"/>
                <a:cs typeface="Arial"/>
              </a:rPr>
              <a:t>) = </a:t>
            </a:r>
            <a:r>
              <a:rPr sz="2800" i="1" dirty="0">
                <a:latin typeface="Arial"/>
                <a:cs typeface="Arial"/>
              </a:rPr>
              <a:t>x</a:t>
            </a:r>
            <a:r>
              <a:rPr sz="2775" baseline="25525" dirty="0">
                <a:latin typeface="Arial"/>
                <a:cs typeface="Arial"/>
              </a:rPr>
              <a:t>2 </a:t>
            </a:r>
            <a:r>
              <a:rPr sz="2800" spc="-5" dirty="0">
                <a:latin typeface="Arial"/>
                <a:cs typeface="Arial"/>
              </a:rPr>
              <a:t>and </a:t>
            </a:r>
            <a:r>
              <a:rPr sz="2800" i="1" dirty="0">
                <a:latin typeface="Arial"/>
                <a:cs typeface="Arial"/>
              </a:rPr>
              <a:t>g</a:t>
            </a:r>
            <a:r>
              <a:rPr sz="2800" dirty="0">
                <a:latin typeface="Arial"/>
                <a:cs typeface="Arial"/>
              </a:rPr>
              <a:t>(</a:t>
            </a:r>
            <a:r>
              <a:rPr sz="2800" i="1" dirty="0">
                <a:latin typeface="Arial"/>
                <a:cs typeface="Arial"/>
              </a:rPr>
              <a:t>x</a:t>
            </a:r>
            <a:r>
              <a:rPr sz="2800" dirty="0">
                <a:latin typeface="Arial"/>
                <a:cs typeface="Arial"/>
              </a:rPr>
              <a:t>) = </a:t>
            </a:r>
            <a:r>
              <a:rPr sz="2800" i="1" dirty="0">
                <a:latin typeface="Arial"/>
                <a:cs typeface="Arial"/>
              </a:rPr>
              <a:t>x </a:t>
            </a:r>
            <a:r>
              <a:rPr sz="2800" dirty="0">
                <a:latin typeface="Times New Roman"/>
                <a:cs typeface="Times New Roman"/>
              </a:rPr>
              <a:t>– </a:t>
            </a:r>
            <a:r>
              <a:rPr sz="2800" i="1" dirty="0">
                <a:latin typeface="Arial"/>
                <a:cs typeface="Arial"/>
              </a:rPr>
              <a:t>x</a:t>
            </a:r>
            <a:r>
              <a:rPr sz="2775" baseline="25525" dirty="0">
                <a:latin typeface="Arial"/>
                <a:cs typeface="Arial"/>
              </a:rPr>
              <a:t>2</a:t>
            </a:r>
            <a:r>
              <a:rPr sz="2800" dirty="0">
                <a:latin typeface="Arial"/>
                <a:cs typeface="Arial"/>
              </a:rPr>
              <a:t>.  </a:t>
            </a:r>
            <a:r>
              <a:rPr sz="2800" spc="-5" dirty="0">
                <a:latin typeface="Arial"/>
                <a:cs typeface="Arial"/>
              </a:rPr>
              <a:t>What </a:t>
            </a:r>
            <a:r>
              <a:rPr sz="2800" dirty="0">
                <a:latin typeface="Arial"/>
                <a:cs typeface="Arial"/>
              </a:rPr>
              <a:t>are </a:t>
            </a:r>
            <a:r>
              <a:rPr sz="2800" spc="-5" dirty="0">
                <a:latin typeface="Arial"/>
                <a:cs typeface="Arial"/>
              </a:rPr>
              <a:t>the functions </a:t>
            </a:r>
            <a:r>
              <a:rPr sz="2800" i="1" dirty="0">
                <a:latin typeface="Arial"/>
                <a:cs typeface="Arial"/>
              </a:rPr>
              <a:t>f </a:t>
            </a:r>
            <a:r>
              <a:rPr sz="2800" dirty="0">
                <a:latin typeface="Arial"/>
                <a:cs typeface="Arial"/>
              </a:rPr>
              <a:t>+ </a:t>
            </a:r>
            <a:r>
              <a:rPr sz="2800" i="1" dirty="0">
                <a:latin typeface="Arial"/>
                <a:cs typeface="Arial"/>
              </a:rPr>
              <a:t>g </a:t>
            </a:r>
            <a:r>
              <a:rPr sz="2800" spc="-5" dirty="0">
                <a:latin typeface="Arial"/>
                <a:cs typeface="Arial"/>
              </a:rPr>
              <a:t>and</a:t>
            </a:r>
            <a:r>
              <a:rPr sz="2800" spc="-25" dirty="0">
                <a:latin typeface="Arial"/>
                <a:cs typeface="Arial"/>
              </a:rPr>
              <a:t> </a:t>
            </a:r>
            <a:r>
              <a:rPr sz="2800" i="1" spc="-5" dirty="0">
                <a:latin typeface="Arial"/>
                <a:cs typeface="Arial"/>
              </a:rPr>
              <a:t>fg</a:t>
            </a:r>
            <a:r>
              <a:rPr sz="2800" spc="-5" dirty="0">
                <a:latin typeface="Arial"/>
                <a:cs typeface="Arial"/>
              </a:rPr>
              <a:t>?</a:t>
            </a:r>
            <a:endParaRPr sz="2800">
              <a:latin typeface="Arial"/>
              <a:cs typeface="Arial"/>
            </a:endParaRPr>
          </a:p>
        </p:txBody>
      </p:sp>
      <p:sp>
        <p:nvSpPr>
          <p:cNvPr id="13" name="Date Placeholder 12"/>
          <p:cNvSpPr>
            <a:spLocks noGrp="1"/>
          </p:cNvSpPr>
          <p:nvPr>
            <p:ph type="dt" sz="half" idx="6"/>
          </p:nvPr>
        </p:nvSpPr>
        <p:spPr/>
        <p:txBody>
          <a:bodyPr/>
          <a:lstStyle/>
          <a:p>
            <a:fld id="{5E3069F2-EF54-488F-9398-4C4CEF6E569C}" type="datetime1">
              <a:rPr lang="en-US" smtClean="0"/>
              <a:t>10/16/2023</a:t>
            </a:fld>
            <a:endParaRPr lang="en-US"/>
          </a:p>
        </p:txBody>
      </p:sp>
      <p:sp>
        <p:nvSpPr>
          <p:cNvPr id="15" name="Slide Number Placeholder 14"/>
          <p:cNvSpPr>
            <a:spLocks noGrp="1"/>
          </p:cNvSpPr>
          <p:nvPr>
            <p:ph type="sldNum" sz="quarter" idx="7"/>
          </p:nvPr>
        </p:nvSpPr>
        <p:spPr/>
        <p:txBody>
          <a:bodyPr/>
          <a:lstStyle/>
          <a:p>
            <a:pPr marL="12700">
              <a:lnSpc>
                <a:spcPts val="1425"/>
              </a:lnSpc>
            </a:pPr>
            <a:fld id="{81D60167-4931-47E6-BA6A-407CBD079E47}"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6050</TotalTime>
  <Words>2749</Words>
  <Application>Microsoft Office PowerPoint</Application>
  <PresentationFormat>On-screen Show (4:3)</PresentationFormat>
  <Paragraphs>324</Paragraphs>
  <Slides>29</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Symbol</vt:lpstr>
      <vt:lpstr>Times New Roman</vt:lpstr>
      <vt:lpstr>Wingdings</vt:lpstr>
      <vt:lpstr>Office Theme</vt:lpstr>
      <vt:lpstr> Discrete Mathematics for</vt:lpstr>
      <vt:lpstr>Lecture 10</vt:lpstr>
      <vt:lpstr>2.3 Functions</vt:lpstr>
      <vt:lpstr>Function: Formal Definition</vt:lpstr>
      <vt:lpstr>Some Function Terminology .</vt:lpstr>
      <vt:lpstr>Range versus Codomain</vt:lpstr>
      <vt:lpstr>Range vs. Codomain: Example</vt:lpstr>
      <vt:lpstr>PowerPoint Presentation</vt:lpstr>
      <vt:lpstr>Function Operators</vt:lpstr>
      <vt:lpstr>Function Composition Operator</vt:lpstr>
      <vt:lpstr>PowerPoint Presentation</vt:lpstr>
      <vt:lpstr>Function Composition:</vt:lpstr>
      <vt:lpstr>Function Composition:</vt:lpstr>
      <vt:lpstr>Function Composition:</vt:lpstr>
      <vt:lpstr>Images of Sets under Functions</vt:lpstr>
      <vt:lpstr>One-to-One Functions</vt:lpstr>
      <vt:lpstr>One-to-One Illustration</vt:lpstr>
      <vt:lpstr>Sufficient Conditions for</vt:lpstr>
      <vt:lpstr>Onto (Surjective) Functions</vt:lpstr>
      <vt:lpstr>Illustration of Onto</vt:lpstr>
      <vt:lpstr>Bijections and Inverse Function</vt:lpstr>
      <vt:lpstr>Inverse Function Illustration</vt:lpstr>
      <vt:lpstr>The Identity Function</vt:lpstr>
      <vt:lpstr>Identity Function Illustrations.</vt:lpstr>
      <vt:lpstr>Graphs of Functions</vt:lpstr>
      <vt:lpstr>Graphs of Functions: Example s</vt:lpstr>
      <vt:lpstr>Plots with Floor/Ceiling:</vt:lpstr>
      <vt:lpstr>Applications of Floor/Ceiling:</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Discrete Mathematics for</dc:title>
  <cp:lastModifiedBy>Muhammad Wali Ahmad</cp:lastModifiedBy>
  <cp:revision>25</cp:revision>
  <dcterms:created xsi:type="dcterms:W3CDTF">2019-10-28T10:29:50Z</dcterms:created>
  <dcterms:modified xsi:type="dcterms:W3CDTF">2023-10-16T05:55:42Z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2019-10-28T00:00:00Z</vt:filetime>
  </property>
</Properties>
</file>