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8"/>
  </p:notesMasterIdLst>
  <p:sldIdLst>
    <p:sldId id="256" r:id="rId2"/>
    <p:sldId id="278" r:id="rId3"/>
    <p:sldId id="281" r:id="rId4"/>
    <p:sldId id="319" r:id="rId5"/>
    <p:sldId id="284" r:id="rId6"/>
    <p:sldId id="298" r:id="rId7"/>
    <p:sldId id="297" r:id="rId8"/>
    <p:sldId id="300" r:id="rId9"/>
    <p:sldId id="299" r:id="rId10"/>
    <p:sldId id="259" r:id="rId11"/>
    <p:sldId id="280" r:id="rId12"/>
    <p:sldId id="320" r:id="rId13"/>
    <p:sldId id="289" r:id="rId14"/>
    <p:sldId id="347" r:id="rId15"/>
    <p:sldId id="290" r:id="rId16"/>
    <p:sldId id="291" r:id="rId17"/>
    <p:sldId id="292" r:id="rId18"/>
    <p:sldId id="293" r:id="rId19"/>
    <p:sldId id="295" r:id="rId20"/>
    <p:sldId id="349" r:id="rId21"/>
    <p:sldId id="310" r:id="rId22"/>
    <p:sldId id="312" r:id="rId23"/>
    <p:sldId id="321" r:id="rId24"/>
    <p:sldId id="313" r:id="rId25"/>
    <p:sldId id="314" r:id="rId26"/>
    <p:sldId id="315" r:id="rId27"/>
    <p:sldId id="317" r:id="rId28"/>
    <p:sldId id="318" r:id="rId29"/>
    <p:sldId id="269" r:id="rId30"/>
    <p:sldId id="322" r:id="rId31"/>
    <p:sldId id="323" r:id="rId32"/>
    <p:sldId id="324" r:id="rId33"/>
    <p:sldId id="270" r:id="rId34"/>
    <p:sldId id="271" r:id="rId35"/>
    <p:sldId id="325" r:id="rId36"/>
    <p:sldId id="326" r:id="rId37"/>
    <p:sldId id="327" r:id="rId38"/>
    <p:sldId id="328" r:id="rId39"/>
    <p:sldId id="335" r:id="rId40"/>
    <p:sldId id="332" r:id="rId41"/>
    <p:sldId id="337" r:id="rId42"/>
    <p:sldId id="338" r:id="rId43"/>
    <p:sldId id="333" r:id="rId44"/>
    <p:sldId id="334" r:id="rId45"/>
    <p:sldId id="305" r:id="rId46"/>
    <p:sldId id="306" r:id="rId47"/>
    <p:sldId id="340" r:id="rId48"/>
    <p:sldId id="307" r:id="rId49"/>
    <p:sldId id="342" r:id="rId50"/>
    <p:sldId id="341" r:id="rId51"/>
    <p:sldId id="339" r:id="rId52"/>
    <p:sldId id="343" r:id="rId53"/>
    <p:sldId id="309" r:id="rId54"/>
    <p:sldId id="344" r:id="rId55"/>
    <p:sldId id="345" r:id="rId56"/>
    <p:sldId id="346" r:id="rId57"/>
  </p:sldIdLst>
  <p:sldSz cx="9144000" cy="6858000" type="screen4x3"/>
  <p:notesSz cx="6858000" cy="9144000"/>
  <p:embeddedFontLst>
    <p:embeddedFont>
      <p:font typeface="Calibri" panose="020F0502020204030204" pitchFamily="34" charset="0"/>
      <p:regular r:id="rId59"/>
      <p:bold r:id="rId60"/>
      <p:italic r:id="rId61"/>
      <p:boldItalic r:id="rId62"/>
    </p:embeddedFont>
    <p:embeddedFont>
      <p:font typeface="Cambria" panose="02040503050406030204" pitchFamily="18" charset="0"/>
      <p:regular r:id="rId63"/>
      <p:bold r:id="rId64"/>
      <p:italic r:id="rId65"/>
      <p:boldItalic r:id="rId66"/>
    </p:embeddedFont>
    <p:embeddedFont>
      <p:font typeface="Cambria Math" panose="02040503050406030204" pitchFamily="18" charset="0"/>
      <p:regular r:id="rId67"/>
    </p:embeddedFont>
    <p:embeddedFont>
      <p:font typeface="Constantia" panose="02030602050306030303" pitchFamily="18" charset="0"/>
      <p:regular r:id="rId68"/>
      <p:bold r:id="rId69"/>
      <p:italic r:id="rId70"/>
      <p:boldItalic r:id="rId71"/>
    </p:embeddedFont>
    <p:embeddedFont>
      <p:font typeface="Wingdings 2" panose="05020102010507070707" pitchFamily="18" charset="2"/>
      <p:regular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DE62D-4741-439E-926A-FC9450216EE9}" v="13" dt="2023-11-28T04:58:41.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font" Target="fonts/font10.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yesha Altaf" userId="83f6cd9f-efc5-42cb-ab08-4c9396de692c" providerId="ADAL" clId="{4CDDE62D-4741-439E-926A-FC9450216EE9}"/>
    <pc:docChg chg="undo custSel addSld delSld modSld">
      <pc:chgData name="Dr. Ayesha Altaf" userId="83f6cd9f-efc5-42cb-ab08-4c9396de692c" providerId="ADAL" clId="{4CDDE62D-4741-439E-926A-FC9450216EE9}" dt="2023-11-28T04:58:41.377" v="86" actId="20577"/>
      <pc:docMkLst>
        <pc:docMk/>
      </pc:docMkLst>
      <pc:sldChg chg="modAnim">
        <pc:chgData name="Dr. Ayesha Altaf" userId="83f6cd9f-efc5-42cb-ab08-4c9396de692c" providerId="ADAL" clId="{4CDDE62D-4741-439E-926A-FC9450216EE9}" dt="2023-11-27T03:39:35.422" v="0"/>
        <pc:sldMkLst>
          <pc:docMk/>
          <pc:sldMk cId="0" sldId="259"/>
        </pc:sldMkLst>
      </pc:sldChg>
      <pc:sldChg chg="modAnim">
        <pc:chgData name="Dr. Ayesha Altaf" userId="83f6cd9f-efc5-42cb-ab08-4c9396de692c" providerId="ADAL" clId="{4CDDE62D-4741-439E-926A-FC9450216EE9}" dt="2023-11-27T03:44:11.852" v="14"/>
        <pc:sldMkLst>
          <pc:docMk/>
          <pc:sldMk cId="0" sldId="293"/>
        </pc:sldMkLst>
      </pc:sldChg>
      <pc:sldChg chg="mod modShow">
        <pc:chgData name="Dr. Ayesha Altaf" userId="83f6cd9f-efc5-42cb-ab08-4c9396de692c" providerId="ADAL" clId="{4CDDE62D-4741-439E-926A-FC9450216EE9}" dt="2023-11-27T04:36:38.866" v="20" actId="729"/>
        <pc:sldMkLst>
          <pc:docMk/>
          <pc:sldMk cId="0" sldId="309"/>
        </pc:sldMkLst>
      </pc:sldChg>
      <pc:sldChg chg="mod modShow">
        <pc:chgData name="Dr. Ayesha Altaf" userId="83f6cd9f-efc5-42cb-ab08-4c9396de692c" providerId="ADAL" clId="{4CDDE62D-4741-439E-926A-FC9450216EE9}" dt="2023-11-27T04:36:14.879" v="15" actId="729"/>
        <pc:sldMkLst>
          <pc:docMk/>
          <pc:sldMk cId="0" sldId="333"/>
        </pc:sldMkLst>
      </pc:sldChg>
      <pc:sldChg chg="mod modShow">
        <pc:chgData name="Dr. Ayesha Altaf" userId="83f6cd9f-efc5-42cb-ab08-4c9396de692c" providerId="ADAL" clId="{4CDDE62D-4741-439E-926A-FC9450216EE9}" dt="2023-11-27T04:36:18.458" v="16" actId="729"/>
        <pc:sldMkLst>
          <pc:docMk/>
          <pc:sldMk cId="0" sldId="334"/>
        </pc:sldMkLst>
      </pc:sldChg>
      <pc:sldChg chg="mod modShow">
        <pc:chgData name="Dr. Ayesha Altaf" userId="83f6cd9f-efc5-42cb-ab08-4c9396de692c" providerId="ADAL" clId="{4CDDE62D-4741-439E-926A-FC9450216EE9}" dt="2023-11-27T04:36:34.973" v="19" actId="729"/>
        <pc:sldMkLst>
          <pc:docMk/>
          <pc:sldMk cId="0" sldId="344"/>
        </pc:sldMkLst>
      </pc:sldChg>
      <pc:sldChg chg="mod modShow">
        <pc:chgData name="Dr. Ayesha Altaf" userId="83f6cd9f-efc5-42cb-ab08-4c9396de692c" providerId="ADAL" clId="{4CDDE62D-4741-439E-926A-FC9450216EE9}" dt="2023-11-27T04:36:32.689" v="18" actId="729"/>
        <pc:sldMkLst>
          <pc:docMk/>
          <pc:sldMk cId="0" sldId="345"/>
        </pc:sldMkLst>
      </pc:sldChg>
      <pc:sldChg chg="mod modShow">
        <pc:chgData name="Dr. Ayesha Altaf" userId="83f6cd9f-efc5-42cb-ab08-4c9396de692c" providerId="ADAL" clId="{4CDDE62D-4741-439E-926A-FC9450216EE9}" dt="2023-11-27T04:36:31.149" v="17" actId="729"/>
        <pc:sldMkLst>
          <pc:docMk/>
          <pc:sldMk cId="0" sldId="346"/>
        </pc:sldMkLst>
      </pc:sldChg>
      <pc:sldChg chg="modSp mod">
        <pc:chgData name="Dr. Ayesha Altaf" userId="83f6cd9f-efc5-42cb-ab08-4c9396de692c" providerId="ADAL" clId="{4CDDE62D-4741-439E-926A-FC9450216EE9}" dt="2023-11-27T03:40:42.216" v="13" actId="20577"/>
        <pc:sldMkLst>
          <pc:docMk/>
          <pc:sldMk cId="2517132999" sldId="347"/>
        </pc:sldMkLst>
        <pc:spChg chg="mod">
          <ac:chgData name="Dr. Ayesha Altaf" userId="83f6cd9f-efc5-42cb-ab08-4c9396de692c" providerId="ADAL" clId="{4CDDE62D-4741-439E-926A-FC9450216EE9}" dt="2023-11-27T03:40:42.216" v="13" actId="20577"/>
          <ac:spMkLst>
            <pc:docMk/>
            <pc:sldMk cId="2517132999" sldId="347"/>
            <ac:spMk id="2" creationId="{00000000-0000-0000-0000-000000000000}"/>
          </ac:spMkLst>
        </pc:spChg>
      </pc:sldChg>
      <pc:sldChg chg="addSp delSp new del mod">
        <pc:chgData name="Dr. Ayesha Altaf" userId="83f6cd9f-efc5-42cb-ab08-4c9396de692c" providerId="ADAL" clId="{4CDDE62D-4741-439E-926A-FC9450216EE9}" dt="2023-11-27T08:17:54.484" v="78" actId="47"/>
        <pc:sldMkLst>
          <pc:docMk/>
          <pc:sldMk cId="2795476601" sldId="348"/>
        </pc:sldMkLst>
        <pc:spChg chg="add del">
          <ac:chgData name="Dr. Ayesha Altaf" userId="83f6cd9f-efc5-42cb-ab08-4c9396de692c" providerId="ADAL" clId="{4CDDE62D-4741-439E-926A-FC9450216EE9}" dt="2023-11-27T08:16:20.392" v="23" actId="22"/>
          <ac:spMkLst>
            <pc:docMk/>
            <pc:sldMk cId="2795476601" sldId="348"/>
            <ac:spMk id="5" creationId="{1A840C44-FD34-123E-5DE2-39CE4D564A98}"/>
          </ac:spMkLst>
        </pc:spChg>
      </pc:sldChg>
      <pc:sldChg chg="addSp delSp modSp new mod modTransition modAnim">
        <pc:chgData name="Dr. Ayesha Altaf" userId="83f6cd9f-efc5-42cb-ab08-4c9396de692c" providerId="ADAL" clId="{4CDDE62D-4741-439E-926A-FC9450216EE9}" dt="2023-11-28T04:58:41.377" v="86" actId="20577"/>
        <pc:sldMkLst>
          <pc:docMk/>
          <pc:sldMk cId="839911874" sldId="349"/>
        </pc:sldMkLst>
        <pc:spChg chg="mod">
          <ac:chgData name="Dr. Ayesha Altaf" userId="83f6cd9f-efc5-42cb-ab08-4c9396de692c" providerId="ADAL" clId="{4CDDE62D-4741-439E-926A-FC9450216EE9}" dt="2023-11-27T08:17:47.440" v="77" actId="20577"/>
          <ac:spMkLst>
            <pc:docMk/>
            <pc:sldMk cId="839911874" sldId="349"/>
            <ac:spMk id="2" creationId="{3E629F8D-EBD2-48D6-F3C0-DF85F4BED87C}"/>
          </ac:spMkLst>
        </pc:spChg>
        <pc:spChg chg="mod">
          <ac:chgData name="Dr. Ayesha Altaf" userId="83f6cd9f-efc5-42cb-ab08-4c9396de692c" providerId="ADAL" clId="{4CDDE62D-4741-439E-926A-FC9450216EE9}" dt="2023-11-28T04:58:41.377" v="86" actId="20577"/>
          <ac:spMkLst>
            <pc:docMk/>
            <pc:sldMk cId="839911874" sldId="349"/>
            <ac:spMk id="3" creationId="{BECA7673-98A6-C244-FA8B-49614F724897}"/>
          </ac:spMkLst>
        </pc:spChg>
        <pc:spChg chg="add del">
          <ac:chgData name="Dr. Ayesha Altaf" userId="83f6cd9f-efc5-42cb-ab08-4c9396de692c" providerId="ADAL" clId="{4CDDE62D-4741-439E-926A-FC9450216EE9}" dt="2023-11-27T08:18:00.771" v="80" actId="22"/>
          <ac:spMkLst>
            <pc:docMk/>
            <pc:sldMk cId="839911874" sldId="349"/>
            <ac:spMk id="7" creationId="{F1FB7A90-C926-817B-5B33-5E9310E8E71B}"/>
          </ac:spMkLst>
        </pc:spChg>
      </pc:sldChg>
      <pc:sldChg chg="modSp add del">
        <pc:chgData name="Dr. Ayesha Altaf" userId="83f6cd9f-efc5-42cb-ab08-4c9396de692c" providerId="ADAL" clId="{4CDDE62D-4741-439E-926A-FC9450216EE9}" dt="2023-11-28T04:58:34.088" v="84" actId="2696"/>
        <pc:sldMkLst>
          <pc:docMk/>
          <pc:sldMk cId="2183220411" sldId="350"/>
        </pc:sldMkLst>
        <pc:spChg chg="mod">
          <ac:chgData name="Dr. Ayesha Altaf" userId="83f6cd9f-efc5-42cb-ab08-4c9396de692c" providerId="ADAL" clId="{4CDDE62D-4741-439E-926A-FC9450216EE9}" dt="2023-11-27T08:23:01.124" v="83" actId="20577"/>
          <ac:spMkLst>
            <pc:docMk/>
            <pc:sldMk cId="2183220411" sldId="350"/>
            <ac:spMk id="3" creationId="{BECA7673-98A6-C244-FA8B-49614F724897}"/>
          </ac:spMkLst>
        </pc:spChg>
      </pc:sldChg>
    </pc:docChg>
  </pc:docChgLst>
  <pc:docChgLst>
    <pc:chgData name="Dr. Ayesha Altaf" userId="83f6cd9f-efc5-42cb-ab08-4c9396de692c" providerId="ADAL" clId="{509D4685-CFD0-4842-A49F-3F4D6DAAB2E5}"/>
    <pc:docChg chg="custSel modSld">
      <pc:chgData name="Dr. Ayesha Altaf" userId="83f6cd9f-efc5-42cb-ab08-4c9396de692c" providerId="ADAL" clId="{509D4685-CFD0-4842-A49F-3F4D6DAAB2E5}" dt="2023-11-21T05:08:54.101" v="9" actId="729"/>
      <pc:docMkLst>
        <pc:docMk/>
      </pc:docMkLst>
      <pc:sldChg chg="modAnim">
        <pc:chgData name="Dr. Ayesha Altaf" userId="83f6cd9f-efc5-42cb-ab08-4c9396de692c" providerId="ADAL" clId="{509D4685-CFD0-4842-A49F-3F4D6DAAB2E5}" dt="2023-11-21T04:42:56.247" v="6"/>
        <pc:sldMkLst>
          <pc:docMk/>
          <pc:sldMk cId="0" sldId="259"/>
        </pc:sldMkLst>
      </pc:sldChg>
      <pc:sldChg chg="modAnim">
        <pc:chgData name="Dr. Ayesha Altaf" userId="83f6cd9f-efc5-42cb-ab08-4c9396de692c" providerId="ADAL" clId="{509D4685-CFD0-4842-A49F-3F4D6DAAB2E5}" dt="2023-11-21T04:06:34.603" v="0"/>
        <pc:sldMkLst>
          <pc:docMk/>
          <pc:sldMk cId="0" sldId="281"/>
        </pc:sldMkLst>
      </pc:sldChg>
      <pc:sldChg chg="modAnim">
        <pc:chgData name="Dr. Ayesha Altaf" userId="83f6cd9f-efc5-42cb-ab08-4c9396de692c" providerId="ADAL" clId="{509D4685-CFD0-4842-A49F-3F4D6DAAB2E5}" dt="2023-11-21T04:49:27.039" v="7"/>
        <pc:sldMkLst>
          <pc:docMk/>
          <pc:sldMk cId="0" sldId="289"/>
        </pc:sldMkLst>
      </pc:sldChg>
      <pc:sldChg chg="mod modShow">
        <pc:chgData name="Dr. Ayesha Altaf" userId="83f6cd9f-efc5-42cb-ab08-4c9396de692c" providerId="ADAL" clId="{509D4685-CFD0-4842-A49F-3F4D6DAAB2E5}" dt="2023-11-21T05:08:47.802" v="8" actId="729"/>
        <pc:sldMkLst>
          <pc:docMk/>
          <pc:sldMk cId="0" sldId="290"/>
        </pc:sldMkLst>
      </pc:sldChg>
      <pc:sldChg chg="mod modShow">
        <pc:chgData name="Dr. Ayesha Altaf" userId="83f6cd9f-efc5-42cb-ab08-4c9396de692c" providerId="ADAL" clId="{509D4685-CFD0-4842-A49F-3F4D6DAAB2E5}" dt="2023-11-21T05:08:54.101" v="9" actId="729"/>
        <pc:sldMkLst>
          <pc:docMk/>
          <pc:sldMk cId="0" sldId="291"/>
        </pc:sldMkLst>
      </pc:sldChg>
      <pc:sldChg chg="mod modShow">
        <pc:chgData name="Dr. Ayesha Altaf" userId="83f6cd9f-efc5-42cb-ab08-4c9396de692c" providerId="ADAL" clId="{509D4685-CFD0-4842-A49F-3F4D6DAAB2E5}" dt="2023-11-21T04:40:28.536" v="4" actId="729"/>
        <pc:sldMkLst>
          <pc:docMk/>
          <pc:sldMk cId="0" sldId="297"/>
        </pc:sldMkLst>
      </pc:sldChg>
      <pc:sldChg chg="modAnim">
        <pc:chgData name="Dr. Ayesha Altaf" userId="83f6cd9f-efc5-42cb-ab08-4c9396de692c" providerId="ADAL" clId="{509D4685-CFD0-4842-A49F-3F4D6DAAB2E5}" dt="2023-11-21T04:40:02.875" v="3"/>
        <pc:sldMkLst>
          <pc:docMk/>
          <pc:sldMk cId="0" sldId="298"/>
        </pc:sldMkLst>
      </pc:sldChg>
      <pc:sldChg chg="mod modShow">
        <pc:chgData name="Dr. Ayesha Altaf" userId="83f6cd9f-efc5-42cb-ab08-4c9396de692c" providerId="ADAL" clId="{509D4685-CFD0-4842-A49F-3F4D6DAAB2E5}" dt="2023-11-21T04:42:34.514" v="5" actId="729"/>
        <pc:sldMkLst>
          <pc:docMk/>
          <pc:sldMk cId="0" sldId="299"/>
        </pc:sldMkLst>
      </pc:sldChg>
      <pc:sldChg chg="modAnim">
        <pc:chgData name="Dr. Ayesha Altaf" userId="83f6cd9f-efc5-42cb-ab08-4c9396de692c" providerId="ADAL" clId="{509D4685-CFD0-4842-A49F-3F4D6DAAB2E5}" dt="2023-11-21T04:06:40.539" v="1"/>
        <pc:sldMkLst>
          <pc:docMk/>
          <pc:sldMk cId="0" sldId="319"/>
        </pc:sldMkLst>
      </pc:sldChg>
      <pc:sldChg chg="modSp mod">
        <pc:chgData name="Dr. Ayesha Altaf" userId="83f6cd9f-efc5-42cb-ab08-4c9396de692c" providerId="ADAL" clId="{509D4685-CFD0-4842-A49F-3F4D6DAAB2E5}" dt="2023-11-21T04:06:41.289" v="2" actId="27636"/>
        <pc:sldMkLst>
          <pc:docMk/>
          <pc:sldMk cId="0" sldId="338"/>
        </pc:sldMkLst>
        <pc:spChg chg="mod">
          <ac:chgData name="Dr. Ayesha Altaf" userId="83f6cd9f-efc5-42cb-ab08-4c9396de692c" providerId="ADAL" clId="{509D4685-CFD0-4842-A49F-3F4D6DAAB2E5}" dt="2023-11-21T04:06:41.289" v="2" actId="27636"/>
          <ac:spMkLst>
            <pc:docMk/>
            <pc:sldMk cId="0" sldId="33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5345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6B134D-0EB3-42CB-9322-AA369738187D}" type="slidenum">
              <a:rPr lang="en-US" smtClean="0"/>
              <a:pPr/>
              <a:t>1</a:t>
            </a:fld>
            <a:endParaRPr lang="en-US"/>
          </a:p>
        </p:txBody>
      </p:sp>
    </p:spTree>
    <p:extLst>
      <p:ext uri="{BB962C8B-B14F-4D97-AF65-F5344CB8AC3E}">
        <p14:creationId xmlns:p14="http://schemas.microsoft.com/office/powerpoint/2010/main" val="3630626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2E41278-0F76-4599-B989-10A644EA2499}" type="datetime1">
              <a:rPr lang="en-US" smtClean="0"/>
              <a:t>11/27/2023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A31C24-4719-4852-8E0D-BEABF385E0C9}"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5DA42F8-8EB8-4799-AD68-C65F2510D9B1}"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6E030F-1D93-4495-9D9A-26B8C67C4BA4}"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BB02D0B-F169-4B62-8076-048242E8C431}"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2649C2-C1B1-4D2E-A4B0-FD330A1652E4}"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BAA0137-2C36-43DC-B1CC-4C46EBA94675}" type="datetime1">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8B12333-6B30-431A-9654-C2C93706C37C}" type="datetime1">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E5FDD-66AB-4B88-A8F6-A219FC805D73}" type="datetime1">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AAA687F-CDC2-424A-B941-98DC9B299ABC}"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1D7ADF1-7565-49A4-AB57-98907CA0E3B3}"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62100CF-2E28-4384-8ACD-D57063C252DC}" type="datetime1">
              <a:rPr lang="en-US" smtClean="0"/>
              <a:t>11/27/2023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31.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30.png"/><Relationship Id="rId2" Type="http://schemas.openxmlformats.org/officeDocument/2006/relationships/tags" Target="../tags/tag24.xml"/><Relationship Id="rId16" Type="http://schemas.openxmlformats.org/officeDocument/2006/relationships/image" Target="../media/image34.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9.png"/><Relationship Id="rId5" Type="http://schemas.openxmlformats.org/officeDocument/2006/relationships/tags" Target="../tags/tag27.xml"/><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tags" Target="../tags/tag26.xml"/><Relationship Id="rId9" Type="http://schemas.openxmlformats.org/officeDocument/2006/relationships/slideLayout" Target="../slideLayouts/slideLayout2.xml"/><Relationship Id="rId14" Type="http://schemas.openxmlformats.org/officeDocument/2006/relationships/image" Target="../media/image32.png"/></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9.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7.png"/><Relationship Id="rId5" Type="http://schemas.openxmlformats.org/officeDocument/2006/relationships/tags" Target="../tags/tag35.xml"/><Relationship Id="rId10" Type="http://schemas.openxmlformats.org/officeDocument/2006/relationships/image" Target="../media/image36.png"/><Relationship Id="rId4" Type="http://schemas.openxmlformats.org/officeDocument/2006/relationships/tags" Target="../tags/tag34.xml"/><Relationship Id="rId9" Type="http://schemas.openxmlformats.org/officeDocument/2006/relationships/image" Target="../media/image35.jpeg"/></Relationships>
</file>

<file path=ppt/slides/_rels/slide4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6.wmf"/></Relationships>
</file>

<file path=ppt/slides/_rels/slide5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50.png"/><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Counting</a:t>
            </a:r>
          </a:p>
        </p:txBody>
      </p:sp>
      <p:sp>
        <p:nvSpPr>
          <p:cNvPr id="3" name="Subtitle 2"/>
          <p:cNvSpPr>
            <a:spLocks noGrp="1"/>
          </p:cNvSpPr>
          <p:nvPr>
            <p:ph type="subTitle" idx="1"/>
          </p:nvPr>
        </p:nvSpPr>
        <p:spPr/>
        <p:txBody>
          <a:bodyPr/>
          <a:lstStyle/>
          <a:p>
            <a:r>
              <a:rPr lang="en-US" dirty="0"/>
              <a:t>Chapter 6</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0" y="6552228"/>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
        <p:nvSpPr>
          <p:cNvPr id="6" name="Date Placeholder 5"/>
          <p:cNvSpPr>
            <a:spLocks noGrp="1"/>
          </p:cNvSpPr>
          <p:nvPr>
            <p:ph type="dt" sz="half" idx="10"/>
          </p:nvPr>
        </p:nvSpPr>
        <p:spPr/>
        <p:txBody>
          <a:bodyPr/>
          <a:lstStyle/>
          <a:p>
            <a:fld id="{FCF3C75C-0313-4990-A603-54BC7B3BCE9D}" type="datetime1">
              <a:rPr lang="en-US" smtClean="0"/>
              <a:t>11/27/2023</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Basic Counting Principles:  The Sum Rule</a:t>
            </a:r>
          </a:p>
        </p:txBody>
      </p:sp>
      <p:sp>
        <p:nvSpPr>
          <p:cNvPr id="3" name="Content Placeholder 2"/>
          <p:cNvSpPr>
            <a:spLocks noGrp="1"/>
          </p:cNvSpPr>
          <p:nvPr>
            <p:ph idx="1"/>
          </p:nvPr>
        </p:nvSpPr>
        <p:spPr/>
        <p:txBody>
          <a:bodyPr>
            <a:normAutofit fontScale="92500" lnSpcReduction="10000"/>
          </a:bodyPr>
          <a:lstStyle/>
          <a:p>
            <a:pPr>
              <a:buNone/>
            </a:pPr>
            <a:r>
              <a:rPr lang="en-US" b="1" dirty="0"/>
              <a:t>   The Sum Rule</a:t>
            </a:r>
            <a:r>
              <a:rPr lang="en-US" dirty="0"/>
              <a:t>: If a task can be done either in one of </a:t>
            </a:r>
            <a:r>
              <a:rPr lang="en-US" i="1" dirty="0"/>
              <a:t>n</a:t>
            </a:r>
            <a:r>
              <a:rPr lang="en-US" baseline="-25000" dirty="0">
                <a:latin typeface="Cambria Math" pitchFamily="18" charset="0"/>
                <a:ea typeface="Cambria Math" pitchFamily="18" charset="0"/>
              </a:rPr>
              <a:t>1</a:t>
            </a:r>
            <a:r>
              <a:rPr lang="en-US" dirty="0"/>
              <a:t> ways or in one of  </a:t>
            </a:r>
            <a:r>
              <a:rPr lang="en-US" i="1" dirty="0"/>
              <a:t>n</a:t>
            </a:r>
            <a:r>
              <a:rPr lang="en-US" baseline="-25000" dirty="0">
                <a:latin typeface="Cambria Math" pitchFamily="18" charset="0"/>
                <a:ea typeface="Cambria Math" pitchFamily="18" charset="0"/>
              </a:rPr>
              <a:t>2</a:t>
            </a:r>
            <a:r>
              <a:rPr lang="en-US" dirty="0"/>
              <a:t>, where none of the set of</a:t>
            </a:r>
            <a:r>
              <a:rPr lang="en-US" i="1" dirty="0"/>
              <a:t> n</a:t>
            </a:r>
            <a:r>
              <a:rPr lang="en-US" baseline="-25000" dirty="0">
                <a:latin typeface="Cambria Math" pitchFamily="18" charset="0"/>
                <a:ea typeface="Cambria Math" pitchFamily="18" charset="0"/>
              </a:rPr>
              <a:t>1</a:t>
            </a:r>
            <a:r>
              <a:rPr lang="en-US" dirty="0"/>
              <a:t> ways is the same as any of the  </a:t>
            </a:r>
            <a:r>
              <a:rPr lang="en-US" i="1" dirty="0"/>
              <a:t>n</a:t>
            </a:r>
            <a:r>
              <a:rPr lang="en-US" baseline="-25000" dirty="0">
                <a:latin typeface="Cambria Math" pitchFamily="18" charset="0"/>
                <a:ea typeface="Cambria Math" pitchFamily="18" charset="0"/>
              </a:rPr>
              <a:t>2</a:t>
            </a:r>
            <a:r>
              <a:rPr lang="en-US" dirty="0"/>
              <a:t> ways,  then there are </a:t>
            </a:r>
            <a:r>
              <a:rPr lang="en-US" i="1" dirty="0"/>
              <a:t>n</a:t>
            </a:r>
            <a:r>
              <a:rPr lang="en-US" baseline="-25000" dirty="0">
                <a:latin typeface="Cambria Math" pitchFamily="18" charset="0"/>
                <a:ea typeface="Cambria Math" pitchFamily="18" charset="0"/>
              </a:rPr>
              <a:t>1 </a:t>
            </a:r>
            <a:r>
              <a:rPr lang="en-US" dirty="0">
                <a:latin typeface="Cambria Math"/>
                <a:ea typeface="Cambria Math"/>
              </a:rPr>
              <a:t>+</a:t>
            </a:r>
            <a:r>
              <a:rPr lang="en-US" i="1" dirty="0"/>
              <a:t> n</a:t>
            </a:r>
            <a:r>
              <a:rPr lang="en-US" baseline="-25000" dirty="0">
                <a:latin typeface="Cambria Math" pitchFamily="18" charset="0"/>
                <a:ea typeface="Cambria Math" pitchFamily="18" charset="0"/>
              </a:rPr>
              <a:t>2</a:t>
            </a:r>
            <a:r>
              <a:rPr lang="en-US" dirty="0"/>
              <a:t> ways  to do the task.</a:t>
            </a:r>
          </a:p>
          <a:p>
            <a:pPr>
              <a:buNone/>
            </a:pPr>
            <a:r>
              <a:rPr lang="en-US" b="1" dirty="0"/>
              <a:t>    Example</a:t>
            </a:r>
            <a:r>
              <a:rPr lang="en-US" dirty="0"/>
              <a:t>:  The mathematics department must choose either a student or a faculty member as a representative for a university committee. How many choices are there for this representative if there are </a:t>
            </a:r>
            <a:r>
              <a:rPr lang="en-US" dirty="0">
                <a:latin typeface="Cambria Math" pitchFamily="18" charset="0"/>
                <a:ea typeface="Cambria Math" pitchFamily="18" charset="0"/>
              </a:rPr>
              <a:t>37</a:t>
            </a:r>
            <a:r>
              <a:rPr lang="en-US" dirty="0"/>
              <a:t> members of the mathematics faculty and </a:t>
            </a:r>
            <a:r>
              <a:rPr lang="en-US" dirty="0">
                <a:latin typeface="Cambria Math" pitchFamily="18" charset="0"/>
                <a:ea typeface="Cambria Math" pitchFamily="18" charset="0"/>
              </a:rPr>
              <a:t>83</a:t>
            </a:r>
            <a:r>
              <a:rPr lang="en-US" dirty="0"/>
              <a:t> mathematics majors and no one is both a faculty member and a student.</a:t>
            </a:r>
          </a:p>
          <a:p>
            <a:pPr>
              <a:buNone/>
            </a:pPr>
            <a:r>
              <a:rPr lang="en-US" b="1" dirty="0"/>
              <a:t>    Solution</a:t>
            </a:r>
            <a:r>
              <a:rPr lang="en-US" dirty="0"/>
              <a:t>: By the sum rule it follows that there are                    </a:t>
            </a:r>
            <a:r>
              <a:rPr lang="en-US" dirty="0">
                <a:latin typeface="Cambria Math" pitchFamily="18" charset="0"/>
                <a:ea typeface="Cambria Math" pitchFamily="18" charset="0"/>
              </a:rPr>
              <a:t>37</a:t>
            </a:r>
            <a:r>
              <a:rPr lang="en-US" dirty="0"/>
              <a:t> + </a:t>
            </a:r>
            <a:r>
              <a:rPr lang="en-US" dirty="0">
                <a:latin typeface="Cambria Math" pitchFamily="18" charset="0"/>
                <a:ea typeface="Cambria Math" pitchFamily="18" charset="0"/>
              </a:rPr>
              <a:t>83</a:t>
            </a:r>
            <a:r>
              <a:rPr lang="en-US" dirty="0"/>
              <a:t> = </a:t>
            </a:r>
            <a:r>
              <a:rPr lang="en-US" dirty="0">
                <a:latin typeface="Cambria Math" pitchFamily="18" charset="0"/>
                <a:ea typeface="Cambria Math" pitchFamily="18" charset="0"/>
              </a:rPr>
              <a:t>120</a:t>
            </a:r>
            <a:r>
              <a:rPr lang="en-US" dirty="0"/>
              <a:t> possible ways to pick a representative.</a:t>
            </a:r>
          </a:p>
          <a:p>
            <a:endParaRPr lang="en-US" dirty="0"/>
          </a:p>
          <a:p>
            <a:endParaRPr lang="en-US" dirty="0"/>
          </a:p>
        </p:txBody>
      </p:sp>
      <p:sp>
        <p:nvSpPr>
          <p:cNvPr id="4" name="Date Placeholder 3"/>
          <p:cNvSpPr>
            <a:spLocks noGrp="1"/>
          </p:cNvSpPr>
          <p:nvPr>
            <p:ph type="dt" sz="half" idx="10"/>
          </p:nvPr>
        </p:nvSpPr>
        <p:spPr/>
        <p:txBody>
          <a:bodyPr/>
          <a:lstStyle/>
          <a:p>
            <a:fld id="{B5657CD3-BFBC-4CE0-A05C-DD5BD8DEC6BE}"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Sum Rule in terms of sets.</a:t>
            </a:r>
          </a:p>
        </p:txBody>
      </p:sp>
      <p:sp>
        <p:nvSpPr>
          <p:cNvPr id="3" name="Content Placeholder 2"/>
          <p:cNvSpPr>
            <a:spLocks noGrp="1"/>
          </p:cNvSpPr>
          <p:nvPr>
            <p:ph idx="1"/>
          </p:nvPr>
        </p:nvSpPr>
        <p:spPr/>
        <p:txBody>
          <a:bodyPr>
            <a:normAutofit lnSpcReduction="10000"/>
          </a:bodyPr>
          <a:lstStyle/>
          <a:p>
            <a:r>
              <a:rPr lang="en-US" dirty="0"/>
              <a:t>The sum rule can be phrased in terms of sets.</a:t>
            </a:r>
          </a:p>
          <a:p>
            <a:pPr>
              <a:buNone/>
            </a:pPr>
            <a:r>
              <a:rPr lang="en-US" dirty="0"/>
              <a:t>          |</a:t>
            </a:r>
            <a:r>
              <a:rPr lang="en-US" i="1" dirty="0"/>
              <a:t>A</a:t>
            </a:r>
            <a:r>
              <a:rPr lang="en-US" dirty="0">
                <a:latin typeface="Cambria Math" pitchFamily="18" charset="0"/>
                <a:ea typeface="Cambria Math" pitchFamily="18" charset="0"/>
              </a:rPr>
              <a:t> </a:t>
            </a:r>
            <a:r>
              <a:rPr lang="en-US" dirty="0">
                <a:latin typeface="Cambria Math"/>
                <a:ea typeface="Cambria Math"/>
              </a:rPr>
              <a:t>∪ </a:t>
            </a:r>
            <a:r>
              <a:rPr lang="en-US" i="1" dirty="0"/>
              <a:t>B</a:t>
            </a:r>
            <a:r>
              <a:rPr lang="en-US" dirty="0"/>
              <a:t>|= |</a:t>
            </a:r>
            <a:r>
              <a:rPr lang="en-US" i="1" dirty="0"/>
              <a:t>A</a:t>
            </a:r>
            <a:r>
              <a:rPr lang="en-US" dirty="0"/>
              <a:t>| + |</a:t>
            </a:r>
            <a:r>
              <a:rPr lang="en-US" i="1" dirty="0"/>
              <a:t>B</a:t>
            </a:r>
            <a:r>
              <a:rPr lang="en-US" dirty="0"/>
              <a:t>| as long as </a:t>
            </a:r>
            <a:r>
              <a:rPr lang="en-US" i="1" dirty="0"/>
              <a:t>A</a:t>
            </a:r>
            <a:r>
              <a:rPr lang="en-US" dirty="0"/>
              <a:t> and </a:t>
            </a:r>
            <a:r>
              <a:rPr lang="en-US" i="1" dirty="0"/>
              <a:t>B</a:t>
            </a:r>
            <a:r>
              <a:rPr lang="en-US" dirty="0"/>
              <a:t> are disjoint sets.</a:t>
            </a:r>
          </a:p>
          <a:p>
            <a:r>
              <a:rPr lang="en-US" dirty="0"/>
              <a:t>Or more generally,</a:t>
            </a:r>
          </a:p>
          <a:p>
            <a:endParaRPr lang="en-US" dirty="0"/>
          </a:p>
          <a:p>
            <a:pPr>
              <a:buNone/>
            </a:pPr>
            <a:endParaRPr lang="en-US" dirty="0"/>
          </a:p>
          <a:p>
            <a:pPr>
              <a:buNone/>
            </a:pPr>
            <a:endParaRPr lang="en-US" dirty="0"/>
          </a:p>
          <a:p>
            <a:r>
              <a:rPr lang="en-US" dirty="0"/>
              <a:t>The case where the sets have elements in common will be discussed when we consider the subtraction rule and taken up fully in Chapter 8.</a:t>
            </a:r>
          </a:p>
          <a:p>
            <a:pPr>
              <a:buNone/>
            </a:pPr>
            <a:endParaRPr lang="en-US" dirty="0"/>
          </a:p>
        </p:txBody>
      </p:sp>
      <p:sp>
        <p:nvSpPr>
          <p:cNvPr id="5" name="TextBox 4"/>
          <p:cNvSpPr txBox="1"/>
          <p:nvPr/>
        </p:nvSpPr>
        <p:spPr>
          <a:xfrm>
            <a:off x="914400" y="3886200"/>
            <a:ext cx="7315200" cy="1107996"/>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itchFamily="18" charset="0"/>
                <a:ea typeface="Cambria Math" pitchFamily="18" charset="0"/>
              </a:rPr>
              <a:t>1</a:t>
            </a:r>
            <a:r>
              <a:rPr lang="en-US" sz="2400" dirty="0">
                <a:latin typeface="Cambria Math" pitchFamily="18" charset="0"/>
                <a:ea typeface="Cambria Math" pitchFamily="18" charset="0"/>
              </a:rPr>
              <a:t> </a:t>
            </a:r>
            <a:r>
              <a:rPr lang="en-US" sz="2400" dirty="0">
                <a:latin typeface="Cambria Math"/>
                <a:ea typeface="Cambria Math"/>
              </a:rPr>
              <a:t>∪ </a:t>
            </a:r>
            <a:r>
              <a:rPr lang="en-US" sz="2400" i="1" dirty="0"/>
              <a:t>A</a:t>
            </a:r>
            <a:r>
              <a:rPr lang="en-US" sz="2400" baseline="-25000" dirty="0">
                <a:latin typeface="Cambria Math" pitchFamily="18" charset="0"/>
                <a:ea typeface="Cambria Math" pitchFamily="18" charset="0"/>
              </a:rPr>
              <a:t>2</a:t>
            </a:r>
            <a:r>
              <a:rPr lang="en-US" sz="2400" dirty="0">
                <a:latin typeface="Cambria Math" pitchFamily="18" charset="0"/>
                <a:ea typeface="Cambria Math" pitchFamily="18" charset="0"/>
              </a:rPr>
              <a:t> </a:t>
            </a:r>
            <a:r>
              <a:rPr lang="en-US" sz="2400" dirty="0">
                <a:latin typeface="Cambria Math"/>
                <a:ea typeface="Cambria Math"/>
              </a:rPr>
              <a:t>∪ ∙∙∙ ∪ </a:t>
            </a:r>
            <a:r>
              <a:rPr lang="en-US" sz="2400" i="1" dirty="0"/>
              <a:t>A</a:t>
            </a:r>
            <a:r>
              <a:rPr lang="en-US" sz="2400" i="1" baseline="-25000" dirty="0">
                <a:ea typeface="Cambria Math" pitchFamily="18" charset="0"/>
              </a:rPr>
              <a:t>m</a:t>
            </a:r>
            <a:r>
              <a:rPr lang="en-US" sz="2400" dirty="0"/>
              <a:t> |= |</a:t>
            </a:r>
            <a:r>
              <a:rPr lang="en-US" sz="2400" i="1" dirty="0"/>
              <a:t>A</a:t>
            </a:r>
            <a:r>
              <a:rPr lang="en-US" sz="2400" baseline="-25000" dirty="0">
                <a:latin typeface="Cambria Math" pitchFamily="18" charset="0"/>
                <a:ea typeface="Cambria Math" pitchFamily="18" charset="0"/>
              </a:rPr>
              <a:t>1</a:t>
            </a:r>
            <a:r>
              <a:rPr lang="en-US" sz="2400" dirty="0"/>
              <a:t>| + |</a:t>
            </a:r>
            <a:r>
              <a:rPr lang="en-US" sz="2400" i="1" dirty="0"/>
              <a:t>A</a:t>
            </a:r>
            <a:r>
              <a:rPr lang="en-US" sz="2400" baseline="-25000" dirty="0">
                <a:latin typeface="Cambria Math" pitchFamily="18" charset="0"/>
                <a:ea typeface="Cambria Math" pitchFamily="18" charset="0"/>
              </a:rPr>
              <a:t>2</a:t>
            </a:r>
            <a:r>
              <a:rPr lang="en-US" sz="2400" dirty="0"/>
              <a:t>| +</a:t>
            </a:r>
            <a:r>
              <a:rPr lang="en-US" sz="2400" dirty="0">
                <a:latin typeface="Cambria Math"/>
                <a:ea typeface="Cambria Math"/>
              </a:rPr>
              <a:t> ∙∙∙ +</a:t>
            </a:r>
            <a:r>
              <a:rPr lang="en-US" sz="2400" dirty="0"/>
              <a:t> |</a:t>
            </a:r>
            <a:r>
              <a:rPr lang="en-US" sz="2400" i="1" dirty="0"/>
              <a:t>A</a:t>
            </a:r>
            <a:r>
              <a:rPr lang="en-US" sz="2400" i="1" baseline="-25000" dirty="0">
                <a:ea typeface="Cambria Math" pitchFamily="18" charset="0"/>
              </a:rPr>
              <a:t>m</a:t>
            </a:r>
            <a:r>
              <a:rPr lang="en-US" sz="2400" dirty="0"/>
              <a:t>| </a:t>
            </a:r>
            <a:r>
              <a:rPr lang="en-US" sz="2400" i="1" dirty="0">
                <a:ea typeface="Cambria Math" pitchFamily="18" charset="0"/>
              </a:rPr>
              <a:t> </a:t>
            </a:r>
          </a:p>
          <a:p>
            <a:r>
              <a:rPr lang="en-US" sz="2400" i="1" dirty="0">
                <a:ea typeface="Cambria Math" pitchFamily="18" charset="0"/>
              </a:rPr>
              <a:t>              </a:t>
            </a:r>
            <a:r>
              <a:rPr lang="en-US" sz="2400" dirty="0">
                <a:ea typeface="Cambria Math" pitchFamily="18" charset="0"/>
              </a:rPr>
              <a:t>when</a:t>
            </a:r>
            <a:r>
              <a:rPr lang="en-US" sz="2400" dirty="0">
                <a:latin typeface="Cambria Math"/>
                <a:ea typeface="Cambria Math"/>
              </a:rPr>
              <a:t> </a:t>
            </a:r>
            <a:r>
              <a:rPr lang="en-US" sz="2400" i="1" dirty="0"/>
              <a:t>A</a:t>
            </a:r>
            <a:r>
              <a:rPr lang="en-US" sz="2400" i="1" baseline="-25000" dirty="0">
                <a:ea typeface="Cambria Math" pitchFamily="18" charset="0"/>
              </a:rPr>
              <a:t>i</a:t>
            </a:r>
            <a:r>
              <a:rPr lang="en-US" sz="2400" i="1" dirty="0"/>
              <a:t> </a:t>
            </a:r>
            <a:r>
              <a:rPr lang="en-US" sz="2400" dirty="0">
                <a:latin typeface="Cambria Math"/>
                <a:ea typeface="Cambria Math"/>
              </a:rPr>
              <a:t>∩ </a:t>
            </a:r>
            <a:r>
              <a:rPr lang="en-US" sz="2400" i="1" dirty="0" err="1"/>
              <a:t>A</a:t>
            </a:r>
            <a:r>
              <a:rPr lang="en-US" sz="2400" i="1" baseline="-25000" dirty="0" err="1">
                <a:ea typeface="Cambria Math" pitchFamily="18" charset="0"/>
              </a:rPr>
              <a:t>j</a:t>
            </a:r>
            <a:r>
              <a:rPr lang="en-US" sz="2400" dirty="0">
                <a:latin typeface="Cambria Math"/>
                <a:ea typeface="Cambria Math"/>
              </a:rPr>
              <a:t>  = ∅ </a:t>
            </a:r>
            <a:r>
              <a:rPr lang="en-US" sz="2400" dirty="0">
                <a:ea typeface="Cambria Math"/>
              </a:rPr>
              <a:t>for all </a:t>
            </a:r>
            <a:r>
              <a:rPr lang="en-US" sz="2400" i="1" dirty="0" err="1">
                <a:ea typeface="Cambria Math"/>
              </a:rPr>
              <a:t>i</a:t>
            </a:r>
            <a:r>
              <a:rPr lang="en-US" sz="2400" dirty="0">
                <a:ea typeface="Cambria Math"/>
              </a:rPr>
              <a:t>, </a:t>
            </a:r>
            <a:r>
              <a:rPr lang="en-US" sz="2400" i="1" dirty="0">
                <a:ea typeface="Cambria Math"/>
              </a:rPr>
              <a:t>j</a:t>
            </a:r>
            <a:r>
              <a:rPr lang="en-US" sz="2400" dirty="0">
                <a:ea typeface="Cambria Math"/>
              </a:rPr>
              <a:t>.</a:t>
            </a:r>
            <a:endParaRPr lang="en-US" sz="2400" dirty="0">
              <a:latin typeface="Cambria Math" pitchFamily="18" charset="0"/>
              <a:ea typeface="Cambria Math" pitchFamily="18" charset="0"/>
            </a:endParaRPr>
          </a:p>
          <a:p>
            <a:r>
              <a:rPr lang="en-US" dirty="0">
                <a:latin typeface="Cambria Math"/>
                <a:ea typeface="Cambria Math"/>
              </a:rPr>
              <a:t> </a:t>
            </a:r>
            <a:endParaRPr lang="en-US" dirty="0">
              <a:latin typeface="Cambria Math" pitchFamily="18" charset="0"/>
              <a:ea typeface="Cambria Math" pitchFamily="18" charset="0"/>
            </a:endParaRPr>
          </a:p>
        </p:txBody>
      </p:sp>
      <p:sp>
        <p:nvSpPr>
          <p:cNvPr id="4" name="Date Placeholder 3"/>
          <p:cNvSpPr>
            <a:spLocks noGrp="1"/>
          </p:cNvSpPr>
          <p:nvPr>
            <p:ph type="dt" sz="half" idx="10"/>
          </p:nvPr>
        </p:nvSpPr>
        <p:spPr/>
        <p:txBody>
          <a:bodyPr/>
          <a:lstStyle/>
          <a:p>
            <a:fld id="{DD1ECCF5-49A2-4072-8EA8-25BC23645FD8}"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Combining the Sum and Product Rule</a:t>
            </a:r>
          </a:p>
        </p:txBody>
      </p:sp>
      <p:sp>
        <p:nvSpPr>
          <p:cNvPr id="3" name="Content Placeholder 2"/>
          <p:cNvSpPr>
            <a:spLocks noGrp="1"/>
          </p:cNvSpPr>
          <p:nvPr>
            <p:ph idx="1"/>
          </p:nvPr>
        </p:nvSpPr>
        <p:spPr/>
        <p:txBody>
          <a:bodyPr/>
          <a:lstStyle/>
          <a:p>
            <a:pPr>
              <a:buNone/>
            </a:pPr>
            <a:r>
              <a:rPr lang="en-US" b="1" dirty="0"/>
              <a:t>   Example</a:t>
            </a:r>
            <a:r>
              <a:rPr lang="en-US" dirty="0"/>
              <a:t>: Suppose statement labels in a programming language can be either a single letter or a letter followed by a digit. Find the number of possible labels.</a:t>
            </a:r>
          </a:p>
          <a:p>
            <a:pPr>
              <a:buNone/>
            </a:pPr>
            <a:r>
              <a:rPr lang="en-US" b="1" dirty="0"/>
              <a:t>    Solution</a:t>
            </a:r>
            <a:r>
              <a:rPr lang="en-US" dirty="0"/>
              <a:t>:  Use the product rule.</a:t>
            </a:r>
          </a:p>
          <a:p>
            <a:pPr>
              <a:buNone/>
            </a:pPr>
            <a:r>
              <a:rPr lang="en-US" dirty="0"/>
              <a:t>         </a:t>
            </a:r>
            <a:r>
              <a:rPr lang="en-US" dirty="0">
                <a:latin typeface="Cambria Math" pitchFamily="18" charset="0"/>
                <a:ea typeface="Cambria Math" pitchFamily="18" charset="0"/>
              </a:rPr>
              <a:t>26</a:t>
            </a:r>
            <a:r>
              <a:rPr lang="en-US" dirty="0"/>
              <a:t> + </a:t>
            </a:r>
            <a:r>
              <a:rPr lang="en-US" dirty="0">
                <a:latin typeface="Cambria Math" pitchFamily="18" charset="0"/>
                <a:ea typeface="Cambria Math" pitchFamily="18" charset="0"/>
              </a:rPr>
              <a:t>26 </a:t>
            </a:r>
            <a:r>
              <a:rPr lang="en-US" dirty="0">
                <a:latin typeface="Cambria Math"/>
                <a:ea typeface="Cambria Math"/>
              </a:rPr>
              <a:t>∙</a:t>
            </a:r>
            <a:r>
              <a:rPr lang="en-US" dirty="0"/>
              <a:t> </a:t>
            </a:r>
            <a:r>
              <a:rPr lang="en-US" dirty="0">
                <a:latin typeface="Cambria Math" pitchFamily="18" charset="0"/>
                <a:ea typeface="Cambria Math" pitchFamily="18" charset="0"/>
              </a:rPr>
              <a:t>10</a:t>
            </a:r>
            <a:r>
              <a:rPr lang="en-US" dirty="0"/>
              <a:t> = </a:t>
            </a:r>
            <a:r>
              <a:rPr lang="en-US" dirty="0">
                <a:latin typeface="Cambria Math" pitchFamily="18" charset="0"/>
                <a:ea typeface="Cambria Math" pitchFamily="18" charset="0"/>
              </a:rPr>
              <a:t>286</a:t>
            </a:r>
          </a:p>
        </p:txBody>
      </p:sp>
      <p:sp>
        <p:nvSpPr>
          <p:cNvPr id="4" name="Date Placeholder 3"/>
          <p:cNvSpPr>
            <a:spLocks noGrp="1"/>
          </p:cNvSpPr>
          <p:nvPr>
            <p:ph type="dt" sz="half" idx="10"/>
          </p:nvPr>
        </p:nvSpPr>
        <p:spPr/>
        <p:txBody>
          <a:bodyPr/>
          <a:lstStyle/>
          <a:p>
            <a:fld id="{971C83CA-6B91-4042-9F70-E1141D8246B3}"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Passwords</a:t>
            </a:r>
          </a:p>
        </p:txBody>
      </p:sp>
      <p:sp>
        <p:nvSpPr>
          <p:cNvPr id="3" name="Content Placeholder 2"/>
          <p:cNvSpPr>
            <a:spLocks noGrp="1"/>
          </p:cNvSpPr>
          <p:nvPr>
            <p:ph idx="1"/>
          </p:nvPr>
        </p:nvSpPr>
        <p:spPr/>
        <p:txBody>
          <a:bodyPr>
            <a:normAutofit fontScale="62500" lnSpcReduction="20000"/>
          </a:bodyPr>
          <a:lstStyle/>
          <a:p>
            <a:r>
              <a:rPr lang="en-US" dirty="0"/>
              <a:t>Combining the sum and product rule allows us to solve more complex problems.</a:t>
            </a:r>
          </a:p>
          <a:p>
            <a:pPr>
              <a:buNone/>
            </a:pPr>
            <a:r>
              <a:rPr lang="en-US" b="1" dirty="0"/>
              <a:t>      Example</a:t>
            </a:r>
            <a:r>
              <a:rPr lang="en-US" dirty="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a:p>
          <a:p>
            <a:pPr>
              <a:buNone/>
            </a:pPr>
            <a:r>
              <a:rPr lang="en-US" b="1" dirty="0"/>
              <a:t>      Solution</a:t>
            </a:r>
            <a:r>
              <a:rPr lang="en-US" dirty="0"/>
              <a:t>:  Let </a:t>
            </a:r>
            <a:r>
              <a:rPr lang="en-US" i="1" dirty="0"/>
              <a:t>P</a:t>
            </a:r>
            <a:r>
              <a:rPr lang="en-US" dirty="0"/>
              <a:t> be the total number of passwords, and let </a:t>
            </a:r>
            <a:r>
              <a:rPr lang="en-US" i="1" dirty="0"/>
              <a:t>P</a:t>
            </a:r>
            <a:r>
              <a:rPr lang="en-US" baseline="-25000" dirty="0">
                <a:latin typeface="Cambria Math" pitchFamily="18" charset="0"/>
                <a:ea typeface="Cambria Math" pitchFamily="18" charset="0"/>
              </a:rPr>
              <a:t>6</a:t>
            </a:r>
            <a:r>
              <a:rPr lang="en-US" dirty="0"/>
              <a:t>, </a:t>
            </a:r>
            <a:r>
              <a:rPr lang="en-US" i="1" dirty="0"/>
              <a:t>P</a:t>
            </a:r>
            <a:r>
              <a:rPr lang="en-US" baseline="-25000" dirty="0">
                <a:latin typeface="Cambria Math" pitchFamily="18" charset="0"/>
                <a:ea typeface="Cambria Math" pitchFamily="18" charset="0"/>
              </a:rPr>
              <a:t>7</a:t>
            </a:r>
            <a:r>
              <a:rPr lang="en-US" dirty="0"/>
              <a:t>, and </a:t>
            </a:r>
            <a:r>
              <a:rPr lang="en-US" i="1" dirty="0"/>
              <a:t>P</a:t>
            </a:r>
            <a:r>
              <a:rPr lang="en-US" baseline="-25000" dirty="0">
                <a:latin typeface="Cambria Math" pitchFamily="18" charset="0"/>
                <a:ea typeface="Cambria Math" pitchFamily="18" charset="0"/>
              </a:rPr>
              <a:t>8</a:t>
            </a:r>
            <a:r>
              <a:rPr lang="en-US" dirty="0"/>
              <a:t> be the passwords of length </a:t>
            </a:r>
            <a:r>
              <a:rPr lang="en-US" dirty="0">
                <a:latin typeface="Cambria Math" pitchFamily="18" charset="0"/>
                <a:ea typeface="Cambria Math" pitchFamily="18" charset="0"/>
              </a:rPr>
              <a:t>6</a:t>
            </a:r>
            <a:r>
              <a:rPr lang="en-US" dirty="0"/>
              <a:t>, </a:t>
            </a:r>
            <a:r>
              <a:rPr lang="en-US" dirty="0">
                <a:latin typeface="Cambria Math" pitchFamily="18" charset="0"/>
                <a:ea typeface="Cambria Math" pitchFamily="18" charset="0"/>
              </a:rPr>
              <a:t>7</a:t>
            </a:r>
            <a:r>
              <a:rPr lang="en-US" dirty="0"/>
              <a:t>, and 8. </a:t>
            </a:r>
          </a:p>
          <a:p>
            <a:pPr lvl="1"/>
            <a:r>
              <a:rPr lang="en-US" dirty="0"/>
              <a:t>By the sum rule </a:t>
            </a:r>
            <a:r>
              <a:rPr lang="en-US" i="1" dirty="0"/>
              <a:t>P</a:t>
            </a:r>
            <a:r>
              <a:rPr lang="en-US" dirty="0"/>
              <a:t> = </a:t>
            </a:r>
            <a:r>
              <a:rPr lang="en-US" i="1" dirty="0"/>
              <a:t>P</a:t>
            </a:r>
            <a:r>
              <a:rPr lang="en-US" baseline="-25000" dirty="0">
                <a:latin typeface="Cambria Math" pitchFamily="18" charset="0"/>
                <a:ea typeface="Cambria Math" pitchFamily="18" charset="0"/>
              </a:rPr>
              <a:t>6</a:t>
            </a:r>
            <a:r>
              <a:rPr lang="en-US" dirty="0"/>
              <a:t> + </a:t>
            </a:r>
            <a:r>
              <a:rPr lang="en-US" i="1" dirty="0"/>
              <a:t>P</a:t>
            </a:r>
            <a:r>
              <a:rPr lang="en-US" baseline="-25000" dirty="0">
                <a:latin typeface="Cambria Math" pitchFamily="18" charset="0"/>
                <a:ea typeface="Cambria Math" pitchFamily="18" charset="0"/>
              </a:rPr>
              <a:t>7</a:t>
            </a:r>
            <a:r>
              <a:rPr lang="en-US" dirty="0"/>
              <a:t> +</a:t>
            </a:r>
            <a:r>
              <a:rPr lang="en-US" i="1" dirty="0"/>
              <a:t>P</a:t>
            </a:r>
            <a:r>
              <a:rPr lang="en-US" baseline="-25000" dirty="0">
                <a:latin typeface="Cambria Math" pitchFamily="18" charset="0"/>
                <a:ea typeface="Cambria Math" pitchFamily="18" charset="0"/>
              </a:rPr>
              <a:t>8</a:t>
            </a:r>
            <a:r>
              <a:rPr lang="en-US" dirty="0"/>
              <a:t>. </a:t>
            </a:r>
          </a:p>
          <a:p>
            <a:pPr lvl="1"/>
            <a:r>
              <a:rPr lang="en-US" dirty="0"/>
              <a:t>To find each of </a:t>
            </a:r>
            <a:r>
              <a:rPr lang="en-US" i="1" dirty="0"/>
              <a:t>P</a:t>
            </a:r>
            <a:r>
              <a:rPr lang="en-US" baseline="-25000" dirty="0">
                <a:latin typeface="Cambria Math" pitchFamily="18" charset="0"/>
                <a:ea typeface="Cambria Math" pitchFamily="18" charset="0"/>
              </a:rPr>
              <a:t>6</a:t>
            </a:r>
            <a:r>
              <a:rPr lang="en-US" dirty="0"/>
              <a:t>, </a:t>
            </a:r>
            <a:r>
              <a:rPr lang="en-US" i="1" dirty="0"/>
              <a:t>P</a:t>
            </a:r>
            <a:r>
              <a:rPr lang="en-US" baseline="-25000" dirty="0">
                <a:latin typeface="Cambria Math" pitchFamily="18" charset="0"/>
                <a:ea typeface="Cambria Math" pitchFamily="18" charset="0"/>
              </a:rPr>
              <a:t>7</a:t>
            </a:r>
            <a:r>
              <a:rPr lang="en-US" dirty="0"/>
              <a:t>, and </a:t>
            </a:r>
            <a:r>
              <a:rPr lang="en-US" i="1" dirty="0"/>
              <a:t>P</a:t>
            </a:r>
            <a:r>
              <a:rPr lang="en-US" baseline="-25000" dirty="0">
                <a:latin typeface="Cambria Math" pitchFamily="18" charset="0"/>
                <a:ea typeface="Cambria Math" pitchFamily="18" charset="0"/>
              </a:rPr>
              <a:t>8</a:t>
            </a:r>
            <a:r>
              <a:rPr lang="en-US" dirty="0"/>
              <a:t> , we find the number of passwords of the specified length composed of letters and digits and subtract the number composed only of letters. We find that:</a:t>
            </a:r>
          </a:p>
          <a:p>
            <a:pPr lvl="2">
              <a:buNone/>
            </a:pPr>
            <a:r>
              <a:rPr lang="en-US" dirty="0"/>
              <a:t>     </a:t>
            </a:r>
          </a:p>
          <a:p>
            <a:pPr lvl="1">
              <a:buNone/>
            </a:pPr>
            <a:r>
              <a:rPr lang="en-US" i="1" dirty="0"/>
              <a:t>           P</a:t>
            </a:r>
            <a:r>
              <a:rPr lang="en-US" baseline="-25000"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6</a:t>
            </a:r>
            <a:r>
              <a:rPr lang="en-US" dirty="0"/>
              <a:t>  =</a:t>
            </a:r>
            <a:r>
              <a:rPr lang="en-US" dirty="0">
                <a:latin typeface="Cambria Math" pitchFamily="18" charset="0"/>
                <a:ea typeface="Cambria Math" pitchFamily="18" charset="0"/>
              </a:rPr>
              <a:t>2,176,782,336 </a:t>
            </a:r>
            <a:r>
              <a:rPr lang="en-US" dirty="0">
                <a:latin typeface="Cambria Math"/>
                <a:ea typeface="Cambria Math"/>
              </a:rPr>
              <a:t>−</a:t>
            </a:r>
            <a:r>
              <a:rPr lang="en-US" dirty="0"/>
              <a:t> </a:t>
            </a:r>
            <a:r>
              <a:rPr lang="en-US" dirty="0">
                <a:latin typeface="Cambria Math" pitchFamily="18" charset="0"/>
                <a:ea typeface="Cambria Math" pitchFamily="18" charset="0"/>
              </a:rPr>
              <a:t>308,915,776</a:t>
            </a:r>
            <a:r>
              <a:rPr lang="en-US" dirty="0"/>
              <a:t> =</a:t>
            </a:r>
            <a:r>
              <a:rPr lang="en-US" dirty="0">
                <a:latin typeface="Cambria Math" pitchFamily="18" charset="0"/>
                <a:ea typeface="Cambria Math" pitchFamily="18" charset="0"/>
              </a:rPr>
              <a:t>1,867,866,560.</a:t>
            </a:r>
          </a:p>
          <a:p>
            <a:pPr lvl="1">
              <a:buNone/>
            </a:pPr>
            <a:r>
              <a:rPr lang="en-US" i="1" dirty="0"/>
              <a:t>           P</a:t>
            </a:r>
            <a:r>
              <a:rPr lang="en-US" baseline="-25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7</a:t>
            </a:r>
            <a:r>
              <a:rPr lang="en-US" dirty="0"/>
              <a:t>  =</a:t>
            </a:r>
          </a:p>
          <a:p>
            <a:pPr lvl="1">
              <a:buNone/>
            </a:pPr>
            <a:r>
              <a:rPr lang="en-US" dirty="0">
                <a:latin typeface="Cambria Math" pitchFamily="18" charset="0"/>
                <a:ea typeface="Cambria Math" pitchFamily="18" charset="0"/>
              </a:rPr>
              <a:t>                        78,364,164,096 </a:t>
            </a:r>
            <a:r>
              <a:rPr lang="en-US" dirty="0">
                <a:latin typeface="Cambria Math"/>
                <a:ea typeface="Cambria Math"/>
              </a:rPr>
              <a:t>−</a:t>
            </a:r>
            <a:r>
              <a:rPr lang="en-US" dirty="0"/>
              <a:t> 8,</a:t>
            </a:r>
            <a:r>
              <a:rPr lang="en-US" dirty="0">
                <a:latin typeface="Cambria Math" pitchFamily="18" charset="0"/>
                <a:ea typeface="Cambria Math" pitchFamily="18" charset="0"/>
              </a:rPr>
              <a:t>031,810,176</a:t>
            </a:r>
            <a:r>
              <a:rPr lang="en-US" dirty="0"/>
              <a:t> =  </a:t>
            </a:r>
            <a:r>
              <a:rPr lang="en-US" dirty="0">
                <a:latin typeface="Cambria Math" pitchFamily="18" charset="0"/>
                <a:ea typeface="Cambria Math" pitchFamily="18" charset="0"/>
              </a:rPr>
              <a:t>70,332,353,920.</a:t>
            </a:r>
            <a:endParaRPr lang="en-US" dirty="0"/>
          </a:p>
          <a:p>
            <a:pPr lvl="1">
              <a:buNone/>
            </a:pPr>
            <a:r>
              <a:rPr lang="en-US" i="1" dirty="0"/>
              <a:t>           P</a:t>
            </a:r>
            <a:r>
              <a:rPr lang="en-US" baseline="-25000"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8</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8</a:t>
            </a:r>
            <a:r>
              <a:rPr lang="en-US" dirty="0"/>
              <a:t>  =</a:t>
            </a:r>
          </a:p>
          <a:p>
            <a:pPr lvl="1">
              <a:buNone/>
            </a:pPr>
            <a:r>
              <a:rPr lang="en-US" dirty="0">
                <a:latin typeface="Cambria Math" pitchFamily="18" charset="0"/>
                <a:ea typeface="Cambria Math" pitchFamily="18" charset="0"/>
              </a:rPr>
              <a:t>                       2,821,109,907,456 </a:t>
            </a:r>
            <a:r>
              <a:rPr lang="en-US" dirty="0">
                <a:latin typeface="Cambria Math"/>
                <a:ea typeface="Cambria Math"/>
              </a:rPr>
              <a:t>−</a:t>
            </a:r>
            <a:r>
              <a:rPr lang="en-US" dirty="0"/>
              <a:t> </a:t>
            </a:r>
            <a:r>
              <a:rPr lang="en-US" dirty="0">
                <a:latin typeface="Cambria Math" pitchFamily="18" charset="0"/>
                <a:ea typeface="Cambria Math" pitchFamily="18" charset="0"/>
              </a:rPr>
              <a:t>208,827,064,576</a:t>
            </a:r>
            <a:r>
              <a:rPr lang="en-US" dirty="0"/>
              <a:t> =</a:t>
            </a:r>
            <a:r>
              <a:rPr lang="en-US" dirty="0">
                <a:latin typeface="Cambria Math" pitchFamily="18" charset="0"/>
                <a:ea typeface="Cambria Math" pitchFamily="18" charset="0"/>
              </a:rPr>
              <a:t>2,612,282,842,880.</a:t>
            </a:r>
          </a:p>
          <a:p>
            <a:pPr lvl="1">
              <a:buNone/>
            </a:pPr>
            <a:endParaRPr lang="en-US" dirty="0"/>
          </a:p>
          <a:p>
            <a:pPr lvl="1">
              <a:buNone/>
            </a:pPr>
            <a:r>
              <a:rPr lang="en-US" dirty="0"/>
              <a:t>Consequently, </a:t>
            </a:r>
            <a:r>
              <a:rPr lang="en-US" i="1" dirty="0"/>
              <a:t>P</a:t>
            </a:r>
            <a:r>
              <a:rPr lang="en-US" dirty="0"/>
              <a:t> = </a:t>
            </a:r>
            <a:r>
              <a:rPr lang="en-US" i="1" dirty="0"/>
              <a:t>P</a:t>
            </a:r>
            <a:r>
              <a:rPr lang="en-US" baseline="-25000" dirty="0">
                <a:latin typeface="Cambria Math" pitchFamily="18" charset="0"/>
                <a:ea typeface="Cambria Math" pitchFamily="18" charset="0"/>
              </a:rPr>
              <a:t>6</a:t>
            </a:r>
            <a:r>
              <a:rPr lang="en-US" dirty="0"/>
              <a:t> + </a:t>
            </a:r>
            <a:r>
              <a:rPr lang="en-US" i="1" dirty="0"/>
              <a:t>P</a:t>
            </a:r>
            <a:r>
              <a:rPr lang="en-US" baseline="-25000" dirty="0">
                <a:latin typeface="Cambria Math" pitchFamily="18" charset="0"/>
                <a:ea typeface="Cambria Math" pitchFamily="18" charset="0"/>
              </a:rPr>
              <a:t>7</a:t>
            </a:r>
            <a:r>
              <a:rPr lang="en-US" dirty="0"/>
              <a:t> +</a:t>
            </a:r>
            <a:r>
              <a:rPr lang="en-US" i="1" dirty="0"/>
              <a:t>P</a:t>
            </a:r>
            <a:r>
              <a:rPr lang="en-US" baseline="-25000"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2,684,483,063,360</a:t>
            </a:r>
            <a:r>
              <a:rPr lang="en-US" dirty="0"/>
              <a:t>.</a:t>
            </a:r>
          </a:p>
        </p:txBody>
      </p:sp>
      <p:sp>
        <p:nvSpPr>
          <p:cNvPr id="4" name="Date Placeholder 3"/>
          <p:cNvSpPr>
            <a:spLocks noGrp="1"/>
          </p:cNvSpPr>
          <p:nvPr>
            <p:ph type="dt" sz="half" idx="10"/>
          </p:nvPr>
        </p:nvSpPr>
        <p:spPr/>
        <p:txBody>
          <a:bodyPr/>
          <a:lstStyle/>
          <a:p>
            <a:fld id="{41DAFA2A-B69D-4BCD-9BBE-9283B5521ADE}"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 calcmode="lin" valueType="num">
                                      <p:cBhvr additive="base">
                                        <p:cTn id="2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r>
              <a:rPr lang="en-US" sz="3600" dirty="0"/>
              <a:t>There are 32 computers in a data center in the cloud. Each of these computers has 24 ports. How many different computer ports are there in this data center?</a:t>
            </a:r>
          </a:p>
        </p:txBody>
      </p:sp>
      <p:sp>
        <p:nvSpPr>
          <p:cNvPr id="4" name="Date Placeholder 3"/>
          <p:cNvSpPr>
            <a:spLocks noGrp="1"/>
          </p:cNvSpPr>
          <p:nvPr>
            <p:ph type="dt" sz="half" idx="10"/>
          </p:nvPr>
        </p:nvSpPr>
        <p:spPr/>
        <p:txBody>
          <a:bodyPr/>
          <a:lstStyle/>
          <a:p>
            <a:fld id="{41DAFA2A-B69D-4BCD-9BBE-9283B5521ADE}"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14</a:t>
            </a:fld>
            <a:endParaRPr lang="en-US"/>
          </a:p>
        </p:txBody>
      </p:sp>
    </p:spTree>
    <p:extLst>
      <p:ext uri="{BB962C8B-B14F-4D97-AF65-F5344CB8AC3E}">
        <p14:creationId xmlns:p14="http://schemas.microsoft.com/office/powerpoint/2010/main" val="251713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Addresses</a:t>
            </a:r>
          </a:p>
        </p:txBody>
      </p:sp>
      <p:sp>
        <p:nvSpPr>
          <p:cNvPr id="3" name="Content Placeholder 2"/>
          <p:cNvSpPr>
            <a:spLocks noGrp="1"/>
          </p:cNvSpPr>
          <p:nvPr>
            <p:ph idx="1"/>
          </p:nvPr>
        </p:nvSpPr>
        <p:spPr/>
        <p:txBody>
          <a:bodyPr>
            <a:normAutofit fontScale="70000" lnSpcReduction="20000"/>
          </a:bodyPr>
          <a:lstStyle/>
          <a:p>
            <a:r>
              <a:rPr lang="en-US" dirty="0"/>
              <a:t>Version </a:t>
            </a:r>
            <a:r>
              <a:rPr lang="en-US" dirty="0">
                <a:latin typeface="Cambria Math" pitchFamily="18" charset="0"/>
                <a:ea typeface="Cambria Math" pitchFamily="18" charset="0"/>
              </a:rPr>
              <a:t>4</a:t>
            </a:r>
            <a:r>
              <a:rPr lang="en-US" dirty="0"/>
              <a:t> of the Internet Protocol (IPv</a:t>
            </a:r>
            <a:r>
              <a:rPr lang="en-US" dirty="0">
                <a:latin typeface="Cambria Math" pitchFamily="18" charset="0"/>
                <a:ea typeface="Cambria Math" pitchFamily="18" charset="0"/>
              </a:rPr>
              <a:t>4</a:t>
            </a:r>
            <a:r>
              <a:rPr lang="en-US" dirty="0"/>
              <a:t>) uses </a:t>
            </a:r>
            <a:r>
              <a:rPr lang="en-US" dirty="0">
                <a:latin typeface="Cambria Math" pitchFamily="18" charset="0"/>
                <a:ea typeface="Cambria Math" pitchFamily="18" charset="0"/>
              </a:rPr>
              <a:t>32</a:t>
            </a:r>
            <a:r>
              <a:rPr lang="en-US" dirty="0"/>
              <a:t> bits.</a:t>
            </a:r>
          </a:p>
          <a:p>
            <a:endParaRPr lang="en-US" dirty="0"/>
          </a:p>
          <a:p>
            <a:pPr>
              <a:buNone/>
            </a:pPr>
            <a:endParaRPr lang="en-US" dirty="0"/>
          </a:p>
          <a:p>
            <a:pPr>
              <a:buNone/>
            </a:pPr>
            <a:endParaRPr lang="en-US" dirty="0"/>
          </a:p>
          <a:p>
            <a:pPr>
              <a:buNone/>
            </a:pPr>
            <a:endParaRPr lang="en-US" dirty="0"/>
          </a:p>
          <a:p>
            <a:pPr>
              <a:buNone/>
            </a:pPr>
            <a:endParaRPr lang="en-US" dirty="0"/>
          </a:p>
          <a:p>
            <a:r>
              <a:rPr lang="en-US" b="1" dirty="0"/>
              <a:t>Class A Addresses</a:t>
            </a:r>
            <a:r>
              <a:rPr lang="en-US" dirty="0"/>
              <a:t>: used for the largest networks, a </a:t>
            </a:r>
            <a:r>
              <a:rPr lang="en-US" dirty="0">
                <a:latin typeface="Cambria Math" pitchFamily="18" charset="0"/>
                <a:ea typeface="Cambria Math" pitchFamily="18" charset="0"/>
              </a:rPr>
              <a:t>0</a:t>
            </a:r>
            <a:r>
              <a:rPr lang="en-US" dirty="0"/>
              <a:t>,followed by a </a:t>
            </a:r>
            <a:r>
              <a:rPr lang="en-US" dirty="0">
                <a:latin typeface="Cambria Math" pitchFamily="18" charset="0"/>
                <a:ea typeface="Cambria Math" pitchFamily="18" charset="0"/>
              </a:rPr>
              <a:t>7</a:t>
            </a:r>
            <a:r>
              <a:rPr lang="en-US" dirty="0"/>
              <a:t>-bit </a:t>
            </a:r>
            <a:r>
              <a:rPr lang="en-US" dirty="0" err="1"/>
              <a:t>netid</a:t>
            </a:r>
            <a:r>
              <a:rPr lang="en-US" dirty="0"/>
              <a:t> and a </a:t>
            </a:r>
            <a:r>
              <a:rPr lang="en-US" dirty="0">
                <a:latin typeface="Cambria Math" pitchFamily="18" charset="0"/>
                <a:ea typeface="Cambria Math" pitchFamily="18" charset="0"/>
              </a:rPr>
              <a:t>24</a:t>
            </a:r>
            <a:r>
              <a:rPr lang="en-US" dirty="0"/>
              <a:t>-bit </a:t>
            </a:r>
            <a:r>
              <a:rPr lang="en-US" dirty="0" err="1"/>
              <a:t>hostid</a:t>
            </a:r>
            <a:r>
              <a:rPr lang="en-US" dirty="0"/>
              <a:t>.</a:t>
            </a:r>
          </a:p>
          <a:p>
            <a:r>
              <a:rPr lang="en-US" b="1" dirty="0"/>
              <a:t>Class B Addresses</a:t>
            </a:r>
            <a:r>
              <a:rPr lang="en-US" dirty="0"/>
              <a:t>: used for the medium-sized networks, a </a:t>
            </a:r>
            <a:r>
              <a:rPr lang="en-US" dirty="0">
                <a:latin typeface="Cambria Math" pitchFamily="18" charset="0"/>
                <a:ea typeface="Cambria Math" pitchFamily="18" charset="0"/>
              </a:rPr>
              <a:t>10</a:t>
            </a:r>
            <a:r>
              <a:rPr lang="en-US" dirty="0"/>
              <a:t>,followed by a </a:t>
            </a:r>
            <a:r>
              <a:rPr lang="en-US" dirty="0">
                <a:latin typeface="Cambria Math" pitchFamily="18" charset="0"/>
                <a:ea typeface="Cambria Math" pitchFamily="18" charset="0"/>
              </a:rPr>
              <a:t>14</a:t>
            </a:r>
            <a:r>
              <a:rPr lang="en-US" dirty="0"/>
              <a:t>-bit </a:t>
            </a:r>
            <a:r>
              <a:rPr lang="en-US" dirty="0" err="1"/>
              <a:t>netid</a:t>
            </a:r>
            <a:r>
              <a:rPr lang="en-US" dirty="0"/>
              <a:t> and a </a:t>
            </a:r>
            <a:r>
              <a:rPr lang="en-US" dirty="0">
                <a:latin typeface="Cambria Math" pitchFamily="18" charset="0"/>
                <a:ea typeface="Cambria Math" pitchFamily="18" charset="0"/>
              </a:rPr>
              <a:t>16</a:t>
            </a:r>
            <a:r>
              <a:rPr lang="en-US" dirty="0"/>
              <a:t>-bit </a:t>
            </a:r>
            <a:r>
              <a:rPr lang="en-US" dirty="0" err="1"/>
              <a:t>hostid</a:t>
            </a:r>
            <a:r>
              <a:rPr lang="en-US" dirty="0"/>
              <a:t>.</a:t>
            </a:r>
          </a:p>
          <a:p>
            <a:r>
              <a:rPr lang="en-US" b="1" dirty="0"/>
              <a:t>Class C Addresses</a:t>
            </a:r>
            <a:r>
              <a:rPr lang="en-US" dirty="0"/>
              <a:t>: used for the smallest networks, a </a:t>
            </a:r>
            <a:r>
              <a:rPr lang="en-US" dirty="0">
                <a:latin typeface="Cambria Math" pitchFamily="18" charset="0"/>
                <a:ea typeface="Cambria Math" pitchFamily="18" charset="0"/>
              </a:rPr>
              <a:t>110</a:t>
            </a:r>
            <a:r>
              <a:rPr lang="en-US" dirty="0"/>
              <a:t>,followed by a </a:t>
            </a:r>
            <a:r>
              <a:rPr lang="en-US" dirty="0">
                <a:latin typeface="Cambria Math" pitchFamily="18" charset="0"/>
                <a:ea typeface="Cambria Math" pitchFamily="18" charset="0"/>
              </a:rPr>
              <a:t>21</a:t>
            </a:r>
            <a:r>
              <a:rPr lang="en-US" dirty="0"/>
              <a:t>-bit </a:t>
            </a:r>
            <a:r>
              <a:rPr lang="en-US" dirty="0" err="1"/>
              <a:t>netid</a:t>
            </a:r>
            <a:r>
              <a:rPr lang="en-US" dirty="0"/>
              <a:t> and a </a:t>
            </a:r>
            <a:r>
              <a:rPr lang="en-US" dirty="0">
                <a:latin typeface="Cambria Math" pitchFamily="18" charset="0"/>
                <a:ea typeface="Cambria Math" pitchFamily="18" charset="0"/>
              </a:rPr>
              <a:t>8</a:t>
            </a:r>
            <a:r>
              <a:rPr lang="en-US" dirty="0"/>
              <a:t>-bit </a:t>
            </a:r>
            <a:r>
              <a:rPr lang="en-US" dirty="0" err="1"/>
              <a:t>hostid</a:t>
            </a:r>
            <a:r>
              <a:rPr lang="en-US" dirty="0"/>
              <a:t>.</a:t>
            </a:r>
          </a:p>
          <a:p>
            <a:pPr lvl="1"/>
            <a:r>
              <a:rPr lang="en-US" dirty="0"/>
              <a:t>Neither Class D nor Class E addresses are assigned as the address of a computer on the internet. Only Classes A, B, and C are available. </a:t>
            </a:r>
          </a:p>
          <a:p>
            <a:pPr lvl="1"/>
            <a:r>
              <a:rPr lang="en-US" dirty="0">
                <a:latin typeface="Cambria Math" pitchFamily="18" charset="0"/>
                <a:ea typeface="Cambria Math" pitchFamily="18" charset="0"/>
              </a:rPr>
              <a:t>1111111</a:t>
            </a:r>
            <a:r>
              <a:rPr lang="en-US" dirty="0"/>
              <a:t> is not available as the </a:t>
            </a:r>
            <a:r>
              <a:rPr lang="en-US" dirty="0" err="1"/>
              <a:t>netid</a:t>
            </a:r>
            <a:r>
              <a:rPr lang="en-US" dirty="0"/>
              <a:t> of a Class A network.</a:t>
            </a:r>
          </a:p>
          <a:p>
            <a:pPr lvl="1"/>
            <a:r>
              <a:rPr lang="en-US" dirty="0" err="1"/>
              <a:t>Hostids</a:t>
            </a:r>
            <a:r>
              <a:rPr lang="en-US" dirty="0"/>
              <a:t> consisting of all </a:t>
            </a:r>
            <a:r>
              <a:rPr lang="en-US" dirty="0">
                <a:latin typeface="Cambria Math" pitchFamily="18" charset="0"/>
                <a:ea typeface="Cambria Math" pitchFamily="18" charset="0"/>
              </a:rPr>
              <a:t>0</a:t>
            </a:r>
            <a:r>
              <a:rPr lang="en-US" dirty="0"/>
              <a:t>s and all </a:t>
            </a:r>
            <a:r>
              <a:rPr lang="en-US" dirty="0">
                <a:latin typeface="Cambria Math" pitchFamily="18" charset="0"/>
                <a:ea typeface="Cambria Math" pitchFamily="18" charset="0"/>
              </a:rPr>
              <a:t>1</a:t>
            </a:r>
            <a:r>
              <a:rPr lang="en-US" dirty="0"/>
              <a:t>s are not available in any network. </a:t>
            </a:r>
          </a:p>
        </p:txBody>
      </p:sp>
      <p:pic>
        <p:nvPicPr>
          <p:cNvPr id="4" name="Picture 3" descr="0502.jpg"/>
          <p:cNvPicPr>
            <a:picLocks noChangeAspect="1"/>
          </p:cNvPicPr>
          <p:nvPr/>
        </p:nvPicPr>
        <p:blipFill>
          <a:blip r:embed="rId2" cstate="print"/>
          <a:stretch>
            <a:fillRect/>
          </a:stretch>
        </p:blipFill>
        <p:spPr>
          <a:xfrm>
            <a:off x="1905000" y="2209800"/>
            <a:ext cx="4425696" cy="1217676"/>
          </a:xfrm>
          <a:prstGeom prst="rect">
            <a:avLst/>
          </a:prstGeom>
        </p:spPr>
      </p:pic>
      <p:sp>
        <p:nvSpPr>
          <p:cNvPr id="5" name="Date Placeholder 4"/>
          <p:cNvSpPr>
            <a:spLocks noGrp="1"/>
          </p:cNvSpPr>
          <p:nvPr>
            <p:ph type="dt" sz="half" idx="10"/>
          </p:nvPr>
        </p:nvSpPr>
        <p:spPr/>
        <p:txBody>
          <a:bodyPr/>
          <a:lstStyle/>
          <a:p>
            <a:fld id="{BBE7E268-F63C-43D3-8C7B-449DBFF7EACD}"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Internet Addresses</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How many different IPv</a:t>
            </a:r>
            <a:r>
              <a:rPr lang="en-US" dirty="0">
                <a:latin typeface="Cambria Math" pitchFamily="18" charset="0"/>
                <a:ea typeface="Cambria Math" pitchFamily="18" charset="0"/>
              </a:rPr>
              <a:t>4</a:t>
            </a:r>
            <a:r>
              <a:rPr lang="en-US" dirty="0"/>
              <a:t> addresses are available for computers on the internet?</a:t>
            </a:r>
          </a:p>
          <a:p>
            <a:pPr>
              <a:buNone/>
            </a:pPr>
            <a:r>
              <a:rPr lang="en-US" b="1" dirty="0"/>
              <a:t>    Solution</a:t>
            </a:r>
            <a:r>
              <a:rPr lang="en-US" dirty="0"/>
              <a:t>: Use both the sum and the product rule. Let </a:t>
            </a:r>
            <a:r>
              <a:rPr lang="en-US" i="1" dirty="0"/>
              <a:t>x</a:t>
            </a:r>
            <a:r>
              <a:rPr lang="en-US" dirty="0"/>
              <a:t> be the number of available addresses, and let </a:t>
            </a:r>
            <a:r>
              <a:rPr lang="en-US" i="1" dirty="0" err="1"/>
              <a:t>x</a:t>
            </a:r>
            <a:r>
              <a:rPr lang="en-US" baseline="-25000" dirty="0" err="1"/>
              <a:t>A</a:t>
            </a:r>
            <a:r>
              <a:rPr lang="en-US" dirty="0"/>
              <a:t>, </a:t>
            </a:r>
            <a:r>
              <a:rPr lang="en-US" i="1" dirty="0" err="1"/>
              <a:t>x</a:t>
            </a:r>
            <a:r>
              <a:rPr lang="en-US" baseline="-25000" dirty="0" err="1"/>
              <a:t>B</a:t>
            </a:r>
            <a:r>
              <a:rPr lang="en-US" dirty="0"/>
              <a:t>, and </a:t>
            </a:r>
            <a:r>
              <a:rPr lang="en-US" i="1" dirty="0" err="1"/>
              <a:t>x</a:t>
            </a:r>
            <a:r>
              <a:rPr lang="en-US" baseline="-25000" dirty="0" err="1"/>
              <a:t>C</a:t>
            </a:r>
            <a:r>
              <a:rPr lang="en-US" dirty="0"/>
              <a:t> denote the number of addresses for the respective classes.</a:t>
            </a:r>
          </a:p>
          <a:p>
            <a:pPr lvl="1"/>
            <a:r>
              <a:rPr lang="en-US" dirty="0"/>
              <a:t>To find, </a:t>
            </a:r>
            <a:r>
              <a:rPr lang="en-US" i="1" dirty="0" err="1"/>
              <a:t>x</a:t>
            </a:r>
            <a:r>
              <a:rPr lang="en-US" baseline="-25000" dirty="0" err="1"/>
              <a:t>A</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a:t>
            </a:r>
            <a:r>
              <a:rPr lang="en-US" dirty="0">
                <a:latin typeface="Cambria Math"/>
                <a:ea typeface="Cambria Math"/>
              </a:rPr>
              <a:t>− 1 = 127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24</a:t>
            </a:r>
            <a:r>
              <a:rPr lang="en-US" dirty="0"/>
              <a:t> </a:t>
            </a:r>
            <a:r>
              <a:rPr lang="en-US" dirty="0">
                <a:latin typeface="Cambria Math"/>
                <a:ea typeface="Cambria Math"/>
              </a:rPr>
              <a:t>− 2 = 16,777,214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A</a:t>
            </a:r>
            <a:r>
              <a:rPr lang="en-US" i="1" dirty="0"/>
              <a:t> = </a:t>
            </a:r>
            <a:r>
              <a:rPr lang="en-US" dirty="0">
                <a:latin typeface="Cambria Math" pitchFamily="18" charset="0"/>
                <a:ea typeface="Cambria Math" pitchFamily="18" charset="0"/>
              </a:rPr>
              <a:t>127</a:t>
            </a:r>
            <a:r>
              <a:rPr lang="en-US" dirty="0">
                <a:latin typeface="Cambria Math"/>
                <a:ea typeface="Cambria Math"/>
              </a:rPr>
              <a:t>∙ 16,777,214 = 2,130,706,178.</a:t>
            </a:r>
            <a:endParaRPr lang="en-US" dirty="0">
              <a:latin typeface="Cambria Math" pitchFamily="18" charset="0"/>
              <a:ea typeface="Cambria Math" pitchFamily="18" charset="0"/>
            </a:endParaRPr>
          </a:p>
          <a:p>
            <a:pPr lvl="1"/>
            <a:r>
              <a:rPr lang="en-US" dirty="0"/>
              <a:t>To find, </a:t>
            </a:r>
            <a:r>
              <a:rPr lang="en-US" i="1" dirty="0" err="1"/>
              <a:t>x</a:t>
            </a:r>
            <a:r>
              <a:rPr lang="en-US" baseline="-25000" dirty="0" err="1"/>
              <a:t>B</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14</a:t>
            </a:r>
            <a:r>
              <a:rPr lang="en-US" dirty="0"/>
              <a:t> </a:t>
            </a:r>
            <a:r>
              <a:rPr lang="en-US" dirty="0">
                <a:latin typeface="Cambria Math"/>
                <a:ea typeface="Cambria Math"/>
              </a:rPr>
              <a:t>= 16,384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16</a:t>
            </a:r>
            <a:r>
              <a:rPr lang="en-US" dirty="0"/>
              <a:t> </a:t>
            </a:r>
            <a:r>
              <a:rPr lang="en-US" dirty="0">
                <a:latin typeface="Cambria Math"/>
                <a:ea typeface="Cambria Math"/>
              </a:rPr>
              <a:t>− 2 = 16,534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B</a:t>
            </a:r>
            <a:r>
              <a:rPr lang="en-US" i="1" dirty="0"/>
              <a:t> = </a:t>
            </a:r>
            <a:r>
              <a:rPr lang="en-US" dirty="0">
                <a:latin typeface="Cambria Math"/>
                <a:ea typeface="Cambria Math"/>
              </a:rPr>
              <a:t>16,384 ∙ 16, 534 = 1,073,709,056.</a:t>
            </a:r>
            <a:endParaRPr lang="en-US" dirty="0"/>
          </a:p>
          <a:p>
            <a:pPr lvl="1"/>
            <a:r>
              <a:rPr lang="en-US" dirty="0"/>
              <a:t>To find, </a:t>
            </a:r>
            <a:r>
              <a:rPr lang="en-US" i="1" dirty="0" err="1"/>
              <a:t>x</a:t>
            </a:r>
            <a:r>
              <a:rPr lang="en-US" baseline="-25000" dirty="0" err="1"/>
              <a:t>C</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21</a:t>
            </a:r>
            <a:r>
              <a:rPr lang="en-US" dirty="0"/>
              <a:t> </a:t>
            </a:r>
            <a:r>
              <a:rPr lang="en-US" dirty="0">
                <a:latin typeface="Cambria Math"/>
                <a:ea typeface="Cambria Math"/>
              </a:rPr>
              <a:t>= 2,097,152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8</a:t>
            </a:r>
            <a:r>
              <a:rPr lang="en-US" dirty="0"/>
              <a:t> </a:t>
            </a:r>
            <a:r>
              <a:rPr lang="en-US" dirty="0">
                <a:latin typeface="Cambria Math"/>
                <a:ea typeface="Cambria Math"/>
              </a:rPr>
              <a:t>− 2 = 254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C</a:t>
            </a:r>
            <a:r>
              <a:rPr lang="en-US" i="1" dirty="0"/>
              <a:t> = </a:t>
            </a:r>
            <a:r>
              <a:rPr lang="en-US" dirty="0">
                <a:latin typeface="Cambria Math"/>
                <a:ea typeface="Cambria Math"/>
              </a:rPr>
              <a:t>2,097,152 ∙ 254 = 532,676,608.</a:t>
            </a:r>
            <a:endParaRPr lang="en-US" dirty="0"/>
          </a:p>
          <a:p>
            <a:pPr lvl="1"/>
            <a:r>
              <a:rPr lang="en-US" dirty="0"/>
              <a:t>Hence, the total number of available IPv</a:t>
            </a:r>
            <a:r>
              <a:rPr lang="en-US" dirty="0">
                <a:latin typeface="Cambria Math" pitchFamily="18" charset="0"/>
                <a:ea typeface="Cambria Math" pitchFamily="18" charset="0"/>
              </a:rPr>
              <a:t>4</a:t>
            </a:r>
            <a:r>
              <a:rPr lang="en-US" dirty="0"/>
              <a:t> addresses is</a:t>
            </a:r>
          </a:p>
          <a:p>
            <a:pPr lvl="1">
              <a:buNone/>
            </a:pPr>
            <a:r>
              <a:rPr lang="en-US" dirty="0"/>
              <a:t>            </a:t>
            </a:r>
            <a:r>
              <a:rPr lang="en-US" i="1" dirty="0"/>
              <a:t>x = </a:t>
            </a:r>
            <a:r>
              <a:rPr lang="en-US" i="1" dirty="0" err="1"/>
              <a:t>x</a:t>
            </a:r>
            <a:r>
              <a:rPr lang="en-US" baseline="-25000" dirty="0" err="1"/>
              <a:t>A</a:t>
            </a:r>
            <a:r>
              <a:rPr lang="en-US" dirty="0"/>
              <a:t> +  </a:t>
            </a:r>
            <a:r>
              <a:rPr lang="en-US" i="1" dirty="0" err="1"/>
              <a:t>x</a:t>
            </a:r>
            <a:r>
              <a:rPr lang="en-US" baseline="-25000" dirty="0" err="1"/>
              <a:t>B</a:t>
            </a:r>
            <a:r>
              <a:rPr lang="en-US" dirty="0"/>
              <a:t>  + </a:t>
            </a:r>
            <a:r>
              <a:rPr lang="en-US" i="1" dirty="0" err="1"/>
              <a:t>x</a:t>
            </a:r>
            <a:r>
              <a:rPr lang="en-US" baseline="-25000" dirty="0" err="1"/>
              <a:t>C</a:t>
            </a:r>
            <a:r>
              <a:rPr lang="en-US" dirty="0"/>
              <a:t> </a:t>
            </a:r>
          </a:p>
          <a:p>
            <a:pPr lvl="1">
              <a:buNone/>
            </a:pPr>
            <a:r>
              <a:rPr lang="en-US" dirty="0"/>
              <a:t>              = </a:t>
            </a:r>
            <a:r>
              <a:rPr lang="en-US" dirty="0">
                <a:latin typeface="Cambria Math" pitchFamily="18" charset="0"/>
                <a:ea typeface="Cambria Math" pitchFamily="18" charset="0"/>
              </a:rPr>
              <a:t>2,130,706,178 + 1,073,709,056 + 532,676,608</a:t>
            </a:r>
          </a:p>
          <a:p>
            <a:pPr lvl="1">
              <a:buNone/>
            </a:pPr>
            <a:r>
              <a:rPr lang="en-US" dirty="0">
                <a:latin typeface="Cambria Math" pitchFamily="18" charset="0"/>
                <a:ea typeface="Cambria Math" pitchFamily="18" charset="0"/>
              </a:rPr>
              <a:t>               = 3, 737,091,842.</a:t>
            </a:r>
          </a:p>
        </p:txBody>
      </p:sp>
      <p:sp>
        <p:nvSpPr>
          <p:cNvPr id="4" name="TextBox 3"/>
          <p:cNvSpPr txBox="1"/>
          <p:nvPr/>
        </p:nvSpPr>
        <p:spPr>
          <a:xfrm>
            <a:off x="4191000" y="5867400"/>
            <a:ext cx="4724400" cy="923330"/>
          </a:xfrm>
          <a:prstGeom prst="rect">
            <a:avLst/>
          </a:prstGeom>
          <a:noFill/>
          <a:ln>
            <a:solidFill>
              <a:schemeClr val="accent1"/>
            </a:solidFill>
          </a:ln>
        </p:spPr>
        <p:txBody>
          <a:bodyPr wrap="square" rtlCol="0">
            <a:spAutoFit/>
          </a:bodyPr>
          <a:lstStyle/>
          <a:p>
            <a:r>
              <a:rPr lang="en-US" dirty="0"/>
              <a:t>Not Enough Today !!</a:t>
            </a:r>
          </a:p>
          <a:p>
            <a:r>
              <a:rPr lang="en-US" dirty="0"/>
              <a:t>The newer IPv6 protocol solves the problem of too few addresses.</a:t>
            </a:r>
          </a:p>
        </p:txBody>
      </p:sp>
      <p:sp>
        <p:nvSpPr>
          <p:cNvPr id="5" name="Date Placeholder 4"/>
          <p:cNvSpPr>
            <a:spLocks noGrp="1"/>
          </p:cNvSpPr>
          <p:nvPr>
            <p:ph type="dt" sz="half" idx="10"/>
          </p:nvPr>
        </p:nvSpPr>
        <p:spPr/>
        <p:txBody>
          <a:bodyPr/>
          <a:lstStyle/>
          <a:p>
            <a:fld id="{B81B6C30-0D01-454F-A057-531ADB92BE26}"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Counting Principles: Subtraction Rule</a:t>
            </a:r>
          </a:p>
        </p:txBody>
      </p:sp>
      <p:sp>
        <p:nvSpPr>
          <p:cNvPr id="3" name="Content Placeholder 2"/>
          <p:cNvSpPr>
            <a:spLocks noGrp="1"/>
          </p:cNvSpPr>
          <p:nvPr>
            <p:ph idx="1"/>
          </p:nvPr>
        </p:nvSpPr>
        <p:spPr/>
        <p:txBody>
          <a:bodyPr/>
          <a:lstStyle/>
          <a:p>
            <a:pPr>
              <a:buNone/>
            </a:pPr>
            <a:r>
              <a:rPr lang="en-US" b="1" dirty="0"/>
              <a:t>   Subtraction Rule</a:t>
            </a:r>
            <a:r>
              <a:rPr lang="en-US" dirty="0"/>
              <a:t>: If a task can be done either in one of </a:t>
            </a:r>
            <a:r>
              <a:rPr lang="en-US" i="1" dirty="0"/>
              <a:t>n</a:t>
            </a:r>
            <a:r>
              <a:rPr lang="en-US" baseline="-25000" dirty="0">
                <a:latin typeface="Cambria Math" pitchFamily="18" charset="0"/>
                <a:ea typeface="Cambria Math" pitchFamily="18" charset="0"/>
              </a:rPr>
              <a:t>1</a:t>
            </a:r>
            <a:r>
              <a:rPr lang="en-US" dirty="0"/>
              <a:t> ways or in one of  </a:t>
            </a:r>
            <a:r>
              <a:rPr lang="en-US" i="1" dirty="0"/>
              <a:t>n</a:t>
            </a:r>
            <a:r>
              <a:rPr lang="en-US" baseline="-25000" dirty="0">
                <a:latin typeface="Cambria Math" pitchFamily="18" charset="0"/>
                <a:ea typeface="Cambria Math" pitchFamily="18" charset="0"/>
              </a:rPr>
              <a:t>2</a:t>
            </a:r>
            <a:r>
              <a:rPr lang="en-US" dirty="0"/>
              <a:t> ways, then the total number of ways to do the task is  </a:t>
            </a:r>
            <a:r>
              <a:rPr lang="en-US" i="1" dirty="0"/>
              <a:t>n</a:t>
            </a:r>
            <a:r>
              <a:rPr lang="en-US" baseline="-25000" dirty="0">
                <a:latin typeface="Cambria Math" pitchFamily="18" charset="0"/>
                <a:ea typeface="Cambria Math" pitchFamily="18" charset="0"/>
              </a:rPr>
              <a:t>1 </a:t>
            </a:r>
            <a:r>
              <a:rPr lang="en-US" dirty="0">
                <a:latin typeface="Cambria Math"/>
                <a:ea typeface="Cambria Math"/>
              </a:rPr>
              <a:t>+</a:t>
            </a:r>
            <a:r>
              <a:rPr lang="en-US" i="1" dirty="0"/>
              <a:t> n</a:t>
            </a:r>
            <a:r>
              <a:rPr lang="en-US" baseline="-25000" dirty="0">
                <a:latin typeface="Cambria Math" pitchFamily="18" charset="0"/>
                <a:ea typeface="Cambria Math" pitchFamily="18" charset="0"/>
              </a:rPr>
              <a:t>2</a:t>
            </a:r>
            <a:r>
              <a:rPr lang="en-US" dirty="0"/>
              <a:t> minus the number of ways  to do the task that are common to the two different ways.</a:t>
            </a:r>
          </a:p>
          <a:p>
            <a:r>
              <a:rPr lang="en-US" dirty="0"/>
              <a:t>Also known as, the </a:t>
            </a:r>
            <a:r>
              <a:rPr lang="en-US" i="1" dirty="0"/>
              <a:t>principle of inclusion-exclusion</a:t>
            </a:r>
            <a:r>
              <a:rPr lang="en-US" dirty="0"/>
              <a:t>:</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209800" y="4876800"/>
            <a:ext cx="4812030" cy="380048"/>
          </a:xfrm>
          <a:prstGeom prst="rect">
            <a:avLst/>
          </a:prstGeom>
        </p:spPr>
      </p:pic>
      <p:sp>
        <p:nvSpPr>
          <p:cNvPr id="5" name="Date Placeholder 4"/>
          <p:cNvSpPr>
            <a:spLocks noGrp="1"/>
          </p:cNvSpPr>
          <p:nvPr>
            <p:ph type="dt" sz="half" idx="10"/>
          </p:nvPr>
        </p:nvSpPr>
        <p:spPr/>
        <p:txBody>
          <a:bodyPr/>
          <a:lstStyle/>
          <a:p>
            <a:fld id="{513BCEEB-AB31-4AF1-9683-D8393CEF730C}"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Bit Strings</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bit strings of length eight either start with a </a:t>
            </a:r>
            <a:r>
              <a:rPr lang="en-US" dirty="0">
                <a:latin typeface="Cambria Math" pitchFamily="18" charset="0"/>
                <a:ea typeface="Cambria Math" pitchFamily="18" charset="0"/>
              </a:rPr>
              <a:t>1</a:t>
            </a:r>
            <a:r>
              <a:rPr lang="en-US" dirty="0"/>
              <a:t> bit or end with the two bits </a:t>
            </a:r>
            <a:r>
              <a:rPr lang="en-US" dirty="0">
                <a:latin typeface="Cambria Math" pitchFamily="18" charset="0"/>
                <a:ea typeface="Cambria Math" pitchFamily="18" charset="0"/>
              </a:rPr>
              <a:t>00</a:t>
            </a:r>
            <a:r>
              <a:rPr lang="en-US" dirty="0"/>
              <a:t>?</a:t>
            </a:r>
          </a:p>
          <a:p>
            <a:pPr>
              <a:buNone/>
            </a:pPr>
            <a:r>
              <a:rPr lang="en-US" b="1" dirty="0"/>
              <a:t>   Solution</a:t>
            </a:r>
            <a:r>
              <a:rPr lang="en-US" dirty="0"/>
              <a:t>:  Use the subtraction rule.</a:t>
            </a:r>
          </a:p>
          <a:p>
            <a:pPr lvl="1"/>
            <a:r>
              <a:rPr lang="en-US" dirty="0"/>
              <a:t>Number of bit strings of length eight                                    that start with a </a:t>
            </a:r>
            <a:r>
              <a:rPr lang="en-US" dirty="0">
                <a:latin typeface="Cambria Math" pitchFamily="18" charset="0"/>
                <a:ea typeface="Cambria Math" pitchFamily="18" charset="0"/>
              </a:rPr>
              <a:t>1</a:t>
            </a:r>
            <a:r>
              <a:rPr lang="en-US" dirty="0"/>
              <a:t> bit: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128</a:t>
            </a:r>
          </a:p>
          <a:p>
            <a:pPr lvl="1"/>
            <a:r>
              <a:rPr lang="en-US" dirty="0"/>
              <a:t>Number of bit strings of length eight                                    that end with bits </a:t>
            </a:r>
            <a:r>
              <a:rPr lang="en-US" dirty="0">
                <a:latin typeface="Cambria Math" pitchFamily="18" charset="0"/>
                <a:ea typeface="Cambria Math" pitchFamily="18" charset="0"/>
              </a:rPr>
              <a:t>00</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64</a:t>
            </a:r>
          </a:p>
          <a:p>
            <a:pPr lvl="1"/>
            <a:r>
              <a:rPr lang="en-US" dirty="0"/>
              <a:t>Number of bit strings of length eight                                that start with a </a:t>
            </a:r>
            <a:r>
              <a:rPr lang="en-US" dirty="0">
                <a:latin typeface="Cambria Math" pitchFamily="18" charset="0"/>
                <a:ea typeface="Cambria Math" pitchFamily="18" charset="0"/>
              </a:rPr>
              <a:t>1</a:t>
            </a:r>
            <a:r>
              <a:rPr lang="en-US" dirty="0"/>
              <a:t> bit and end with bits </a:t>
            </a:r>
            <a:r>
              <a:rPr lang="en-US" dirty="0">
                <a:latin typeface="Cambria Math" pitchFamily="18" charset="0"/>
                <a:ea typeface="Cambria Math" pitchFamily="18" charset="0"/>
              </a:rPr>
              <a:t>00 </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32</a:t>
            </a:r>
          </a:p>
          <a:p>
            <a:pPr>
              <a:buNone/>
            </a:pPr>
            <a:r>
              <a:rPr lang="en-US" dirty="0">
                <a:latin typeface="Cambria Math" pitchFamily="18" charset="0"/>
                <a:ea typeface="Cambria Math" pitchFamily="18" charset="0"/>
              </a:rPr>
              <a:t>    Hence, the number is 128 + 64 </a:t>
            </a:r>
            <a:r>
              <a:rPr lang="en-US" dirty="0">
                <a:latin typeface="Cambria Math"/>
                <a:ea typeface="Cambria Math"/>
              </a:rPr>
              <a:t>− </a:t>
            </a:r>
            <a:r>
              <a:rPr lang="en-US" dirty="0">
                <a:latin typeface="Cambria Math" pitchFamily="18" charset="0"/>
                <a:ea typeface="Cambria Math" pitchFamily="18" charset="0"/>
              </a:rPr>
              <a:t>32 = 160.</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400799" y="2895601"/>
            <a:ext cx="2128243" cy="2205770"/>
          </a:xfrm>
          <a:prstGeom prst="rect">
            <a:avLst/>
          </a:prstGeom>
        </p:spPr>
      </p:pic>
      <p:sp>
        <p:nvSpPr>
          <p:cNvPr id="5" name="Date Placeholder 4"/>
          <p:cNvSpPr>
            <a:spLocks noGrp="1"/>
          </p:cNvSpPr>
          <p:nvPr>
            <p:ph type="dt" sz="half" idx="10"/>
          </p:nvPr>
        </p:nvSpPr>
        <p:spPr/>
        <p:txBody>
          <a:bodyPr/>
          <a:lstStyle/>
          <a:p>
            <a:fld id="{AB4DAD55-78BB-407A-A006-FA3C3FC4C14B}"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Counting Principles: Division Rule</a:t>
            </a:r>
          </a:p>
        </p:txBody>
      </p:sp>
      <p:sp>
        <p:nvSpPr>
          <p:cNvPr id="3" name="Content Placeholder 2"/>
          <p:cNvSpPr>
            <a:spLocks noGrp="1"/>
          </p:cNvSpPr>
          <p:nvPr>
            <p:ph idx="1"/>
          </p:nvPr>
        </p:nvSpPr>
        <p:spPr/>
        <p:txBody>
          <a:bodyPr>
            <a:normAutofit fontScale="62500" lnSpcReduction="20000"/>
          </a:bodyPr>
          <a:lstStyle/>
          <a:p>
            <a:pPr>
              <a:buNone/>
            </a:pPr>
            <a:r>
              <a:rPr lang="en-US" b="1" dirty="0"/>
              <a:t>    Division Rule</a:t>
            </a:r>
            <a:r>
              <a:rPr lang="en-US" dirty="0"/>
              <a:t>: There are </a:t>
            </a:r>
            <a:r>
              <a:rPr lang="en-US" i="1" dirty="0"/>
              <a:t>n</a:t>
            </a:r>
            <a:r>
              <a:rPr lang="en-US" dirty="0"/>
              <a:t>/</a:t>
            </a:r>
            <a:r>
              <a:rPr lang="en-US" i="1" dirty="0"/>
              <a:t>d</a:t>
            </a:r>
            <a:r>
              <a:rPr lang="en-US" dirty="0"/>
              <a:t> ways to do a task if it can be done using a procedure that can be carried out in </a:t>
            </a:r>
            <a:r>
              <a:rPr lang="en-US" i="1" dirty="0"/>
              <a:t>n</a:t>
            </a:r>
            <a:r>
              <a:rPr lang="en-US" dirty="0"/>
              <a:t> ways, and for every way </a:t>
            </a:r>
            <a:r>
              <a:rPr lang="en-US" i="1" dirty="0"/>
              <a:t>w</a:t>
            </a:r>
            <a:r>
              <a:rPr lang="en-US" dirty="0"/>
              <a:t>, exactly </a:t>
            </a:r>
            <a:r>
              <a:rPr lang="en-US" i="1" dirty="0"/>
              <a:t>d</a:t>
            </a:r>
            <a:r>
              <a:rPr lang="en-US" dirty="0"/>
              <a:t> of the </a:t>
            </a:r>
            <a:r>
              <a:rPr lang="en-US" i="1" dirty="0"/>
              <a:t>n</a:t>
            </a:r>
            <a:r>
              <a:rPr lang="en-US" dirty="0"/>
              <a:t> ways correspond to way </a:t>
            </a:r>
            <a:r>
              <a:rPr lang="en-US" i="1" dirty="0"/>
              <a:t>w</a:t>
            </a:r>
            <a:r>
              <a:rPr lang="en-US" dirty="0"/>
              <a:t>. </a:t>
            </a:r>
          </a:p>
          <a:p>
            <a:r>
              <a:rPr lang="en-US" dirty="0"/>
              <a:t>Restated in terms of sets: If the finite set </a:t>
            </a:r>
            <a:r>
              <a:rPr lang="en-US" i="1" dirty="0"/>
              <a:t>A</a:t>
            </a:r>
            <a:r>
              <a:rPr lang="en-US" dirty="0"/>
              <a:t> is the union of </a:t>
            </a:r>
            <a:r>
              <a:rPr lang="en-US" i="1" dirty="0"/>
              <a:t>n</a:t>
            </a:r>
            <a:r>
              <a:rPr lang="en-US" dirty="0"/>
              <a:t> </a:t>
            </a:r>
            <a:r>
              <a:rPr lang="en-US" dirty="0" err="1"/>
              <a:t>pairwise</a:t>
            </a:r>
            <a:r>
              <a:rPr lang="en-US" dirty="0"/>
              <a:t> disjoint subsets each with </a:t>
            </a:r>
            <a:r>
              <a:rPr lang="en-US" i="1" dirty="0"/>
              <a:t>d</a:t>
            </a:r>
            <a:r>
              <a:rPr lang="en-US" dirty="0"/>
              <a:t> elements, then </a:t>
            </a:r>
            <a:r>
              <a:rPr lang="en-US" i="1" dirty="0"/>
              <a:t>n</a:t>
            </a:r>
            <a:r>
              <a:rPr lang="en-US" dirty="0"/>
              <a:t> = |</a:t>
            </a:r>
            <a:r>
              <a:rPr lang="en-US" i="1" dirty="0"/>
              <a:t>A</a:t>
            </a:r>
            <a:r>
              <a:rPr lang="en-US" dirty="0"/>
              <a:t>|/</a:t>
            </a:r>
            <a:r>
              <a:rPr lang="en-US" i="1" dirty="0"/>
              <a:t>d</a:t>
            </a:r>
            <a:r>
              <a:rPr lang="en-US" dirty="0"/>
              <a:t>.</a:t>
            </a:r>
          </a:p>
          <a:p>
            <a:r>
              <a:rPr lang="en-US" dirty="0"/>
              <a:t>In terms of functions: If </a:t>
            </a:r>
            <a:r>
              <a:rPr lang="en-US" i="1" dirty="0"/>
              <a:t>f </a:t>
            </a:r>
            <a:r>
              <a:rPr lang="en-US" dirty="0"/>
              <a:t>is a function from </a:t>
            </a:r>
            <a:r>
              <a:rPr lang="en-US" i="1" dirty="0"/>
              <a:t>A</a:t>
            </a:r>
            <a:r>
              <a:rPr lang="en-US" dirty="0"/>
              <a:t> to B, where both are finite sets, and for every value </a:t>
            </a:r>
            <a:r>
              <a:rPr lang="en-US" i="1" dirty="0"/>
              <a:t>y </a:t>
            </a:r>
            <a:r>
              <a:rPr lang="en-US" dirty="0">
                <a:latin typeface="Cambria Math"/>
                <a:ea typeface="Cambria Math"/>
              </a:rPr>
              <a:t>∈</a:t>
            </a:r>
            <a:r>
              <a:rPr lang="en-US" dirty="0"/>
              <a:t> </a:t>
            </a:r>
            <a:r>
              <a:rPr lang="en-US" i="1" dirty="0"/>
              <a:t>B</a:t>
            </a:r>
            <a:r>
              <a:rPr lang="en-US" dirty="0"/>
              <a:t> there are exactly </a:t>
            </a:r>
            <a:r>
              <a:rPr lang="en-US" i="1" dirty="0"/>
              <a:t>d</a:t>
            </a:r>
            <a:r>
              <a:rPr lang="en-US" dirty="0"/>
              <a:t> values </a:t>
            </a:r>
            <a:r>
              <a:rPr lang="en-US" i="1" dirty="0"/>
              <a:t>x</a:t>
            </a:r>
            <a:r>
              <a:rPr lang="en-US" dirty="0"/>
              <a:t> </a:t>
            </a:r>
            <a:r>
              <a:rPr lang="en-US" dirty="0">
                <a:latin typeface="Cambria Math"/>
                <a:ea typeface="Cambria Math"/>
              </a:rPr>
              <a:t>∈</a:t>
            </a:r>
            <a:r>
              <a:rPr lang="en-US" dirty="0"/>
              <a:t> </a:t>
            </a:r>
            <a:r>
              <a:rPr lang="en-US" i="1" dirty="0"/>
              <a:t>A</a:t>
            </a:r>
            <a:r>
              <a:rPr lang="en-US" dirty="0"/>
              <a:t> such that </a:t>
            </a:r>
            <a:r>
              <a:rPr lang="en-US" i="1" dirty="0"/>
              <a:t>f</a:t>
            </a:r>
            <a:r>
              <a:rPr lang="en-US" dirty="0"/>
              <a:t>(</a:t>
            </a:r>
            <a:r>
              <a:rPr lang="en-US" i="1" dirty="0"/>
              <a:t>x</a:t>
            </a:r>
            <a:r>
              <a:rPr lang="en-US" dirty="0"/>
              <a:t>) = </a:t>
            </a:r>
            <a:r>
              <a:rPr lang="en-US" i="1" dirty="0"/>
              <a:t>y</a:t>
            </a:r>
            <a:r>
              <a:rPr lang="en-US" dirty="0"/>
              <a:t>, then   |</a:t>
            </a:r>
            <a:r>
              <a:rPr lang="en-US" i="1" dirty="0"/>
              <a:t>B</a:t>
            </a:r>
            <a:r>
              <a:rPr lang="en-US" dirty="0"/>
              <a:t>| = |</a:t>
            </a:r>
            <a:r>
              <a:rPr lang="en-US" i="1" dirty="0"/>
              <a:t>A</a:t>
            </a:r>
            <a:r>
              <a:rPr lang="en-US" dirty="0"/>
              <a:t>|/</a:t>
            </a:r>
            <a:r>
              <a:rPr lang="en-US" i="1" dirty="0"/>
              <a:t>d.</a:t>
            </a:r>
          </a:p>
          <a:p>
            <a:pPr lvl="1">
              <a:buNone/>
            </a:pPr>
            <a:endParaRPr lang="en-US" dirty="0"/>
          </a:p>
          <a:p>
            <a:pPr>
              <a:buNone/>
            </a:pPr>
            <a:r>
              <a:rPr lang="en-US" b="1" dirty="0"/>
              <a:t>     Example</a:t>
            </a:r>
            <a:r>
              <a:rPr lang="en-US" dirty="0"/>
              <a:t>: How many ways are there to seat four people around a circular table, where two </a:t>
            </a:r>
            <a:r>
              <a:rPr lang="en-US" dirty="0" err="1"/>
              <a:t>seatings</a:t>
            </a:r>
            <a:r>
              <a:rPr lang="en-US" dirty="0"/>
              <a:t> are considered the same when each person has the same left  and right neighbor?</a:t>
            </a:r>
          </a:p>
          <a:p>
            <a:pPr>
              <a:buNone/>
            </a:pPr>
            <a:r>
              <a:rPr lang="en-US" b="1" dirty="0"/>
              <a:t>     Solution</a:t>
            </a:r>
            <a:r>
              <a:rPr lang="en-US" dirty="0"/>
              <a:t>: Number the seats around the table from </a:t>
            </a:r>
            <a:r>
              <a:rPr lang="en-US" dirty="0">
                <a:latin typeface="Cambria Math" pitchFamily="18" charset="0"/>
                <a:ea typeface="Cambria Math" pitchFamily="18" charset="0"/>
              </a:rPr>
              <a:t>1</a:t>
            </a:r>
            <a:r>
              <a:rPr lang="en-US" dirty="0"/>
              <a:t> to </a:t>
            </a:r>
            <a:r>
              <a:rPr lang="en-US" dirty="0">
                <a:latin typeface="Cambria Math" pitchFamily="18" charset="0"/>
                <a:ea typeface="Cambria Math" pitchFamily="18" charset="0"/>
              </a:rPr>
              <a:t>4</a:t>
            </a:r>
            <a:r>
              <a:rPr lang="en-US" dirty="0"/>
              <a:t> proceeding clockwise. There are four ways to select the person for seat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3</a:t>
            </a:r>
            <a:r>
              <a:rPr lang="en-US" dirty="0"/>
              <a:t> for seat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2</a:t>
            </a:r>
            <a:r>
              <a:rPr lang="en-US" dirty="0"/>
              <a:t>, for seat </a:t>
            </a:r>
            <a:r>
              <a:rPr lang="en-US" dirty="0">
                <a:latin typeface="Cambria Math" pitchFamily="18" charset="0"/>
                <a:ea typeface="Cambria Math" pitchFamily="18" charset="0"/>
              </a:rPr>
              <a:t>3</a:t>
            </a:r>
            <a:r>
              <a:rPr lang="en-US" dirty="0"/>
              <a:t>, and one way for seat </a:t>
            </a:r>
            <a:r>
              <a:rPr lang="en-US" dirty="0">
                <a:latin typeface="Cambria Math" pitchFamily="18" charset="0"/>
                <a:ea typeface="Cambria Math" pitchFamily="18" charset="0"/>
              </a:rPr>
              <a:t>4</a:t>
            </a:r>
            <a:r>
              <a:rPr lang="en-US" dirty="0"/>
              <a:t>. Thus there are </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24</a:t>
            </a:r>
            <a:r>
              <a:rPr lang="en-US" dirty="0"/>
              <a:t> ways to order the four people. But since two </a:t>
            </a:r>
            <a:r>
              <a:rPr lang="en-US" dirty="0" err="1"/>
              <a:t>seatings</a:t>
            </a:r>
            <a:r>
              <a:rPr lang="en-US" dirty="0"/>
              <a:t> are the same when each person has the same left and right neighbor, for every choice for seat </a:t>
            </a:r>
            <a:r>
              <a:rPr lang="en-US" dirty="0">
                <a:latin typeface="Cambria Math" pitchFamily="18" charset="0"/>
                <a:ea typeface="Cambria Math" pitchFamily="18" charset="0"/>
              </a:rPr>
              <a:t>1</a:t>
            </a:r>
            <a:r>
              <a:rPr lang="en-US" dirty="0"/>
              <a:t>, we get the same seating. </a:t>
            </a:r>
          </a:p>
          <a:p>
            <a:pPr>
              <a:buNone/>
            </a:pPr>
            <a:r>
              <a:rPr lang="en-US" dirty="0"/>
              <a:t>      </a:t>
            </a:r>
          </a:p>
          <a:p>
            <a:pPr>
              <a:buNone/>
            </a:pPr>
            <a:r>
              <a:rPr lang="en-US" dirty="0"/>
              <a:t>      Therefore, by the division rule, there are </a:t>
            </a:r>
            <a:r>
              <a:rPr lang="en-US" dirty="0">
                <a:latin typeface="Cambria Math" pitchFamily="18" charset="0"/>
                <a:ea typeface="Cambria Math" pitchFamily="18" charset="0"/>
              </a:rPr>
              <a:t>24</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6</a:t>
            </a:r>
            <a:r>
              <a:rPr lang="en-US" dirty="0"/>
              <a:t> different seating arrangements. </a:t>
            </a:r>
          </a:p>
        </p:txBody>
      </p:sp>
      <p:sp>
        <p:nvSpPr>
          <p:cNvPr id="4" name="Date Placeholder 3"/>
          <p:cNvSpPr>
            <a:spLocks noGrp="1"/>
          </p:cNvSpPr>
          <p:nvPr>
            <p:ph type="dt" sz="half" idx="10"/>
          </p:nvPr>
        </p:nvSpPr>
        <p:spPr/>
        <p:txBody>
          <a:bodyPr/>
          <a:lstStyle/>
          <a:p>
            <a:fld id="{5DEEE860-AA7A-4B09-9F7A-DB1E10E7B6E0}"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The Basics of Counting</a:t>
            </a:r>
          </a:p>
          <a:p>
            <a:r>
              <a:rPr lang="en-US" dirty="0"/>
              <a:t>The Pigeonhole Principle</a:t>
            </a:r>
          </a:p>
          <a:p>
            <a:r>
              <a:rPr lang="en-US" dirty="0"/>
              <a:t>Permutations and Combinations</a:t>
            </a:r>
          </a:p>
          <a:p>
            <a:r>
              <a:rPr lang="en-US" dirty="0"/>
              <a:t>Binomial Coefficients and Identities</a:t>
            </a:r>
          </a:p>
          <a:p>
            <a:r>
              <a:rPr lang="en-US" dirty="0"/>
              <a:t>Generalized Permutations and Combinations</a:t>
            </a:r>
          </a:p>
          <a:p>
            <a:r>
              <a:rPr lang="en-US" dirty="0"/>
              <a:t>Generating Permutations and Combinations (</a:t>
            </a:r>
            <a:r>
              <a:rPr lang="en-US" i="1" dirty="0"/>
              <a:t>not yet included in overheads</a:t>
            </a:r>
            <a:r>
              <a:rPr lang="en-US" dirty="0"/>
              <a:t>)</a:t>
            </a:r>
          </a:p>
          <a:p>
            <a:pPr>
              <a:buNone/>
            </a:pPr>
            <a:endParaRPr lang="en-US" dirty="0"/>
          </a:p>
          <a:p>
            <a:pPr lvl="1">
              <a:buNone/>
            </a:pPr>
            <a:endParaRPr lang="en-US" dirty="0"/>
          </a:p>
          <a:p>
            <a:endParaRPr lang="en-US" dirty="0"/>
          </a:p>
        </p:txBody>
      </p:sp>
      <p:sp>
        <p:nvSpPr>
          <p:cNvPr id="4" name="Date Placeholder 3"/>
          <p:cNvSpPr>
            <a:spLocks noGrp="1"/>
          </p:cNvSpPr>
          <p:nvPr>
            <p:ph type="dt" sz="half" idx="10"/>
          </p:nvPr>
        </p:nvSpPr>
        <p:spPr/>
        <p:txBody>
          <a:bodyPr/>
          <a:lstStyle/>
          <a:p>
            <a:fld id="{9ABBCF05-BF64-4615-A35D-9F673361A481}"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9F8D-EBD2-48D6-F3C0-DF85F4BED87C}"/>
              </a:ext>
            </a:extLst>
          </p:cNvPr>
          <p:cNvSpPr>
            <a:spLocks noGrp="1"/>
          </p:cNvSpPr>
          <p:nvPr>
            <p:ph type="title"/>
          </p:nvPr>
        </p:nvSpPr>
        <p:spPr/>
        <p:txBody>
          <a:bodyPr/>
          <a:lstStyle/>
          <a:p>
            <a:r>
              <a:rPr lang="en-US" dirty="0"/>
              <a:t>Example 1:  Division Rule</a:t>
            </a:r>
          </a:p>
        </p:txBody>
      </p:sp>
      <p:sp>
        <p:nvSpPr>
          <p:cNvPr id="3" name="Content Placeholder 2">
            <a:extLst>
              <a:ext uri="{FF2B5EF4-FFF2-40B4-BE49-F238E27FC236}">
                <a16:creationId xmlns:a16="http://schemas.microsoft.com/office/drawing/2014/main" id="{BECA7673-98A6-C244-FA8B-49614F724897}"/>
              </a:ext>
            </a:extLst>
          </p:cNvPr>
          <p:cNvSpPr>
            <a:spLocks noGrp="1"/>
          </p:cNvSpPr>
          <p:nvPr>
            <p:ph idx="1"/>
          </p:nvPr>
        </p:nvSpPr>
        <p:spPr>
          <a:xfrm>
            <a:off x="0" y="1935480"/>
            <a:ext cx="9144000" cy="4389120"/>
          </a:xfrm>
        </p:spPr>
        <p:txBody>
          <a:bodyPr>
            <a:normAutofit/>
          </a:bodyPr>
          <a:lstStyle/>
          <a:p>
            <a:pPr algn="just"/>
            <a:r>
              <a:rPr lang="en-US" dirty="0"/>
              <a:t>Example: Suppose that an automated system has been developed that counts the legs of cows in a pasture. Suppose that this system has determined that in a farmer’s pasture there are exactly 572 legs. How many cows are there is this pasture, assuming that each cow has four legs and that there are no other animals present? </a:t>
            </a:r>
          </a:p>
          <a:p>
            <a:pPr algn="just"/>
            <a:r>
              <a:rPr lang="en-US" dirty="0"/>
              <a:t>Solution: Let n be the number of cow legs counted in a pasture. Because each cow has four legs, by the division rule we know that the pasture contains n∕4 cows. Consequently, the pasture with 572 cow legs has 572∕4 = 143 cows </a:t>
            </a:r>
            <a:r>
              <a:rPr lang="en-US"/>
              <a:t>in it.</a:t>
            </a:r>
            <a:endParaRPr lang="en-US" dirty="0"/>
          </a:p>
        </p:txBody>
      </p:sp>
      <p:sp>
        <p:nvSpPr>
          <p:cNvPr id="4" name="Date Placeholder 3">
            <a:extLst>
              <a:ext uri="{FF2B5EF4-FFF2-40B4-BE49-F238E27FC236}">
                <a16:creationId xmlns:a16="http://schemas.microsoft.com/office/drawing/2014/main" id="{05BCCE82-3867-D839-0B35-02D9099EA38D}"/>
              </a:ext>
            </a:extLst>
          </p:cNvPr>
          <p:cNvSpPr>
            <a:spLocks noGrp="1"/>
          </p:cNvSpPr>
          <p:nvPr>
            <p:ph type="dt" sz="half" idx="10"/>
          </p:nvPr>
        </p:nvSpPr>
        <p:spPr/>
        <p:txBody>
          <a:bodyPr/>
          <a:lstStyle/>
          <a:p>
            <a:fld id="{796E030F-1D93-4495-9D9A-26B8C67C4BA4}" type="datetime1">
              <a:rPr lang="en-US" smtClean="0"/>
              <a:t>11/27/2023</a:t>
            </a:fld>
            <a:endParaRPr lang="en-US"/>
          </a:p>
        </p:txBody>
      </p:sp>
      <p:sp>
        <p:nvSpPr>
          <p:cNvPr id="5" name="Slide Number Placeholder 4">
            <a:extLst>
              <a:ext uri="{FF2B5EF4-FFF2-40B4-BE49-F238E27FC236}">
                <a16:creationId xmlns:a16="http://schemas.microsoft.com/office/drawing/2014/main" id="{0D5DA7FC-6373-B81D-0E22-32E1A306BC82}"/>
              </a:ext>
            </a:extLst>
          </p:cNvPr>
          <p:cNvSpPr>
            <a:spLocks noGrp="1"/>
          </p:cNvSpPr>
          <p:nvPr>
            <p:ph type="sldNum" sz="quarter" idx="12"/>
          </p:nvPr>
        </p:nvSpPr>
        <p:spPr/>
        <p:txBody>
          <a:bodyPr/>
          <a:lstStyle/>
          <a:p>
            <a:fld id="{8CD41AC4-40F7-4FE0-8905-74C6698904F3}" type="slidenum">
              <a:rPr lang="en-US" smtClean="0"/>
              <a:pPr/>
              <a:t>20</a:t>
            </a:fld>
            <a:endParaRPr lang="en-US"/>
          </a:p>
        </p:txBody>
      </p:sp>
    </p:spTree>
    <p:extLst>
      <p:ext uri="{BB962C8B-B14F-4D97-AF65-F5344CB8AC3E}">
        <p14:creationId xmlns:p14="http://schemas.microsoft.com/office/powerpoint/2010/main" val="8399118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Diagrams</a:t>
            </a:r>
          </a:p>
        </p:txBody>
      </p:sp>
      <p:sp>
        <p:nvSpPr>
          <p:cNvPr id="3" name="Content Placeholder 2"/>
          <p:cNvSpPr>
            <a:spLocks noGrp="1"/>
          </p:cNvSpPr>
          <p:nvPr>
            <p:ph idx="1"/>
          </p:nvPr>
        </p:nvSpPr>
        <p:spPr/>
        <p:txBody>
          <a:bodyPr>
            <a:normAutofit fontScale="77500" lnSpcReduction="20000"/>
          </a:bodyPr>
          <a:lstStyle/>
          <a:p>
            <a:r>
              <a:rPr lang="en-US" b="1" dirty="0"/>
              <a:t>Tree Diagrams</a:t>
            </a:r>
            <a:r>
              <a:rPr lang="en-US" dirty="0"/>
              <a:t>:  We can solve many counting problems through the use of </a:t>
            </a:r>
            <a:r>
              <a:rPr lang="en-US" i="1" dirty="0"/>
              <a:t>tree diagrams</a:t>
            </a:r>
            <a:r>
              <a:rPr lang="en-US" dirty="0"/>
              <a:t>, where   a branch represents a possible choice and the leaves represent possible outcomes. </a:t>
            </a:r>
          </a:p>
          <a:p>
            <a:r>
              <a:rPr lang="en-US" b="1" dirty="0"/>
              <a:t>Example</a:t>
            </a:r>
            <a:r>
              <a:rPr lang="en-US" dirty="0"/>
              <a:t>: Suppose that “I Love Discrete Math” T-shirts come in five different sizes: S,M,L,XL, and XXL. Each size comes in four colors (white, red, green, and black), except XL, which comes only in red, green, and black, and XXL, which comes only in green and black. What is the minimum number of shirts that the campus book store needs to stock to have one of each size and color available?</a:t>
            </a:r>
          </a:p>
          <a:p>
            <a:r>
              <a:rPr lang="en-US" b="1" dirty="0"/>
              <a:t>Solution</a:t>
            </a:r>
            <a:r>
              <a:rPr lang="en-US" dirty="0"/>
              <a:t>: Draw the tree diagram.</a:t>
            </a:r>
          </a:p>
          <a:p>
            <a:pPr>
              <a:buNone/>
            </a:pPr>
            <a:endParaRPr lang="en-US" dirty="0"/>
          </a:p>
          <a:p>
            <a:pPr>
              <a:buNone/>
            </a:pPr>
            <a:endParaRPr lang="en-US" dirty="0"/>
          </a:p>
          <a:p>
            <a:pPr>
              <a:buNone/>
            </a:pPr>
            <a:endParaRPr lang="en-US" dirty="0"/>
          </a:p>
          <a:p>
            <a:pPr>
              <a:buNone/>
            </a:pPr>
            <a:endParaRPr lang="en-US" dirty="0"/>
          </a:p>
          <a:p>
            <a:r>
              <a:rPr lang="en-US" dirty="0"/>
              <a:t>The store must stock </a:t>
            </a:r>
            <a:r>
              <a:rPr lang="en-US" dirty="0">
                <a:latin typeface="Cambria Math" pitchFamily="18" charset="0"/>
                <a:ea typeface="Cambria Math" pitchFamily="18" charset="0"/>
              </a:rPr>
              <a:t>17 </a:t>
            </a:r>
            <a:r>
              <a:rPr lang="en-US" dirty="0"/>
              <a:t>T-shirts.</a:t>
            </a:r>
          </a:p>
        </p:txBody>
      </p:sp>
      <p:pic>
        <p:nvPicPr>
          <p:cNvPr id="4" name="Picture 3" descr="0506.jpg"/>
          <p:cNvPicPr>
            <a:picLocks noChangeAspect="1"/>
          </p:cNvPicPr>
          <p:nvPr/>
        </p:nvPicPr>
        <p:blipFill>
          <a:blip r:embed="rId2" cstate="print"/>
          <a:stretch>
            <a:fillRect/>
          </a:stretch>
        </p:blipFill>
        <p:spPr>
          <a:xfrm>
            <a:off x="4876800" y="4572000"/>
            <a:ext cx="2948178" cy="1130808"/>
          </a:xfrm>
          <a:prstGeom prst="rect">
            <a:avLst/>
          </a:prstGeom>
        </p:spPr>
      </p:pic>
      <p:sp>
        <p:nvSpPr>
          <p:cNvPr id="5" name="Date Placeholder 4"/>
          <p:cNvSpPr>
            <a:spLocks noGrp="1"/>
          </p:cNvSpPr>
          <p:nvPr>
            <p:ph type="dt" sz="half" idx="10"/>
          </p:nvPr>
        </p:nvSpPr>
        <p:spPr/>
        <p:txBody>
          <a:bodyPr/>
          <a:lstStyle/>
          <a:p>
            <a:fld id="{E17009E3-60A7-412C-8BEA-F8B3D31E6BAD}"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p>
        </p:txBody>
      </p:sp>
      <p:sp>
        <p:nvSpPr>
          <p:cNvPr id="3" name="Content Placeholder 2"/>
          <p:cNvSpPr>
            <a:spLocks noGrp="1"/>
          </p:cNvSpPr>
          <p:nvPr>
            <p:ph idx="1"/>
          </p:nvPr>
        </p:nvSpPr>
        <p:spPr/>
        <p:txBody>
          <a:bodyPr>
            <a:normAutofit fontScale="85000" lnSpcReduction="20000"/>
          </a:bodyPr>
          <a:lstStyle/>
          <a:p>
            <a:r>
              <a:rPr lang="en-US" dirty="0"/>
              <a:t>If a flock of </a:t>
            </a:r>
            <a:r>
              <a:rPr lang="en-US" dirty="0">
                <a:latin typeface="Cambria Math" pitchFamily="18" charset="0"/>
                <a:ea typeface="Cambria Math" pitchFamily="18" charset="0"/>
              </a:rPr>
              <a:t>20</a:t>
            </a:r>
            <a:r>
              <a:rPr lang="en-US" dirty="0"/>
              <a:t> pigeons roosts in a set of  </a:t>
            </a:r>
            <a:r>
              <a:rPr lang="en-US" dirty="0">
                <a:latin typeface="Cambria Math" pitchFamily="18" charset="0"/>
                <a:ea typeface="Cambria Math" pitchFamily="18" charset="0"/>
              </a:rPr>
              <a:t>19 </a:t>
            </a:r>
            <a:r>
              <a:rPr lang="en-US" dirty="0"/>
              <a:t>pigeonholes, one of the pigeonholes must have more than </a:t>
            </a:r>
            <a:r>
              <a:rPr lang="en-US" dirty="0">
                <a:latin typeface="Cambria Math" pitchFamily="18" charset="0"/>
                <a:ea typeface="Cambria Math" pitchFamily="18" charset="0"/>
              </a:rPr>
              <a:t>1</a:t>
            </a:r>
            <a:r>
              <a:rPr lang="en-US" dirty="0"/>
              <a:t> pigeon.</a:t>
            </a:r>
          </a:p>
          <a:p>
            <a:endParaRPr lang="en-US" dirty="0"/>
          </a:p>
          <a:p>
            <a:pPr>
              <a:buNone/>
            </a:pPr>
            <a:endParaRPr lang="en-US" dirty="0"/>
          </a:p>
          <a:p>
            <a:endParaRPr lang="en-US" dirty="0"/>
          </a:p>
          <a:p>
            <a:endParaRPr lang="en-US" dirty="0"/>
          </a:p>
          <a:p>
            <a:endParaRPr lang="en-US" dirty="0"/>
          </a:p>
          <a:p>
            <a:pPr>
              <a:buNone/>
            </a:pPr>
            <a:r>
              <a:rPr lang="en-US" b="1" dirty="0"/>
              <a:t>    Pigeonhole Principle</a:t>
            </a:r>
            <a:r>
              <a:rPr lang="en-US" dirty="0"/>
              <a:t>: If </a:t>
            </a:r>
            <a:r>
              <a:rPr lang="en-US" i="1" dirty="0"/>
              <a:t>k</a:t>
            </a:r>
            <a:r>
              <a:rPr lang="en-US" dirty="0"/>
              <a:t> is a positive integer and </a:t>
            </a:r>
            <a:r>
              <a:rPr lang="en-US" i="1" dirty="0"/>
              <a:t>k</a:t>
            </a:r>
            <a:r>
              <a:rPr lang="en-US" dirty="0"/>
              <a:t> + </a:t>
            </a:r>
            <a:r>
              <a:rPr lang="en-US" dirty="0">
                <a:latin typeface="Cambria Math" pitchFamily="18" charset="0"/>
                <a:ea typeface="Cambria Math" pitchFamily="18" charset="0"/>
              </a:rPr>
              <a:t>1</a:t>
            </a:r>
            <a:r>
              <a:rPr lang="en-US" dirty="0"/>
              <a:t> objects are placed into </a:t>
            </a:r>
            <a:r>
              <a:rPr lang="en-US" i="1" dirty="0"/>
              <a:t>k </a:t>
            </a:r>
            <a:r>
              <a:rPr lang="en-US" dirty="0"/>
              <a:t>boxes, then at least one box contains two or more objects. </a:t>
            </a:r>
          </a:p>
          <a:p>
            <a:pPr>
              <a:buNone/>
            </a:pPr>
            <a:r>
              <a:rPr lang="en-US" b="1" dirty="0"/>
              <a:t>    Proof</a:t>
            </a:r>
            <a:r>
              <a:rPr lang="en-US" dirty="0"/>
              <a:t>: We use a proof  by contraposition. Suppose none of the </a:t>
            </a:r>
            <a:r>
              <a:rPr lang="en-US" i="1" dirty="0"/>
              <a:t>k</a:t>
            </a:r>
            <a:r>
              <a:rPr lang="en-US" dirty="0"/>
              <a:t> boxes has more than one object. Then the total number of objects would be at most </a:t>
            </a:r>
            <a:r>
              <a:rPr lang="en-US" i="1" dirty="0"/>
              <a:t>k</a:t>
            </a:r>
            <a:r>
              <a:rPr lang="en-US" dirty="0"/>
              <a:t>. This contradicts the statement that we have </a:t>
            </a:r>
            <a:r>
              <a:rPr lang="en-US" i="1" dirty="0"/>
              <a:t>k</a:t>
            </a:r>
            <a:r>
              <a:rPr lang="en-US" dirty="0"/>
              <a:t> + </a:t>
            </a:r>
            <a:r>
              <a:rPr lang="en-US" dirty="0">
                <a:latin typeface="Cambria Math" pitchFamily="18" charset="0"/>
                <a:ea typeface="Cambria Math" pitchFamily="18" charset="0"/>
              </a:rPr>
              <a:t>1</a:t>
            </a:r>
            <a:r>
              <a:rPr lang="en-US" dirty="0"/>
              <a:t> objects.</a:t>
            </a:r>
          </a:p>
        </p:txBody>
      </p:sp>
      <p:pic>
        <p:nvPicPr>
          <p:cNvPr id="4" name="Picture 3" descr="0507.jpg"/>
          <p:cNvPicPr>
            <a:picLocks noChangeAspect="1"/>
          </p:cNvPicPr>
          <p:nvPr/>
        </p:nvPicPr>
        <p:blipFill>
          <a:blip r:embed="rId2" cstate="print"/>
          <a:stretch>
            <a:fillRect/>
          </a:stretch>
        </p:blipFill>
        <p:spPr>
          <a:xfrm>
            <a:off x="1676400" y="2819400"/>
            <a:ext cx="4112518" cy="1371600"/>
          </a:xfrm>
          <a:prstGeom prst="rect">
            <a:avLst/>
          </a:prstGeom>
        </p:spPr>
      </p:pic>
      <p:sp>
        <p:nvSpPr>
          <p:cNvPr id="5" name="Isosceles Triangle 4"/>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7DAD718F-1DA1-4BE0-9882-477E3DCA318B}" type="datetime1">
              <a:rPr lang="en-US" smtClean="0"/>
              <a:t>11/27/2023</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p>
        </p:txBody>
      </p:sp>
      <p:sp>
        <p:nvSpPr>
          <p:cNvPr id="3" name="Content Placeholder 2"/>
          <p:cNvSpPr>
            <a:spLocks noGrp="1"/>
          </p:cNvSpPr>
          <p:nvPr>
            <p:ph idx="1"/>
          </p:nvPr>
        </p:nvSpPr>
        <p:spPr/>
        <p:txBody>
          <a:bodyPr/>
          <a:lstStyle/>
          <a:p>
            <a:pPr>
              <a:buNone/>
            </a:pPr>
            <a:r>
              <a:rPr lang="en-US" b="1" dirty="0"/>
              <a:t>   Corollary </a:t>
            </a:r>
            <a:r>
              <a:rPr lang="en-US" b="1" dirty="0">
                <a:latin typeface="Cambria Math" pitchFamily="18" charset="0"/>
                <a:ea typeface="Cambria Math" pitchFamily="18" charset="0"/>
              </a:rPr>
              <a:t>1</a:t>
            </a:r>
            <a:r>
              <a:rPr lang="en-US" dirty="0"/>
              <a:t>: A function </a:t>
            </a:r>
            <a:r>
              <a:rPr lang="en-US" i="1" dirty="0"/>
              <a:t>f</a:t>
            </a:r>
            <a:r>
              <a:rPr lang="en-US" dirty="0"/>
              <a:t> from a set with </a:t>
            </a:r>
            <a:r>
              <a:rPr lang="en-US" i="1" dirty="0"/>
              <a:t>k</a:t>
            </a:r>
            <a:r>
              <a:rPr lang="en-US" dirty="0"/>
              <a:t> + </a:t>
            </a:r>
            <a:r>
              <a:rPr lang="en-US" dirty="0">
                <a:latin typeface="Cambria Math" pitchFamily="18" charset="0"/>
                <a:ea typeface="Cambria Math" pitchFamily="18" charset="0"/>
              </a:rPr>
              <a:t>1</a:t>
            </a:r>
            <a:r>
              <a:rPr lang="en-US" dirty="0"/>
              <a:t> elements to a set with </a:t>
            </a:r>
            <a:r>
              <a:rPr lang="en-US" i="1" dirty="0"/>
              <a:t>k</a:t>
            </a:r>
            <a:r>
              <a:rPr lang="en-US" dirty="0"/>
              <a:t> elements is not one-to-one.</a:t>
            </a:r>
          </a:p>
          <a:p>
            <a:pPr>
              <a:buNone/>
            </a:pPr>
            <a:r>
              <a:rPr lang="en-US" b="1" dirty="0"/>
              <a:t>   Proof</a:t>
            </a:r>
            <a:r>
              <a:rPr lang="en-US" dirty="0"/>
              <a:t>: Use the pigeonhole principle.</a:t>
            </a:r>
          </a:p>
          <a:p>
            <a:pPr lvl="1"/>
            <a:r>
              <a:rPr lang="en-US" dirty="0"/>
              <a:t>Create a box for each element </a:t>
            </a:r>
            <a:r>
              <a:rPr lang="en-US" i="1" dirty="0"/>
              <a:t>y</a:t>
            </a:r>
            <a:r>
              <a:rPr lang="en-US" dirty="0"/>
              <a:t> in the </a:t>
            </a:r>
            <a:r>
              <a:rPr lang="en-US" dirty="0" err="1"/>
              <a:t>codomain</a:t>
            </a:r>
            <a:r>
              <a:rPr lang="en-US" dirty="0"/>
              <a:t> of </a:t>
            </a:r>
            <a:r>
              <a:rPr lang="en-US" i="1" dirty="0"/>
              <a:t>f</a:t>
            </a:r>
            <a:r>
              <a:rPr lang="en-US" dirty="0"/>
              <a:t> .</a:t>
            </a:r>
          </a:p>
          <a:p>
            <a:pPr lvl="1"/>
            <a:r>
              <a:rPr lang="en-US" dirty="0"/>
              <a:t>Put in the box for </a:t>
            </a:r>
            <a:r>
              <a:rPr lang="en-US" i="1" dirty="0"/>
              <a:t>y</a:t>
            </a:r>
            <a:r>
              <a:rPr lang="en-US" dirty="0"/>
              <a:t> all of the elements </a:t>
            </a:r>
            <a:r>
              <a:rPr lang="en-US" i="1" dirty="0"/>
              <a:t>x</a:t>
            </a:r>
            <a:r>
              <a:rPr lang="en-US" dirty="0"/>
              <a:t> from the domain such that </a:t>
            </a:r>
            <a:r>
              <a:rPr lang="en-US" i="1" dirty="0"/>
              <a:t>f</a:t>
            </a:r>
            <a:r>
              <a:rPr lang="en-US" dirty="0"/>
              <a:t>(</a:t>
            </a:r>
            <a:r>
              <a:rPr lang="en-US" i="1" dirty="0"/>
              <a:t>x</a:t>
            </a:r>
            <a:r>
              <a:rPr lang="en-US" dirty="0"/>
              <a:t>) = </a:t>
            </a:r>
            <a:r>
              <a:rPr lang="en-US" i="1" dirty="0"/>
              <a:t>y</a:t>
            </a:r>
            <a:r>
              <a:rPr lang="en-US" dirty="0"/>
              <a:t>.  </a:t>
            </a:r>
          </a:p>
          <a:p>
            <a:pPr lvl="1"/>
            <a:r>
              <a:rPr lang="en-US" dirty="0"/>
              <a:t>Because there are </a:t>
            </a:r>
            <a:r>
              <a:rPr lang="en-US" i="1" dirty="0"/>
              <a:t>k</a:t>
            </a:r>
            <a:r>
              <a:rPr lang="en-US" dirty="0"/>
              <a:t> + </a:t>
            </a:r>
            <a:r>
              <a:rPr lang="en-US" dirty="0">
                <a:latin typeface="Cambria Math" pitchFamily="18" charset="0"/>
                <a:ea typeface="Cambria Math" pitchFamily="18" charset="0"/>
              </a:rPr>
              <a:t>1</a:t>
            </a:r>
            <a:r>
              <a:rPr lang="en-US" dirty="0"/>
              <a:t> elements and only </a:t>
            </a:r>
            <a:r>
              <a:rPr lang="en-US" i="1" dirty="0"/>
              <a:t>k</a:t>
            </a:r>
            <a:r>
              <a:rPr lang="en-US" dirty="0"/>
              <a:t> boxes, at least one box has two or more elements. </a:t>
            </a:r>
          </a:p>
          <a:p>
            <a:pPr>
              <a:buNone/>
            </a:pPr>
            <a:r>
              <a:rPr lang="en-US" dirty="0"/>
              <a:t>    Hence, </a:t>
            </a:r>
            <a:r>
              <a:rPr lang="en-US" i="1" dirty="0"/>
              <a:t>f </a:t>
            </a:r>
            <a:r>
              <a:rPr lang="en-US" dirty="0"/>
              <a:t>can’t be one-to-one.</a:t>
            </a:r>
          </a:p>
        </p:txBody>
      </p:sp>
      <p:sp>
        <p:nvSpPr>
          <p:cNvPr id="4" name="Isosceles Triangle 3"/>
          <p:cNvSpPr/>
          <p:nvPr/>
        </p:nvSpPr>
        <p:spPr>
          <a:xfrm rot="5400000" flipV="1">
            <a:off x="82296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B8DCA48-1EC8-4E9E-B911-5718FFECC0AF}"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Pigeonhole Principle</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Among any group of </a:t>
            </a:r>
            <a:r>
              <a:rPr lang="en-US" dirty="0">
                <a:latin typeface="Cambria Math" pitchFamily="18" charset="0"/>
                <a:ea typeface="Cambria Math" pitchFamily="18" charset="0"/>
              </a:rPr>
              <a:t>367</a:t>
            </a:r>
            <a:r>
              <a:rPr lang="en-US" dirty="0"/>
              <a:t> people, there must be at least two with the same birthday, because there are only </a:t>
            </a:r>
            <a:r>
              <a:rPr lang="en-US" dirty="0">
                <a:latin typeface="Cambria Math" pitchFamily="18" charset="0"/>
                <a:ea typeface="Cambria Math" pitchFamily="18" charset="0"/>
              </a:rPr>
              <a:t>366</a:t>
            </a:r>
            <a:r>
              <a:rPr lang="en-US" dirty="0"/>
              <a:t> possible birthdays.</a:t>
            </a:r>
          </a:p>
          <a:p>
            <a:pPr>
              <a:buNone/>
            </a:pPr>
            <a:endParaRPr lang="en-US" dirty="0"/>
          </a:p>
          <a:p>
            <a:pPr>
              <a:buNone/>
            </a:pPr>
            <a:r>
              <a:rPr lang="en-US" b="1" dirty="0"/>
              <a:t>    Example </a:t>
            </a:r>
            <a:r>
              <a:rPr lang="en-US" dirty="0"/>
              <a:t>(</a:t>
            </a:r>
            <a:r>
              <a:rPr lang="en-US" i="1" dirty="0"/>
              <a:t>optional</a:t>
            </a:r>
            <a:r>
              <a:rPr lang="en-US" dirty="0"/>
              <a:t>): Show that for every integer </a:t>
            </a:r>
            <a:r>
              <a:rPr lang="en-US" i="1" dirty="0"/>
              <a:t>n</a:t>
            </a:r>
            <a:r>
              <a:rPr lang="en-US" dirty="0"/>
              <a:t> there is a multiple of </a:t>
            </a:r>
            <a:r>
              <a:rPr lang="en-US" i="1" dirty="0"/>
              <a:t>n</a:t>
            </a:r>
            <a:r>
              <a:rPr lang="en-US" dirty="0"/>
              <a:t> that has only </a:t>
            </a:r>
            <a:r>
              <a:rPr lang="en-US" dirty="0">
                <a:latin typeface="Cambria Math" pitchFamily="18" charset="0"/>
                <a:ea typeface="Cambria Math" pitchFamily="18" charset="0"/>
              </a:rPr>
              <a:t>0</a:t>
            </a:r>
            <a:r>
              <a:rPr lang="en-US" dirty="0"/>
              <a:t>s and </a:t>
            </a:r>
            <a:r>
              <a:rPr lang="en-US" dirty="0">
                <a:latin typeface="Cambria Math" pitchFamily="18" charset="0"/>
                <a:ea typeface="Cambria Math" pitchFamily="18" charset="0"/>
              </a:rPr>
              <a:t>1</a:t>
            </a:r>
            <a:r>
              <a:rPr lang="en-US" dirty="0"/>
              <a:t>s in its decimal expansion. </a:t>
            </a:r>
          </a:p>
          <a:p>
            <a:pPr>
              <a:buNone/>
            </a:pPr>
            <a:r>
              <a:rPr lang="en-US" b="1" dirty="0"/>
              <a:t>    Solution</a:t>
            </a:r>
            <a:r>
              <a:rPr lang="en-US" dirty="0"/>
              <a:t>: Let </a:t>
            </a:r>
            <a:r>
              <a:rPr lang="en-US" i="1" dirty="0"/>
              <a:t>n</a:t>
            </a:r>
            <a:r>
              <a:rPr lang="en-US" dirty="0"/>
              <a:t> be a positive integer. Consider the </a:t>
            </a:r>
            <a:r>
              <a:rPr lang="en-US" i="1" dirty="0"/>
              <a:t>n</a:t>
            </a:r>
            <a:r>
              <a:rPr lang="en-US" dirty="0"/>
              <a:t> + </a:t>
            </a:r>
            <a:r>
              <a:rPr lang="en-US" dirty="0">
                <a:latin typeface="Cambria Math" pitchFamily="18" charset="0"/>
                <a:ea typeface="Cambria Math" pitchFamily="18" charset="0"/>
              </a:rPr>
              <a:t>1</a:t>
            </a:r>
            <a:r>
              <a:rPr lang="en-US" dirty="0"/>
              <a:t> integers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11</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1</a:t>
            </a:r>
            <a:r>
              <a:rPr lang="en-US" dirty="0"/>
              <a:t> (where the last has </a:t>
            </a:r>
            <a:r>
              <a:rPr lang="en-US" i="1" dirty="0"/>
              <a:t>n</a:t>
            </a:r>
            <a:r>
              <a:rPr lang="en-US" dirty="0"/>
              <a:t> + </a:t>
            </a:r>
            <a:r>
              <a:rPr lang="en-US" dirty="0">
                <a:latin typeface="Cambria Math" pitchFamily="18" charset="0"/>
                <a:ea typeface="Cambria Math" pitchFamily="18" charset="0"/>
              </a:rPr>
              <a:t>1 1</a:t>
            </a:r>
            <a:r>
              <a:rPr lang="en-US" dirty="0"/>
              <a:t>s). There are </a:t>
            </a:r>
            <a:r>
              <a:rPr lang="en-US" i="1" dirty="0"/>
              <a:t>n</a:t>
            </a:r>
            <a:r>
              <a:rPr lang="en-US" dirty="0"/>
              <a:t> possible remainders when an integer is divided by </a:t>
            </a:r>
            <a:r>
              <a:rPr lang="en-US" i="1" dirty="0"/>
              <a:t>n</a:t>
            </a:r>
            <a:r>
              <a:rPr lang="en-US" dirty="0"/>
              <a:t>. By the pigeonhole principle, when each of the </a:t>
            </a:r>
            <a:r>
              <a:rPr lang="en-US" i="1" dirty="0"/>
              <a:t>n</a:t>
            </a:r>
            <a:r>
              <a:rPr lang="en-US" dirty="0"/>
              <a:t> + </a:t>
            </a:r>
            <a:r>
              <a:rPr lang="en-US" dirty="0">
                <a:latin typeface="Cambria Math" pitchFamily="18" charset="0"/>
                <a:ea typeface="Cambria Math" pitchFamily="18" charset="0"/>
              </a:rPr>
              <a:t>1</a:t>
            </a:r>
            <a:r>
              <a:rPr lang="en-US" dirty="0"/>
              <a:t> integers is divided by </a:t>
            </a:r>
            <a:r>
              <a:rPr lang="en-US" i="1" dirty="0"/>
              <a:t>n</a:t>
            </a:r>
            <a:r>
              <a:rPr lang="en-US" dirty="0"/>
              <a:t>, at least two must have the same remainder. Subtract the smaller from the larger and the result is a multiple of </a:t>
            </a:r>
            <a:r>
              <a:rPr lang="en-US" i="1" dirty="0"/>
              <a:t>n</a:t>
            </a:r>
            <a:r>
              <a:rPr lang="en-US" dirty="0"/>
              <a:t> that has only </a:t>
            </a:r>
            <a:r>
              <a:rPr lang="en-US" dirty="0">
                <a:latin typeface="Cambria Math" pitchFamily="18" charset="0"/>
                <a:ea typeface="Cambria Math" pitchFamily="18" charset="0"/>
              </a:rPr>
              <a:t>0</a:t>
            </a:r>
            <a:r>
              <a:rPr lang="en-US" dirty="0"/>
              <a:t>s and </a:t>
            </a:r>
            <a:r>
              <a:rPr lang="en-US" dirty="0">
                <a:latin typeface="Cambria Math" pitchFamily="18" charset="0"/>
                <a:ea typeface="Cambria Math" pitchFamily="18" charset="0"/>
              </a:rPr>
              <a:t>1</a:t>
            </a:r>
            <a:r>
              <a:rPr lang="en-US" dirty="0"/>
              <a:t>s in its decimal expansion. </a:t>
            </a:r>
          </a:p>
        </p:txBody>
      </p:sp>
      <p:sp>
        <p:nvSpPr>
          <p:cNvPr id="4" name="Date Placeholder 3"/>
          <p:cNvSpPr>
            <a:spLocks noGrp="1"/>
          </p:cNvSpPr>
          <p:nvPr>
            <p:ph type="dt" sz="half" idx="10"/>
          </p:nvPr>
        </p:nvSpPr>
        <p:spPr/>
        <p:txBody>
          <a:bodyPr/>
          <a:lstStyle/>
          <a:p>
            <a:fld id="{69D52941-9F6D-4790-B372-369D67B7A134}"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Generalized Pigeonhole Principle</a:t>
            </a:r>
          </a:p>
        </p:txBody>
      </p:sp>
      <p:sp>
        <p:nvSpPr>
          <p:cNvPr id="3" name="Content Placeholder 2"/>
          <p:cNvSpPr>
            <a:spLocks noGrp="1"/>
          </p:cNvSpPr>
          <p:nvPr>
            <p:ph idx="1"/>
          </p:nvPr>
        </p:nvSpPr>
        <p:spPr/>
        <p:txBody>
          <a:bodyPr>
            <a:normAutofit fontScale="92500" lnSpcReduction="20000"/>
          </a:bodyPr>
          <a:lstStyle/>
          <a:p>
            <a:pPr>
              <a:buNone/>
            </a:pPr>
            <a:r>
              <a:rPr lang="en-US" b="1" dirty="0"/>
              <a:t>    The Generalized Pigeonhole Principle</a:t>
            </a:r>
            <a:r>
              <a:rPr lang="en-US" dirty="0"/>
              <a:t>: If </a:t>
            </a:r>
            <a:r>
              <a:rPr lang="en-US" i="1" dirty="0"/>
              <a:t>N</a:t>
            </a:r>
            <a:r>
              <a:rPr lang="en-US" dirty="0"/>
              <a:t> objects are placed into </a:t>
            </a:r>
            <a:r>
              <a:rPr lang="en-US" i="1" dirty="0"/>
              <a:t>k</a:t>
            </a:r>
            <a:r>
              <a:rPr lang="en-US" dirty="0"/>
              <a:t> boxes, then there is at least one box containing at least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objects.</a:t>
            </a:r>
          </a:p>
          <a:p>
            <a:pPr>
              <a:buNone/>
            </a:pPr>
            <a:r>
              <a:rPr lang="en-US" b="1" dirty="0"/>
              <a:t>    Proof</a:t>
            </a:r>
            <a:r>
              <a:rPr lang="en-US" dirty="0"/>
              <a:t>: We use a proof by contraposition. Suppose that none of the boxes contains more than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a:t>
            </a:r>
            <a:r>
              <a:rPr lang="en-US" dirty="0">
                <a:latin typeface="Cambria Math"/>
                <a:ea typeface="Cambria Math"/>
              </a:rPr>
              <a:t>− 1 </a:t>
            </a:r>
            <a:r>
              <a:rPr lang="en-US" dirty="0">
                <a:ea typeface="Cambria Math"/>
              </a:rPr>
              <a:t>objects. Then the total number of objects is at most</a:t>
            </a:r>
          </a:p>
          <a:p>
            <a:pPr>
              <a:buNone/>
            </a:pPr>
            <a:endParaRPr lang="en-US" dirty="0">
              <a:ea typeface="Cambria Math"/>
            </a:endParaRPr>
          </a:p>
          <a:p>
            <a:pPr>
              <a:buNone/>
            </a:pPr>
            <a:endParaRPr lang="en-US" dirty="0">
              <a:ea typeface="Cambria Math"/>
            </a:endParaRPr>
          </a:p>
          <a:p>
            <a:pPr>
              <a:buNone/>
            </a:pPr>
            <a:r>
              <a:rPr lang="en-US" dirty="0">
                <a:ea typeface="Cambria Math"/>
              </a:rPr>
              <a:t>    where the inequality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&lt;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 </a:t>
            </a:r>
            <a:r>
              <a:rPr lang="en-US" dirty="0">
                <a:latin typeface="Cambria Math" pitchFamily="18" charset="0"/>
                <a:ea typeface="Cambria Math" pitchFamily="18" charset="0"/>
              </a:rPr>
              <a:t>1</a:t>
            </a:r>
            <a:r>
              <a:rPr lang="en-US" dirty="0"/>
              <a:t> has been used. This is a contradiction because there are a total of n objects.</a:t>
            </a:r>
          </a:p>
          <a:p>
            <a:pPr>
              <a:buNone/>
            </a:pPr>
            <a:endParaRPr lang="en-US" dirty="0"/>
          </a:p>
          <a:p>
            <a:pPr>
              <a:buNone/>
            </a:pPr>
            <a:r>
              <a:rPr lang="en-US" dirty="0"/>
              <a:t>   </a:t>
            </a:r>
            <a:r>
              <a:rPr lang="en-US" b="1" dirty="0"/>
              <a:t>Example</a:t>
            </a:r>
            <a:r>
              <a:rPr lang="en-US" dirty="0"/>
              <a:t>: Among </a:t>
            </a:r>
            <a:r>
              <a:rPr lang="en-US" dirty="0">
                <a:latin typeface="Cambria Math" pitchFamily="18" charset="0"/>
                <a:ea typeface="Cambria Math" pitchFamily="18" charset="0"/>
              </a:rPr>
              <a:t>100</a:t>
            </a:r>
            <a:r>
              <a:rPr lang="en-US" dirty="0"/>
              <a:t> people there are at least           </a:t>
            </a:r>
            <a:r>
              <a:rPr lang="en-US" dirty="0">
                <a:latin typeface="Cambria Math"/>
                <a:ea typeface="Cambria Math"/>
              </a:rPr>
              <a:t>⌈</a:t>
            </a:r>
            <a:r>
              <a:rPr lang="en-US" dirty="0">
                <a:latin typeface="Cambria Math" pitchFamily="18" charset="0"/>
                <a:ea typeface="Cambria Math" pitchFamily="18" charset="0"/>
              </a:rPr>
              <a:t>100</a:t>
            </a:r>
            <a:r>
              <a:rPr lang="en-US" dirty="0"/>
              <a:t>/</a:t>
            </a:r>
            <a:r>
              <a:rPr lang="en-US" dirty="0">
                <a:latin typeface="Cambria Math" pitchFamily="18" charset="0"/>
                <a:ea typeface="Cambria Math" pitchFamily="18" charset="0"/>
              </a:rPr>
              <a:t>12</a:t>
            </a:r>
            <a:r>
              <a:rPr lang="en-US" dirty="0">
                <a:latin typeface="Cambria Math"/>
                <a:ea typeface="Cambria Math"/>
              </a:rPr>
              <a:t>⌉ = 9</a:t>
            </a:r>
            <a:r>
              <a:rPr lang="en-US" dirty="0"/>
              <a:t> who were born in the same month.</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286000" y="3962400"/>
            <a:ext cx="3908870" cy="518160"/>
          </a:xfrm>
          <a:prstGeom prst="rect">
            <a:avLst/>
          </a:prstGeom>
        </p:spPr>
      </p:pic>
      <p:sp>
        <p:nvSpPr>
          <p:cNvPr id="6" name="Isosceles Triangle 5"/>
          <p:cNvSpPr/>
          <p:nvPr/>
        </p:nvSpPr>
        <p:spPr>
          <a:xfrm rot="5400000" flipV="1">
            <a:off x="83820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C6C8033-9788-445B-B359-0668AA2ABA16}" type="datetime1">
              <a:rPr lang="en-US" smtClean="0"/>
              <a:t>11/27/2023</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Generalized Pigeonhole Principle</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a) How many cards must be selected from a standard deck of </a:t>
            </a:r>
            <a:r>
              <a:rPr lang="en-US" dirty="0">
                <a:latin typeface="Cambria Math" pitchFamily="18" charset="0"/>
                <a:ea typeface="Cambria Math" pitchFamily="18" charset="0"/>
              </a:rPr>
              <a:t>52</a:t>
            </a:r>
            <a:r>
              <a:rPr lang="en-US" dirty="0"/>
              <a:t> cards to guarantee that at least three cards of the same suit are chosen? </a:t>
            </a:r>
          </a:p>
          <a:p>
            <a:pPr>
              <a:buNone/>
            </a:pPr>
            <a:r>
              <a:rPr lang="en-US" dirty="0"/>
              <a:t>    b) How many must be selected to guarantee that at least three hearts are selected?</a:t>
            </a:r>
          </a:p>
          <a:p>
            <a:pPr>
              <a:buNone/>
            </a:pPr>
            <a:r>
              <a:rPr lang="en-US" b="1" dirty="0"/>
              <a:t>    Solution</a:t>
            </a:r>
            <a:r>
              <a:rPr lang="en-US" dirty="0"/>
              <a:t>: a) We assume four boxes; one for each suit. Using the generalized pigeonhole principle, at least one box contains at least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cards. At least three cards of one suit are selected if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a:t>
            </a:r>
            <a:r>
              <a:rPr lang="en-US" dirty="0">
                <a:latin typeface="Cambria Math"/>
                <a:ea typeface="Cambria Math"/>
              </a:rPr>
              <a:t>≥</a:t>
            </a:r>
            <a:r>
              <a:rPr lang="en-US" dirty="0">
                <a:latin typeface="Cambria Math" pitchFamily="18" charset="0"/>
                <a:ea typeface="Cambria Math" pitchFamily="18" charset="0"/>
              </a:rPr>
              <a:t>3</a:t>
            </a:r>
            <a:r>
              <a:rPr lang="en-US" dirty="0"/>
              <a:t>. The smallest integer </a:t>
            </a:r>
            <a:r>
              <a:rPr lang="en-US" i="1" dirty="0"/>
              <a:t>N</a:t>
            </a:r>
            <a:r>
              <a:rPr lang="en-US" dirty="0"/>
              <a:t> such that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a:t>
            </a:r>
            <a:r>
              <a:rPr lang="en-US" dirty="0">
                <a:latin typeface="Cambria Math"/>
                <a:ea typeface="Cambria Math"/>
              </a:rPr>
              <a:t>≥</a:t>
            </a:r>
            <a:r>
              <a:rPr lang="en-US" dirty="0">
                <a:latin typeface="Cambria Math" pitchFamily="18" charset="0"/>
                <a:ea typeface="Cambria Math" pitchFamily="18" charset="0"/>
              </a:rPr>
              <a:t>3 </a:t>
            </a:r>
            <a:r>
              <a:rPr lang="en-US" dirty="0">
                <a:ea typeface="Cambria Math" pitchFamily="18" charset="0"/>
              </a:rPr>
              <a:t>is</a:t>
            </a:r>
            <a:r>
              <a:rPr lang="en-US" dirty="0">
                <a:latin typeface="Cambria Math" pitchFamily="18" charset="0"/>
                <a:ea typeface="Cambria Math" pitchFamily="18" charset="0"/>
              </a:rPr>
              <a:t>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 </a:t>
            </a:r>
            <a:r>
              <a:rPr lang="en-US" dirty="0">
                <a:latin typeface="Cambria Math"/>
                <a:ea typeface="Cambria Math"/>
              </a:rPr>
              <a:t>∙ </a:t>
            </a:r>
            <a:r>
              <a:rPr lang="en-US" dirty="0">
                <a:latin typeface="Cambria Math" pitchFamily="18" charset="0"/>
                <a:ea typeface="Cambria Math" pitchFamily="18" charset="0"/>
              </a:rPr>
              <a:t>4 + 1 = 9.</a:t>
            </a:r>
          </a:p>
          <a:p>
            <a:pPr>
              <a:buNone/>
            </a:pPr>
            <a:r>
              <a:rPr lang="en-US" dirty="0">
                <a:latin typeface="Cambria Math" pitchFamily="18" charset="0"/>
                <a:ea typeface="Cambria Math" pitchFamily="18" charset="0"/>
              </a:rPr>
              <a:t>     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
        <p:nvSpPr>
          <p:cNvPr id="4" name="Date Placeholder 3"/>
          <p:cNvSpPr>
            <a:spLocks noGrp="1"/>
          </p:cNvSpPr>
          <p:nvPr>
            <p:ph type="dt" sz="half" idx="10"/>
          </p:nvPr>
        </p:nvSpPr>
        <p:spPr/>
        <p:txBody>
          <a:bodyPr/>
          <a:lstStyle/>
          <a:p>
            <a:fld id="{718E9846-812F-481E-9CC9-13E0EC177F7F}"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A </a:t>
            </a:r>
            <a:r>
              <a:rPr lang="en-US" i="1" dirty="0"/>
              <a:t>permutation</a:t>
            </a:r>
            <a:r>
              <a:rPr lang="en-US" dirty="0"/>
              <a:t> of a set of distinct objects is an ordered arrangement of these objects. An ordered arrangement of r elements of a set is called an                      </a:t>
            </a:r>
            <a:r>
              <a:rPr lang="en-US" i="1" dirty="0"/>
              <a:t>r-</a:t>
            </a:r>
            <a:r>
              <a:rPr lang="en-US" i="1" dirty="0" err="1"/>
              <a:t>permuation</a:t>
            </a:r>
            <a:r>
              <a:rPr lang="en-US" dirty="0"/>
              <a:t>.</a:t>
            </a:r>
          </a:p>
          <a:p>
            <a:pPr>
              <a:buNone/>
            </a:pPr>
            <a:r>
              <a:rPr lang="en-US" b="1" dirty="0"/>
              <a:t>   Example</a:t>
            </a:r>
            <a:r>
              <a:rPr lang="en-US" dirty="0"/>
              <a:t>: Let </a:t>
            </a:r>
            <a:r>
              <a:rPr lang="en-US" i="1" dirty="0"/>
              <a:t>S</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a:t>
            </a:r>
          </a:p>
          <a:p>
            <a:pPr lvl="1"/>
            <a:r>
              <a:rPr lang="en-US" dirty="0"/>
              <a:t>The ordered arrangement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is a permutation of </a:t>
            </a:r>
            <a:r>
              <a:rPr lang="en-US" i="1" dirty="0"/>
              <a:t>S</a:t>
            </a:r>
            <a:r>
              <a:rPr lang="en-US" dirty="0"/>
              <a:t>.</a:t>
            </a:r>
          </a:p>
          <a:p>
            <a:pPr lvl="1"/>
            <a:r>
              <a:rPr lang="en-US" dirty="0"/>
              <a:t>The ordered arrangement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2</a:t>
            </a:r>
            <a:r>
              <a:rPr lang="en-US" dirty="0"/>
              <a:t> is a </a:t>
            </a:r>
            <a:r>
              <a:rPr lang="en-US" dirty="0">
                <a:latin typeface="Cambria Math" pitchFamily="18" charset="0"/>
                <a:ea typeface="Cambria Math" pitchFamily="18" charset="0"/>
              </a:rPr>
              <a:t>2</a:t>
            </a:r>
            <a:r>
              <a:rPr lang="en-US" dirty="0"/>
              <a:t>-permutation of </a:t>
            </a:r>
            <a:r>
              <a:rPr lang="en-US" i="1" dirty="0"/>
              <a:t>S</a:t>
            </a:r>
            <a:r>
              <a:rPr lang="en-US" dirty="0"/>
              <a:t>.</a:t>
            </a:r>
          </a:p>
          <a:p>
            <a:r>
              <a:rPr lang="en-US" dirty="0"/>
              <a:t>The number of </a:t>
            </a:r>
            <a:r>
              <a:rPr lang="en-US" i="1" dirty="0"/>
              <a:t>r</a:t>
            </a:r>
            <a:r>
              <a:rPr lang="en-US" dirty="0"/>
              <a:t>-</a:t>
            </a:r>
            <a:r>
              <a:rPr lang="en-US" dirty="0" err="1"/>
              <a:t>permuatations</a:t>
            </a:r>
            <a:r>
              <a:rPr lang="en-US" dirty="0"/>
              <a:t> of a set with </a:t>
            </a:r>
            <a:r>
              <a:rPr lang="en-US" i="1" dirty="0"/>
              <a:t>n</a:t>
            </a:r>
            <a:r>
              <a:rPr lang="en-US" dirty="0"/>
              <a:t> elements is denoted by </a:t>
            </a:r>
            <a:r>
              <a:rPr lang="en-US" i="1" dirty="0"/>
              <a:t>P</a:t>
            </a:r>
            <a:r>
              <a:rPr lang="en-US" dirty="0"/>
              <a:t>(</a:t>
            </a:r>
            <a:r>
              <a:rPr lang="en-US" i="1" dirty="0" err="1"/>
              <a:t>n</a:t>
            </a:r>
            <a:r>
              <a:rPr lang="en-US" dirty="0" err="1"/>
              <a:t>,</a:t>
            </a:r>
            <a:r>
              <a:rPr lang="en-US" i="1" dirty="0" err="1"/>
              <a:t>r</a:t>
            </a:r>
            <a:r>
              <a:rPr lang="en-US" dirty="0"/>
              <a:t>).</a:t>
            </a:r>
          </a:p>
          <a:p>
            <a:pPr lvl="1"/>
            <a:r>
              <a:rPr lang="en-US" dirty="0"/>
              <a:t>The </a:t>
            </a:r>
            <a:r>
              <a:rPr lang="en-US" dirty="0">
                <a:latin typeface="Cambria Math" pitchFamily="18" charset="0"/>
                <a:ea typeface="Cambria Math" pitchFamily="18" charset="0"/>
              </a:rPr>
              <a:t>2</a:t>
            </a:r>
            <a:r>
              <a:rPr lang="en-US" dirty="0"/>
              <a:t>-permutations of </a:t>
            </a:r>
            <a:r>
              <a:rPr lang="en-US" i="1" dirty="0"/>
              <a:t>S</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are</a:t>
            </a:r>
            <a:r>
              <a:rPr lang="en-US" dirty="0">
                <a:latin typeface="Cambria Math" pitchFamily="18" charset="0"/>
                <a:ea typeface="Cambria Math" pitchFamily="18" charset="0"/>
              </a:rPr>
              <a:t> 1</a:t>
            </a:r>
            <a:r>
              <a:rPr lang="en-US" dirty="0"/>
              <a:t>,</a:t>
            </a:r>
            <a:r>
              <a:rPr lang="en-US" dirty="0">
                <a:latin typeface="Cambria Math" pitchFamily="18" charset="0"/>
                <a:ea typeface="Cambria Math" pitchFamily="18" charset="0"/>
              </a:rPr>
              <a:t>2; 1</a:t>
            </a:r>
            <a:r>
              <a:rPr lang="en-US" dirty="0"/>
              <a:t>,</a:t>
            </a:r>
            <a:r>
              <a:rPr lang="en-US" dirty="0">
                <a:latin typeface="Cambria Math" pitchFamily="18" charset="0"/>
                <a:ea typeface="Cambria Math" pitchFamily="18" charset="0"/>
              </a:rPr>
              <a:t>3; 2</a:t>
            </a:r>
            <a:r>
              <a:rPr lang="en-US" dirty="0"/>
              <a:t>,</a:t>
            </a:r>
            <a:r>
              <a:rPr lang="en-US" dirty="0">
                <a:latin typeface="Cambria Math" pitchFamily="18" charset="0"/>
                <a:ea typeface="Cambria Math" pitchFamily="18" charset="0"/>
              </a:rPr>
              <a:t>1; 2</a:t>
            </a:r>
            <a:r>
              <a:rPr lang="en-US" dirty="0"/>
              <a:t>,</a:t>
            </a:r>
            <a:r>
              <a:rPr lang="en-US" dirty="0">
                <a:latin typeface="Cambria Math" pitchFamily="18" charset="0"/>
                <a:ea typeface="Cambria Math" pitchFamily="18" charset="0"/>
              </a:rPr>
              <a:t>3; 3</a:t>
            </a:r>
            <a:r>
              <a:rPr lang="en-US" dirty="0"/>
              <a:t>,</a:t>
            </a:r>
            <a:r>
              <a:rPr lang="en-US" dirty="0">
                <a:latin typeface="Cambria Math" pitchFamily="18" charset="0"/>
                <a:ea typeface="Cambria Math" pitchFamily="18" charset="0"/>
              </a:rPr>
              <a:t>1; and 3</a:t>
            </a:r>
            <a:r>
              <a:rPr lang="en-US" dirty="0"/>
              <a:t>,</a:t>
            </a:r>
            <a:r>
              <a:rPr lang="en-US" dirty="0">
                <a:latin typeface="Cambria Math" pitchFamily="18" charset="0"/>
                <a:ea typeface="Cambria Math" pitchFamily="18" charset="0"/>
              </a:rPr>
              <a:t>2. Hence, </a:t>
            </a:r>
            <a:r>
              <a:rPr lang="en-US" i="1" dirty="0">
                <a:ea typeface="Cambria Math" pitchFamily="18" charset="0"/>
              </a:rPr>
              <a:t>P</a:t>
            </a:r>
            <a:r>
              <a:rPr lang="en-US" dirty="0">
                <a:latin typeface="Cambria Math" pitchFamily="18" charset="0"/>
                <a:ea typeface="Cambria Math" pitchFamily="18" charset="0"/>
              </a:rPr>
              <a:t>(3,2) = 6.</a:t>
            </a:r>
            <a:endParaRPr lang="en-US" dirty="0"/>
          </a:p>
        </p:txBody>
      </p:sp>
      <p:sp>
        <p:nvSpPr>
          <p:cNvPr id="4" name="Date Placeholder 3"/>
          <p:cNvSpPr>
            <a:spLocks noGrp="1"/>
          </p:cNvSpPr>
          <p:nvPr>
            <p:ph type="dt" sz="half" idx="10"/>
          </p:nvPr>
        </p:nvSpPr>
        <p:spPr/>
        <p:txBody>
          <a:bodyPr/>
          <a:lstStyle/>
          <a:p>
            <a:fld id="{13FA4679-630D-49E4-9DFA-9B6CF4A2283C}"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Formula for the Number of Permutations</a:t>
            </a:r>
          </a:p>
        </p:txBody>
      </p:sp>
      <p:sp>
        <p:nvSpPr>
          <p:cNvPr id="3" name="Content Placeholder 2"/>
          <p:cNvSpPr>
            <a:spLocks noGrp="1"/>
          </p:cNvSpPr>
          <p:nvPr>
            <p:ph idx="1"/>
          </p:nvPr>
        </p:nvSpPr>
        <p:spPr/>
        <p:txBody>
          <a:bodyPr>
            <a:normAutofit fontScale="85000" lnSpcReduction="10000"/>
          </a:bodyPr>
          <a:lstStyle/>
          <a:p>
            <a:pPr>
              <a:buNone/>
            </a:pPr>
            <a:r>
              <a:rPr lang="en-US" b="1" dirty="0"/>
              <a:t>    Theorem </a:t>
            </a:r>
            <a:r>
              <a:rPr lang="en-US" b="1" dirty="0">
                <a:latin typeface="Cambria Math" pitchFamily="18" charset="0"/>
                <a:ea typeface="Cambria Math" pitchFamily="18" charset="0"/>
              </a:rPr>
              <a:t>1</a:t>
            </a:r>
            <a:r>
              <a:rPr lang="en-US" dirty="0"/>
              <a:t>: If </a:t>
            </a:r>
            <a:r>
              <a:rPr lang="en-US" i="1" dirty="0"/>
              <a:t>n</a:t>
            </a:r>
            <a:r>
              <a:rPr lang="en-US" dirty="0"/>
              <a:t> is a positive integer and </a:t>
            </a:r>
            <a:r>
              <a:rPr lang="en-US" i="1" dirty="0"/>
              <a:t>r</a:t>
            </a:r>
            <a:r>
              <a:rPr lang="en-US" dirty="0"/>
              <a:t> is an integer with            </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dirty="0"/>
              <a:t> </a:t>
            </a:r>
            <a:r>
              <a:rPr lang="en-US" dirty="0">
                <a:latin typeface="Cambria Math"/>
                <a:ea typeface="Cambria Math"/>
              </a:rPr>
              <a:t>≤</a:t>
            </a:r>
            <a:r>
              <a:rPr lang="en-US" dirty="0"/>
              <a:t> </a:t>
            </a:r>
            <a:r>
              <a:rPr lang="en-US" i="1" dirty="0"/>
              <a:t>n</a:t>
            </a:r>
            <a:r>
              <a:rPr lang="en-US" dirty="0"/>
              <a:t>, then there are</a:t>
            </a:r>
          </a:p>
          <a:p>
            <a:pPr>
              <a:buNone/>
            </a:pPr>
            <a:r>
              <a:rPr lang="en-US" dirty="0"/>
              <a:t>         </a:t>
            </a:r>
            <a:r>
              <a:rPr lang="en-US" i="1" dirty="0"/>
              <a:t>P</a:t>
            </a:r>
            <a:r>
              <a:rPr lang="en-US" dirty="0"/>
              <a:t>(</a:t>
            </a:r>
            <a:r>
              <a:rPr lang="en-US" i="1" dirty="0"/>
              <a:t>n</a:t>
            </a:r>
            <a:r>
              <a:rPr lang="en-US" dirty="0"/>
              <a:t>, </a:t>
            </a:r>
            <a:r>
              <a:rPr lang="en-US" i="1" dirty="0"/>
              <a:t>r</a:t>
            </a:r>
            <a:r>
              <a:rPr lang="en-US" dirty="0"/>
              <a:t>) = </a:t>
            </a:r>
            <a:r>
              <a:rPr lang="en-US" i="1" dirty="0"/>
              <a:t>n</a:t>
            </a:r>
            <a:r>
              <a:rPr lang="en-US" dirty="0"/>
              <a:t>(</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a:t>
            </a:r>
            <a:r>
              <a:rPr lang="en-US" i="1" dirty="0"/>
              <a:t>n </a:t>
            </a:r>
            <a:r>
              <a:rPr lang="en-US" i="1" dirty="0">
                <a:latin typeface="Cambria Math"/>
                <a:ea typeface="Cambria Math"/>
              </a:rPr>
              <a:t>−</a:t>
            </a:r>
            <a:r>
              <a:rPr lang="en-US" dirty="0"/>
              <a:t>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n</a:t>
            </a:r>
            <a:r>
              <a:rPr lang="en-US" dirty="0"/>
              <a:t> </a:t>
            </a:r>
            <a:r>
              <a:rPr lang="en-US" dirty="0">
                <a:latin typeface="Cambria Math"/>
                <a:ea typeface="Cambria Math"/>
              </a:rPr>
              <a:t>−</a:t>
            </a:r>
            <a:r>
              <a:rPr lang="en-US" dirty="0"/>
              <a:t>  </a:t>
            </a:r>
            <a:r>
              <a:rPr lang="en-US" i="1" dirty="0"/>
              <a:t>r</a:t>
            </a:r>
            <a:r>
              <a:rPr lang="en-US" dirty="0"/>
              <a:t> + </a:t>
            </a:r>
            <a:r>
              <a:rPr lang="en-US" dirty="0">
                <a:latin typeface="Cambria Math" pitchFamily="18" charset="0"/>
                <a:ea typeface="Cambria Math" pitchFamily="18" charset="0"/>
              </a:rPr>
              <a:t>1</a:t>
            </a:r>
            <a:r>
              <a:rPr lang="en-US" dirty="0"/>
              <a:t>)</a:t>
            </a:r>
          </a:p>
          <a:p>
            <a:pPr>
              <a:buNone/>
            </a:pPr>
            <a:r>
              <a:rPr lang="en-US" i="1" dirty="0"/>
              <a:t>    r</a:t>
            </a:r>
            <a:r>
              <a:rPr lang="en-US" dirty="0"/>
              <a:t>-permutations of a set with n distinct elements.</a:t>
            </a:r>
          </a:p>
          <a:p>
            <a:pPr>
              <a:buNone/>
            </a:pPr>
            <a:r>
              <a:rPr lang="en-US" b="1" dirty="0"/>
              <a:t>    Proof</a:t>
            </a:r>
            <a:r>
              <a:rPr lang="en-US" dirty="0"/>
              <a:t>: Use the product rule. The first element can be chosen in </a:t>
            </a:r>
            <a:r>
              <a:rPr lang="en-US" i="1" dirty="0"/>
              <a:t>n</a:t>
            </a:r>
            <a:r>
              <a:rPr lang="en-US" dirty="0"/>
              <a:t> ways. The second in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 ways, and so on until there are             (</a:t>
            </a:r>
            <a:r>
              <a:rPr lang="en-US" i="1" dirty="0"/>
              <a:t>n</a:t>
            </a:r>
            <a:r>
              <a:rPr lang="en-US" dirty="0"/>
              <a:t> </a:t>
            </a:r>
            <a:r>
              <a:rPr lang="en-US" dirty="0">
                <a:latin typeface="Cambria Math"/>
                <a:ea typeface="Cambria Math"/>
              </a:rPr>
              <a:t>−</a:t>
            </a:r>
            <a:r>
              <a:rPr lang="en-US" dirty="0"/>
              <a:t> ( </a:t>
            </a:r>
            <a:r>
              <a:rPr lang="en-US" i="1" dirty="0"/>
              <a:t>r</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ea typeface="Cambria Math" pitchFamily="18" charset="0"/>
              </a:rPr>
              <a:t>)) ways to choose the last element.</a:t>
            </a:r>
          </a:p>
          <a:p>
            <a:r>
              <a:rPr lang="en-US" dirty="0">
                <a:ea typeface="Cambria Math" pitchFamily="18" charset="0"/>
              </a:rPr>
              <a:t>Note that </a:t>
            </a:r>
            <a:r>
              <a:rPr lang="en-US" i="1" dirty="0">
                <a:ea typeface="Cambria Math" pitchFamily="18" charset="0"/>
              </a:rPr>
              <a:t>P</a:t>
            </a:r>
            <a:r>
              <a:rPr lang="en-US" dirty="0">
                <a:ea typeface="Cambria Math" pitchFamily="18" charset="0"/>
              </a:rPr>
              <a:t>(</a:t>
            </a:r>
            <a:r>
              <a:rPr lang="en-US" i="1" dirty="0">
                <a:ea typeface="Cambria Math" pitchFamily="18" charset="0"/>
              </a:rPr>
              <a:t>n</a:t>
            </a:r>
            <a:r>
              <a:rPr lang="en-US" dirty="0">
                <a:ea typeface="Cambria Math" pitchFamily="18" charset="0"/>
              </a:rPr>
              <a:t>,</a:t>
            </a:r>
            <a:r>
              <a:rPr lang="en-US" dirty="0">
                <a:latin typeface="Cambria Math" pitchFamily="18" charset="0"/>
                <a:ea typeface="Cambria Math" pitchFamily="18" charset="0"/>
              </a:rPr>
              <a:t>0</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since there is only one way to order zero elements.</a:t>
            </a:r>
          </a:p>
          <a:p>
            <a:pPr>
              <a:buNone/>
            </a:pPr>
            <a:r>
              <a:rPr lang="en-US" b="1" dirty="0">
                <a:ea typeface="Cambria Math" pitchFamily="18" charset="0"/>
              </a:rPr>
              <a:t>    Corollary </a:t>
            </a:r>
            <a:r>
              <a:rPr lang="en-US" b="1" dirty="0">
                <a:latin typeface="Cambria Math" pitchFamily="18" charset="0"/>
                <a:ea typeface="Cambria Math" pitchFamily="18" charset="0"/>
              </a:rPr>
              <a:t>1</a:t>
            </a:r>
            <a:r>
              <a:rPr lang="en-US" dirty="0">
                <a:ea typeface="Cambria Math" pitchFamily="18" charset="0"/>
              </a:rPr>
              <a:t>: If </a:t>
            </a:r>
            <a:r>
              <a:rPr lang="en-US" i="1" dirty="0">
                <a:ea typeface="Cambria Math" pitchFamily="18" charset="0"/>
              </a:rPr>
              <a:t>n</a:t>
            </a:r>
            <a:r>
              <a:rPr lang="en-US" dirty="0">
                <a:ea typeface="Cambria Math" pitchFamily="18" charset="0"/>
              </a:rPr>
              <a:t> and </a:t>
            </a:r>
            <a:r>
              <a:rPr lang="en-US" i="1" dirty="0">
                <a:ea typeface="Cambria Math" pitchFamily="18" charset="0"/>
              </a:rPr>
              <a:t>r</a:t>
            </a:r>
            <a:r>
              <a:rPr lang="en-US" dirty="0">
                <a:ea typeface="Cambria Math" pitchFamily="18" charset="0"/>
              </a:rPr>
              <a:t> are integers with </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dirty="0"/>
              <a:t> </a:t>
            </a:r>
            <a:r>
              <a:rPr lang="en-US" dirty="0">
                <a:latin typeface="Cambria Math"/>
                <a:ea typeface="Cambria Math"/>
              </a:rPr>
              <a:t>≤</a:t>
            </a:r>
            <a:r>
              <a:rPr lang="en-US" dirty="0"/>
              <a:t> </a:t>
            </a:r>
            <a:r>
              <a:rPr lang="en-US" i="1" dirty="0"/>
              <a:t>n, </a:t>
            </a:r>
            <a:r>
              <a:rPr lang="en-US" dirty="0"/>
              <a:t>then</a:t>
            </a:r>
          </a:p>
          <a:p>
            <a:endParaRPr lang="en-US" i="1" dirty="0"/>
          </a:p>
          <a:p>
            <a:pPr>
              <a:buNone/>
            </a:pPr>
            <a:r>
              <a:rPr lang="en-US" i="1" dirty="0"/>
              <a:t> </a:t>
            </a:r>
            <a:endParaRPr lang="en-US"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638800"/>
            <a:ext cx="2608898" cy="537210"/>
          </a:xfrm>
          <a:prstGeom prst="rect">
            <a:avLst/>
          </a:prstGeom>
        </p:spPr>
      </p:pic>
      <p:sp>
        <p:nvSpPr>
          <p:cNvPr id="5" name="Date Placeholder 4"/>
          <p:cNvSpPr>
            <a:spLocks noGrp="1"/>
          </p:cNvSpPr>
          <p:nvPr>
            <p:ph type="dt" sz="half" idx="10"/>
          </p:nvPr>
        </p:nvSpPr>
        <p:spPr/>
        <p:txBody>
          <a:bodyPr/>
          <a:lstStyle/>
          <a:p>
            <a:fld id="{4E360178-E009-4FBC-836D-E4012BE8EF74}"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a:t>
            </a:r>
          </a:p>
        </p:txBody>
      </p:sp>
      <p:sp>
        <p:nvSpPr>
          <p:cNvPr id="3" name="Content Placeholder 2"/>
          <p:cNvSpPr>
            <a:spLocks noGrp="1"/>
          </p:cNvSpPr>
          <p:nvPr>
            <p:ph idx="1"/>
          </p:nvPr>
        </p:nvSpPr>
        <p:spPr/>
        <p:txBody>
          <a:bodyPr/>
          <a:lstStyle/>
          <a:p>
            <a:pPr>
              <a:buNone/>
            </a:pPr>
            <a:r>
              <a:rPr lang="en-US" b="1" dirty="0"/>
              <a:t>   Example</a:t>
            </a:r>
            <a:r>
              <a:rPr lang="en-US" dirty="0"/>
              <a:t>: How many ways are there to select a first-prize winner, a second prize winner, and a third-prize winner from </a:t>
            </a:r>
            <a:r>
              <a:rPr lang="en-US" dirty="0">
                <a:latin typeface="Cambria Math" pitchFamily="18" charset="0"/>
                <a:ea typeface="Cambria Math" pitchFamily="18" charset="0"/>
              </a:rPr>
              <a:t>100</a:t>
            </a:r>
            <a:r>
              <a:rPr lang="en-US" dirty="0"/>
              <a:t> different people who have entered a contest?</a:t>
            </a:r>
          </a:p>
          <a:p>
            <a:pPr>
              <a:buNone/>
            </a:pPr>
            <a:endParaRPr lang="en-US" dirty="0"/>
          </a:p>
          <a:p>
            <a:pPr>
              <a:buNone/>
            </a:pPr>
            <a:r>
              <a:rPr lang="en-US" b="1" dirty="0"/>
              <a:t>    Solution</a:t>
            </a:r>
            <a:r>
              <a:rPr lang="en-US" dirty="0"/>
              <a:t>: </a:t>
            </a:r>
          </a:p>
          <a:p>
            <a:pPr>
              <a:buNone/>
            </a:pPr>
            <a:r>
              <a:rPr lang="en-US" dirty="0"/>
              <a:t>            P(</a:t>
            </a:r>
            <a:r>
              <a:rPr lang="en-US" dirty="0">
                <a:latin typeface="Cambria Math" pitchFamily="18" charset="0"/>
                <a:ea typeface="Cambria Math" pitchFamily="18" charset="0"/>
              </a:rPr>
              <a:t>100</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100</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99 </a:t>
            </a:r>
            <a:r>
              <a:rPr lang="en-US" dirty="0">
                <a:latin typeface="Cambria Math"/>
                <a:ea typeface="Cambria Math"/>
              </a:rPr>
              <a:t>∙</a:t>
            </a:r>
            <a:r>
              <a:rPr lang="en-US" dirty="0"/>
              <a:t> </a:t>
            </a:r>
            <a:r>
              <a:rPr lang="en-US" dirty="0">
                <a:latin typeface="Cambria Math" pitchFamily="18" charset="0"/>
                <a:ea typeface="Cambria Math" pitchFamily="18" charset="0"/>
              </a:rPr>
              <a:t>98</a:t>
            </a:r>
            <a:r>
              <a:rPr lang="en-US" dirty="0"/>
              <a:t> = </a:t>
            </a:r>
            <a:r>
              <a:rPr lang="en-US" dirty="0">
                <a:latin typeface="Cambria Math" pitchFamily="18" charset="0"/>
                <a:ea typeface="Cambria Math" pitchFamily="18" charset="0"/>
              </a:rPr>
              <a:t>970,200</a:t>
            </a:r>
            <a:endParaRPr lang="en-US" dirty="0"/>
          </a:p>
        </p:txBody>
      </p:sp>
      <p:sp>
        <p:nvSpPr>
          <p:cNvPr id="4" name="Date Placeholder 3"/>
          <p:cNvSpPr>
            <a:spLocks noGrp="1"/>
          </p:cNvSpPr>
          <p:nvPr>
            <p:ph type="dt" sz="half" idx="10"/>
          </p:nvPr>
        </p:nvSpPr>
        <p:spPr/>
        <p:txBody>
          <a:bodyPr/>
          <a:lstStyle/>
          <a:p>
            <a:fld id="{34D6A22A-15B9-4563-AF95-447C36C08198}"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Basic Counting Principles: The Product Rule</a:t>
            </a:r>
          </a:p>
        </p:txBody>
      </p:sp>
      <p:sp>
        <p:nvSpPr>
          <p:cNvPr id="3" name="Content Placeholder 2"/>
          <p:cNvSpPr>
            <a:spLocks noGrp="1"/>
          </p:cNvSpPr>
          <p:nvPr>
            <p:ph idx="1"/>
          </p:nvPr>
        </p:nvSpPr>
        <p:spPr/>
        <p:txBody>
          <a:bodyPr/>
          <a:lstStyle/>
          <a:p>
            <a:pPr>
              <a:buNone/>
            </a:pPr>
            <a:r>
              <a:rPr lang="en-US" b="1" dirty="0"/>
              <a:t>   The Product Rule</a:t>
            </a:r>
            <a:r>
              <a:rPr lang="en-US" dirty="0"/>
              <a:t>: A procedure can be broken down into a sequence of two tasks. There are </a:t>
            </a:r>
            <a:r>
              <a:rPr lang="en-US" i="1" dirty="0"/>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ways to do the first task and </a:t>
            </a:r>
            <a:r>
              <a:rPr lang="en-US" i="1" dirty="0"/>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ways to do the second task. Then there are </a:t>
            </a:r>
            <a:r>
              <a:rPr lang="en-US" i="1" dirty="0"/>
              <a:t>n</a:t>
            </a:r>
            <a:r>
              <a:rPr lang="en-US" baseline="-25000" dirty="0">
                <a:latin typeface="Cambria Math" pitchFamily="18" charset="0"/>
                <a:ea typeface="Cambria Math" pitchFamily="18" charset="0"/>
              </a:rPr>
              <a:t>1</a:t>
            </a:r>
            <a:r>
              <a:rPr lang="en-US" i="1" dirty="0"/>
              <a:t>∙n</a:t>
            </a:r>
            <a:r>
              <a:rPr lang="en-US" baseline="-25000" dirty="0">
                <a:latin typeface="Cambria Math" pitchFamily="18" charset="0"/>
                <a:ea typeface="Cambria Math" pitchFamily="18" charset="0"/>
              </a:rPr>
              <a:t>2</a:t>
            </a:r>
            <a:r>
              <a:rPr lang="en-US" dirty="0"/>
              <a:t> ways to do the procedure.</a:t>
            </a:r>
          </a:p>
          <a:p>
            <a:pPr>
              <a:buNone/>
            </a:pPr>
            <a:endParaRPr lang="en-US" dirty="0"/>
          </a:p>
          <a:p>
            <a:pPr>
              <a:buNone/>
            </a:pPr>
            <a:r>
              <a:rPr lang="en-US" b="1" dirty="0"/>
              <a:t>   Example</a:t>
            </a:r>
            <a:r>
              <a:rPr lang="en-US" dirty="0"/>
              <a:t>: How many bit strings of length seven are there?</a:t>
            </a:r>
          </a:p>
          <a:p>
            <a:pPr>
              <a:buNone/>
            </a:pPr>
            <a:r>
              <a:rPr lang="en-US" b="1" dirty="0"/>
              <a:t>   Solution</a:t>
            </a:r>
            <a:r>
              <a:rPr lang="en-US" dirty="0"/>
              <a:t>: Since each of the seven bits is either a </a:t>
            </a:r>
            <a:r>
              <a:rPr lang="en-US" dirty="0">
                <a:latin typeface="Cambria Math" pitchFamily="18" charset="0"/>
                <a:ea typeface="Cambria Math" pitchFamily="18" charset="0"/>
              </a:rPr>
              <a:t>0</a:t>
            </a:r>
            <a:r>
              <a:rPr lang="en-US" dirty="0"/>
              <a:t> or a </a:t>
            </a:r>
            <a:r>
              <a:rPr lang="en-US" dirty="0">
                <a:latin typeface="Cambria Math" pitchFamily="18" charset="0"/>
                <a:ea typeface="Cambria Math" pitchFamily="18" charset="0"/>
              </a:rPr>
              <a:t>1</a:t>
            </a:r>
            <a:r>
              <a:rPr lang="en-US" dirty="0"/>
              <a:t>, the answer is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128</a:t>
            </a:r>
            <a:r>
              <a:rPr lang="en-US" dirty="0"/>
              <a:t>.</a:t>
            </a:r>
          </a:p>
          <a:p>
            <a:pPr>
              <a:buNone/>
            </a:pPr>
            <a:endParaRPr lang="en-US" dirty="0"/>
          </a:p>
        </p:txBody>
      </p:sp>
      <p:sp>
        <p:nvSpPr>
          <p:cNvPr id="4" name="Date Placeholder 3"/>
          <p:cNvSpPr>
            <a:spLocks noGrp="1"/>
          </p:cNvSpPr>
          <p:nvPr>
            <p:ph type="dt" sz="half" idx="10"/>
          </p:nvPr>
        </p:nvSpPr>
        <p:spPr/>
        <p:txBody>
          <a:bodyPr/>
          <a:lstStyle/>
          <a:p>
            <a:fld id="{F480B2E4-5430-45A4-BEDA-27B89C71F78A}"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Suppose that a saleswoman has to visit eight different cities. She must begin her trip in a specified city, but she can visit the other seven cities in any order she wishes. How many possible orders can the saleswoman use when visiting these cities?</a:t>
            </a:r>
          </a:p>
          <a:p>
            <a:pPr>
              <a:buNone/>
            </a:pPr>
            <a:endParaRPr lang="en-US" dirty="0"/>
          </a:p>
          <a:p>
            <a:pPr>
              <a:buNone/>
            </a:pPr>
            <a:r>
              <a:rPr lang="en-US" b="1" dirty="0"/>
              <a:t>    Solution</a:t>
            </a:r>
            <a:r>
              <a:rPr lang="en-US" dirty="0"/>
              <a:t>: The first city is chosen, and the rest are ordered arbitrarily. Hence the orders are:</a:t>
            </a:r>
          </a:p>
          <a:p>
            <a:pPr>
              <a:buNone/>
            </a:pPr>
            <a:r>
              <a:rPr lang="en-US" dirty="0"/>
              <a:t>            </a:t>
            </a:r>
            <a:r>
              <a:rPr lang="en-US"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 </a:t>
            </a:r>
            <a:r>
              <a:rPr lang="en-US" dirty="0">
                <a:latin typeface="Cambria Math"/>
                <a:ea typeface="Cambria Math"/>
              </a:rPr>
              <a:t>∙</a:t>
            </a:r>
            <a:r>
              <a:rPr lang="en-US" dirty="0"/>
              <a:t> </a:t>
            </a:r>
            <a:r>
              <a:rPr lang="en-US" dirty="0">
                <a:latin typeface="Cambria Math" pitchFamily="18" charset="0"/>
                <a:ea typeface="Cambria Math" pitchFamily="18" charset="0"/>
              </a:rPr>
              <a:t>4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dirty="0">
                <a:latin typeface="Cambria Math"/>
                <a:ea typeface="Cambria Math"/>
              </a:rPr>
              <a:t> ∙</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t> </a:t>
            </a:r>
            <a:r>
              <a:rPr lang="en-US" dirty="0">
                <a:latin typeface="Cambria Math" pitchFamily="18" charset="0"/>
                <a:ea typeface="Cambria Math" pitchFamily="18" charset="0"/>
              </a:rPr>
              <a:t>1 </a:t>
            </a:r>
            <a:r>
              <a:rPr lang="en-US" dirty="0"/>
              <a:t>= </a:t>
            </a:r>
            <a:r>
              <a:rPr lang="en-US" dirty="0">
                <a:latin typeface="Cambria Math" pitchFamily="18" charset="0"/>
                <a:ea typeface="Cambria Math" pitchFamily="18" charset="0"/>
              </a:rPr>
              <a:t>5040</a:t>
            </a:r>
          </a:p>
          <a:p>
            <a:pPr>
              <a:buNone/>
            </a:pPr>
            <a:r>
              <a:rPr lang="en-US" dirty="0">
                <a:latin typeface="Cambria Math" pitchFamily="18" charset="0"/>
                <a:ea typeface="Cambria Math" pitchFamily="18" charset="0"/>
              </a:rPr>
              <a:t>    If she wants to find the tour with the shortest path that visits all the cities, she must consider 5040 paths!</a:t>
            </a:r>
            <a:endParaRPr lang="en-US" dirty="0"/>
          </a:p>
        </p:txBody>
      </p:sp>
      <p:sp>
        <p:nvSpPr>
          <p:cNvPr id="4" name="Date Placeholder 3"/>
          <p:cNvSpPr>
            <a:spLocks noGrp="1"/>
          </p:cNvSpPr>
          <p:nvPr>
            <p:ph type="dt" sz="half" idx="10"/>
          </p:nvPr>
        </p:nvSpPr>
        <p:spPr/>
        <p:txBody>
          <a:bodyPr/>
          <a:lstStyle/>
          <a:p>
            <a:fld id="{4BDAB923-757A-4B5D-A4B9-59648D5F411B}"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 (</a:t>
            </a:r>
            <a:r>
              <a:rPr lang="en-US" i="1" dirty="0"/>
              <a:t>continued</a:t>
            </a:r>
            <a:r>
              <a:rPr lang="en-US" dirty="0"/>
              <a:t>)</a:t>
            </a:r>
          </a:p>
        </p:txBody>
      </p:sp>
      <p:sp>
        <p:nvSpPr>
          <p:cNvPr id="3" name="Content Placeholder 2"/>
          <p:cNvSpPr>
            <a:spLocks noGrp="1"/>
          </p:cNvSpPr>
          <p:nvPr>
            <p:ph idx="1"/>
          </p:nvPr>
        </p:nvSpPr>
        <p:spPr/>
        <p:txBody>
          <a:bodyPr/>
          <a:lstStyle/>
          <a:p>
            <a:pPr>
              <a:buNone/>
            </a:pPr>
            <a:r>
              <a:rPr lang="en-US" b="1" dirty="0"/>
              <a:t>   Example</a:t>
            </a:r>
            <a:r>
              <a:rPr lang="en-US" dirty="0"/>
              <a:t>: How many permutations of the letters </a:t>
            </a:r>
            <a:r>
              <a:rPr lang="en-US" i="1" dirty="0"/>
              <a:t>ABCDEFGH</a:t>
            </a:r>
            <a:r>
              <a:rPr lang="en-US" dirty="0"/>
              <a:t> contain the string </a:t>
            </a:r>
            <a:r>
              <a:rPr lang="en-US" i="1" dirty="0"/>
              <a:t>ABC</a:t>
            </a:r>
            <a:r>
              <a:rPr lang="en-US" dirty="0"/>
              <a:t> ?</a:t>
            </a:r>
          </a:p>
          <a:p>
            <a:pPr>
              <a:buNone/>
            </a:pPr>
            <a:endParaRPr lang="en-US" dirty="0"/>
          </a:p>
          <a:p>
            <a:pPr>
              <a:buNone/>
            </a:pPr>
            <a:r>
              <a:rPr lang="en-US" b="1" dirty="0"/>
              <a:t>    Solution</a:t>
            </a:r>
            <a:r>
              <a:rPr lang="en-US" dirty="0"/>
              <a:t>: We solve this problem by counting the permutations of six objects, </a:t>
            </a:r>
            <a:r>
              <a:rPr lang="en-US" i="1" dirty="0"/>
              <a:t>ABC</a:t>
            </a:r>
            <a:r>
              <a:rPr lang="en-US" dirty="0"/>
              <a:t>, </a:t>
            </a:r>
            <a:r>
              <a:rPr lang="en-US" i="1" dirty="0"/>
              <a:t>D</a:t>
            </a:r>
            <a:r>
              <a:rPr lang="en-US" dirty="0"/>
              <a:t>, </a:t>
            </a:r>
            <a:r>
              <a:rPr lang="en-US" i="1" dirty="0"/>
              <a:t>E</a:t>
            </a:r>
            <a:r>
              <a:rPr lang="en-US" dirty="0"/>
              <a:t>, </a:t>
            </a:r>
            <a:r>
              <a:rPr lang="en-US" i="1" dirty="0"/>
              <a:t>F</a:t>
            </a:r>
            <a:r>
              <a:rPr lang="en-US" dirty="0"/>
              <a:t>, </a:t>
            </a:r>
            <a:r>
              <a:rPr lang="en-US" i="1" dirty="0"/>
              <a:t>G</a:t>
            </a:r>
            <a:r>
              <a:rPr lang="en-US" dirty="0"/>
              <a:t>, and </a:t>
            </a:r>
            <a:r>
              <a:rPr lang="en-US" i="1" dirty="0"/>
              <a:t>H</a:t>
            </a:r>
            <a:r>
              <a:rPr lang="en-US" dirty="0"/>
              <a:t>.</a:t>
            </a:r>
          </a:p>
          <a:p>
            <a:pPr>
              <a:buNone/>
            </a:pPr>
            <a:endParaRPr lang="en-US" dirty="0"/>
          </a:p>
          <a:p>
            <a:pPr>
              <a:buNone/>
            </a:pPr>
            <a:r>
              <a:rPr lang="en-US" dirty="0"/>
              <a:t>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 </a:t>
            </a:r>
            <a:r>
              <a:rPr lang="en-US" dirty="0">
                <a:latin typeface="Cambria Math"/>
                <a:ea typeface="Cambria Math"/>
              </a:rPr>
              <a:t>∙</a:t>
            </a:r>
            <a:r>
              <a:rPr lang="en-US" dirty="0"/>
              <a:t> </a:t>
            </a:r>
            <a:r>
              <a:rPr lang="en-US" dirty="0">
                <a:latin typeface="Cambria Math" pitchFamily="18" charset="0"/>
                <a:ea typeface="Cambria Math" pitchFamily="18" charset="0"/>
              </a:rPr>
              <a:t>4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dirty="0">
                <a:latin typeface="Cambria Math"/>
                <a:ea typeface="Cambria Math"/>
              </a:rPr>
              <a:t> ∙</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t> </a:t>
            </a:r>
            <a:r>
              <a:rPr lang="en-US" dirty="0">
                <a:latin typeface="Cambria Math" pitchFamily="18" charset="0"/>
                <a:ea typeface="Cambria Math" pitchFamily="18" charset="0"/>
              </a:rPr>
              <a:t>1 </a:t>
            </a:r>
            <a:r>
              <a:rPr lang="en-US" dirty="0"/>
              <a:t>= </a:t>
            </a:r>
            <a:r>
              <a:rPr lang="en-US" dirty="0">
                <a:latin typeface="Cambria Math" pitchFamily="18" charset="0"/>
                <a:ea typeface="Cambria Math" pitchFamily="18" charset="0"/>
              </a:rPr>
              <a:t>720</a:t>
            </a:r>
            <a:endParaRPr lang="en-US" dirty="0"/>
          </a:p>
        </p:txBody>
      </p:sp>
      <p:sp>
        <p:nvSpPr>
          <p:cNvPr id="4" name="Date Placeholder 3"/>
          <p:cNvSpPr>
            <a:spLocks noGrp="1"/>
          </p:cNvSpPr>
          <p:nvPr>
            <p:ph type="dt" sz="half" idx="10"/>
          </p:nvPr>
        </p:nvSpPr>
        <p:spPr/>
        <p:txBody>
          <a:bodyPr/>
          <a:lstStyle/>
          <a:p>
            <a:fld id="{8452D9C6-95E0-4943-9840-C1A4F319DC50}"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An </a:t>
            </a:r>
            <a:r>
              <a:rPr lang="en-US" i="1" dirty="0"/>
              <a:t>r-combination</a:t>
            </a:r>
            <a:r>
              <a:rPr lang="en-US" dirty="0"/>
              <a:t> of elements of a set is an unordered selection of </a:t>
            </a:r>
            <a:r>
              <a:rPr lang="en-US" i="1" dirty="0"/>
              <a:t>r</a:t>
            </a:r>
            <a:r>
              <a:rPr lang="en-US" dirty="0"/>
              <a:t> elements from the set. Thus, an    </a:t>
            </a:r>
            <a:r>
              <a:rPr lang="en-US" i="1" dirty="0"/>
              <a:t>r</a:t>
            </a:r>
            <a:r>
              <a:rPr lang="en-US" dirty="0"/>
              <a:t>-combination is simply a subset of the set with </a:t>
            </a:r>
            <a:r>
              <a:rPr lang="en-US" i="1" dirty="0"/>
              <a:t>r</a:t>
            </a:r>
            <a:r>
              <a:rPr lang="en-US" dirty="0"/>
              <a:t> elements.</a:t>
            </a:r>
          </a:p>
          <a:p>
            <a:r>
              <a:rPr lang="en-US" dirty="0"/>
              <a:t>The number of </a:t>
            </a:r>
            <a:r>
              <a:rPr lang="en-US" i="1" dirty="0"/>
              <a:t>r</a:t>
            </a:r>
            <a:r>
              <a:rPr lang="en-US" dirty="0"/>
              <a:t>-combinations of a set with n distinct elements is denoted by </a:t>
            </a:r>
            <a:r>
              <a:rPr lang="en-US" i="1" dirty="0"/>
              <a:t>C</a:t>
            </a:r>
            <a:r>
              <a:rPr lang="en-US" dirty="0"/>
              <a:t>(</a:t>
            </a:r>
            <a:r>
              <a:rPr lang="en-US" i="1" dirty="0"/>
              <a:t>n</a:t>
            </a:r>
            <a:r>
              <a:rPr lang="en-US" dirty="0"/>
              <a:t>, </a:t>
            </a:r>
            <a:r>
              <a:rPr lang="en-US" i="1" dirty="0"/>
              <a:t>r</a:t>
            </a:r>
            <a:r>
              <a:rPr lang="en-US" dirty="0"/>
              <a:t>). The notation          is also used and is called a </a:t>
            </a:r>
            <a:r>
              <a:rPr lang="en-US" i="1" dirty="0"/>
              <a:t>binomial coefficient</a:t>
            </a:r>
            <a:r>
              <a:rPr lang="en-US" dirty="0"/>
              <a:t>. </a:t>
            </a:r>
          </a:p>
          <a:p>
            <a:r>
              <a:rPr lang="en-US" b="1" dirty="0"/>
              <a:t>Example</a:t>
            </a:r>
            <a:r>
              <a:rPr lang="en-US" dirty="0"/>
              <a:t>: Let </a:t>
            </a:r>
            <a:r>
              <a:rPr lang="en-US" i="1" dirty="0"/>
              <a:t>S</a:t>
            </a:r>
            <a:r>
              <a:rPr lang="en-US" dirty="0"/>
              <a:t> be the set {</a:t>
            </a:r>
            <a:r>
              <a:rPr lang="en-US" i="1" dirty="0"/>
              <a:t>a</a:t>
            </a:r>
            <a:r>
              <a:rPr lang="en-US" dirty="0"/>
              <a:t>, </a:t>
            </a:r>
            <a:r>
              <a:rPr lang="en-US" i="1" dirty="0"/>
              <a:t>b</a:t>
            </a:r>
            <a:r>
              <a:rPr lang="en-US" dirty="0"/>
              <a:t>, </a:t>
            </a:r>
            <a:r>
              <a:rPr lang="en-US" i="1" dirty="0"/>
              <a:t>c</a:t>
            </a:r>
            <a:r>
              <a:rPr lang="en-US" dirty="0"/>
              <a:t>, </a:t>
            </a:r>
            <a:r>
              <a:rPr lang="en-US" i="1" dirty="0"/>
              <a:t>d</a:t>
            </a:r>
            <a:r>
              <a:rPr lang="en-US" dirty="0"/>
              <a:t>}. Then {</a:t>
            </a:r>
            <a:r>
              <a:rPr lang="en-US" i="1" dirty="0"/>
              <a:t>a</a:t>
            </a:r>
            <a:r>
              <a:rPr lang="en-US" dirty="0"/>
              <a:t>, </a:t>
            </a:r>
            <a:r>
              <a:rPr lang="en-US" i="1" dirty="0"/>
              <a:t>c</a:t>
            </a:r>
            <a:r>
              <a:rPr lang="en-US" dirty="0"/>
              <a:t>, </a:t>
            </a:r>
            <a:r>
              <a:rPr lang="en-US" i="1" dirty="0"/>
              <a:t>d</a:t>
            </a:r>
            <a:r>
              <a:rPr lang="en-US" dirty="0"/>
              <a:t>} is a </a:t>
            </a:r>
            <a:r>
              <a:rPr lang="en-US" dirty="0">
                <a:latin typeface="Cambria Math" pitchFamily="18" charset="0"/>
                <a:ea typeface="Cambria Math" pitchFamily="18" charset="0"/>
              </a:rPr>
              <a:t>3</a:t>
            </a:r>
            <a:r>
              <a:rPr lang="en-US" dirty="0"/>
              <a:t>-combination from S. It is the same as {</a:t>
            </a:r>
            <a:r>
              <a:rPr lang="en-US" i="1" dirty="0"/>
              <a:t>d</a:t>
            </a:r>
            <a:r>
              <a:rPr lang="en-US" dirty="0"/>
              <a:t>, </a:t>
            </a:r>
            <a:r>
              <a:rPr lang="en-US" i="1" dirty="0"/>
              <a:t>c</a:t>
            </a:r>
            <a:r>
              <a:rPr lang="en-US" dirty="0"/>
              <a:t>, </a:t>
            </a:r>
            <a:r>
              <a:rPr lang="en-US" i="1" dirty="0"/>
              <a:t>a</a:t>
            </a:r>
            <a:r>
              <a:rPr lang="en-US" dirty="0"/>
              <a:t>} since the order listed does not matter.</a:t>
            </a:r>
          </a:p>
          <a:p>
            <a:r>
              <a:rPr lang="en-US" i="1" dirty="0"/>
              <a:t>C</a:t>
            </a:r>
            <a:r>
              <a:rPr lang="en-US" dirty="0"/>
              <a:t>(</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6 because the 2-combinations of </a:t>
            </a:r>
            <a:r>
              <a:rPr lang="en-US" dirty="0"/>
              <a:t>{</a:t>
            </a:r>
            <a:r>
              <a:rPr lang="en-US" i="1" dirty="0"/>
              <a:t>a</a:t>
            </a:r>
            <a:r>
              <a:rPr lang="en-US" dirty="0"/>
              <a:t>, </a:t>
            </a:r>
            <a:r>
              <a:rPr lang="en-US" i="1" dirty="0"/>
              <a:t>b</a:t>
            </a:r>
            <a:r>
              <a:rPr lang="en-US" dirty="0"/>
              <a:t>, </a:t>
            </a:r>
            <a:r>
              <a:rPr lang="en-US" i="1" dirty="0"/>
              <a:t>c</a:t>
            </a:r>
            <a:r>
              <a:rPr lang="en-US" dirty="0"/>
              <a:t>, </a:t>
            </a:r>
            <a:r>
              <a:rPr lang="en-US" i="1" dirty="0"/>
              <a:t>d</a:t>
            </a:r>
            <a:r>
              <a:rPr lang="en-US" dirty="0"/>
              <a:t>} are the six subsets {</a:t>
            </a:r>
            <a:r>
              <a:rPr lang="en-US" i="1" dirty="0"/>
              <a:t>a</a:t>
            </a:r>
            <a:r>
              <a:rPr lang="en-US" dirty="0"/>
              <a:t>, </a:t>
            </a:r>
            <a:r>
              <a:rPr lang="en-US" i="1" dirty="0"/>
              <a:t>b</a:t>
            </a:r>
            <a:r>
              <a:rPr lang="en-US" dirty="0"/>
              <a:t>}, {</a:t>
            </a:r>
            <a:r>
              <a:rPr lang="en-US" i="1" dirty="0"/>
              <a:t>a</a:t>
            </a:r>
            <a:r>
              <a:rPr lang="en-US" dirty="0"/>
              <a:t>, </a:t>
            </a:r>
            <a:r>
              <a:rPr lang="en-US" i="1" dirty="0"/>
              <a:t>c</a:t>
            </a:r>
            <a:r>
              <a:rPr lang="en-US" dirty="0"/>
              <a:t>}, {</a:t>
            </a:r>
            <a:r>
              <a:rPr lang="en-US" i="1" dirty="0"/>
              <a:t>a</a:t>
            </a:r>
            <a:r>
              <a:rPr lang="en-US" dirty="0"/>
              <a:t>, </a:t>
            </a:r>
            <a:r>
              <a:rPr lang="en-US" i="1" dirty="0"/>
              <a:t>d</a:t>
            </a:r>
            <a:r>
              <a:rPr lang="en-US" dirty="0"/>
              <a:t>}, {</a:t>
            </a:r>
            <a:r>
              <a:rPr lang="en-US" i="1" dirty="0"/>
              <a:t>b</a:t>
            </a:r>
            <a:r>
              <a:rPr lang="en-US" dirty="0"/>
              <a:t>, </a:t>
            </a:r>
            <a:r>
              <a:rPr lang="en-US" i="1" dirty="0"/>
              <a:t>c</a:t>
            </a:r>
            <a:r>
              <a:rPr lang="en-US" dirty="0"/>
              <a:t>}, {</a:t>
            </a:r>
            <a:r>
              <a:rPr lang="en-US" i="1" dirty="0"/>
              <a:t>b</a:t>
            </a:r>
            <a:r>
              <a:rPr lang="en-US" dirty="0"/>
              <a:t>, </a:t>
            </a:r>
            <a:r>
              <a:rPr lang="en-US" i="1" dirty="0"/>
              <a:t>d</a:t>
            </a:r>
            <a:r>
              <a:rPr lang="en-US" dirty="0"/>
              <a:t>}, and {</a:t>
            </a:r>
            <a:r>
              <a:rPr lang="en-US" i="1" dirty="0"/>
              <a:t>c</a:t>
            </a:r>
            <a:r>
              <a:rPr lang="en-US" dirty="0"/>
              <a:t>, </a:t>
            </a:r>
            <a:r>
              <a:rPr lang="en-US" i="1" dirty="0"/>
              <a:t>d</a:t>
            </a:r>
            <a:r>
              <a:rPr lang="en-US" dirty="0"/>
              <a:t>}. </a:t>
            </a:r>
            <a:endParaRPr lang="en-US" dirty="0">
              <a:latin typeface="Cambria Math" pitchFamily="18" charset="0"/>
              <a:ea typeface="Cambria Math" pitchFamily="18" charset="0"/>
            </a:endParaRP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781800" y="3505200"/>
            <a:ext cx="403479" cy="365760"/>
          </a:xfrm>
          <a:prstGeom prst="rect">
            <a:avLst/>
          </a:prstGeom>
        </p:spPr>
      </p:pic>
      <p:sp>
        <p:nvSpPr>
          <p:cNvPr id="4" name="Date Placeholder 3"/>
          <p:cNvSpPr>
            <a:spLocks noGrp="1"/>
          </p:cNvSpPr>
          <p:nvPr>
            <p:ph type="dt" sz="half" idx="10"/>
          </p:nvPr>
        </p:nvSpPr>
        <p:spPr/>
        <p:txBody>
          <a:bodyPr/>
          <a:lstStyle/>
          <a:p>
            <a:fld id="{38FA057E-AA43-4CA4-9685-5266F61C4484}"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6" name="Content Placeholder 5"/>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2</a:t>
            </a:r>
            <a:r>
              <a:rPr lang="en-US" dirty="0"/>
              <a:t>: The number of </a:t>
            </a:r>
            <a:r>
              <a:rPr lang="en-US" i="1" dirty="0"/>
              <a:t>r</a:t>
            </a:r>
            <a:r>
              <a:rPr lang="en-US" dirty="0"/>
              <a:t>-combinations of a set with </a:t>
            </a:r>
            <a:r>
              <a:rPr lang="en-US" i="1" dirty="0"/>
              <a:t>n</a:t>
            </a:r>
            <a:r>
              <a:rPr lang="en-US" dirty="0"/>
              <a:t> elements, where </a:t>
            </a:r>
            <a:r>
              <a:rPr lang="en-US" i="1" dirty="0"/>
              <a:t>n</a:t>
            </a:r>
            <a:r>
              <a:rPr lang="en-US" dirty="0"/>
              <a:t> </a:t>
            </a:r>
            <a:r>
              <a:rPr lang="en-US" dirty="0">
                <a:latin typeface="Cambria Math"/>
                <a:ea typeface="Cambria Math"/>
              </a:rPr>
              <a:t>≥</a:t>
            </a:r>
            <a:r>
              <a:rPr lang="en-US" dirty="0"/>
              <a:t> </a:t>
            </a:r>
            <a:r>
              <a:rPr lang="en-US" i="1" dirty="0"/>
              <a:t>r</a:t>
            </a:r>
            <a:r>
              <a:rPr lang="en-US" dirty="0">
                <a:latin typeface="Cambria Math"/>
                <a:ea typeface="Cambria Math"/>
              </a:rPr>
              <a:t> ≥ 0, equals</a:t>
            </a:r>
          </a:p>
          <a:p>
            <a:pPr>
              <a:buNone/>
            </a:pPr>
            <a:endParaRPr lang="en-US" dirty="0">
              <a:latin typeface="Cambria Math"/>
              <a:ea typeface="Cambria Math"/>
            </a:endParaRPr>
          </a:p>
          <a:p>
            <a:pPr>
              <a:buNone/>
            </a:pPr>
            <a:endParaRPr lang="en-US" dirty="0">
              <a:latin typeface="Cambria Math"/>
              <a:ea typeface="Cambria Math"/>
            </a:endParaRPr>
          </a:p>
          <a:p>
            <a:pPr>
              <a:buNone/>
            </a:pPr>
            <a:r>
              <a:rPr lang="en-US" b="1" dirty="0">
                <a:latin typeface="Cambria Math"/>
                <a:ea typeface="Cambria Math"/>
              </a:rPr>
              <a:t>    Proof</a:t>
            </a:r>
            <a:r>
              <a:rPr lang="en-US" dirty="0">
                <a:latin typeface="Cambria Math"/>
                <a:ea typeface="Cambria Math"/>
              </a:rPr>
              <a:t>:  By the product rule </a:t>
            </a:r>
            <a:r>
              <a:rPr lang="en-US" i="1" dirty="0">
                <a:ea typeface="Cambria Math"/>
              </a:rPr>
              <a:t>P</a:t>
            </a:r>
            <a:r>
              <a:rPr lang="en-US" dirty="0">
                <a:ea typeface="Cambria Math"/>
              </a:rPr>
              <a:t>(</a:t>
            </a:r>
            <a:r>
              <a:rPr lang="en-US" i="1" dirty="0">
                <a:ea typeface="Cambria Math"/>
              </a:rPr>
              <a:t>n</a:t>
            </a:r>
            <a:r>
              <a:rPr lang="en-US" dirty="0">
                <a:ea typeface="Cambria Math"/>
              </a:rPr>
              <a:t>, </a:t>
            </a:r>
            <a:r>
              <a:rPr lang="en-US" i="1" dirty="0">
                <a:ea typeface="Cambria Math"/>
              </a:rPr>
              <a:t>r</a:t>
            </a:r>
            <a:r>
              <a:rPr lang="en-US" dirty="0">
                <a:ea typeface="Cambria Math"/>
              </a:rPr>
              <a:t>) = </a:t>
            </a:r>
            <a:r>
              <a:rPr lang="en-US" i="1" dirty="0">
                <a:ea typeface="Cambria Math"/>
              </a:rPr>
              <a:t>C</a:t>
            </a:r>
            <a:r>
              <a:rPr lang="en-US" dirty="0">
                <a:ea typeface="Cambria Math"/>
              </a:rPr>
              <a:t>(</a:t>
            </a:r>
            <a:r>
              <a:rPr lang="en-US" i="1" dirty="0" err="1">
                <a:ea typeface="Cambria Math"/>
              </a:rPr>
              <a:t>n</a:t>
            </a:r>
            <a:r>
              <a:rPr lang="en-US" dirty="0" err="1">
                <a:ea typeface="Cambria Math"/>
              </a:rPr>
              <a:t>,</a:t>
            </a:r>
            <a:r>
              <a:rPr lang="en-US" i="1" dirty="0" err="1">
                <a:ea typeface="Cambria Math"/>
              </a:rPr>
              <a:t>r</a:t>
            </a:r>
            <a:r>
              <a:rPr lang="en-US" dirty="0">
                <a:ea typeface="Cambria Math"/>
              </a:rPr>
              <a:t>) ∙ </a:t>
            </a:r>
            <a:r>
              <a:rPr lang="en-US" i="1" dirty="0">
                <a:ea typeface="Cambria Math"/>
              </a:rPr>
              <a:t>P</a:t>
            </a:r>
            <a:r>
              <a:rPr lang="en-US" dirty="0">
                <a:ea typeface="Cambria Math"/>
              </a:rPr>
              <a:t>(</a:t>
            </a:r>
            <a:r>
              <a:rPr lang="en-US" i="1" dirty="0" err="1">
                <a:ea typeface="Cambria Math"/>
              </a:rPr>
              <a:t>r</a:t>
            </a:r>
            <a:r>
              <a:rPr lang="en-US" dirty="0" err="1">
                <a:ea typeface="Cambria Math"/>
              </a:rPr>
              <a:t>,</a:t>
            </a:r>
            <a:r>
              <a:rPr lang="en-US" i="1" dirty="0" err="1">
                <a:ea typeface="Cambria Math"/>
              </a:rPr>
              <a:t>r</a:t>
            </a:r>
            <a:r>
              <a:rPr lang="en-US" dirty="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981200" y="4953000"/>
            <a:ext cx="5405438" cy="488156"/>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819401" y="2971801"/>
            <a:ext cx="2466975" cy="447675"/>
          </a:xfrm>
          <a:prstGeom prst="rect">
            <a:avLst/>
          </a:prstGeom>
        </p:spPr>
      </p:pic>
      <p:sp>
        <p:nvSpPr>
          <p:cNvPr id="3" name="Date Placeholder 2"/>
          <p:cNvSpPr>
            <a:spLocks noGrp="1"/>
          </p:cNvSpPr>
          <p:nvPr>
            <p:ph type="dt" sz="half" idx="10"/>
          </p:nvPr>
        </p:nvSpPr>
        <p:spPr/>
        <p:txBody>
          <a:bodyPr/>
          <a:lstStyle/>
          <a:p>
            <a:fld id="{29F14D3C-03D7-4C3D-A123-A66EB10537BB}" type="datetime1">
              <a:rPr lang="en-US" smtClean="0"/>
              <a:t>11/27/2023</a:t>
            </a:fld>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How many poker hands of five cards can be dealt from a standard deck of </a:t>
            </a:r>
            <a:r>
              <a:rPr lang="en-US" dirty="0">
                <a:latin typeface="Cambria Math" pitchFamily="18" charset="0"/>
                <a:ea typeface="Cambria Math" pitchFamily="18" charset="0"/>
              </a:rPr>
              <a:t>52</a:t>
            </a:r>
            <a:r>
              <a:rPr lang="en-US" dirty="0"/>
              <a:t> cards? Also, how many ways are there to select </a:t>
            </a:r>
            <a:r>
              <a:rPr lang="en-US" dirty="0">
                <a:latin typeface="Cambria Math" pitchFamily="18" charset="0"/>
                <a:ea typeface="Cambria Math" pitchFamily="18" charset="0"/>
              </a:rPr>
              <a:t>47</a:t>
            </a:r>
            <a:r>
              <a:rPr lang="en-US" dirty="0"/>
              <a:t> cards from a deck of </a:t>
            </a:r>
            <a:r>
              <a:rPr lang="en-US" dirty="0">
                <a:latin typeface="Cambria Math" pitchFamily="18" charset="0"/>
                <a:ea typeface="Cambria Math" pitchFamily="18" charset="0"/>
              </a:rPr>
              <a:t>52</a:t>
            </a:r>
            <a:r>
              <a:rPr lang="en-US" dirty="0"/>
              <a:t> cards?</a:t>
            </a:r>
          </a:p>
          <a:p>
            <a:pPr>
              <a:buNone/>
            </a:pPr>
            <a:r>
              <a:rPr lang="en-US" b="1" dirty="0"/>
              <a:t>   Solution</a:t>
            </a:r>
            <a:r>
              <a:rPr lang="en-US" dirty="0"/>
              <a:t>: Since the order in which the cards are dealt does not matter, the number of five card hands is:</a:t>
            </a:r>
          </a:p>
          <a:p>
            <a:endParaRPr lang="en-US" dirty="0"/>
          </a:p>
          <a:p>
            <a:endParaRPr lang="en-US" dirty="0"/>
          </a:p>
          <a:p>
            <a:endParaRPr lang="en-US" dirty="0"/>
          </a:p>
          <a:p>
            <a:r>
              <a:rPr lang="en-US" dirty="0"/>
              <a:t>The different ways to select </a:t>
            </a:r>
            <a:r>
              <a:rPr lang="en-US" dirty="0">
                <a:latin typeface="Cambria Math" pitchFamily="18" charset="0"/>
                <a:ea typeface="Cambria Math" pitchFamily="18" charset="0"/>
              </a:rPr>
              <a:t>47</a:t>
            </a:r>
            <a:r>
              <a:rPr lang="en-US" dirty="0"/>
              <a:t> cards from </a:t>
            </a:r>
            <a:r>
              <a:rPr lang="en-US" dirty="0">
                <a:latin typeface="Cambria Math" pitchFamily="18" charset="0"/>
                <a:ea typeface="Cambria Math" pitchFamily="18" charset="0"/>
              </a:rPr>
              <a:t>52</a:t>
            </a:r>
            <a:r>
              <a:rPr lang="en-US" dirty="0"/>
              <a:t> is</a:t>
            </a:r>
          </a:p>
          <a:p>
            <a:endParaRPr lang="en-US" dirty="0"/>
          </a:p>
          <a:p>
            <a:pPr>
              <a:buNone/>
            </a:pPr>
            <a:r>
              <a:rPr lang="en-US" dirty="0"/>
              <a:t>    </a:t>
            </a:r>
          </a:p>
        </p:txBody>
      </p:sp>
      <p:pic>
        <p:nvPicPr>
          <p:cNvPr id="13" name="Picture 12" descr="addin_tmp.png"/>
          <p:cNvPicPr>
            <a:picLocks noChangeAspect="1"/>
          </p:cNvPicPr>
          <p:nvPr>
            <p:custDataLst>
              <p:tags r:id="rId1"/>
            </p:custDataLst>
          </p:nvPr>
        </p:nvPicPr>
        <p:blipFill>
          <a:blip r:embed="rId5" cstate="print"/>
          <a:stretch>
            <a:fillRect/>
          </a:stretch>
        </p:blipFill>
        <p:spPr>
          <a:xfrm>
            <a:off x="838200" y="3810000"/>
            <a:ext cx="2078831" cy="3976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057400" y="4343400"/>
            <a:ext cx="6672263" cy="39052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1447800" y="5562600"/>
            <a:ext cx="5676900" cy="397669"/>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a:t>This is a special case of a general result. </a:t>
            </a:r>
            <a:r>
              <a:rPr lang="en-US" dirty="0">
                <a:latin typeface="Cambria Math"/>
                <a:ea typeface="Cambria Math"/>
              </a:rPr>
              <a:t>→</a:t>
            </a:r>
            <a:endParaRPr lang="en-US" dirty="0"/>
          </a:p>
        </p:txBody>
      </p:sp>
      <p:sp>
        <p:nvSpPr>
          <p:cNvPr id="4" name="Date Placeholder 3"/>
          <p:cNvSpPr>
            <a:spLocks noGrp="1"/>
          </p:cNvSpPr>
          <p:nvPr>
            <p:ph type="dt" sz="half" idx="10"/>
          </p:nvPr>
        </p:nvSpPr>
        <p:spPr/>
        <p:txBody>
          <a:bodyPr/>
          <a:lstStyle/>
          <a:p>
            <a:fld id="{42FBFAEE-2F04-46C9-86F0-2CC2C40CF1F9}"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lstStyle/>
          <a:p>
            <a:pPr>
              <a:buNone/>
            </a:pPr>
            <a:r>
              <a:rPr lang="en-US" b="1" dirty="0"/>
              <a:t>   Corollary </a:t>
            </a:r>
            <a:r>
              <a:rPr lang="en-US" b="1" dirty="0">
                <a:latin typeface="Cambria Math" pitchFamily="18" charset="0"/>
                <a:ea typeface="Cambria Math" pitchFamily="18" charset="0"/>
              </a:rPr>
              <a:t>2</a:t>
            </a:r>
            <a:r>
              <a:rPr lang="en-US" dirty="0"/>
              <a:t>: Let </a:t>
            </a:r>
            <a:r>
              <a:rPr lang="en-US" i="1" dirty="0"/>
              <a:t>n</a:t>
            </a:r>
            <a:r>
              <a:rPr lang="en-US" dirty="0"/>
              <a:t> and </a:t>
            </a:r>
            <a:r>
              <a:rPr lang="en-US" i="1" dirty="0"/>
              <a:t>r</a:t>
            </a:r>
            <a:r>
              <a:rPr lang="en-US" dirty="0"/>
              <a:t> be nonnegative integers with     </a:t>
            </a:r>
            <a:r>
              <a:rPr lang="en-US" i="1" dirty="0"/>
              <a:t>r </a:t>
            </a:r>
            <a:r>
              <a:rPr lang="en-US" dirty="0">
                <a:latin typeface="Cambria Math"/>
                <a:ea typeface="Cambria Math"/>
              </a:rPr>
              <a:t>≤ </a:t>
            </a:r>
            <a:r>
              <a:rPr lang="en-US" i="1" dirty="0">
                <a:ea typeface="Cambria Math"/>
              </a:rPr>
              <a:t>n</a:t>
            </a:r>
            <a:r>
              <a:rPr lang="en-US" dirty="0">
                <a:latin typeface="Cambria Math"/>
                <a:ea typeface="Cambria Math"/>
              </a:rPr>
              <a:t>.</a:t>
            </a:r>
            <a:r>
              <a:rPr lang="en-US" dirty="0"/>
              <a:t> Then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a:t>
            </a:r>
          </a:p>
          <a:p>
            <a:pPr>
              <a:buNone/>
            </a:pPr>
            <a:r>
              <a:rPr lang="en-US" b="1" dirty="0">
                <a:latin typeface="Cambria Math"/>
                <a:ea typeface="Cambria Math"/>
              </a:rPr>
              <a:t>   Proof</a:t>
            </a:r>
            <a:r>
              <a:rPr lang="en-US" dirty="0">
                <a:latin typeface="Cambria Math"/>
                <a:ea typeface="Cambria Math"/>
              </a:rPr>
              <a:t>: From Theorem 2, it follows that</a:t>
            </a:r>
          </a:p>
          <a:p>
            <a:endParaRPr lang="en-US" dirty="0">
              <a:latin typeface="Cambria Math"/>
              <a:ea typeface="Cambria Math"/>
            </a:endParaRPr>
          </a:p>
          <a:p>
            <a:pPr>
              <a:buNone/>
            </a:pPr>
            <a:r>
              <a:rPr lang="en-US" dirty="0">
                <a:latin typeface="Cambria Math"/>
                <a:ea typeface="Cambria Math"/>
              </a:rPr>
              <a:t>     and </a:t>
            </a:r>
          </a:p>
          <a:p>
            <a:endParaRPr lang="en-US" dirty="0">
              <a:latin typeface="Cambria Math"/>
              <a:ea typeface="Cambria Math"/>
            </a:endParaRPr>
          </a:p>
          <a:p>
            <a:pPr>
              <a:buNone/>
            </a:pPr>
            <a:r>
              <a:rPr lang="en-US" dirty="0"/>
              <a:t>   Hence,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2895600" y="3429000"/>
            <a:ext cx="2369344" cy="44767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514600" y="4191000"/>
            <a:ext cx="5622131" cy="450056"/>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a:t>This result can be proved without using algebraic manipulation. </a:t>
            </a:r>
            <a:r>
              <a:rPr lang="en-US" dirty="0">
                <a:latin typeface="Cambria Math"/>
                <a:ea typeface="Cambria Math"/>
              </a:rPr>
              <a:t>→</a:t>
            </a:r>
            <a:endParaRPr lang="en-US" dirty="0"/>
          </a:p>
        </p:txBody>
      </p:sp>
      <p:sp>
        <p:nvSpPr>
          <p:cNvPr id="7" name="Isosceles Triangle 6"/>
          <p:cNvSpPr/>
          <p:nvPr/>
        </p:nvSpPr>
        <p:spPr>
          <a:xfrm rot="5400000" flipV="1">
            <a:off x="81534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374763D-5F32-482E-8653-E9B8AC678B57}"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p>
        </p:txBody>
      </p:sp>
      <p:sp>
        <p:nvSpPr>
          <p:cNvPr id="3" name="Content Placeholder 2"/>
          <p:cNvSpPr>
            <a:spLocks noGrp="1"/>
          </p:cNvSpPr>
          <p:nvPr>
            <p:ph idx="1"/>
          </p:nvPr>
        </p:nvSpPr>
        <p:spPr/>
        <p:txBody>
          <a:bodyPr/>
          <a:lstStyle/>
          <a:p>
            <a:r>
              <a:rPr lang="en-US" b="1" dirty="0"/>
              <a:t>Definition </a:t>
            </a:r>
            <a:r>
              <a:rPr lang="en-US" b="1" dirty="0">
                <a:latin typeface="Cambria Math" pitchFamily="18" charset="0"/>
                <a:ea typeface="Cambria Math" pitchFamily="18" charset="0"/>
              </a:rPr>
              <a:t>1</a:t>
            </a:r>
            <a:r>
              <a:rPr lang="en-US" dirty="0"/>
              <a:t>: A </a:t>
            </a:r>
            <a:r>
              <a:rPr lang="en-US" i="1" dirty="0"/>
              <a:t>combinatorial proof </a:t>
            </a:r>
            <a:r>
              <a:rPr lang="en-US" dirty="0"/>
              <a:t>of an identity is a proof that  uses one of the following methods.</a:t>
            </a:r>
          </a:p>
          <a:p>
            <a:pPr lvl="1"/>
            <a:r>
              <a:rPr lang="en-US" dirty="0"/>
              <a:t>A </a:t>
            </a:r>
            <a:r>
              <a:rPr lang="en-US" i="1" dirty="0"/>
              <a:t>double counting proof </a:t>
            </a:r>
            <a:r>
              <a:rPr lang="en-US" dirty="0"/>
              <a:t>uses counting arguments to prove that both sides of an identity count the same objects, but in different ways.</a:t>
            </a:r>
          </a:p>
          <a:p>
            <a:pPr lvl="1"/>
            <a:r>
              <a:rPr lang="en-US" dirty="0"/>
              <a:t>A </a:t>
            </a:r>
            <a:r>
              <a:rPr lang="en-US" i="1" dirty="0" err="1"/>
              <a:t>bijective</a:t>
            </a:r>
            <a:r>
              <a:rPr lang="en-US" i="1" dirty="0"/>
              <a:t> proof  </a:t>
            </a:r>
            <a:r>
              <a:rPr lang="en-US" dirty="0"/>
              <a:t>shows  that there is a </a:t>
            </a:r>
            <a:r>
              <a:rPr lang="en-US" dirty="0" err="1"/>
              <a:t>bijection</a:t>
            </a:r>
            <a:r>
              <a:rPr lang="en-US" dirty="0"/>
              <a:t> between the sets of objects counted by the two sides of the identity.</a:t>
            </a:r>
          </a:p>
        </p:txBody>
      </p:sp>
      <p:sp>
        <p:nvSpPr>
          <p:cNvPr id="4" name="Date Placeholder 3"/>
          <p:cNvSpPr>
            <a:spLocks noGrp="1"/>
          </p:cNvSpPr>
          <p:nvPr>
            <p:ph type="dt" sz="half" idx="10"/>
          </p:nvPr>
        </p:nvSpPr>
        <p:spPr/>
        <p:txBody>
          <a:bodyPr/>
          <a:lstStyle/>
          <a:p>
            <a:fld id="{7ADDAB49-B8CA-4D1E-ADF8-8AB0930A39BD}"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p>
        </p:txBody>
      </p:sp>
      <p:sp>
        <p:nvSpPr>
          <p:cNvPr id="3" name="Content Placeholder 2"/>
          <p:cNvSpPr>
            <a:spLocks noGrp="1"/>
          </p:cNvSpPr>
          <p:nvPr>
            <p:ph idx="1"/>
          </p:nvPr>
        </p:nvSpPr>
        <p:spPr/>
        <p:txBody>
          <a:bodyPr>
            <a:normAutofit fontScale="92500" lnSpcReduction="20000"/>
          </a:bodyPr>
          <a:lstStyle/>
          <a:p>
            <a:r>
              <a:rPr lang="en-US" dirty="0"/>
              <a:t>Here are two combinatorial proofs that </a:t>
            </a:r>
          </a:p>
          <a:p>
            <a:pPr>
              <a:buNone/>
            </a:pPr>
            <a:r>
              <a:rPr lang="en-US" dirty="0"/>
              <a:t>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 </a:t>
            </a:r>
          </a:p>
          <a:p>
            <a:pPr>
              <a:buNone/>
            </a:pPr>
            <a:r>
              <a:rPr lang="en-US" dirty="0">
                <a:latin typeface="Cambria Math"/>
                <a:ea typeface="Cambria Math"/>
              </a:rPr>
              <a:t>    when r and n are nonnegative integers with </a:t>
            </a:r>
            <a:r>
              <a:rPr lang="en-US" i="1" dirty="0">
                <a:latin typeface="Cambria Math"/>
                <a:ea typeface="Cambria Math"/>
              </a:rPr>
              <a:t>r</a:t>
            </a:r>
            <a:r>
              <a:rPr lang="en-US" dirty="0">
                <a:latin typeface="Cambria Math"/>
                <a:ea typeface="Cambria Math"/>
              </a:rPr>
              <a:t> &lt; </a:t>
            </a:r>
            <a:r>
              <a:rPr lang="en-US" i="1" dirty="0">
                <a:latin typeface="Cambria Math"/>
                <a:ea typeface="Cambria Math"/>
              </a:rPr>
              <a:t>n</a:t>
            </a:r>
            <a:r>
              <a:rPr lang="en-US" dirty="0"/>
              <a:t>:</a:t>
            </a:r>
          </a:p>
          <a:p>
            <a:pPr lvl="1"/>
            <a:r>
              <a:rPr lang="en-US" i="1" dirty="0" err="1"/>
              <a:t>Bijective</a:t>
            </a:r>
            <a:r>
              <a:rPr lang="en-US" i="1" dirty="0"/>
              <a:t> Proof</a:t>
            </a:r>
            <a:r>
              <a:rPr lang="en-US" dirty="0"/>
              <a:t>: Suppose that </a:t>
            </a:r>
            <a:r>
              <a:rPr lang="en-US" i="1" dirty="0"/>
              <a:t>S</a:t>
            </a:r>
            <a:r>
              <a:rPr lang="en-US" dirty="0"/>
              <a:t> is a set with </a:t>
            </a:r>
            <a:r>
              <a:rPr lang="en-US" i="1" dirty="0"/>
              <a:t>n</a:t>
            </a:r>
            <a:r>
              <a:rPr lang="en-US" dirty="0"/>
              <a:t> elements. The function that maps a subset </a:t>
            </a:r>
            <a:r>
              <a:rPr lang="en-US" i="1" dirty="0"/>
              <a:t>A</a:t>
            </a:r>
            <a:r>
              <a:rPr lang="en-US" dirty="0"/>
              <a:t> of </a:t>
            </a:r>
            <a:r>
              <a:rPr lang="en-US" i="1" dirty="0"/>
              <a:t>S </a:t>
            </a:r>
            <a:r>
              <a:rPr lang="en-US" dirty="0"/>
              <a:t>to      is a </a:t>
            </a:r>
            <a:r>
              <a:rPr lang="en-US" dirty="0" err="1"/>
              <a:t>bijection</a:t>
            </a:r>
            <a:r>
              <a:rPr lang="en-US" dirty="0"/>
              <a:t> between the subsets of </a:t>
            </a:r>
            <a:r>
              <a:rPr lang="en-US" i="1" dirty="0"/>
              <a:t>S</a:t>
            </a:r>
            <a:r>
              <a:rPr lang="en-US" dirty="0"/>
              <a:t> with </a:t>
            </a:r>
            <a:r>
              <a:rPr lang="en-US" i="1" dirty="0"/>
              <a:t>r</a:t>
            </a:r>
            <a:r>
              <a:rPr lang="en-US" dirty="0"/>
              <a:t> elements and the subsets with </a:t>
            </a:r>
            <a:r>
              <a:rPr lang="en-US" i="1" dirty="0"/>
              <a:t>n</a:t>
            </a:r>
            <a:r>
              <a:rPr lang="en-US" dirty="0"/>
              <a:t> </a:t>
            </a:r>
            <a:r>
              <a:rPr lang="en-US" dirty="0">
                <a:latin typeface="Cambria Math"/>
                <a:ea typeface="Cambria Math"/>
              </a:rPr>
              <a:t>− </a:t>
            </a:r>
            <a:r>
              <a:rPr lang="en-US" i="1" dirty="0">
                <a:latin typeface="Cambria Math"/>
                <a:ea typeface="Cambria Math"/>
              </a:rPr>
              <a:t>r</a:t>
            </a:r>
            <a:r>
              <a:rPr lang="en-US" dirty="0">
                <a:latin typeface="Cambria Math"/>
                <a:ea typeface="Cambria Math"/>
              </a:rPr>
              <a:t> elements. Since there is a </a:t>
            </a:r>
            <a:r>
              <a:rPr lang="en-US" dirty="0" err="1">
                <a:latin typeface="Cambria Math"/>
                <a:ea typeface="Cambria Math"/>
              </a:rPr>
              <a:t>bijection</a:t>
            </a:r>
            <a:r>
              <a:rPr lang="en-US" dirty="0">
                <a:latin typeface="Cambria Math"/>
                <a:ea typeface="Cambria Math"/>
              </a:rPr>
              <a:t> between the two sets, they must have the same number of elements. </a:t>
            </a:r>
            <a:r>
              <a:rPr lang="en-US" dirty="0"/>
              <a:t>  </a:t>
            </a:r>
            <a:r>
              <a:rPr lang="en-US" i="1" dirty="0">
                <a:ea typeface="Cambria Math" pitchFamily="18" charset="0"/>
              </a:rPr>
              <a:t> </a:t>
            </a:r>
            <a:endParaRPr lang="en-US" b="1" i="1" dirty="0">
              <a:ea typeface="Cambria Math" pitchFamily="18" charset="0"/>
            </a:endParaRPr>
          </a:p>
          <a:p>
            <a:pPr lvl="1"/>
            <a:r>
              <a:rPr lang="en-US" i="1" dirty="0"/>
              <a:t>Double Counting Proof</a:t>
            </a:r>
            <a:r>
              <a:rPr lang="en-US" dirty="0"/>
              <a:t>: By definition the number of subsets of </a:t>
            </a:r>
            <a:r>
              <a:rPr lang="en-US" i="1" dirty="0"/>
              <a:t>S</a:t>
            </a:r>
            <a:r>
              <a:rPr lang="en-US" dirty="0"/>
              <a:t> with </a:t>
            </a:r>
            <a:r>
              <a:rPr lang="en-US" i="1" dirty="0"/>
              <a:t>r</a:t>
            </a:r>
            <a:r>
              <a:rPr lang="en-US" dirty="0"/>
              <a:t> elements is </a:t>
            </a:r>
            <a:r>
              <a:rPr lang="en-US" i="1" dirty="0"/>
              <a:t>C</a:t>
            </a:r>
            <a:r>
              <a:rPr lang="en-US" dirty="0"/>
              <a:t>(</a:t>
            </a:r>
            <a:r>
              <a:rPr lang="en-US" i="1" dirty="0"/>
              <a:t>n</a:t>
            </a:r>
            <a:r>
              <a:rPr lang="en-US" dirty="0"/>
              <a:t>, </a:t>
            </a:r>
            <a:r>
              <a:rPr lang="en-US" i="1" dirty="0"/>
              <a:t>r</a:t>
            </a:r>
            <a:r>
              <a:rPr lang="en-US" dirty="0"/>
              <a:t>). Each subset A of S can also be described by specifying which elements are not in A, i.e., those which are  in     . Since the complement of a subset of S with </a:t>
            </a:r>
            <a:r>
              <a:rPr lang="en-US" i="1" dirty="0"/>
              <a:t>r</a:t>
            </a:r>
            <a:r>
              <a:rPr lang="en-US" dirty="0"/>
              <a:t> elements has </a:t>
            </a:r>
            <a:r>
              <a:rPr lang="en-US" i="1" dirty="0"/>
              <a:t>n</a:t>
            </a:r>
            <a:r>
              <a:rPr lang="en-US" dirty="0"/>
              <a:t> </a:t>
            </a:r>
            <a:r>
              <a:rPr lang="en-US" dirty="0">
                <a:latin typeface="Cambria Math"/>
                <a:ea typeface="Cambria Math"/>
              </a:rPr>
              <a:t>− </a:t>
            </a:r>
            <a:r>
              <a:rPr lang="en-US" i="1" dirty="0">
                <a:latin typeface="Cambria Math"/>
                <a:ea typeface="Cambria Math"/>
              </a:rPr>
              <a:t>r</a:t>
            </a:r>
            <a:r>
              <a:rPr lang="en-US" dirty="0">
                <a:latin typeface="Cambria Math"/>
                <a:ea typeface="Cambria Math"/>
              </a:rPr>
              <a:t>  elements, there are also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 subsets of </a:t>
            </a:r>
            <a:r>
              <a:rPr lang="en-US" i="1" dirty="0">
                <a:latin typeface="Cambria Math"/>
                <a:ea typeface="Cambria Math"/>
              </a:rPr>
              <a:t>S </a:t>
            </a:r>
            <a:r>
              <a:rPr lang="en-US" dirty="0">
                <a:latin typeface="Cambria Math"/>
                <a:ea typeface="Cambria Math"/>
              </a:rPr>
              <a:t>with </a:t>
            </a:r>
            <a:r>
              <a:rPr lang="en-US" i="1" dirty="0">
                <a:latin typeface="Cambria Math"/>
                <a:ea typeface="Cambria Math"/>
              </a:rPr>
              <a:t>r</a:t>
            </a:r>
            <a:r>
              <a:rPr lang="en-US" dirty="0">
                <a:latin typeface="Cambria Math"/>
                <a:ea typeface="Cambria Math"/>
              </a:rPr>
              <a:t> elements.</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505200" y="5257800"/>
            <a:ext cx="228600" cy="215265"/>
          </a:xfrm>
          <a:prstGeom prst="rect">
            <a:avLst/>
          </a:prstGeom>
        </p:spPr>
      </p:pic>
      <p:sp>
        <p:nvSpPr>
          <p:cNvPr id="8" name="Isosceles Triangle 7"/>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flipV="1">
            <a:off x="8153400" y="4191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ddin_tmp.png"/>
          <p:cNvPicPr>
            <a:picLocks noChangeAspect="1"/>
          </p:cNvPicPr>
          <p:nvPr>
            <p:custDataLst>
              <p:tags r:id="rId2"/>
            </p:custDataLst>
          </p:nvPr>
        </p:nvPicPr>
        <p:blipFill>
          <a:blip r:embed="rId4" cstate="print"/>
          <a:stretch>
            <a:fillRect/>
          </a:stretch>
        </p:blipFill>
        <p:spPr>
          <a:xfrm>
            <a:off x="5638800" y="3352800"/>
            <a:ext cx="228600" cy="215265"/>
          </a:xfrm>
          <a:prstGeom prst="rect">
            <a:avLst/>
          </a:prstGeom>
        </p:spPr>
      </p:pic>
      <p:sp>
        <p:nvSpPr>
          <p:cNvPr id="4" name="Date Placeholder 3"/>
          <p:cNvSpPr>
            <a:spLocks noGrp="1"/>
          </p:cNvSpPr>
          <p:nvPr>
            <p:ph type="dt" sz="half" idx="10"/>
          </p:nvPr>
        </p:nvSpPr>
        <p:spPr/>
        <p:txBody>
          <a:bodyPr/>
          <a:lstStyle/>
          <a:p>
            <a:fld id="{8EF9BA96-0643-4C46-94B3-43493E347D1C}"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How many ways are there to select five players from a </a:t>
            </a:r>
            <a:r>
              <a:rPr lang="en-US" dirty="0">
                <a:latin typeface="Cambria Math" pitchFamily="18" charset="0"/>
                <a:ea typeface="Cambria Math" pitchFamily="18" charset="0"/>
              </a:rPr>
              <a:t>10</a:t>
            </a:r>
            <a:r>
              <a:rPr lang="en-US" dirty="0"/>
              <a:t>-member tennis team to make a trip to a match at another school.</a:t>
            </a:r>
          </a:p>
          <a:p>
            <a:pPr>
              <a:buNone/>
            </a:pPr>
            <a:r>
              <a:rPr lang="en-US" b="1" dirty="0"/>
              <a:t>   Solution</a:t>
            </a:r>
            <a:r>
              <a:rPr lang="en-US" dirty="0"/>
              <a:t>: By Theorem </a:t>
            </a:r>
            <a:r>
              <a:rPr lang="en-US" dirty="0">
                <a:latin typeface="Cambria Math" pitchFamily="18" charset="0"/>
                <a:ea typeface="Cambria Math" pitchFamily="18" charset="0"/>
              </a:rPr>
              <a:t>2</a:t>
            </a:r>
            <a:r>
              <a:rPr lang="en-US" dirty="0"/>
              <a:t>, the number of combinations is</a:t>
            </a:r>
          </a:p>
          <a:p>
            <a:pPr>
              <a:buNone/>
            </a:pPr>
            <a:endParaRPr lang="en-US" dirty="0"/>
          </a:p>
          <a:p>
            <a:pPr>
              <a:buNone/>
            </a:pPr>
            <a:endParaRPr lang="en-US" dirty="0"/>
          </a:p>
          <a:p>
            <a:pPr>
              <a:buNone/>
            </a:pPr>
            <a:r>
              <a:rPr lang="en-US" b="1" dirty="0"/>
              <a:t>   Example</a:t>
            </a:r>
            <a:r>
              <a:rPr lang="en-US" dirty="0"/>
              <a:t>: A group of </a:t>
            </a:r>
            <a:r>
              <a:rPr lang="en-US" dirty="0">
                <a:latin typeface="Cambria Math" pitchFamily="18" charset="0"/>
                <a:ea typeface="Cambria Math" pitchFamily="18" charset="0"/>
              </a:rPr>
              <a:t>30 </a:t>
            </a:r>
            <a:r>
              <a:rPr lang="en-US" dirty="0"/>
              <a:t>people have been trained as astronauts to go on the first mission to Mars. How many ways are there to select a crew of six people to go on this mission?</a:t>
            </a:r>
          </a:p>
          <a:p>
            <a:pPr>
              <a:buNone/>
            </a:pPr>
            <a:r>
              <a:rPr lang="en-US" b="1" dirty="0"/>
              <a:t>   Solution</a:t>
            </a:r>
            <a:r>
              <a:rPr lang="en-US" dirty="0"/>
              <a:t>: By Theorem </a:t>
            </a:r>
            <a:r>
              <a:rPr lang="en-US" dirty="0">
                <a:latin typeface="Cambria Math" pitchFamily="18" charset="0"/>
                <a:ea typeface="Cambria Math" pitchFamily="18" charset="0"/>
              </a:rPr>
              <a:t>2</a:t>
            </a:r>
            <a:r>
              <a:rPr lang="en-US" dirty="0"/>
              <a:t>, the number of possible crews is</a:t>
            </a:r>
          </a:p>
          <a:p>
            <a:pPr>
              <a:buNone/>
            </a:pPr>
            <a:r>
              <a:rPr lang="en-US" dirty="0"/>
              <a:t> </a:t>
            </a:r>
          </a:p>
          <a:p>
            <a:endParaRPr lang="en-US" dirty="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3528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905000" y="5791200"/>
            <a:ext cx="5425249" cy="349948"/>
          </a:xfrm>
          <a:prstGeom prst="rect">
            <a:avLst/>
          </a:prstGeom>
        </p:spPr>
      </p:pic>
      <p:sp>
        <p:nvSpPr>
          <p:cNvPr id="5" name="Date Placeholder 4"/>
          <p:cNvSpPr>
            <a:spLocks noGrp="1"/>
          </p:cNvSpPr>
          <p:nvPr>
            <p:ph type="dt" sz="half" idx="10"/>
          </p:nvPr>
        </p:nvSpPr>
        <p:spPr/>
        <p:txBody>
          <a:bodyPr/>
          <a:lstStyle/>
          <a:p>
            <a:fld id="{A546C68D-2F52-4866-BEFA-DC5ABB9F6D11}"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 of Binomial Expressions</a:t>
            </a:r>
          </a:p>
        </p:txBody>
      </p:sp>
      <p:sp>
        <p:nvSpPr>
          <p:cNvPr id="3" name="Content Placeholder 2"/>
          <p:cNvSpPr>
            <a:spLocks noGrp="1"/>
          </p:cNvSpPr>
          <p:nvPr>
            <p:ph idx="1"/>
          </p:nvPr>
        </p:nvSpPr>
        <p:spPr/>
        <p:txBody>
          <a:bodyPr>
            <a:normAutofit fontScale="62500" lnSpcReduction="20000"/>
          </a:bodyPr>
          <a:lstStyle/>
          <a:p>
            <a:pPr>
              <a:buNone/>
            </a:pPr>
            <a:r>
              <a:rPr lang="en-US" b="1" dirty="0"/>
              <a:t>     Definition</a:t>
            </a:r>
            <a:r>
              <a:rPr lang="en-US" dirty="0"/>
              <a:t>: A </a:t>
            </a:r>
            <a:r>
              <a:rPr lang="en-US" i="1" dirty="0"/>
              <a:t>binomial</a:t>
            </a:r>
            <a:r>
              <a:rPr lang="en-US" dirty="0"/>
              <a:t> expression is the sum of two terms, such as </a:t>
            </a:r>
            <a:r>
              <a:rPr lang="en-US" i="1" dirty="0"/>
              <a:t>x </a:t>
            </a:r>
            <a:r>
              <a:rPr lang="en-US" dirty="0"/>
              <a:t>+ </a:t>
            </a:r>
            <a:r>
              <a:rPr lang="en-US" i="1" dirty="0"/>
              <a:t>y</a:t>
            </a:r>
            <a:r>
              <a:rPr lang="en-US" dirty="0"/>
              <a:t>. (More generally, these terms can be products of constants and variables.)</a:t>
            </a:r>
          </a:p>
          <a:p>
            <a:r>
              <a:rPr lang="en-US" dirty="0"/>
              <a:t>We  can use counting principles to find the coefficients in the expansion of (</a:t>
            </a:r>
            <a:r>
              <a:rPr lang="en-US" i="1" dirty="0"/>
              <a:t>x </a:t>
            </a:r>
            <a:r>
              <a:rPr lang="en-US" dirty="0"/>
              <a:t>+ </a:t>
            </a:r>
            <a:r>
              <a:rPr lang="en-US" i="1" dirty="0"/>
              <a:t>y</a:t>
            </a:r>
            <a:r>
              <a:rPr lang="en-US" dirty="0"/>
              <a:t>)</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a:t>
            </a:r>
            <a:r>
              <a:rPr lang="en-US" dirty="0"/>
              <a:t>where n is a positive integer. </a:t>
            </a:r>
          </a:p>
          <a:p>
            <a:r>
              <a:rPr lang="en-US" dirty="0"/>
              <a:t>To illustrate this idea, we first look at the process of expanding (</a:t>
            </a:r>
            <a:r>
              <a:rPr lang="en-US" i="1" dirty="0"/>
              <a:t>x </a:t>
            </a:r>
            <a:r>
              <a:rPr lang="en-US" dirty="0"/>
              <a:t>+ </a:t>
            </a:r>
            <a:r>
              <a:rPr lang="en-US" i="1" dirty="0"/>
              <a:t>y</a:t>
            </a:r>
            <a:r>
              <a:rPr lang="en-US" dirty="0"/>
              <a:t>)</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a:t>
            </a:r>
          </a:p>
          <a:p>
            <a:r>
              <a:rPr lang="en-US" dirty="0"/>
              <a:t>(</a:t>
            </a:r>
            <a:r>
              <a:rPr lang="en-US" i="1" dirty="0"/>
              <a:t>x </a:t>
            </a:r>
            <a:r>
              <a:rPr lang="en-US" dirty="0"/>
              <a:t>+ </a:t>
            </a:r>
            <a:r>
              <a:rPr lang="en-US" i="1" dirty="0"/>
              <a:t>y</a:t>
            </a:r>
            <a:r>
              <a:rPr lang="en-US" dirty="0"/>
              <a:t>)</a:t>
            </a:r>
            <a:r>
              <a:rPr lang="en-US" dirty="0">
                <a:latin typeface="Cambria Math" pitchFamily="18" charset="0"/>
                <a:ea typeface="Cambria Math" pitchFamily="18" charset="0"/>
              </a:rPr>
              <a:t> </a:t>
            </a:r>
            <a:r>
              <a:rPr lang="en-US" dirty="0"/>
              <a:t>(</a:t>
            </a:r>
            <a:r>
              <a:rPr lang="en-US" i="1" dirty="0"/>
              <a:t>x </a:t>
            </a:r>
            <a:r>
              <a:rPr lang="en-US" dirty="0"/>
              <a:t>+ </a:t>
            </a:r>
            <a:r>
              <a:rPr lang="en-US" i="1" dirty="0"/>
              <a:t>y</a:t>
            </a:r>
            <a:r>
              <a:rPr lang="en-US" dirty="0"/>
              <a:t>) (</a:t>
            </a:r>
            <a:r>
              <a:rPr lang="en-US" i="1" dirty="0"/>
              <a:t>x </a:t>
            </a:r>
            <a:r>
              <a:rPr lang="en-US" dirty="0"/>
              <a:t>+ </a:t>
            </a:r>
            <a:r>
              <a:rPr lang="en-US" i="1" dirty="0"/>
              <a:t>y</a:t>
            </a:r>
            <a:r>
              <a:rPr lang="en-US" dirty="0"/>
              <a:t>) expands  into a sum of terms that are the product of a term from each of the three sums.</a:t>
            </a:r>
            <a:endParaRPr lang="en-US" baseline="30000" dirty="0">
              <a:latin typeface="Cambria Math" pitchFamily="18" charset="0"/>
              <a:ea typeface="Cambria Math" pitchFamily="18" charset="0"/>
            </a:endParaRPr>
          </a:p>
          <a:p>
            <a:r>
              <a:rPr lang="en-US" dirty="0">
                <a:latin typeface="Cambria Math" pitchFamily="18" charset="0"/>
                <a:ea typeface="Cambria Math" pitchFamily="18" charset="0"/>
              </a:rPr>
              <a:t>Terms of the form </a:t>
            </a:r>
            <a:r>
              <a:rPr lang="en-US" i="1" dirty="0">
                <a:ea typeface="Cambria Math" pitchFamily="18" charset="0"/>
              </a:rPr>
              <a:t>x</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a:t>
            </a:r>
            <a:r>
              <a:rPr lang="en-US" i="1" dirty="0">
                <a:ea typeface="Cambria Math" pitchFamily="18" charset="0"/>
              </a:rPr>
              <a:t> x</a:t>
            </a:r>
            <a:r>
              <a:rPr lang="en-US" baseline="30000" dirty="0">
                <a:latin typeface="Cambria Math" pitchFamily="18" charset="0"/>
                <a:ea typeface="Cambria Math" pitchFamily="18" charset="0"/>
              </a:rPr>
              <a:t>2</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x y</a:t>
            </a:r>
            <a:r>
              <a:rPr lang="en-US" baseline="30000" dirty="0">
                <a:latin typeface="Cambria Math" pitchFamily="18" charset="0"/>
                <a:ea typeface="Cambria Math" pitchFamily="18" charset="0"/>
              </a:rPr>
              <a:t>2</a:t>
            </a:r>
            <a:r>
              <a:rPr lang="en-US" i="1" dirty="0">
                <a:ea typeface="Cambria Math" pitchFamily="18" charset="0"/>
              </a:rPr>
              <a:t>,</a:t>
            </a:r>
            <a:r>
              <a:rPr lang="en-US" dirty="0">
                <a:latin typeface="Cambria Math" pitchFamily="18" charset="0"/>
                <a:ea typeface="Cambria Math" pitchFamily="18" charset="0"/>
              </a:rPr>
              <a:t> </a:t>
            </a:r>
            <a:r>
              <a:rPr lang="en-US" i="1" dirty="0">
                <a:ea typeface="Cambria Math" pitchFamily="18" charset="0"/>
              </a:rPr>
              <a:t>y</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arise. The question is what are the coefficients?</a:t>
            </a:r>
          </a:p>
          <a:p>
            <a:pPr lvl="1"/>
            <a:r>
              <a:rPr lang="en-US" dirty="0">
                <a:latin typeface="Cambria Math" pitchFamily="18" charset="0"/>
                <a:ea typeface="Cambria Math" pitchFamily="18" charset="0"/>
              </a:rPr>
              <a:t>To obtain </a:t>
            </a:r>
            <a:r>
              <a:rPr lang="en-US" i="1" dirty="0">
                <a:ea typeface="Cambria Math" pitchFamily="18" charset="0"/>
              </a:rPr>
              <a:t>x</a:t>
            </a:r>
            <a:r>
              <a:rPr lang="en-US" baseline="30000" dirty="0">
                <a:latin typeface="Cambria Math" pitchFamily="18" charset="0"/>
                <a:ea typeface="Cambria Math" pitchFamily="18" charset="0"/>
              </a:rPr>
              <a:t>3 </a:t>
            </a:r>
            <a:r>
              <a:rPr lang="en-US" dirty="0">
                <a:latin typeface="Cambria Math" pitchFamily="18" charset="0"/>
                <a:ea typeface="Cambria Math" pitchFamily="18" charset="0"/>
              </a:rPr>
              <a:t>, an </a:t>
            </a:r>
            <a:r>
              <a:rPr lang="en-US" i="1" dirty="0">
                <a:ea typeface="Cambria Math" pitchFamily="18" charset="0"/>
              </a:rPr>
              <a:t>x</a:t>
            </a:r>
            <a:r>
              <a:rPr lang="en-US" dirty="0">
                <a:latin typeface="Cambria Math" pitchFamily="18" charset="0"/>
                <a:ea typeface="Cambria Math" pitchFamily="18" charset="0"/>
              </a:rPr>
              <a:t> must be chosen from each of the sums. There is only one way to do this. So, the coefficient of</a:t>
            </a:r>
            <a:r>
              <a:rPr lang="en-US" i="1" dirty="0">
                <a:ea typeface="Cambria Math" pitchFamily="18" charset="0"/>
              </a:rPr>
              <a:t> x</a:t>
            </a:r>
            <a:r>
              <a:rPr lang="en-US" baseline="30000" dirty="0">
                <a:latin typeface="Cambria Math" pitchFamily="18" charset="0"/>
                <a:ea typeface="Cambria Math" pitchFamily="18" charset="0"/>
              </a:rPr>
              <a:t>3 </a:t>
            </a:r>
            <a:r>
              <a:rPr lang="en-US" dirty="0">
                <a:latin typeface="Cambria Math" pitchFamily="18" charset="0"/>
                <a:ea typeface="Cambria Math" pitchFamily="18" charset="0"/>
              </a:rPr>
              <a:t>  is 1. </a:t>
            </a:r>
          </a:p>
          <a:p>
            <a:pPr lvl="1"/>
            <a:r>
              <a:rPr lang="en-US" dirty="0">
                <a:latin typeface="Cambria Math" pitchFamily="18" charset="0"/>
                <a:ea typeface="Cambria Math" pitchFamily="18" charset="0"/>
              </a:rPr>
              <a:t>To obtain </a:t>
            </a:r>
            <a:r>
              <a:rPr lang="en-US" i="1" dirty="0">
                <a:ea typeface="Cambria Math" pitchFamily="18" charset="0"/>
              </a:rPr>
              <a:t>x</a:t>
            </a:r>
            <a:r>
              <a:rPr lang="en-US" baseline="30000" dirty="0">
                <a:latin typeface="Cambria Math" pitchFamily="18" charset="0"/>
                <a:ea typeface="Cambria Math" pitchFamily="18" charset="0"/>
              </a:rPr>
              <a:t>2</a:t>
            </a:r>
            <a:r>
              <a:rPr lang="en-US" i="1" dirty="0">
                <a:ea typeface="Cambria Math" pitchFamily="18" charset="0"/>
              </a:rPr>
              <a:t>y</a:t>
            </a:r>
            <a:r>
              <a:rPr lang="en-US" dirty="0">
                <a:latin typeface="Cambria Math" pitchFamily="18" charset="0"/>
                <a:ea typeface="Cambria Math" pitchFamily="18" charset="0"/>
              </a:rPr>
              <a:t>, an </a:t>
            </a:r>
            <a:r>
              <a:rPr lang="en-US" i="1" dirty="0">
                <a:ea typeface="Cambria Math" pitchFamily="18" charset="0"/>
              </a:rPr>
              <a:t>x</a:t>
            </a:r>
            <a:r>
              <a:rPr lang="en-US" dirty="0">
                <a:latin typeface="Cambria Math" pitchFamily="18" charset="0"/>
                <a:ea typeface="Cambria Math" pitchFamily="18" charset="0"/>
              </a:rPr>
              <a:t> must be chosen from two of the sums and a </a:t>
            </a:r>
            <a:r>
              <a:rPr lang="en-US" i="1" dirty="0">
                <a:latin typeface="Cambria Math" pitchFamily="18" charset="0"/>
                <a:ea typeface="Cambria Math" pitchFamily="18" charset="0"/>
              </a:rPr>
              <a:t>y</a:t>
            </a:r>
            <a:r>
              <a:rPr lang="en-US" dirty="0">
                <a:latin typeface="Cambria Math" pitchFamily="18" charset="0"/>
                <a:ea typeface="Cambria Math" pitchFamily="18" charset="0"/>
              </a:rPr>
              <a:t>  from the other. There      are           ways to do this  and so the coefficient of </a:t>
            </a:r>
            <a:r>
              <a:rPr lang="en-US" i="1" dirty="0">
                <a:ea typeface="Cambria Math" pitchFamily="18" charset="0"/>
              </a:rPr>
              <a:t>x</a:t>
            </a:r>
            <a:r>
              <a:rPr lang="en-US" baseline="30000" dirty="0">
                <a:latin typeface="Cambria Math" pitchFamily="18" charset="0"/>
                <a:ea typeface="Cambria Math" pitchFamily="18" charset="0"/>
              </a:rPr>
              <a:t>2</a:t>
            </a:r>
            <a:r>
              <a:rPr lang="en-US" i="1" dirty="0">
                <a:ea typeface="Cambria Math" pitchFamily="18" charset="0"/>
              </a:rPr>
              <a:t>y</a:t>
            </a:r>
            <a:r>
              <a:rPr lang="en-US" dirty="0">
                <a:latin typeface="Cambria Math" pitchFamily="18" charset="0"/>
                <a:ea typeface="Cambria Math" pitchFamily="18" charset="0"/>
              </a:rPr>
              <a:t> is 3. </a:t>
            </a:r>
          </a:p>
          <a:p>
            <a:pPr lvl="1"/>
            <a:r>
              <a:rPr lang="en-US" dirty="0">
                <a:latin typeface="Cambria Math" pitchFamily="18" charset="0"/>
                <a:ea typeface="Cambria Math" pitchFamily="18" charset="0"/>
              </a:rPr>
              <a:t>To obtain </a:t>
            </a:r>
            <a:r>
              <a:rPr lang="en-US" i="1" dirty="0">
                <a:ea typeface="Cambria Math" pitchFamily="18" charset="0"/>
              </a:rPr>
              <a:t>xy</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an </a:t>
            </a:r>
            <a:r>
              <a:rPr lang="en-US" i="1" dirty="0">
                <a:ea typeface="Cambria Math" pitchFamily="18" charset="0"/>
              </a:rPr>
              <a:t>x</a:t>
            </a:r>
            <a:r>
              <a:rPr lang="en-US" dirty="0">
                <a:latin typeface="Cambria Math" pitchFamily="18" charset="0"/>
                <a:ea typeface="Cambria Math" pitchFamily="18" charset="0"/>
              </a:rPr>
              <a:t> must be chosen from  of the sums and a </a:t>
            </a:r>
            <a:r>
              <a:rPr lang="en-US" i="1" dirty="0">
                <a:latin typeface="Cambria Math" pitchFamily="18" charset="0"/>
                <a:ea typeface="Cambria Math" pitchFamily="18" charset="0"/>
              </a:rPr>
              <a:t>y</a:t>
            </a:r>
            <a:r>
              <a:rPr lang="en-US" dirty="0">
                <a:latin typeface="Cambria Math" pitchFamily="18" charset="0"/>
                <a:ea typeface="Cambria Math" pitchFamily="18" charset="0"/>
              </a:rPr>
              <a:t>  from the other two . There  are          ways to do this  and so the coefficient of</a:t>
            </a:r>
            <a:r>
              <a:rPr lang="en-US" i="1" dirty="0">
                <a:ea typeface="Cambria Math" pitchFamily="18" charset="0"/>
              </a:rPr>
              <a:t> xy</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is 3. </a:t>
            </a:r>
          </a:p>
          <a:p>
            <a:pPr lvl="1"/>
            <a:r>
              <a:rPr lang="en-US" dirty="0">
                <a:latin typeface="Cambria Math" pitchFamily="18" charset="0"/>
                <a:ea typeface="Cambria Math" pitchFamily="18" charset="0"/>
              </a:rPr>
              <a:t>To obtain </a:t>
            </a:r>
            <a:r>
              <a:rPr lang="en-US" i="1" dirty="0">
                <a:ea typeface="Cambria Math" pitchFamily="18" charset="0"/>
              </a:rPr>
              <a:t>y</a:t>
            </a:r>
            <a:r>
              <a:rPr lang="en-US" baseline="30000" dirty="0">
                <a:latin typeface="Cambria Math" pitchFamily="18" charset="0"/>
                <a:ea typeface="Cambria Math" pitchFamily="18" charset="0"/>
              </a:rPr>
              <a:t>3 </a:t>
            </a:r>
            <a:r>
              <a:rPr lang="en-US" dirty="0">
                <a:latin typeface="Cambria Math" pitchFamily="18" charset="0"/>
                <a:ea typeface="Cambria Math" pitchFamily="18" charset="0"/>
              </a:rPr>
              <a:t>, a </a:t>
            </a:r>
            <a:r>
              <a:rPr lang="en-US" i="1" dirty="0">
                <a:ea typeface="Cambria Math" pitchFamily="18" charset="0"/>
              </a:rPr>
              <a:t>y</a:t>
            </a:r>
            <a:r>
              <a:rPr lang="en-US" dirty="0">
                <a:latin typeface="Cambria Math" pitchFamily="18" charset="0"/>
                <a:ea typeface="Cambria Math" pitchFamily="18" charset="0"/>
              </a:rPr>
              <a:t> must be chosen from each of the sums. There is only one way to do this. So, the coefficient of</a:t>
            </a:r>
            <a:r>
              <a:rPr lang="en-US" i="1" dirty="0">
                <a:ea typeface="Cambria Math" pitchFamily="18" charset="0"/>
              </a:rPr>
              <a:t> y</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is 1. </a:t>
            </a:r>
          </a:p>
          <a:p>
            <a:r>
              <a:rPr lang="en-US" dirty="0"/>
              <a:t>We have used a counting argument to show that (</a:t>
            </a:r>
            <a:r>
              <a:rPr lang="en-US" i="1" dirty="0"/>
              <a:t>x </a:t>
            </a:r>
            <a:r>
              <a:rPr lang="en-US" dirty="0"/>
              <a:t>+ </a:t>
            </a:r>
            <a:r>
              <a:rPr lang="en-US" i="1" dirty="0"/>
              <a:t>y</a:t>
            </a:r>
            <a:r>
              <a:rPr lang="en-US" dirty="0"/>
              <a:t>)</a:t>
            </a:r>
            <a:r>
              <a:rPr lang="en-US" baseline="30000" dirty="0">
                <a:latin typeface="Cambria Math" pitchFamily="18" charset="0"/>
                <a:ea typeface="Cambria Math" pitchFamily="18" charset="0"/>
              </a:rPr>
              <a:t>3</a:t>
            </a:r>
            <a:r>
              <a:rPr lang="en-US" dirty="0"/>
              <a:t> = </a:t>
            </a:r>
            <a:r>
              <a:rPr lang="en-US" i="1" dirty="0">
                <a:ea typeface="Cambria Math" pitchFamily="18" charset="0"/>
              </a:rPr>
              <a:t>x</a:t>
            </a:r>
            <a:r>
              <a:rPr lang="en-US" baseline="30000" dirty="0">
                <a:latin typeface="Cambria Math" pitchFamily="18" charset="0"/>
                <a:ea typeface="Cambria Math" pitchFamily="18" charset="0"/>
              </a:rPr>
              <a:t>3</a:t>
            </a:r>
            <a:r>
              <a:rPr lang="en-US" i="1" dirty="0"/>
              <a:t> +  </a:t>
            </a:r>
            <a:r>
              <a:rPr lang="en-US" dirty="0">
                <a:latin typeface="Cambria Math" pitchFamily="18" charset="0"/>
                <a:ea typeface="Cambria Math" pitchFamily="18" charset="0"/>
              </a:rPr>
              <a:t>3</a:t>
            </a:r>
            <a:r>
              <a:rPr lang="en-US" i="1" dirty="0">
                <a:ea typeface="Cambria Math" pitchFamily="18" charset="0"/>
              </a:rPr>
              <a:t>x</a:t>
            </a:r>
            <a:r>
              <a:rPr lang="en-US" baseline="30000" dirty="0">
                <a:latin typeface="Cambria Math" pitchFamily="18" charset="0"/>
                <a:ea typeface="Cambria Math" pitchFamily="18" charset="0"/>
              </a:rPr>
              <a:t>2</a:t>
            </a:r>
            <a:r>
              <a:rPr lang="en-US" i="1" dirty="0">
                <a:ea typeface="Cambria Math" pitchFamily="18" charset="0"/>
              </a:rPr>
              <a:t>y</a:t>
            </a:r>
            <a:r>
              <a:rPr lang="en-US" i="1"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3</a:t>
            </a:r>
            <a:r>
              <a:rPr lang="en-US" i="1" dirty="0">
                <a:ea typeface="Cambria Math" pitchFamily="18" charset="0"/>
              </a:rPr>
              <a:t>x y</a:t>
            </a:r>
            <a:r>
              <a:rPr lang="en-US" baseline="30000" dirty="0">
                <a:latin typeface="Cambria Math" pitchFamily="18" charset="0"/>
                <a:ea typeface="Cambria Math" pitchFamily="18" charset="0"/>
              </a:rPr>
              <a:t>2</a:t>
            </a:r>
            <a:r>
              <a:rPr lang="en-US" i="1" dirty="0"/>
              <a:t>  + </a:t>
            </a:r>
            <a:r>
              <a:rPr lang="en-US" i="1" dirty="0">
                <a:ea typeface="Cambria Math" pitchFamily="18" charset="0"/>
              </a:rPr>
              <a:t>y</a:t>
            </a:r>
            <a:r>
              <a:rPr lang="en-US" baseline="30000" dirty="0">
                <a:latin typeface="Cambria Math" pitchFamily="18" charset="0"/>
                <a:ea typeface="Cambria Math" pitchFamily="18" charset="0"/>
              </a:rPr>
              <a:t>3</a:t>
            </a:r>
            <a:r>
              <a:rPr lang="en-US" i="1" dirty="0"/>
              <a:t> .</a:t>
            </a:r>
          </a:p>
          <a:p>
            <a:r>
              <a:rPr lang="en-US" dirty="0">
                <a:latin typeface="Cambria Math" pitchFamily="18" charset="0"/>
                <a:ea typeface="Cambria Math" pitchFamily="18" charset="0"/>
              </a:rPr>
              <a:t>Next we present the binomial theorem gives the coefficients of the terms in the expansion of </a:t>
            </a:r>
            <a:r>
              <a:rPr lang="en-US" dirty="0"/>
              <a:t>(</a:t>
            </a:r>
            <a:r>
              <a:rPr lang="en-US" i="1" dirty="0"/>
              <a:t>x </a:t>
            </a:r>
            <a:r>
              <a:rPr lang="en-US" dirty="0"/>
              <a:t>+ </a:t>
            </a:r>
            <a:r>
              <a:rPr lang="en-US" i="1" dirty="0"/>
              <a:t>y</a:t>
            </a:r>
            <a:r>
              <a:rPr lang="en-US" dirty="0"/>
              <a:t>)</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a:t>
            </a:r>
          </a:p>
          <a:p>
            <a:endParaRPr lang="en-US" dirty="0">
              <a:latin typeface="Cambria Math" pitchFamily="18" charset="0"/>
              <a:ea typeface="Cambria Math" pitchFamily="18" charset="0"/>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343400"/>
            <a:ext cx="259080" cy="24384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524000" y="4800600"/>
            <a:ext cx="259080" cy="243840"/>
          </a:xfrm>
          <a:prstGeom prst="rect">
            <a:avLst/>
          </a:prstGeom>
        </p:spPr>
      </p:pic>
      <p:sp>
        <p:nvSpPr>
          <p:cNvPr id="4" name="Date Placeholder 3"/>
          <p:cNvSpPr>
            <a:spLocks noGrp="1"/>
          </p:cNvSpPr>
          <p:nvPr>
            <p:ph type="dt" sz="half" idx="10"/>
          </p:nvPr>
        </p:nvSpPr>
        <p:spPr/>
        <p:txBody>
          <a:bodyPr/>
          <a:lstStyle/>
          <a:p>
            <a:fld id="{26CEF34F-5EE6-40CC-882E-2E9D9ACE37D1}"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Rule</a:t>
            </a:r>
          </a:p>
        </p:txBody>
      </p:sp>
      <p:sp>
        <p:nvSpPr>
          <p:cNvPr id="3" name="Content Placeholder 2"/>
          <p:cNvSpPr>
            <a:spLocks noGrp="1"/>
          </p:cNvSpPr>
          <p:nvPr>
            <p:ph idx="1"/>
          </p:nvPr>
        </p:nvSpPr>
        <p:spPr/>
        <p:txBody>
          <a:bodyPr/>
          <a:lstStyle/>
          <a:p>
            <a:pPr>
              <a:buNone/>
            </a:pPr>
            <a:r>
              <a:rPr lang="en-US" b="1" dirty="0"/>
              <a:t>   Example</a:t>
            </a:r>
            <a:r>
              <a:rPr lang="en-US" dirty="0"/>
              <a:t>: How many different license plates can be made if each plate contains a sequence of three uppercase English letters followed by three digits?</a:t>
            </a:r>
          </a:p>
          <a:p>
            <a:pPr>
              <a:buNone/>
            </a:pPr>
            <a:r>
              <a:rPr lang="en-US" dirty="0"/>
              <a:t>   </a:t>
            </a:r>
            <a:r>
              <a:rPr lang="en-US" b="1" dirty="0"/>
              <a:t>Solution</a:t>
            </a:r>
            <a:r>
              <a:rPr lang="en-US" dirty="0"/>
              <a:t>:  By the product rule,</a:t>
            </a:r>
          </a:p>
          <a:p>
            <a:pPr>
              <a:buNone/>
            </a:pPr>
            <a:r>
              <a:rPr lang="en-US" dirty="0">
                <a:latin typeface="Cambria Math" pitchFamily="18" charset="0"/>
                <a:ea typeface="Cambria Math" pitchFamily="18" charset="0"/>
              </a:rPr>
              <a:t>    there are 26 </a:t>
            </a:r>
            <a:r>
              <a:rPr lang="en-US" dirty="0">
                <a:latin typeface="Cambria Math"/>
                <a:ea typeface="Cambria Math"/>
              </a:rPr>
              <a:t>∙ </a:t>
            </a:r>
            <a:r>
              <a:rPr lang="en-US" dirty="0">
                <a:latin typeface="Cambria Math" pitchFamily="18" charset="0"/>
                <a:ea typeface="Cambria Math" pitchFamily="18" charset="0"/>
              </a:rPr>
              <a:t>26 </a:t>
            </a:r>
            <a:r>
              <a:rPr lang="en-US" dirty="0">
                <a:latin typeface="Cambria Math"/>
                <a:ea typeface="Cambria Math"/>
              </a:rPr>
              <a:t>∙ </a:t>
            </a:r>
            <a:r>
              <a:rPr lang="en-US" dirty="0">
                <a:latin typeface="Cambria Math" pitchFamily="18" charset="0"/>
                <a:ea typeface="Cambria Math" pitchFamily="18" charset="0"/>
              </a:rPr>
              <a:t>26 </a:t>
            </a:r>
            <a:r>
              <a:rPr lang="en-US" dirty="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3200400" y="4800600"/>
            <a:ext cx="2019180" cy="914400"/>
          </a:xfrm>
          <a:prstGeom prst="rect">
            <a:avLst/>
          </a:prstGeom>
        </p:spPr>
      </p:pic>
      <p:sp>
        <p:nvSpPr>
          <p:cNvPr id="5" name="Date Placeholder 4"/>
          <p:cNvSpPr>
            <a:spLocks noGrp="1"/>
          </p:cNvSpPr>
          <p:nvPr>
            <p:ph type="dt" sz="half" idx="10"/>
          </p:nvPr>
        </p:nvSpPr>
        <p:spPr/>
        <p:txBody>
          <a:bodyPr/>
          <a:lstStyle/>
          <a:p>
            <a:fld id="{AC80DA8F-F40A-4D65-9796-A2C3AA026D2F}"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Theorem </a:t>
            </a:r>
          </a:p>
        </p:txBody>
      </p:sp>
      <p:sp>
        <p:nvSpPr>
          <p:cNvPr id="3" name="Content Placeholder 2"/>
          <p:cNvSpPr>
            <a:spLocks noGrp="1"/>
          </p:cNvSpPr>
          <p:nvPr>
            <p:ph idx="1"/>
          </p:nvPr>
        </p:nvSpPr>
        <p:spPr/>
        <p:txBody>
          <a:bodyPr/>
          <a:lstStyle/>
          <a:p>
            <a:pPr>
              <a:buNone/>
            </a:pPr>
            <a:r>
              <a:rPr lang="en-US" b="1" dirty="0"/>
              <a:t>   Binomial Theorem</a:t>
            </a:r>
            <a:r>
              <a:rPr lang="en-US" dirty="0"/>
              <a:t>: Let </a:t>
            </a:r>
            <a:r>
              <a:rPr lang="en-US" i="1" dirty="0"/>
              <a:t>x</a:t>
            </a:r>
            <a:r>
              <a:rPr lang="en-US" dirty="0"/>
              <a:t> and </a:t>
            </a:r>
            <a:r>
              <a:rPr lang="en-US" i="1" dirty="0"/>
              <a:t>y</a:t>
            </a:r>
            <a:r>
              <a:rPr lang="en-US" dirty="0"/>
              <a:t> be variables, and </a:t>
            </a:r>
            <a:r>
              <a:rPr lang="en-US" i="1" dirty="0"/>
              <a:t>n</a:t>
            </a:r>
            <a:r>
              <a:rPr lang="en-US" dirty="0"/>
              <a:t> a nonnegative integer. Then:</a:t>
            </a:r>
          </a:p>
          <a:p>
            <a:pPr>
              <a:buNone/>
            </a:pPr>
            <a:endParaRPr lang="en-US" dirty="0"/>
          </a:p>
          <a:p>
            <a:pPr>
              <a:buNone/>
            </a:pPr>
            <a:endParaRPr lang="en-US" dirty="0"/>
          </a:p>
          <a:p>
            <a:pPr>
              <a:buNone/>
            </a:pPr>
            <a:r>
              <a:rPr lang="en-US" b="1" dirty="0"/>
              <a:t>   Proof</a:t>
            </a:r>
            <a:r>
              <a:rPr lang="en-US" dirty="0"/>
              <a:t>: We use combinatorial reasoning . The terms in the expansion of (</a:t>
            </a:r>
            <a:r>
              <a:rPr lang="en-US" i="1" dirty="0"/>
              <a:t>x </a:t>
            </a:r>
            <a:r>
              <a:rPr lang="en-US" dirty="0"/>
              <a:t>+ </a:t>
            </a:r>
            <a:r>
              <a:rPr lang="en-US" i="1" dirty="0"/>
              <a:t>y</a:t>
            </a:r>
            <a:r>
              <a:rPr lang="en-US" dirty="0"/>
              <a:t>)</a:t>
            </a:r>
            <a:r>
              <a:rPr lang="en-US" i="1" baseline="30000" dirty="0">
                <a:latin typeface="Cambria Math" pitchFamily="18" charset="0"/>
                <a:ea typeface="Cambria Math" pitchFamily="18" charset="0"/>
              </a:rPr>
              <a:t>n</a:t>
            </a:r>
            <a:r>
              <a:rPr lang="en-US" dirty="0"/>
              <a:t> are of the form </a:t>
            </a:r>
            <a:r>
              <a:rPr lang="en-US" i="1" dirty="0" err="1"/>
              <a:t>x</a:t>
            </a:r>
            <a:r>
              <a:rPr lang="en-US" i="1" baseline="30000" dirty="0" err="1"/>
              <a:t>n</a:t>
            </a:r>
            <a:r>
              <a:rPr lang="en-US" baseline="30000" dirty="0" err="1">
                <a:latin typeface="Cambria Math"/>
                <a:ea typeface="Cambria Math"/>
              </a:rPr>
              <a:t>−</a:t>
            </a:r>
            <a:r>
              <a:rPr lang="en-US" i="1" baseline="30000" dirty="0" err="1"/>
              <a:t>j</a:t>
            </a:r>
            <a:r>
              <a:rPr lang="en-US" i="1" dirty="0" err="1"/>
              <a:t>y</a:t>
            </a:r>
            <a:r>
              <a:rPr lang="en-US" i="1" baseline="30000" dirty="0" err="1"/>
              <a:t>j</a:t>
            </a:r>
            <a:r>
              <a:rPr lang="en-US" baseline="30000" dirty="0"/>
              <a:t> </a:t>
            </a:r>
            <a:r>
              <a:rPr lang="en-US" dirty="0"/>
              <a:t>for                  </a:t>
            </a:r>
            <a:r>
              <a:rPr lang="en-US" i="1" dirty="0"/>
              <a:t>j</a:t>
            </a:r>
            <a:r>
              <a:rPr lang="en-US" dirty="0"/>
              <a:t> =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i="1" dirty="0"/>
              <a:t>n</a:t>
            </a:r>
            <a:r>
              <a:rPr lang="en-US" dirty="0"/>
              <a:t>. To form the term </a:t>
            </a:r>
            <a:r>
              <a:rPr lang="en-US" i="1" dirty="0"/>
              <a:t> </a:t>
            </a:r>
            <a:r>
              <a:rPr lang="en-US" i="1" dirty="0" err="1"/>
              <a:t>x</a:t>
            </a:r>
            <a:r>
              <a:rPr lang="en-US" i="1" baseline="30000" dirty="0" err="1"/>
              <a:t>n</a:t>
            </a:r>
            <a:r>
              <a:rPr lang="en-US" baseline="30000" dirty="0" err="1">
                <a:latin typeface="Cambria Math"/>
                <a:ea typeface="Cambria Math"/>
              </a:rPr>
              <a:t>−</a:t>
            </a:r>
            <a:r>
              <a:rPr lang="en-US" i="1" baseline="30000" dirty="0" err="1"/>
              <a:t>j</a:t>
            </a:r>
            <a:r>
              <a:rPr lang="en-US" i="1" dirty="0" err="1"/>
              <a:t>y</a:t>
            </a:r>
            <a:r>
              <a:rPr lang="en-US" i="1" baseline="30000" dirty="0" err="1"/>
              <a:t>j</a:t>
            </a:r>
            <a:r>
              <a:rPr lang="en-US" dirty="0"/>
              <a:t>, it is necessary to choose  </a:t>
            </a:r>
            <a:r>
              <a:rPr lang="en-US" i="1" dirty="0"/>
              <a:t>n</a:t>
            </a:r>
            <a:r>
              <a:rPr lang="en-US" dirty="0">
                <a:latin typeface="Cambria Math"/>
                <a:ea typeface="Cambria Math"/>
              </a:rPr>
              <a:t>−</a:t>
            </a:r>
            <a:r>
              <a:rPr lang="en-US" i="1" dirty="0"/>
              <a:t>j</a:t>
            </a:r>
            <a:r>
              <a:rPr lang="en-US" dirty="0"/>
              <a:t>  </a:t>
            </a:r>
            <a:r>
              <a:rPr lang="en-US" i="1" dirty="0" err="1"/>
              <a:t>x</a:t>
            </a:r>
            <a:r>
              <a:rPr lang="en-US" dirty="0" err="1"/>
              <a:t>s</a:t>
            </a:r>
            <a:r>
              <a:rPr lang="en-US" dirty="0"/>
              <a:t> from the </a:t>
            </a:r>
            <a:r>
              <a:rPr lang="en-US" i="1" dirty="0"/>
              <a:t>n</a:t>
            </a:r>
            <a:r>
              <a:rPr lang="en-US" dirty="0"/>
              <a:t> sums. Therefore,  the coefficient of </a:t>
            </a:r>
            <a:r>
              <a:rPr lang="en-US" i="1" dirty="0" err="1"/>
              <a:t>x</a:t>
            </a:r>
            <a:r>
              <a:rPr lang="en-US" i="1" baseline="30000" dirty="0" err="1"/>
              <a:t>n</a:t>
            </a:r>
            <a:r>
              <a:rPr lang="en-US" baseline="30000" dirty="0" err="1">
                <a:latin typeface="Cambria Math"/>
                <a:ea typeface="Cambria Math"/>
              </a:rPr>
              <a:t>−</a:t>
            </a:r>
            <a:r>
              <a:rPr lang="en-US" i="1" baseline="30000" dirty="0" err="1"/>
              <a:t>j</a:t>
            </a:r>
            <a:r>
              <a:rPr lang="en-US" i="1" dirty="0" err="1"/>
              <a:t>y</a:t>
            </a:r>
            <a:r>
              <a:rPr lang="en-US" i="1" baseline="30000" dirty="0" err="1"/>
              <a:t>j</a:t>
            </a:r>
            <a:r>
              <a:rPr lang="en-US" dirty="0"/>
              <a:t>  is             which equals       .</a:t>
            </a:r>
          </a:p>
        </p:txBody>
      </p:sp>
      <p:pic>
        <p:nvPicPr>
          <p:cNvPr id="8" name="Picture 7" descr="addin_tmp.png"/>
          <p:cNvPicPr>
            <a:picLocks noChangeAspect="1"/>
          </p:cNvPicPr>
          <p:nvPr>
            <p:custDataLst>
              <p:tags r:id="rId1"/>
            </p:custDataLst>
          </p:nvPr>
        </p:nvPicPr>
        <p:blipFill>
          <a:blip r:embed="rId5" cstate="print"/>
          <a:stretch>
            <a:fillRect/>
          </a:stretch>
        </p:blipFill>
        <p:spPr>
          <a:xfrm>
            <a:off x="914400" y="2895600"/>
            <a:ext cx="7659529" cy="547211"/>
          </a:xfrm>
          <a:prstGeom prst="rect">
            <a:avLst/>
          </a:prstGeom>
        </p:spPr>
      </p:pic>
      <p:pic>
        <p:nvPicPr>
          <p:cNvPr id="15" name="Picture 14" descr="addin_tmp.png"/>
          <p:cNvPicPr>
            <a:picLocks noChangeAspect="1"/>
          </p:cNvPicPr>
          <p:nvPr>
            <p:custDataLst>
              <p:tags r:id="rId2"/>
            </p:custDataLst>
          </p:nvPr>
        </p:nvPicPr>
        <p:blipFill>
          <a:blip r:embed="rId6" cstate="print"/>
          <a:stretch>
            <a:fillRect/>
          </a:stretch>
        </p:blipFill>
        <p:spPr>
          <a:xfrm>
            <a:off x="4038600" y="5410200"/>
            <a:ext cx="716947" cy="396240"/>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6858000" y="5410200"/>
            <a:ext cx="438340" cy="39624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273BDC2-12DC-4F8F-8E1B-4E65AD9C7063}"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Binomial Theorem</a:t>
            </a:r>
          </a:p>
        </p:txBody>
      </p:sp>
      <p:sp>
        <p:nvSpPr>
          <p:cNvPr id="3" name="Content Placeholder 2"/>
          <p:cNvSpPr>
            <a:spLocks noGrp="1"/>
          </p:cNvSpPr>
          <p:nvPr>
            <p:ph idx="1"/>
          </p:nvPr>
        </p:nvSpPr>
        <p:spPr/>
        <p:txBody>
          <a:bodyPr/>
          <a:lstStyle/>
          <a:p>
            <a:pPr>
              <a:buNone/>
            </a:pPr>
            <a:r>
              <a:rPr lang="en-US" b="1" dirty="0"/>
              <a:t>   Example</a:t>
            </a:r>
            <a:r>
              <a:rPr lang="en-US" dirty="0"/>
              <a:t>: What is the coefficient of </a:t>
            </a:r>
            <a:r>
              <a:rPr lang="en-US" i="1" dirty="0"/>
              <a:t>x</a:t>
            </a:r>
            <a:r>
              <a:rPr lang="en-US" baseline="30000" dirty="0">
                <a:latin typeface="Cambria Math" pitchFamily="18" charset="0"/>
                <a:ea typeface="Cambria Math" pitchFamily="18" charset="0"/>
              </a:rPr>
              <a:t>12</a:t>
            </a:r>
            <a:r>
              <a:rPr lang="en-US" i="1" dirty="0"/>
              <a:t>y</a:t>
            </a:r>
            <a:r>
              <a:rPr lang="en-US" baseline="30000" dirty="0">
                <a:latin typeface="Cambria Math" pitchFamily="18" charset="0"/>
                <a:ea typeface="Cambria Math" pitchFamily="18" charset="0"/>
              </a:rPr>
              <a:t>13</a:t>
            </a:r>
            <a:r>
              <a:rPr lang="en-US" dirty="0"/>
              <a:t> in the expansion of (</a:t>
            </a:r>
            <a:r>
              <a:rPr lang="en-US" dirty="0">
                <a:latin typeface="Cambria Math" pitchFamily="18" charset="0"/>
                <a:ea typeface="Cambria Math" pitchFamily="18" charset="0"/>
              </a:rPr>
              <a:t>2</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i="1" dirty="0"/>
              <a:t>y</a:t>
            </a:r>
            <a:r>
              <a:rPr lang="en-US" dirty="0"/>
              <a:t>)</a:t>
            </a:r>
            <a:r>
              <a:rPr lang="en-US" baseline="30000" dirty="0">
                <a:latin typeface="Cambria Math" pitchFamily="18" charset="0"/>
                <a:ea typeface="Cambria Math" pitchFamily="18" charset="0"/>
              </a:rPr>
              <a:t>25</a:t>
            </a:r>
            <a:r>
              <a:rPr lang="en-US" dirty="0"/>
              <a:t>?</a:t>
            </a:r>
          </a:p>
          <a:p>
            <a:pPr>
              <a:buNone/>
            </a:pPr>
            <a:r>
              <a:rPr lang="en-US" b="1" dirty="0"/>
              <a:t>   Solution</a:t>
            </a:r>
            <a:r>
              <a:rPr lang="en-US" dirty="0"/>
              <a:t>: We view the expression as (</a:t>
            </a:r>
            <a:r>
              <a:rPr lang="en-US" dirty="0">
                <a:latin typeface="Cambria Math" pitchFamily="18" charset="0"/>
                <a:ea typeface="Cambria Math" pitchFamily="18" charset="0"/>
              </a:rPr>
              <a:t>2</a:t>
            </a:r>
            <a:r>
              <a:rPr lang="en-US" i="1" dirty="0"/>
              <a:t>x</a:t>
            </a:r>
            <a:r>
              <a:rPr lang="en-US" dirty="0"/>
              <a:t> +(</a:t>
            </a:r>
            <a:r>
              <a:rPr lang="en-US" dirty="0">
                <a:latin typeface="Cambria Math"/>
                <a:ea typeface="Cambria Math"/>
              </a:rPr>
              <a:t>−</a:t>
            </a:r>
            <a:r>
              <a:rPr lang="en-US" dirty="0">
                <a:latin typeface="Cambria Math" pitchFamily="18" charset="0"/>
                <a:ea typeface="Cambria Math" pitchFamily="18" charset="0"/>
              </a:rPr>
              <a:t>3</a:t>
            </a:r>
            <a:r>
              <a:rPr lang="en-US" i="1" dirty="0"/>
              <a:t>y)</a:t>
            </a:r>
            <a:r>
              <a:rPr lang="en-US" dirty="0"/>
              <a:t>)</a:t>
            </a:r>
            <a:r>
              <a:rPr lang="en-US" baseline="30000" dirty="0">
                <a:latin typeface="Cambria Math" pitchFamily="18" charset="0"/>
                <a:ea typeface="Cambria Math" pitchFamily="18" charset="0"/>
              </a:rPr>
              <a:t>25</a:t>
            </a:r>
            <a:r>
              <a:rPr lang="en-US" dirty="0"/>
              <a:t>.        By the binomial theorem</a:t>
            </a:r>
          </a:p>
          <a:p>
            <a:pPr>
              <a:buNone/>
            </a:pPr>
            <a:endParaRPr lang="en-US" dirty="0"/>
          </a:p>
          <a:p>
            <a:pPr>
              <a:buNone/>
            </a:pPr>
            <a:endParaRPr lang="en-US" baseline="30000" dirty="0">
              <a:latin typeface="Cambria Math" pitchFamily="18" charset="0"/>
              <a:ea typeface="Cambria Math" pitchFamily="18" charset="0"/>
            </a:endParaRPr>
          </a:p>
          <a:p>
            <a:pPr>
              <a:buNone/>
            </a:pPr>
            <a:r>
              <a:rPr lang="en-US" dirty="0">
                <a:latin typeface="Cambria Math" pitchFamily="18" charset="0"/>
                <a:ea typeface="Cambria Math" pitchFamily="18" charset="0"/>
              </a:rPr>
              <a:t>   Consequently, the coefficient of </a:t>
            </a:r>
            <a:r>
              <a:rPr lang="en-US" i="1" dirty="0">
                <a:ea typeface="Cambria Math" pitchFamily="18" charset="0"/>
              </a:rPr>
              <a:t>x</a:t>
            </a:r>
            <a:r>
              <a:rPr lang="en-US" baseline="30000" dirty="0">
                <a:latin typeface="Cambria Math" pitchFamily="18" charset="0"/>
                <a:ea typeface="Cambria Math" pitchFamily="18" charset="0"/>
              </a:rPr>
              <a:t>12</a:t>
            </a:r>
            <a:r>
              <a:rPr lang="en-US" i="1" dirty="0">
                <a:ea typeface="Cambria Math" pitchFamily="18" charset="0"/>
              </a:rPr>
              <a:t>y</a:t>
            </a:r>
            <a:r>
              <a:rPr lang="en-US" baseline="30000" dirty="0">
                <a:latin typeface="Cambria Math" pitchFamily="18" charset="0"/>
                <a:ea typeface="Cambria Math" pitchFamily="18" charset="0"/>
              </a:rPr>
              <a:t>13</a:t>
            </a:r>
            <a:r>
              <a:rPr lang="en-US" dirty="0">
                <a:latin typeface="Cambria Math" pitchFamily="18" charset="0"/>
                <a:ea typeface="Cambria Math" pitchFamily="18" charset="0"/>
              </a:rPr>
              <a:t> in the expansion is obtained when </a:t>
            </a:r>
            <a:r>
              <a:rPr lang="en-US" i="1" dirty="0">
                <a:latin typeface="Cambria Math" pitchFamily="18" charset="0"/>
                <a:ea typeface="Cambria Math" pitchFamily="18" charset="0"/>
              </a:rPr>
              <a:t>j</a:t>
            </a:r>
            <a:r>
              <a:rPr lang="en-US" dirty="0">
                <a:latin typeface="Cambria Math" pitchFamily="18" charset="0"/>
                <a:ea typeface="Cambria Math" pitchFamily="18" charset="0"/>
              </a:rPr>
              <a:t> = 13.</a:t>
            </a:r>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981200" y="3810000"/>
            <a:ext cx="3774758" cy="57864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590800" y="5562600"/>
            <a:ext cx="2940368" cy="457200"/>
          </a:xfrm>
          <a:prstGeom prst="rect">
            <a:avLst/>
          </a:prstGeom>
        </p:spPr>
      </p:pic>
      <p:sp>
        <p:nvSpPr>
          <p:cNvPr id="4" name="Date Placeholder 3"/>
          <p:cNvSpPr>
            <a:spLocks noGrp="1"/>
          </p:cNvSpPr>
          <p:nvPr>
            <p:ph type="dt" sz="half" idx="10"/>
          </p:nvPr>
        </p:nvSpPr>
        <p:spPr/>
        <p:txBody>
          <a:bodyPr/>
          <a:lstStyle/>
          <a:p>
            <a:fld id="{00DF5003-DBCC-4EA6-8DB8-99D694FEBC3D}"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Useful Identity</a:t>
            </a:r>
          </a:p>
        </p:txBody>
      </p:sp>
      <p:sp>
        <p:nvSpPr>
          <p:cNvPr id="3" name="Content Placeholder 2"/>
          <p:cNvSpPr>
            <a:spLocks noGrp="1"/>
          </p:cNvSpPr>
          <p:nvPr>
            <p:ph idx="1"/>
          </p:nvPr>
        </p:nvSpPr>
        <p:spPr/>
        <p:txBody>
          <a:bodyPr>
            <a:normAutofit fontScale="77500" lnSpcReduction="20000"/>
          </a:bodyPr>
          <a:lstStyle/>
          <a:p>
            <a:pPr>
              <a:buNone/>
            </a:pPr>
            <a:r>
              <a:rPr lang="en-US" b="1" dirty="0"/>
              <a:t>    Corollary </a:t>
            </a:r>
            <a:r>
              <a:rPr lang="en-US" b="1" dirty="0">
                <a:latin typeface="Cambria Math" pitchFamily="18" charset="0"/>
                <a:ea typeface="Cambria Math" pitchFamily="18" charset="0"/>
              </a:rPr>
              <a:t>1</a:t>
            </a:r>
            <a:r>
              <a:rPr lang="en-US" dirty="0"/>
              <a:t>: With </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0,</a:t>
            </a:r>
          </a:p>
          <a:p>
            <a:endParaRPr lang="en-US" dirty="0"/>
          </a:p>
          <a:p>
            <a:pPr>
              <a:buNone/>
            </a:pPr>
            <a:r>
              <a:rPr lang="en-US" b="1" dirty="0"/>
              <a:t>    Proof</a:t>
            </a:r>
            <a:r>
              <a:rPr lang="en-US" dirty="0"/>
              <a:t> (</a:t>
            </a:r>
            <a:r>
              <a:rPr lang="en-US" i="1" dirty="0"/>
              <a:t>using binomial theorem</a:t>
            </a:r>
            <a:r>
              <a:rPr lang="en-US" dirty="0"/>
              <a:t>): With </a:t>
            </a:r>
            <a:r>
              <a:rPr lang="en-US" i="1" dirty="0"/>
              <a:t>x</a:t>
            </a:r>
            <a:r>
              <a:rPr lang="en-US" dirty="0"/>
              <a:t> = </a:t>
            </a:r>
            <a:r>
              <a:rPr lang="en-US" dirty="0">
                <a:latin typeface="Cambria Math" pitchFamily="18" charset="0"/>
                <a:ea typeface="Cambria Math" pitchFamily="18" charset="0"/>
              </a:rPr>
              <a:t>1</a:t>
            </a:r>
            <a:r>
              <a:rPr lang="en-US" dirty="0"/>
              <a:t> and </a:t>
            </a:r>
            <a:r>
              <a:rPr lang="en-US" i="1" dirty="0"/>
              <a:t>y</a:t>
            </a:r>
            <a:r>
              <a:rPr lang="en-US" dirty="0"/>
              <a:t> = </a:t>
            </a:r>
            <a:r>
              <a:rPr lang="en-US" dirty="0">
                <a:latin typeface="Cambria Math" pitchFamily="18" charset="0"/>
                <a:ea typeface="Cambria Math" pitchFamily="18" charset="0"/>
              </a:rPr>
              <a:t>1</a:t>
            </a:r>
            <a:r>
              <a:rPr lang="en-US" dirty="0"/>
              <a:t>, from the binomial theorem we see that:</a:t>
            </a:r>
          </a:p>
          <a:p>
            <a:endParaRPr lang="en-US" dirty="0"/>
          </a:p>
          <a:p>
            <a:pPr>
              <a:buNone/>
            </a:pPr>
            <a:endParaRPr lang="en-US" dirty="0"/>
          </a:p>
          <a:p>
            <a:pPr>
              <a:buNone/>
            </a:pPr>
            <a:r>
              <a:rPr lang="en-US" b="1" dirty="0"/>
              <a:t>    Proof</a:t>
            </a:r>
            <a:r>
              <a:rPr lang="en-US" dirty="0"/>
              <a:t> (</a:t>
            </a:r>
            <a:r>
              <a:rPr lang="en-US" i="1" dirty="0"/>
              <a:t>combinatorial</a:t>
            </a:r>
            <a:r>
              <a:rPr lang="en-US" dirty="0"/>
              <a:t>): Consider the subsets of a set with </a:t>
            </a:r>
            <a:r>
              <a:rPr lang="en-US" i="1" dirty="0"/>
              <a:t>n</a:t>
            </a:r>
            <a:r>
              <a:rPr lang="en-US" dirty="0"/>
              <a:t> elements. There are        subsets with zero elements,       with one element,       with two elements, …, and       with </a:t>
            </a:r>
            <a:r>
              <a:rPr lang="en-US" i="1" dirty="0"/>
              <a:t>n</a:t>
            </a:r>
            <a:r>
              <a:rPr lang="en-US" dirty="0"/>
              <a:t> elements. Therefore the total is</a:t>
            </a:r>
          </a:p>
          <a:p>
            <a:pPr>
              <a:buNone/>
            </a:pPr>
            <a:endParaRPr lang="en-US" dirty="0"/>
          </a:p>
          <a:p>
            <a:pPr>
              <a:buNone/>
            </a:pPr>
            <a:r>
              <a:rPr lang="en-US" dirty="0"/>
              <a:t>    Since, we know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 we conclude:</a:t>
            </a:r>
          </a:p>
          <a:p>
            <a:pPr>
              <a:buNone/>
            </a:pPr>
            <a:r>
              <a:rPr lang="en-US" dirty="0"/>
              <a:t>  </a:t>
            </a:r>
          </a:p>
        </p:txBody>
      </p:sp>
      <p:pic>
        <p:nvPicPr>
          <p:cNvPr id="5" name="Picture 4" descr="addin_tmp.png"/>
          <p:cNvPicPr>
            <a:picLocks noChangeAspect="1"/>
          </p:cNvPicPr>
          <p:nvPr>
            <p:custDataLst>
              <p:tags r:id="rId1"/>
            </p:custDataLst>
          </p:nvPr>
        </p:nvPicPr>
        <p:blipFill>
          <a:blip r:embed="rId10" cstate="print"/>
          <a:stretch>
            <a:fillRect/>
          </a:stretch>
        </p:blipFill>
        <p:spPr>
          <a:xfrm>
            <a:off x="4038600" y="2057400"/>
            <a:ext cx="1370171" cy="527209"/>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1143000" y="3276600"/>
            <a:ext cx="4213384" cy="527209"/>
          </a:xfrm>
          <a:prstGeom prst="rect">
            <a:avLst/>
          </a:prstGeom>
        </p:spPr>
      </p:pic>
      <p:pic>
        <p:nvPicPr>
          <p:cNvPr id="12" name="Picture 11" descr="addin_tmp.png"/>
          <p:cNvPicPr>
            <a:picLocks noChangeAspect="1"/>
          </p:cNvPicPr>
          <p:nvPr>
            <p:custDataLst>
              <p:tags r:id="rId3"/>
            </p:custDataLst>
          </p:nvPr>
        </p:nvPicPr>
        <p:blipFill>
          <a:blip r:embed="rId12" cstate="print"/>
          <a:stretch>
            <a:fillRect/>
          </a:stretch>
        </p:blipFill>
        <p:spPr>
          <a:xfrm>
            <a:off x="3276600" y="4191000"/>
            <a:ext cx="337185" cy="304800"/>
          </a:xfrm>
          <a:prstGeom prst="rect">
            <a:avLst/>
          </a:prstGeom>
        </p:spPr>
      </p:pic>
      <p:pic>
        <p:nvPicPr>
          <p:cNvPr id="14" name="Picture 13" descr="addin_tmp.png"/>
          <p:cNvPicPr>
            <a:picLocks noChangeAspect="1"/>
          </p:cNvPicPr>
          <p:nvPr>
            <p:custDataLst>
              <p:tags r:id="rId4"/>
            </p:custDataLst>
          </p:nvPr>
        </p:nvPicPr>
        <p:blipFill>
          <a:blip r:embed="rId13" cstate="print"/>
          <a:stretch>
            <a:fillRect/>
          </a:stretch>
        </p:blipFill>
        <p:spPr>
          <a:xfrm>
            <a:off x="7086600" y="4191000"/>
            <a:ext cx="337185" cy="304800"/>
          </a:xfrm>
          <a:prstGeom prst="rect">
            <a:avLst/>
          </a:prstGeom>
        </p:spPr>
      </p:pic>
      <p:pic>
        <p:nvPicPr>
          <p:cNvPr id="17" name="Picture 16" descr="addin_tmp.png"/>
          <p:cNvPicPr>
            <a:picLocks noChangeAspect="1"/>
          </p:cNvPicPr>
          <p:nvPr>
            <p:custDataLst>
              <p:tags r:id="rId5"/>
            </p:custDataLst>
          </p:nvPr>
        </p:nvPicPr>
        <p:blipFill>
          <a:blip r:embed="rId14" cstate="print"/>
          <a:stretch>
            <a:fillRect/>
          </a:stretch>
        </p:blipFill>
        <p:spPr>
          <a:xfrm>
            <a:off x="3810000" y="4800600"/>
            <a:ext cx="950119" cy="527209"/>
          </a:xfrm>
          <a:prstGeom prst="rect">
            <a:avLst/>
          </a:prstGeom>
        </p:spPr>
      </p:pic>
      <p:pic>
        <p:nvPicPr>
          <p:cNvPr id="21" name="Picture 20" descr="addin_tmp.png"/>
          <p:cNvPicPr>
            <a:picLocks noChangeAspect="1"/>
          </p:cNvPicPr>
          <p:nvPr>
            <p:custDataLst>
              <p:tags r:id="rId6"/>
            </p:custDataLst>
          </p:nvPr>
        </p:nvPicPr>
        <p:blipFill>
          <a:blip r:embed="rId15" cstate="print"/>
          <a:stretch>
            <a:fillRect/>
          </a:stretch>
        </p:blipFill>
        <p:spPr>
          <a:xfrm>
            <a:off x="5562600" y="4419600"/>
            <a:ext cx="337185" cy="304800"/>
          </a:xfrm>
          <a:prstGeom prst="rect">
            <a:avLst/>
          </a:prstGeom>
        </p:spPr>
      </p:pic>
      <p:pic>
        <p:nvPicPr>
          <p:cNvPr id="20" name="Picture 19" descr="addin_tmp.png"/>
          <p:cNvPicPr>
            <a:picLocks noChangeAspect="1"/>
          </p:cNvPicPr>
          <p:nvPr>
            <p:custDataLst>
              <p:tags r:id="rId7"/>
            </p:custDataLst>
          </p:nvPr>
        </p:nvPicPr>
        <p:blipFill>
          <a:blip r:embed="rId16" cstate="print"/>
          <a:stretch>
            <a:fillRect/>
          </a:stretch>
        </p:blipFill>
        <p:spPr>
          <a:xfrm>
            <a:off x="1981200" y="4419600"/>
            <a:ext cx="337185" cy="304800"/>
          </a:xfrm>
          <a:prstGeom prst="rect">
            <a:avLst/>
          </a:prstGeom>
        </p:spPr>
      </p:pic>
      <p:pic>
        <p:nvPicPr>
          <p:cNvPr id="23" name="Picture 22" descr="addin_tmp.png"/>
          <p:cNvPicPr>
            <a:picLocks noChangeAspect="1"/>
          </p:cNvPicPr>
          <p:nvPr>
            <p:custDataLst>
              <p:tags r:id="rId8"/>
            </p:custDataLst>
          </p:nvPr>
        </p:nvPicPr>
        <p:blipFill>
          <a:blip r:embed="rId10" cstate="print"/>
          <a:stretch>
            <a:fillRect/>
          </a:stretch>
        </p:blipFill>
        <p:spPr>
          <a:xfrm>
            <a:off x="4038600" y="5791200"/>
            <a:ext cx="1370171" cy="527209"/>
          </a:xfrm>
          <a:prstGeom prst="rect">
            <a:avLst/>
          </a:prstGeom>
        </p:spPr>
      </p:pic>
      <p:sp>
        <p:nvSpPr>
          <p:cNvPr id="13" name="Isosceles Triangle 12"/>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V="1">
            <a:off x="8305800" y="3429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424E76-AEAD-48DD-BDDB-D8CFE9FAFB60}"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Pascal’s Identity </a:t>
            </a:r>
          </a:p>
        </p:txBody>
      </p:sp>
      <p:sp>
        <p:nvSpPr>
          <p:cNvPr id="3" name="Content Placeholder 2"/>
          <p:cNvSpPr>
            <a:spLocks noGrp="1"/>
          </p:cNvSpPr>
          <p:nvPr>
            <p:ph idx="1"/>
          </p:nvPr>
        </p:nvSpPr>
        <p:spPr/>
        <p:txBody>
          <a:bodyPr>
            <a:normAutofit fontScale="85000" lnSpcReduction="20000"/>
          </a:bodyPr>
          <a:lstStyle/>
          <a:p>
            <a:pPr>
              <a:buNone/>
            </a:pPr>
            <a:r>
              <a:rPr lang="en-US" b="1" dirty="0"/>
              <a:t>   Pascal’s Identity</a:t>
            </a:r>
            <a:r>
              <a:rPr lang="en-US" dirty="0"/>
              <a:t>: If </a:t>
            </a:r>
            <a:r>
              <a:rPr lang="en-US" i="1" dirty="0"/>
              <a:t>n</a:t>
            </a:r>
            <a:r>
              <a:rPr lang="en-US" dirty="0"/>
              <a:t> and </a:t>
            </a:r>
            <a:r>
              <a:rPr lang="en-US" i="1" dirty="0"/>
              <a:t>k</a:t>
            </a:r>
            <a:r>
              <a:rPr lang="en-US" dirty="0"/>
              <a:t>  are integers with </a:t>
            </a:r>
            <a:r>
              <a:rPr lang="en-US" i="1" dirty="0"/>
              <a:t>n</a:t>
            </a:r>
            <a:r>
              <a:rPr lang="en-US" dirty="0"/>
              <a:t> </a:t>
            </a:r>
            <a:r>
              <a:rPr lang="en-US" dirty="0">
                <a:latin typeface="Cambria Math"/>
                <a:ea typeface="Cambria Math"/>
              </a:rPr>
              <a:t>≥</a:t>
            </a:r>
            <a:r>
              <a:rPr lang="en-US" dirty="0"/>
              <a:t> </a:t>
            </a:r>
            <a:r>
              <a:rPr lang="en-US" i="1" dirty="0"/>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a:t>
            </a:r>
            <a:r>
              <a:rPr lang="en-US" dirty="0"/>
              <a:t>, then  </a:t>
            </a:r>
          </a:p>
          <a:p>
            <a:endParaRPr lang="en-US" dirty="0"/>
          </a:p>
          <a:p>
            <a:endParaRPr lang="en-US" dirty="0"/>
          </a:p>
          <a:p>
            <a:pPr>
              <a:buNone/>
            </a:pPr>
            <a:r>
              <a:rPr lang="en-US" b="1" dirty="0"/>
              <a:t>   Proof </a:t>
            </a:r>
            <a:r>
              <a:rPr lang="en-US" dirty="0"/>
              <a:t>(</a:t>
            </a:r>
            <a:r>
              <a:rPr lang="en-US" i="1" dirty="0"/>
              <a:t>combinatorial</a:t>
            </a:r>
            <a:r>
              <a:rPr lang="en-US" dirty="0"/>
              <a:t>): Let </a:t>
            </a:r>
            <a:r>
              <a:rPr lang="en-US" i="1" dirty="0"/>
              <a:t>T</a:t>
            </a:r>
            <a:r>
              <a:rPr lang="en-US" dirty="0"/>
              <a:t> be a set where |</a:t>
            </a:r>
            <a:r>
              <a:rPr lang="en-US" i="1" dirty="0"/>
              <a:t>T|</a:t>
            </a:r>
            <a:r>
              <a:rPr lang="en-US" dirty="0"/>
              <a:t> = </a:t>
            </a:r>
            <a:r>
              <a:rPr lang="en-US" i="1" dirty="0"/>
              <a:t>n</a:t>
            </a:r>
            <a:r>
              <a:rPr lang="en-US" dirty="0"/>
              <a:t> + </a:t>
            </a:r>
            <a:r>
              <a:rPr lang="en-US" dirty="0">
                <a:latin typeface="Cambria Math" pitchFamily="18" charset="0"/>
                <a:ea typeface="Cambria Math" pitchFamily="18" charset="0"/>
              </a:rPr>
              <a:t>1,</a:t>
            </a:r>
            <a:r>
              <a:rPr lang="en-US" dirty="0"/>
              <a:t> </a:t>
            </a:r>
            <a:r>
              <a:rPr lang="en-US" i="1" dirty="0"/>
              <a:t>a</a:t>
            </a:r>
            <a:r>
              <a:rPr lang="en-US" dirty="0"/>
              <a:t> </a:t>
            </a:r>
            <a:r>
              <a:rPr lang="en-US" dirty="0">
                <a:latin typeface="Cambria Math"/>
                <a:ea typeface="Cambria Math"/>
              </a:rPr>
              <a:t>∊</a:t>
            </a:r>
            <a:r>
              <a:rPr lang="en-US" i="1" dirty="0"/>
              <a:t>T</a:t>
            </a:r>
            <a:r>
              <a:rPr lang="en-US" dirty="0"/>
              <a:t>, and </a:t>
            </a:r>
            <a:r>
              <a:rPr lang="en-US" i="1" dirty="0"/>
              <a:t>S</a:t>
            </a:r>
            <a:r>
              <a:rPr lang="en-US" dirty="0"/>
              <a:t> = </a:t>
            </a:r>
            <a:r>
              <a:rPr lang="en-US" i="1" dirty="0"/>
              <a:t>T</a:t>
            </a:r>
            <a:r>
              <a:rPr lang="en-US" dirty="0"/>
              <a:t> </a:t>
            </a:r>
            <a:r>
              <a:rPr lang="en-US" dirty="0">
                <a:latin typeface="Cambria Math"/>
                <a:ea typeface="Cambria Math"/>
              </a:rPr>
              <a:t>−</a:t>
            </a:r>
            <a:r>
              <a:rPr lang="en-US" dirty="0"/>
              <a:t> {a}.  There are          subsets of </a:t>
            </a:r>
            <a:r>
              <a:rPr lang="en-US" i="1" dirty="0"/>
              <a:t>T</a:t>
            </a:r>
            <a:r>
              <a:rPr lang="en-US" dirty="0"/>
              <a:t> containing </a:t>
            </a:r>
            <a:r>
              <a:rPr lang="en-US" i="1" dirty="0"/>
              <a:t>k</a:t>
            </a:r>
            <a:r>
              <a:rPr lang="en-US" dirty="0"/>
              <a:t> elements. Each of these subsets either:</a:t>
            </a:r>
          </a:p>
          <a:p>
            <a:pPr lvl="1"/>
            <a:r>
              <a:rPr lang="en-US" dirty="0"/>
              <a:t>contains </a:t>
            </a:r>
            <a:r>
              <a:rPr lang="en-US" i="1" dirty="0"/>
              <a:t>a</a:t>
            </a:r>
            <a:r>
              <a:rPr lang="en-US" dirty="0"/>
              <a:t> with </a:t>
            </a:r>
            <a:r>
              <a:rPr lang="en-US" i="1" dirty="0"/>
              <a:t>k</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other elements, or </a:t>
            </a:r>
          </a:p>
          <a:p>
            <a:pPr lvl="1"/>
            <a:r>
              <a:rPr lang="en-US" dirty="0"/>
              <a:t>contains </a:t>
            </a:r>
            <a:r>
              <a:rPr lang="en-US" i="1" dirty="0"/>
              <a:t>k</a:t>
            </a:r>
            <a:r>
              <a:rPr lang="en-US" dirty="0"/>
              <a:t> elements of </a:t>
            </a:r>
            <a:r>
              <a:rPr lang="en-US" i="1" dirty="0"/>
              <a:t>S</a:t>
            </a:r>
            <a:r>
              <a:rPr lang="en-US" dirty="0"/>
              <a:t> and not </a:t>
            </a:r>
            <a:r>
              <a:rPr lang="en-US" i="1" dirty="0"/>
              <a:t>a</a:t>
            </a:r>
            <a:r>
              <a:rPr lang="en-US" dirty="0"/>
              <a:t>.</a:t>
            </a:r>
          </a:p>
          <a:p>
            <a:pPr>
              <a:buNone/>
            </a:pPr>
            <a:r>
              <a:rPr lang="en-US" dirty="0"/>
              <a:t>   There are </a:t>
            </a:r>
          </a:p>
          <a:p>
            <a:pPr lvl="1"/>
            <a:r>
              <a:rPr lang="en-US" dirty="0"/>
              <a:t>          </a:t>
            </a:r>
            <a:r>
              <a:rPr lang="en-US" dirty="0">
                <a:latin typeface="Cambria Math" pitchFamily="18" charset="0"/>
                <a:ea typeface="Cambria Math" pitchFamily="18" charset="0"/>
              </a:rPr>
              <a:t>subsets of </a:t>
            </a:r>
            <a:r>
              <a:rPr lang="en-US" i="1" dirty="0">
                <a:ea typeface="Cambria Math" pitchFamily="18" charset="0"/>
              </a:rPr>
              <a:t>k</a:t>
            </a:r>
            <a:r>
              <a:rPr lang="en-US" dirty="0">
                <a:latin typeface="Cambria Math" pitchFamily="18" charset="0"/>
                <a:ea typeface="Cambria Math" pitchFamily="18" charset="0"/>
              </a:rPr>
              <a:t> elements that contain </a:t>
            </a:r>
            <a:r>
              <a:rPr lang="en-US" i="1" dirty="0">
                <a:ea typeface="Cambria Math" pitchFamily="18" charset="0"/>
              </a:rPr>
              <a:t>a</a:t>
            </a:r>
            <a:r>
              <a:rPr lang="en-US" dirty="0">
                <a:latin typeface="Cambria Math" pitchFamily="18" charset="0"/>
                <a:ea typeface="Cambria Math" pitchFamily="18" charset="0"/>
              </a:rPr>
              <a:t>, since there are</a:t>
            </a:r>
            <a:r>
              <a:rPr lang="en-US" dirty="0"/>
              <a:t>          subsets of   </a:t>
            </a:r>
            <a:r>
              <a:rPr lang="en-US" i="1" dirty="0"/>
              <a:t>k</a:t>
            </a:r>
            <a:r>
              <a:rPr lang="en-US" dirty="0">
                <a:latin typeface="Cambria Math"/>
                <a:ea typeface="Cambria Math"/>
              </a:rPr>
              <a:t> −</a:t>
            </a:r>
            <a:r>
              <a:rPr lang="en-US" dirty="0"/>
              <a:t> </a:t>
            </a:r>
            <a:r>
              <a:rPr lang="en-US" dirty="0">
                <a:latin typeface="Cambria Math" pitchFamily="18" charset="0"/>
                <a:ea typeface="Cambria Math" pitchFamily="18" charset="0"/>
              </a:rPr>
              <a:t>1 elements of </a:t>
            </a:r>
            <a:r>
              <a:rPr lang="en-US" i="1" dirty="0">
                <a:ea typeface="Cambria Math" pitchFamily="18" charset="0"/>
              </a:rPr>
              <a:t>S</a:t>
            </a:r>
            <a:r>
              <a:rPr lang="en-US" dirty="0">
                <a:latin typeface="Cambria Math" pitchFamily="18" charset="0"/>
                <a:ea typeface="Cambria Math" pitchFamily="18" charset="0"/>
              </a:rPr>
              <a:t>, </a:t>
            </a:r>
          </a:p>
          <a:p>
            <a:pPr lvl="1"/>
            <a:r>
              <a:rPr lang="en-US" dirty="0">
                <a:latin typeface="Cambria Math" pitchFamily="18" charset="0"/>
                <a:ea typeface="Cambria Math" pitchFamily="18" charset="0"/>
              </a:rPr>
              <a:t>       subsets of </a:t>
            </a:r>
            <a:r>
              <a:rPr lang="en-US" i="1" dirty="0">
                <a:ea typeface="Cambria Math" pitchFamily="18" charset="0"/>
              </a:rPr>
              <a:t>k</a:t>
            </a:r>
            <a:r>
              <a:rPr lang="en-US" dirty="0">
                <a:latin typeface="Cambria Math" pitchFamily="18" charset="0"/>
                <a:ea typeface="Cambria Math" pitchFamily="18" charset="0"/>
              </a:rPr>
              <a:t> elements of </a:t>
            </a:r>
            <a:r>
              <a:rPr lang="en-US" i="1" dirty="0">
                <a:ea typeface="Cambria Math" pitchFamily="18" charset="0"/>
              </a:rPr>
              <a:t>T</a:t>
            </a:r>
            <a:r>
              <a:rPr lang="en-US" dirty="0">
                <a:latin typeface="Cambria Math" pitchFamily="18" charset="0"/>
                <a:ea typeface="Cambria Math" pitchFamily="18" charset="0"/>
              </a:rPr>
              <a:t> that do not contain </a:t>
            </a:r>
            <a:r>
              <a:rPr lang="en-US" i="1" dirty="0">
                <a:ea typeface="Cambria Math" pitchFamily="18" charset="0"/>
              </a:rPr>
              <a:t>a</a:t>
            </a:r>
            <a:r>
              <a:rPr lang="en-US" dirty="0">
                <a:latin typeface="Cambria Math" pitchFamily="18" charset="0"/>
                <a:ea typeface="Cambria Math" pitchFamily="18" charset="0"/>
              </a:rPr>
              <a:t>, because there are       subsets of k elements of S.</a:t>
            </a:r>
          </a:p>
          <a:p>
            <a:pPr>
              <a:buNone/>
            </a:pPr>
            <a:r>
              <a:rPr lang="en-US" dirty="0">
                <a:latin typeface="Cambria Math" pitchFamily="18" charset="0"/>
                <a:ea typeface="Cambria Math" pitchFamily="18" charset="0"/>
              </a:rPr>
              <a:t>   Hence,  </a:t>
            </a:r>
          </a:p>
          <a:p>
            <a:pPr>
              <a:buNone/>
            </a:pPr>
            <a:endParaRPr lang="en-US" dirty="0">
              <a:latin typeface="Cambria Math" pitchFamily="18" charset="0"/>
              <a:ea typeface="Cambria Math" pitchFamily="18" charset="0"/>
            </a:endParaRPr>
          </a:p>
        </p:txBody>
      </p:sp>
      <p:pic>
        <p:nvPicPr>
          <p:cNvPr id="4" name="Picture 3" descr="0511.jpg"/>
          <p:cNvPicPr>
            <a:picLocks noChangeAspect="1"/>
          </p:cNvPicPr>
          <p:nvPr/>
        </p:nvPicPr>
        <p:blipFill>
          <a:blip r:embed="rId9" cstate="print"/>
          <a:stretch>
            <a:fillRect/>
          </a:stretch>
        </p:blipFill>
        <p:spPr>
          <a:xfrm>
            <a:off x="7391400" y="152400"/>
            <a:ext cx="900684" cy="1043178"/>
          </a:xfrm>
          <a:prstGeom prst="rect">
            <a:avLst/>
          </a:prstGeom>
        </p:spPr>
      </p:pic>
      <p:sp>
        <p:nvSpPr>
          <p:cNvPr id="5" name="TextBox 4"/>
          <p:cNvSpPr txBox="1"/>
          <p:nvPr/>
        </p:nvSpPr>
        <p:spPr>
          <a:xfrm>
            <a:off x="5410200" y="228600"/>
            <a:ext cx="1676400" cy="646331"/>
          </a:xfrm>
          <a:prstGeom prst="rect">
            <a:avLst/>
          </a:prstGeom>
          <a:noFill/>
        </p:spPr>
        <p:txBody>
          <a:bodyPr wrap="square" rtlCol="0">
            <a:spAutoFit/>
          </a:bodyPr>
          <a:lstStyle/>
          <a:p>
            <a:r>
              <a:rPr lang="en-US" dirty="0" err="1"/>
              <a:t>Blaise</a:t>
            </a:r>
            <a:r>
              <a:rPr lang="en-US" dirty="0"/>
              <a:t> Pascal</a:t>
            </a:r>
          </a:p>
          <a:p>
            <a:r>
              <a:rPr lang="en-US" dirty="0"/>
              <a:t>(</a:t>
            </a:r>
            <a:r>
              <a:rPr lang="en-US" dirty="0">
                <a:latin typeface="Cambria Math" pitchFamily="18" charset="0"/>
                <a:ea typeface="Cambria Math" pitchFamily="18" charset="0"/>
              </a:rPr>
              <a:t>1623-1662</a:t>
            </a:r>
            <a:r>
              <a:rPr lang="en-US" dirty="0"/>
              <a:t>)</a:t>
            </a:r>
          </a:p>
        </p:txBody>
      </p:sp>
      <p:pic>
        <p:nvPicPr>
          <p:cNvPr id="7" name="Picture 6" descr="addin_tmp.png"/>
          <p:cNvPicPr>
            <a:picLocks noChangeAspect="1"/>
          </p:cNvPicPr>
          <p:nvPr>
            <p:custDataLst>
              <p:tags r:id="rId1"/>
            </p:custDataLst>
          </p:nvPr>
        </p:nvPicPr>
        <p:blipFill>
          <a:blip r:embed="rId10" cstate="print"/>
          <a:stretch>
            <a:fillRect/>
          </a:stretch>
        </p:blipFill>
        <p:spPr>
          <a:xfrm>
            <a:off x="2819400" y="2362200"/>
            <a:ext cx="2908935" cy="4572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3505200" y="3200400"/>
            <a:ext cx="555308" cy="304800"/>
          </a:xfrm>
          <a:prstGeom prst="rect">
            <a:avLst/>
          </a:prstGeom>
        </p:spPr>
      </p:pic>
      <p:pic>
        <p:nvPicPr>
          <p:cNvPr id="17" name="Picture 16" descr="addin_tmp.png"/>
          <p:cNvPicPr>
            <a:picLocks noChangeAspect="1"/>
          </p:cNvPicPr>
          <p:nvPr>
            <p:custDataLst>
              <p:tags r:id="rId3"/>
            </p:custDataLst>
          </p:nvPr>
        </p:nvPicPr>
        <p:blipFill>
          <a:blip r:embed="rId12" cstate="print"/>
          <a:stretch>
            <a:fillRect/>
          </a:stretch>
        </p:blipFill>
        <p:spPr>
          <a:xfrm>
            <a:off x="1219200" y="4800600"/>
            <a:ext cx="438912" cy="243840"/>
          </a:xfrm>
          <a:prstGeom prst="rect">
            <a:avLst/>
          </a:prstGeom>
        </p:spPr>
      </p:pic>
      <p:pic>
        <p:nvPicPr>
          <p:cNvPr id="18" name="Picture 17" descr="addin_tmp.png"/>
          <p:cNvPicPr>
            <a:picLocks noChangeAspect="1"/>
          </p:cNvPicPr>
          <p:nvPr>
            <p:custDataLst>
              <p:tags r:id="rId4"/>
            </p:custDataLst>
          </p:nvPr>
        </p:nvPicPr>
        <p:blipFill>
          <a:blip r:embed="rId12" cstate="print"/>
          <a:stretch>
            <a:fillRect/>
          </a:stretch>
        </p:blipFill>
        <p:spPr>
          <a:xfrm>
            <a:off x="7467600" y="4800600"/>
            <a:ext cx="438912" cy="243840"/>
          </a:xfrm>
          <a:prstGeom prst="rect">
            <a:avLst/>
          </a:prstGeom>
        </p:spPr>
      </p:pic>
      <p:pic>
        <p:nvPicPr>
          <p:cNvPr id="19" name="Picture 18" descr="addin_tmp.png"/>
          <p:cNvPicPr>
            <a:picLocks noChangeAspect="1"/>
          </p:cNvPicPr>
          <p:nvPr>
            <p:custDataLst>
              <p:tags r:id="rId5"/>
            </p:custDataLst>
          </p:nvPr>
        </p:nvPicPr>
        <p:blipFill>
          <a:blip r:embed="rId13" cstate="print"/>
          <a:stretch>
            <a:fillRect/>
          </a:stretch>
        </p:blipFill>
        <p:spPr>
          <a:xfrm>
            <a:off x="1143000" y="5334000"/>
            <a:ext cx="269748" cy="243840"/>
          </a:xfrm>
          <a:prstGeom prst="rect">
            <a:avLst/>
          </a:prstGeom>
        </p:spPr>
      </p:pic>
      <p:pic>
        <p:nvPicPr>
          <p:cNvPr id="20" name="Picture 19" descr="addin_tmp.png"/>
          <p:cNvPicPr>
            <a:picLocks noChangeAspect="1"/>
          </p:cNvPicPr>
          <p:nvPr>
            <p:custDataLst>
              <p:tags r:id="rId6"/>
            </p:custDataLst>
          </p:nvPr>
        </p:nvPicPr>
        <p:blipFill>
          <a:blip r:embed="rId13" cstate="print"/>
          <a:stretch>
            <a:fillRect/>
          </a:stretch>
        </p:blipFill>
        <p:spPr>
          <a:xfrm>
            <a:off x="1600200" y="5638800"/>
            <a:ext cx="269748" cy="243840"/>
          </a:xfrm>
          <a:prstGeom prst="rect">
            <a:avLst/>
          </a:prstGeom>
        </p:spPr>
      </p:pic>
      <p:pic>
        <p:nvPicPr>
          <p:cNvPr id="16" name="Picture 15" descr="addin_tmp.png"/>
          <p:cNvPicPr>
            <a:picLocks noChangeAspect="1"/>
          </p:cNvPicPr>
          <p:nvPr>
            <p:custDataLst>
              <p:tags r:id="rId7"/>
            </p:custDataLst>
          </p:nvPr>
        </p:nvPicPr>
        <p:blipFill>
          <a:blip r:embed="rId10" cstate="print"/>
          <a:stretch>
            <a:fillRect/>
          </a:stretch>
        </p:blipFill>
        <p:spPr>
          <a:xfrm>
            <a:off x="2362200" y="5943600"/>
            <a:ext cx="2908935" cy="457200"/>
          </a:xfrm>
          <a:prstGeom prst="rect">
            <a:avLst/>
          </a:prstGeom>
        </p:spPr>
      </p:pic>
      <p:sp>
        <p:nvSpPr>
          <p:cNvPr id="6" name="Date Placeholder 5"/>
          <p:cNvSpPr>
            <a:spLocks noGrp="1"/>
          </p:cNvSpPr>
          <p:nvPr>
            <p:ph type="dt" sz="half" idx="10"/>
          </p:nvPr>
        </p:nvSpPr>
        <p:spPr/>
        <p:txBody>
          <a:bodyPr/>
          <a:lstStyle/>
          <a:p>
            <a:fld id="{37D00CCD-501D-4480-806B-CD2F5DA6BE85}" type="datetime1">
              <a:rPr lang="en-US" smtClean="0"/>
              <a:t>11/27/2023</a:t>
            </a:fld>
            <a:endParaRPr lang="en-US"/>
          </a:p>
        </p:txBody>
      </p:sp>
      <p:sp>
        <p:nvSpPr>
          <p:cNvPr id="8" name="Slide Number Placeholder 7"/>
          <p:cNvSpPr>
            <a:spLocks noGrp="1"/>
          </p:cNvSpPr>
          <p:nvPr>
            <p:ph type="sldNum" sz="quarter" idx="12"/>
          </p:nvPr>
        </p:nvSpPr>
        <p:spPr/>
        <p:txBody>
          <a:bodyPr/>
          <a:lstStyle/>
          <a:p>
            <a:fld id="{8CD41AC4-40F7-4FE0-8905-74C6698904F3}"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Pascal’s Triangle</a:t>
            </a:r>
          </a:p>
        </p:txBody>
      </p:sp>
      <p:pic>
        <p:nvPicPr>
          <p:cNvPr id="4" name="Content Placeholder 3" descr="0510.jpg"/>
          <p:cNvPicPr>
            <a:picLocks noGrp="1" noChangeAspect="1"/>
          </p:cNvPicPr>
          <p:nvPr>
            <p:ph idx="1"/>
          </p:nvPr>
        </p:nvPicPr>
        <p:blipFill>
          <a:blip r:embed="rId3" cstate="print"/>
          <a:stretch>
            <a:fillRect/>
          </a:stretch>
        </p:blipFill>
        <p:spPr>
          <a:xfrm>
            <a:off x="1905762" y="2466435"/>
            <a:ext cx="5332476" cy="3326892"/>
          </a:xfrm>
        </p:spPr>
      </p:pic>
      <p:sp>
        <p:nvSpPr>
          <p:cNvPr id="5" name="TextBox 4"/>
          <p:cNvSpPr txBox="1"/>
          <p:nvPr/>
        </p:nvSpPr>
        <p:spPr>
          <a:xfrm>
            <a:off x="228600" y="2209800"/>
            <a:ext cx="1981200" cy="1754326"/>
          </a:xfrm>
          <a:prstGeom prst="rect">
            <a:avLst/>
          </a:prstGeom>
          <a:noFill/>
          <a:ln>
            <a:solidFill>
              <a:schemeClr val="accent1"/>
            </a:solidFill>
          </a:ln>
        </p:spPr>
        <p:txBody>
          <a:bodyPr wrap="square" rtlCol="0">
            <a:spAutoFit/>
          </a:bodyPr>
          <a:lstStyle/>
          <a:p>
            <a:r>
              <a:rPr lang="en-US" dirty="0"/>
              <a:t>The </a:t>
            </a:r>
            <a:r>
              <a:rPr lang="en-US" i="1" dirty="0"/>
              <a:t>n</a:t>
            </a:r>
            <a:r>
              <a:rPr lang="en-US" dirty="0"/>
              <a:t>th row in the triangle consists of the binomial coefficients       ,</a:t>
            </a:r>
          </a:p>
          <a:p>
            <a:r>
              <a:rPr lang="en-US" i="1" dirty="0"/>
              <a:t>k</a:t>
            </a:r>
            <a:r>
              <a:rPr lang="en-US" dirty="0"/>
              <a:t> =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a:t>
            </a:r>
            <a:r>
              <a:rPr lang="en-US" i="1" dirty="0"/>
              <a:t>n</a:t>
            </a:r>
            <a:r>
              <a:rPr lang="en-US" dirty="0"/>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3352800"/>
            <a:ext cx="269748" cy="243840"/>
          </a:xfrm>
          <a:prstGeom prst="rect">
            <a:avLst/>
          </a:prstGeom>
        </p:spPr>
      </p:pic>
      <p:sp>
        <p:nvSpPr>
          <p:cNvPr id="7" name="TextBox 6"/>
          <p:cNvSpPr txBox="1"/>
          <p:nvPr/>
        </p:nvSpPr>
        <p:spPr>
          <a:xfrm>
            <a:off x="533400" y="5934670"/>
            <a:ext cx="8153400" cy="646331"/>
          </a:xfrm>
          <a:prstGeom prst="rect">
            <a:avLst/>
          </a:prstGeom>
          <a:noFill/>
          <a:ln>
            <a:solidFill>
              <a:schemeClr val="accent1"/>
            </a:solidFill>
          </a:ln>
        </p:spPr>
        <p:txBody>
          <a:bodyPr wrap="square" rtlCol="0">
            <a:spAutoFit/>
          </a:bodyPr>
          <a:lstStyle/>
          <a:p>
            <a:r>
              <a:rPr lang="en-US" dirty="0"/>
              <a:t>By Pascal’s identity, adding two adjacent </a:t>
            </a:r>
            <a:r>
              <a:rPr lang="en-US" dirty="0" err="1"/>
              <a:t>bionomial</a:t>
            </a:r>
            <a:r>
              <a:rPr lang="en-US" dirty="0"/>
              <a:t> coefficients results is the  binomial coefficient in the next row between these two coefficients. </a:t>
            </a:r>
          </a:p>
        </p:txBody>
      </p:sp>
      <p:sp>
        <p:nvSpPr>
          <p:cNvPr id="3" name="Date Placeholder 2"/>
          <p:cNvSpPr>
            <a:spLocks noGrp="1"/>
          </p:cNvSpPr>
          <p:nvPr>
            <p:ph type="dt" sz="half" idx="10"/>
          </p:nvPr>
        </p:nvSpPr>
        <p:spPr/>
        <p:txBody>
          <a:bodyPr/>
          <a:lstStyle/>
          <a:p>
            <a:fld id="{7238522B-92C9-4478-A7E0-B25E8E128F8A}" type="datetime1">
              <a:rPr lang="en-US" smtClean="0"/>
              <a:t>11/27/2023</a:t>
            </a:fld>
            <a:endParaRPr lang="en-US"/>
          </a:p>
        </p:txBody>
      </p:sp>
      <p:sp>
        <p:nvSpPr>
          <p:cNvPr id="8" name="Slide Number Placeholder 7"/>
          <p:cNvSpPr>
            <a:spLocks noGrp="1"/>
          </p:cNvSpPr>
          <p:nvPr>
            <p:ph type="sldNum" sz="quarter" idx="12"/>
          </p:nvPr>
        </p:nvSpPr>
        <p:spPr/>
        <p:txBody>
          <a:bodyPr/>
          <a:lstStyle/>
          <a:p>
            <a:fld id="{8CD41AC4-40F7-4FE0-8905-74C6698904F3}"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with Repetition</a:t>
            </a:r>
          </a:p>
        </p:txBody>
      </p:sp>
      <p:sp>
        <p:nvSpPr>
          <p:cNvPr id="3" name="Content Placeholder 2"/>
          <p:cNvSpPr>
            <a:spLocks noGrp="1"/>
          </p:cNvSpPr>
          <p:nvPr>
            <p:ph idx="1"/>
          </p:nvPr>
        </p:nvSpPr>
        <p:spPr/>
        <p:txBody>
          <a:bodyPr>
            <a:normAutofit fontScale="92500" lnSpcReduction="10000"/>
          </a:bodyPr>
          <a:lstStyle/>
          <a:p>
            <a:pPr>
              <a:buNone/>
            </a:pPr>
            <a:r>
              <a:rPr lang="en-US" b="1" dirty="0"/>
              <a:t>   Theorem </a:t>
            </a:r>
            <a:r>
              <a:rPr lang="en-US" b="1" dirty="0">
                <a:latin typeface="Cambria Math" pitchFamily="18" charset="0"/>
                <a:ea typeface="Cambria Math" pitchFamily="18" charset="0"/>
              </a:rPr>
              <a:t>1</a:t>
            </a:r>
            <a:r>
              <a:rPr lang="en-US" dirty="0"/>
              <a:t>: The number of </a:t>
            </a:r>
            <a:r>
              <a:rPr lang="en-US" i="1" dirty="0"/>
              <a:t>r</a:t>
            </a:r>
            <a:r>
              <a:rPr lang="en-US" dirty="0"/>
              <a:t>-permutations of a set of </a:t>
            </a:r>
            <a:r>
              <a:rPr lang="en-US" i="1" dirty="0"/>
              <a:t>n</a:t>
            </a:r>
            <a:r>
              <a:rPr lang="en-US" dirty="0"/>
              <a:t> objects with repetition allowed is </a:t>
            </a:r>
            <a:r>
              <a:rPr lang="en-US" i="1" dirty="0"/>
              <a:t>n</a:t>
            </a:r>
            <a:r>
              <a:rPr lang="en-US" i="1" baseline="30000" dirty="0"/>
              <a:t>r</a:t>
            </a:r>
            <a:r>
              <a:rPr lang="en-US" dirty="0"/>
              <a:t>.</a:t>
            </a:r>
          </a:p>
          <a:p>
            <a:pPr>
              <a:buNone/>
            </a:pPr>
            <a:r>
              <a:rPr lang="en-US" b="1" dirty="0"/>
              <a:t>    Proof</a:t>
            </a:r>
            <a:r>
              <a:rPr lang="en-US" dirty="0"/>
              <a:t>: There are </a:t>
            </a:r>
            <a:r>
              <a:rPr lang="en-US" i="1" dirty="0"/>
              <a:t>n</a:t>
            </a:r>
            <a:r>
              <a:rPr lang="en-US" dirty="0"/>
              <a:t> ways to select an element of the set for each of the </a:t>
            </a:r>
            <a:r>
              <a:rPr lang="en-US" i="1" dirty="0"/>
              <a:t>r</a:t>
            </a:r>
            <a:r>
              <a:rPr lang="en-US" dirty="0"/>
              <a:t> positions in the </a:t>
            </a:r>
            <a:r>
              <a:rPr lang="en-US" i="1" dirty="0"/>
              <a:t>r</a:t>
            </a:r>
            <a:r>
              <a:rPr lang="en-US" dirty="0"/>
              <a:t>-permutation when repetition is allowed. Hence, by the product rule there are </a:t>
            </a:r>
            <a:r>
              <a:rPr lang="en-US" i="1" dirty="0"/>
              <a:t>n</a:t>
            </a:r>
            <a:r>
              <a:rPr lang="en-US" i="1" baseline="30000" dirty="0"/>
              <a:t>r</a:t>
            </a:r>
            <a:r>
              <a:rPr lang="en-US" dirty="0"/>
              <a:t> </a:t>
            </a:r>
            <a:r>
              <a:rPr lang="en-US" i="1" dirty="0"/>
              <a:t>r</a:t>
            </a:r>
            <a:r>
              <a:rPr lang="en-US" dirty="0"/>
              <a:t>-permutations with repetition.</a:t>
            </a:r>
          </a:p>
          <a:p>
            <a:pPr>
              <a:buNone/>
            </a:pPr>
            <a:endParaRPr lang="en-US" dirty="0"/>
          </a:p>
          <a:p>
            <a:pPr>
              <a:buNone/>
            </a:pPr>
            <a:r>
              <a:rPr lang="en-US" b="1" dirty="0"/>
              <a:t>    Example</a:t>
            </a:r>
            <a:r>
              <a:rPr lang="en-US" dirty="0"/>
              <a:t>: How many strings of length </a:t>
            </a:r>
            <a:r>
              <a:rPr lang="en-US" i="1" dirty="0"/>
              <a:t>r</a:t>
            </a:r>
            <a:r>
              <a:rPr lang="en-US" dirty="0"/>
              <a:t> can be formed from the uppercase letters of the English alphabet?</a:t>
            </a:r>
          </a:p>
          <a:p>
            <a:pPr>
              <a:buNone/>
            </a:pPr>
            <a:r>
              <a:rPr lang="en-US" b="1" dirty="0"/>
              <a:t>    Solution</a:t>
            </a:r>
            <a:r>
              <a:rPr lang="en-US" dirty="0"/>
              <a:t>: The number of such strings is </a:t>
            </a:r>
            <a:r>
              <a:rPr lang="en-US" dirty="0">
                <a:latin typeface="Cambria" pitchFamily="18" charset="0"/>
              </a:rPr>
              <a:t>26</a:t>
            </a:r>
            <a:r>
              <a:rPr lang="en-US" i="1" baseline="40000" dirty="0"/>
              <a:t>r</a:t>
            </a:r>
            <a:r>
              <a:rPr lang="en-US" dirty="0"/>
              <a:t>, which is the number of </a:t>
            </a:r>
            <a:r>
              <a:rPr lang="en-US" i="1" dirty="0"/>
              <a:t>r</a:t>
            </a:r>
            <a:r>
              <a:rPr lang="en-US" dirty="0"/>
              <a:t>-permutations of a set with </a:t>
            </a:r>
            <a:r>
              <a:rPr lang="en-US" dirty="0">
                <a:latin typeface="Cambria Math" pitchFamily="18" charset="0"/>
                <a:ea typeface="Cambria Math" pitchFamily="18" charset="0"/>
              </a:rPr>
              <a:t>26</a:t>
            </a:r>
            <a:r>
              <a:rPr lang="en-US" dirty="0"/>
              <a:t> elements. </a:t>
            </a:r>
            <a:endParaRPr lang="en-US" i="1" baseline="40000" dirty="0"/>
          </a:p>
        </p:txBody>
      </p:sp>
      <p:sp>
        <p:nvSpPr>
          <p:cNvPr id="4" name="Isosceles Triangle 3"/>
          <p:cNvSpPr/>
          <p:nvPr/>
        </p:nvSpPr>
        <p:spPr>
          <a:xfrm rot="5400000" flipV="1">
            <a:off x="8077200" y="3810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51AADE9-E9DD-492E-A52B-2FE87A76D2DB}"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lstStyle/>
          <a:p>
            <a:pPr>
              <a:buNone/>
            </a:pPr>
            <a:r>
              <a:rPr lang="en-US" b="1" dirty="0"/>
              <a:t>   Example</a:t>
            </a:r>
            <a:r>
              <a:rPr lang="en-US" dirty="0"/>
              <a:t>: How many ways are there to select five bills from a box containing  at least five of each of the following denominations: </a:t>
            </a:r>
            <a:r>
              <a:rPr lang="en-US" sz="3200" dirty="0"/>
              <a:t>$</a:t>
            </a:r>
            <a:r>
              <a:rPr lang="en-US" dirty="0">
                <a:latin typeface="Cambria" pitchFamily="18" charset="0"/>
              </a:rPr>
              <a:t>1</a:t>
            </a:r>
            <a:r>
              <a:rPr lang="en-US" dirty="0"/>
              <a:t>, </a:t>
            </a:r>
            <a:r>
              <a:rPr lang="en-US" sz="3200" dirty="0"/>
              <a:t>$</a:t>
            </a:r>
            <a:r>
              <a:rPr lang="en-US" dirty="0">
                <a:latin typeface="Cambria" pitchFamily="18" charset="0"/>
              </a:rPr>
              <a:t>2</a:t>
            </a:r>
            <a:r>
              <a:rPr lang="en-US" dirty="0"/>
              <a:t>, </a:t>
            </a:r>
            <a:r>
              <a:rPr lang="en-US" sz="3200" dirty="0"/>
              <a:t>$</a:t>
            </a:r>
            <a:r>
              <a:rPr lang="en-US" dirty="0">
                <a:latin typeface="Cambria" pitchFamily="18" charset="0"/>
              </a:rPr>
              <a:t>5</a:t>
            </a:r>
            <a:r>
              <a:rPr lang="en-US" dirty="0"/>
              <a:t>,  </a:t>
            </a:r>
            <a:r>
              <a:rPr lang="en-US" sz="3200" dirty="0"/>
              <a:t>$</a:t>
            </a:r>
            <a:r>
              <a:rPr lang="en-US" dirty="0">
                <a:latin typeface="Cambria" pitchFamily="18" charset="0"/>
              </a:rPr>
              <a:t>10</a:t>
            </a:r>
            <a:r>
              <a:rPr lang="en-US" dirty="0"/>
              <a:t>, </a:t>
            </a:r>
            <a:r>
              <a:rPr lang="en-US" sz="3200" dirty="0"/>
              <a:t>$</a:t>
            </a:r>
            <a:r>
              <a:rPr lang="en-US" dirty="0">
                <a:latin typeface="Cambria" pitchFamily="18" charset="0"/>
              </a:rPr>
              <a:t>20</a:t>
            </a:r>
            <a:r>
              <a:rPr lang="en-US" dirty="0"/>
              <a:t>, </a:t>
            </a:r>
            <a:r>
              <a:rPr lang="en-US" sz="3200" dirty="0"/>
              <a:t>$</a:t>
            </a:r>
            <a:r>
              <a:rPr lang="en-US" dirty="0">
                <a:latin typeface="Cambria" pitchFamily="18" charset="0"/>
              </a:rPr>
              <a:t>50</a:t>
            </a:r>
            <a:r>
              <a:rPr lang="en-US" dirty="0"/>
              <a:t>, and </a:t>
            </a:r>
            <a:r>
              <a:rPr lang="en-US" sz="3200" dirty="0"/>
              <a:t>$</a:t>
            </a:r>
            <a:r>
              <a:rPr lang="en-US" dirty="0">
                <a:latin typeface="Cambria" pitchFamily="18" charset="0"/>
              </a:rPr>
              <a:t>100</a:t>
            </a:r>
            <a:r>
              <a:rPr lang="en-US" dirty="0"/>
              <a:t>? </a:t>
            </a:r>
          </a:p>
          <a:p>
            <a:pPr>
              <a:buNone/>
            </a:pPr>
            <a:r>
              <a:rPr lang="en-US" b="1" dirty="0"/>
              <a:t>   Solution</a:t>
            </a:r>
            <a:r>
              <a:rPr lang="en-US" dirty="0"/>
              <a:t>: Place the selected bills in the appropriate position of a cash box illustrated below:</a:t>
            </a:r>
          </a:p>
        </p:txBody>
      </p:sp>
      <p:pic>
        <p:nvPicPr>
          <p:cNvPr id="4" name="Picture 3" descr="0513.jpg"/>
          <p:cNvPicPr>
            <a:picLocks noChangeAspect="1"/>
          </p:cNvPicPr>
          <p:nvPr/>
        </p:nvPicPr>
        <p:blipFill>
          <a:blip r:embed="rId2" cstate="print"/>
          <a:stretch>
            <a:fillRect/>
          </a:stretch>
        </p:blipFill>
        <p:spPr>
          <a:xfrm>
            <a:off x="2971800" y="4800600"/>
            <a:ext cx="3244596" cy="1113282"/>
          </a:xfrm>
          <a:prstGeom prst="rect">
            <a:avLst/>
          </a:prstGeom>
        </p:spPr>
      </p:pic>
      <p:sp>
        <p:nvSpPr>
          <p:cNvPr id="5" name="TextBox 4"/>
          <p:cNvSpPr txBox="1"/>
          <p:nvPr/>
        </p:nvSpPr>
        <p:spPr>
          <a:xfrm>
            <a:off x="5486400" y="6172200"/>
            <a:ext cx="15240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i="1" dirty="0"/>
              <a:t>  </a:t>
            </a:r>
          </a:p>
        </p:txBody>
      </p:sp>
      <p:sp>
        <p:nvSpPr>
          <p:cNvPr id="6" name="Date Placeholder 5"/>
          <p:cNvSpPr>
            <a:spLocks noGrp="1"/>
          </p:cNvSpPr>
          <p:nvPr>
            <p:ph type="dt" sz="half" idx="10"/>
          </p:nvPr>
        </p:nvSpPr>
        <p:spPr/>
        <p:txBody>
          <a:bodyPr/>
          <a:lstStyle/>
          <a:p>
            <a:fld id="{F0A59E7F-681B-45BA-BF0C-E17B94E73C48}" type="datetime1">
              <a:rPr lang="en-US" smtClean="0"/>
              <a:t>11/27/2023</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normAutofit fontScale="85000" lnSpcReduction="20000"/>
          </a:bodyPr>
          <a:lstStyle/>
          <a:p>
            <a:r>
              <a:rPr lang="en-US" dirty="0"/>
              <a:t>Some possible ways of </a:t>
            </a:r>
          </a:p>
          <a:p>
            <a:pPr>
              <a:buNone/>
            </a:pPr>
            <a:r>
              <a:rPr lang="en-US" dirty="0"/>
              <a:t>      placing the five bills:</a:t>
            </a:r>
          </a:p>
          <a:p>
            <a:endParaRPr lang="en-US" dirty="0"/>
          </a:p>
          <a:p>
            <a:endParaRPr lang="en-US" dirty="0"/>
          </a:p>
          <a:p>
            <a:endParaRPr lang="en-US" dirty="0"/>
          </a:p>
          <a:p>
            <a:pPr>
              <a:buNone/>
            </a:pPr>
            <a:endParaRPr lang="en-US" dirty="0"/>
          </a:p>
          <a:p>
            <a:r>
              <a:rPr lang="en-US" dirty="0"/>
              <a:t>The number of ways to select five bills corresponds to the number of ways to arrange six bars and five stars in a row. </a:t>
            </a:r>
          </a:p>
          <a:p>
            <a:r>
              <a:rPr lang="en-US" dirty="0"/>
              <a:t>This is the number of unordered selections of </a:t>
            </a:r>
            <a:r>
              <a:rPr lang="en-US" dirty="0">
                <a:latin typeface="Cambria" pitchFamily="18" charset="0"/>
              </a:rPr>
              <a:t>5</a:t>
            </a:r>
            <a:r>
              <a:rPr lang="en-US" dirty="0"/>
              <a:t> objects from a set of </a:t>
            </a:r>
            <a:r>
              <a:rPr lang="en-US" dirty="0">
                <a:latin typeface="Cambria" pitchFamily="18" charset="0"/>
              </a:rPr>
              <a:t>11</a:t>
            </a:r>
            <a:r>
              <a:rPr lang="en-US" dirty="0"/>
              <a:t>. Hence, there are</a:t>
            </a:r>
          </a:p>
          <a:p>
            <a:pPr>
              <a:buNone/>
            </a:pPr>
            <a:r>
              <a:rPr lang="en-US" dirty="0"/>
              <a:t>         </a:t>
            </a:r>
          </a:p>
          <a:p>
            <a:pPr>
              <a:buNone/>
            </a:pPr>
            <a:endParaRPr lang="en-US" dirty="0"/>
          </a:p>
          <a:p>
            <a:pPr>
              <a:buNone/>
            </a:pPr>
            <a:r>
              <a:rPr lang="en-US" dirty="0"/>
              <a:t>    ways to choose five bills with seven types of bills.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0514.jpg"/>
          <p:cNvPicPr>
            <a:picLocks noChangeAspect="1"/>
          </p:cNvPicPr>
          <p:nvPr/>
        </p:nvPicPr>
        <p:blipFill>
          <a:blip r:embed="rId3" cstate="print"/>
          <a:stretch>
            <a:fillRect/>
          </a:stretch>
        </p:blipFill>
        <p:spPr>
          <a:xfrm>
            <a:off x="4038600" y="1981200"/>
            <a:ext cx="3048000" cy="1918457"/>
          </a:xfrm>
          <a:prstGeom prst="rect">
            <a:avLst/>
          </a:prstGeom>
        </p:spPr>
      </p:pic>
      <p:pic>
        <p:nvPicPr>
          <p:cNvPr id="5" name="Picture 4" descr="addin_tmp.png"/>
          <p:cNvPicPr>
            <a:picLocks noChangeAspect="1"/>
          </p:cNvPicPr>
          <p:nvPr>
            <p:custDataLst>
              <p:tags r:id="rId1"/>
            </p:custDataLst>
          </p:nvPr>
        </p:nvPicPr>
        <p:blipFill>
          <a:blip r:embed="rId4" cstate="print"/>
          <a:stretch>
            <a:fillRect/>
          </a:stretch>
        </p:blipFill>
        <p:spPr>
          <a:xfrm>
            <a:off x="2590800" y="5334000"/>
            <a:ext cx="2295525" cy="318135"/>
          </a:xfrm>
          <a:prstGeom prst="rect">
            <a:avLst/>
          </a:prstGeom>
        </p:spPr>
      </p:pic>
      <p:sp>
        <p:nvSpPr>
          <p:cNvPr id="6" name="Date Placeholder 5"/>
          <p:cNvSpPr>
            <a:spLocks noGrp="1"/>
          </p:cNvSpPr>
          <p:nvPr>
            <p:ph type="dt" sz="half" idx="10"/>
          </p:nvPr>
        </p:nvSpPr>
        <p:spPr/>
        <p:txBody>
          <a:bodyPr/>
          <a:lstStyle/>
          <a:p>
            <a:fld id="{D80B1AAA-84E8-409F-94F2-C60F4B826D74}" type="datetime1">
              <a:rPr lang="en-US" smtClean="0"/>
              <a:t>11/27/2023</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normAutofit fontScale="85000" lnSpcReduction="10000"/>
          </a:bodyPr>
          <a:lstStyle/>
          <a:p>
            <a:pPr>
              <a:buNone/>
            </a:pPr>
            <a:r>
              <a:rPr lang="en-US" b="1" dirty="0"/>
              <a:t>    Theorem </a:t>
            </a:r>
            <a:r>
              <a:rPr lang="en-US" b="1" dirty="0">
                <a:latin typeface="Cambria" pitchFamily="18" charset="0"/>
              </a:rPr>
              <a:t>2</a:t>
            </a:r>
            <a:r>
              <a:rPr lang="en-US" dirty="0"/>
              <a:t>: The number 0f </a:t>
            </a:r>
            <a:r>
              <a:rPr lang="en-US" i="1" dirty="0"/>
              <a:t>r</a:t>
            </a:r>
            <a:r>
              <a:rPr lang="en-US" dirty="0"/>
              <a:t>-combinations from a set with </a:t>
            </a:r>
            <a:r>
              <a:rPr lang="en-US" i="1" dirty="0"/>
              <a:t>n</a:t>
            </a:r>
            <a:r>
              <a:rPr lang="en-US" dirty="0"/>
              <a:t> elements when repetition of elements is allowed is</a:t>
            </a:r>
          </a:p>
          <a:p>
            <a:pPr>
              <a:buNone/>
            </a:pPr>
            <a:r>
              <a:rPr lang="en-US" dirty="0"/>
              <a:t>                       </a:t>
            </a:r>
            <a:r>
              <a:rPr lang="en-US" i="1" dirty="0"/>
              <a:t>C</a:t>
            </a:r>
            <a:r>
              <a:rPr lang="en-US" dirty="0"/>
              <a:t>(</a:t>
            </a:r>
            <a:r>
              <a:rPr lang="en-US" i="1" dirty="0"/>
              <a:t>n + r – </a:t>
            </a:r>
            <a:r>
              <a:rPr lang="en-US" dirty="0">
                <a:latin typeface="Cambria" pitchFamily="18" charset="0"/>
              </a:rPr>
              <a:t>1</a:t>
            </a:r>
            <a:r>
              <a:rPr lang="en-US" i="1" dirty="0"/>
              <a:t>,r</a:t>
            </a:r>
            <a:r>
              <a:rPr lang="en-US" dirty="0"/>
              <a:t>)</a:t>
            </a:r>
            <a:r>
              <a:rPr lang="en-US" i="1" dirty="0"/>
              <a:t> = C</a:t>
            </a:r>
            <a:r>
              <a:rPr lang="en-US" dirty="0"/>
              <a:t>(</a:t>
            </a:r>
            <a:r>
              <a:rPr lang="en-US" i="1" dirty="0"/>
              <a:t>n + r – </a:t>
            </a:r>
            <a:r>
              <a:rPr lang="en-US" dirty="0">
                <a:latin typeface="Cambria" pitchFamily="18" charset="0"/>
              </a:rPr>
              <a:t>1</a:t>
            </a:r>
            <a:r>
              <a:rPr lang="en-US" i="1" dirty="0"/>
              <a:t>, n –</a:t>
            </a:r>
            <a:r>
              <a:rPr lang="en-US" dirty="0">
                <a:latin typeface="Cambria" pitchFamily="18" charset="0"/>
              </a:rPr>
              <a:t>1</a:t>
            </a:r>
            <a:r>
              <a:rPr lang="en-US" dirty="0"/>
              <a:t>).</a:t>
            </a:r>
          </a:p>
          <a:p>
            <a:pPr>
              <a:buNone/>
            </a:pPr>
            <a:r>
              <a:rPr lang="en-US" b="1" dirty="0"/>
              <a:t>    Proof</a:t>
            </a:r>
            <a:r>
              <a:rPr lang="en-US" dirty="0"/>
              <a:t>: Each </a:t>
            </a:r>
            <a:r>
              <a:rPr lang="en-US" i="1" dirty="0"/>
              <a:t>r</a:t>
            </a:r>
            <a:r>
              <a:rPr lang="en-US" dirty="0"/>
              <a:t>-combination of a set with </a:t>
            </a:r>
            <a:r>
              <a:rPr lang="en-US" i="1" dirty="0"/>
              <a:t>n</a:t>
            </a:r>
            <a:r>
              <a:rPr lang="en-US" dirty="0"/>
              <a:t> elements with repetition allowed can be represented by a list of </a:t>
            </a:r>
            <a:r>
              <a:rPr lang="en-US" i="1" dirty="0"/>
              <a:t>n –</a:t>
            </a:r>
            <a:r>
              <a:rPr lang="en-US" dirty="0">
                <a:latin typeface="Cambria" pitchFamily="18" charset="0"/>
              </a:rPr>
              <a:t>1 </a:t>
            </a:r>
            <a:r>
              <a:rPr lang="en-US" dirty="0"/>
              <a:t>bars and </a:t>
            </a:r>
            <a:r>
              <a:rPr lang="en-US" i="1" dirty="0"/>
              <a:t>r</a:t>
            </a:r>
            <a:r>
              <a:rPr lang="en-US" dirty="0"/>
              <a:t> stars. The bars mark the </a:t>
            </a:r>
            <a:r>
              <a:rPr lang="en-US" i="1" dirty="0"/>
              <a:t>n</a:t>
            </a:r>
            <a:r>
              <a:rPr lang="en-US" dirty="0"/>
              <a:t> cells containing a star for each time the </a:t>
            </a:r>
            <a:r>
              <a:rPr lang="en-US" i="1" dirty="0" err="1"/>
              <a:t>i</a:t>
            </a:r>
            <a:r>
              <a:rPr lang="en-US" dirty="0" err="1"/>
              <a:t>th</a:t>
            </a:r>
            <a:r>
              <a:rPr lang="en-US" dirty="0"/>
              <a:t> element of the set occurs in the combination.</a:t>
            </a:r>
          </a:p>
          <a:p>
            <a:pPr>
              <a:buNone/>
            </a:pPr>
            <a:endParaRPr lang="en-US" dirty="0"/>
          </a:p>
          <a:p>
            <a:pPr>
              <a:buNone/>
            </a:pPr>
            <a:r>
              <a:rPr lang="en-US" dirty="0"/>
              <a:t>    The number of such lists is </a:t>
            </a:r>
            <a:r>
              <a:rPr lang="en-US" i="1" dirty="0"/>
              <a:t>C</a:t>
            </a:r>
            <a:r>
              <a:rPr lang="en-US" dirty="0"/>
              <a:t>(</a:t>
            </a:r>
            <a:r>
              <a:rPr lang="en-US" i="1" dirty="0"/>
              <a:t>n + r – </a:t>
            </a:r>
            <a:r>
              <a:rPr lang="en-US" dirty="0">
                <a:latin typeface="Cambria" pitchFamily="18" charset="0"/>
              </a:rPr>
              <a:t>1</a:t>
            </a:r>
            <a:r>
              <a:rPr lang="en-US" i="1" dirty="0"/>
              <a:t>, r</a:t>
            </a:r>
            <a:r>
              <a:rPr lang="en-US" dirty="0"/>
              <a:t>)</a:t>
            </a:r>
            <a:r>
              <a:rPr lang="en-US" i="1" dirty="0"/>
              <a:t>, </a:t>
            </a:r>
            <a:r>
              <a:rPr lang="en-US" dirty="0"/>
              <a:t>because each list is a choice of the </a:t>
            </a:r>
            <a:r>
              <a:rPr lang="en-US" i="1" dirty="0"/>
              <a:t>r</a:t>
            </a:r>
            <a:r>
              <a:rPr lang="en-US" dirty="0"/>
              <a:t> positions to place the stars, from the total of           </a:t>
            </a:r>
            <a:r>
              <a:rPr lang="en-US" i="1" dirty="0"/>
              <a:t>n + r – </a:t>
            </a:r>
            <a:r>
              <a:rPr lang="en-US" dirty="0">
                <a:latin typeface="Cambria" pitchFamily="18" charset="0"/>
              </a:rPr>
              <a:t>1</a:t>
            </a:r>
            <a:r>
              <a:rPr lang="en-US" i="1" dirty="0"/>
              <a:t>  </a:t>
            </a:r>
            <a:r>
              <a:rPr lang="en-US" dirty="0"/>
              <a:t>positions to place the stars and the bars. This is also equal to </a:t>
            </a:r>
            <a:r>
              <a:rPr lang="en-US" i="1" dirty="0"/>
              <a:t>C</a:t>
            </a:r>
            <a:r>
              <a:rPr lang="en-US" dirty="0"/>
              <a:t>(</a:t>
            </a:r>
            <a:r>
              <a:rPr lang="en-US" i="1" dirty="0"/>
              <a:t>n + r – </a:t>
            </a:r>
            <a:r>
              <a:rPr lang="en-US" dirty="0">
                <a:latin typeface="Cambria" pitchFamily="18" charset="0"/>
              </a:rPr>
              <a:t>1</a:t>
            </a:r>
            <a:r>
              <a:rPr lang="en-US" i="1" dirty="0"/>
              <a:t>, n –</a:t>
            </a:r>
            <a:r>
              <a:rPr lang="en-US" dirty="0">
                <a:latin typeface="Cambria" pitchFamily="18" charset="0"/>
              </a:rPr>
              <a:t>1</a:t>
            </a:r>
            <a:r>
              <a:rPr lang="en-US" dirty="0"/>
              <a:t>), which is the number of ways to place the</a:t>
            </a:r>
            <a:r>
              <a:rPr lang="en-US" i="1" dirty="0"/>
              <a:t> n –</a:t>
            </a:r>
            <a:r>
              <a:rPr lang="en-US" dirty="0">
                <a:latin typeface="Cambria" pitchFamily="18" charset="0"/>
              </a:rPr>
              <a:t>1</a:t>
            </a:r>
            <a:r>
              <a:rPr lang="en-US" dirty="0"/>
              <a:t> bars.</a:t>
            </a:r>
          </a:p>
        </p:txBody>
      </p:sp>
      <p:sp>
        <p:nvSpPr>
          <p:cNvPr id="4" name="Isosceles Triangle 3"/>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C794540-B55D-45FB-B18E-BA0164C632F6}"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solutions does the equation</a:t>
            </a:r>
          </a:p>
          <a:p>
            <a:pPr>
              <a:buNone/>
            </a:pPr>
            <a:r>
              <a:rPr lang="en-US" dirty="0"/>
              <a:t>         </a:t>
            </a:r>
            <a:r>
              <a:rPr lang="en-US" i="1" dirty="0"/>
              <a:t>x</a:t>
            </a:r>
            <a:r>
              <a:rPr lang="en-US" baseline="-25000" dirty="0">
                <a:latin typeface="Cambria Math" pitchFamily="18" charset="0"/>
                <a:ea typeface="Cambria Math" pitchFamily="18" charset="0"/>
              </a:rPr>
              <a:t>1</a:t>
            </a:r>
            <a:r>
              <a:rPr lang="en-US" dirty="0"/>
              <a:t> + </a:t>
            </a:r>
            <a:r>
              <a:rPr lang="en-US" i="1" dirty="0"/>
              <a:t>x</a:t>
            </a:r>
            <a:r>
              <a:rPr lang="en-US" baseline="-25000" dirty="0">
                <a:latin typeface="Cambria Math" pitchFamily="18" charset="0"/>
                <a:ea typeface="Cambria Math" pitchFamily="18" charset="0"/>
              </a:rPr>
              <a:t>2</a:t>
            </a:r>
            <a:r>
              <a:rPr lang="en-US" dirty="0"/>
              <a:t> + </a:t>
            </a:r>
            <a:r>
              <a:rPr lang="en-US" i="1" dirty="0"/>
              <a:t>x</a:t>
            </a:r>
            <a:r>
              <a:rPr lang="en-US" baseline="-25000"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11</a:t>
            </a:r>
          </a:p>
          <a:p>
            <a:pPr>
              <a:buNone/>
            </a:pPr>
            <a:r>
              <a:rPr lang="en-US" dirty="0"/>
              <a:t>    have, where </a:t>
            </a:r>
            <a:r>
              <a:rPr lang="en-US" i="1" dirty="0"/>
              <a:t>x</a:t>
            </a:r>
            <a:r>
              <a:rPr lang="en-US" baseline="-25000" dirty="0">
                <a:latin typeface="Cambria Math" pitchFamily="18" charset="0"/>
                <a:ea typeface="Cambria Math" pitchFamily="18" charset="0"/>
              </a:rPr>
              <a:t>1</a:t>
            </a:r>
            <a:r>
              <a:rPr lang="en-US" dirty="0"/>
              <a:t> , </a:t>
            </a:r>
            <a:r>
              <a:rPr lang="en-US" i="1" dirty="0"/>
              <a:t>x</a:t>
            </a:r>
            <a:r>
              <a:rPr lang="en-US" baseline="-25000" dirty="0">
                <a:latin typeface="Cambria Math" pitchFamily="18" charset="0"/>
                <a:ea typeface="Cambria Math" pitchFamily="18" charset="0"/>
              </a:rPr>
              <a:t>2</a:t>
            </a:r>
            <a:r>
              <a:rPr lang="en-US" dirty="0"/>
              <a:t>   and</a:t>
            </a:r>
            <a:r>
              <a:rPr lang="en-US" i="1" dirty="0"/>
              <a:t> x</a:t>
            </a:r>
            <a:r>
              <a:rPr lang="en-US" baseline="-25000" dirty="0">
                <a:latin typeface="Cambria Math" pitchFamily="18" charset="0"/>
                <a:ea typeface="Cambria Math" pitchFamily="18" charset="0"/>
              </a:rPr>
              <a:t>3</a:t>
            </a:r>
            <a:r>
              <a:rPr lang="en-US" dirty="0"/>
              <a:t> are nonnegative integers?</a:t>
            </a:r>
          </a:p>
          <a:p>
            <a:pPr>
              <a:buNone/>
            </a:pPr>
            <a:r>
              <a:rPr lang="en-US" b="1" dirty="0"/>
              <a:t>    Solution</a:t>
            </a:r>
            <a:r>
              <a:rPr lang="en-US" dirty="0"/>
              <a:t>: Each solution corresponds to a way to select </a:t>
            </a:r>
            <a:r>
              <a:rPr lang="en-US" dirty="0">
                <a:latin typeface="Cambria Math" pitchFamily="18" charset="0"/>
                <a:ea typeface="Cambria Math" pitchFamily="18" charset="0"/>
              </a:rPr>
              <a:t>11</a:t>
            </a:r>
            <a:r>
              <a:rPr lang="en-US" dirty="0"/>
              <a:t> items from a set with three elements; </a:t>
            </a:r>
            <a:r>
              <a:rPr lang="en-US" i="1" dirty="0"/>
              <a:t>x</a:t>
            </a:r>
            <a:r>
              <a:rPr lang="en-US" baseline="-25000" dirty="0">
                <a:latin typeface="Cambria Math" pitchFamily="18" charset="0"/>
                <a:ea typeface="Cambria Math" pitchFamily="18" charset="0"/>
              </a:rPr>
              <a:t>1</a:t>
            </a:r>
            <a:r>
              <a:rPr lang="en-US" dirty="0"/>
              <a:t> elements of type one, </a:t>
            </a:r>
            <a:r>
              <a:rPr lang="en-US" i="1" dirty="0"/>
              <a:t>x</a:t>
            </a:r>
            <a:r>
              <a:rPr lang="en-US" baseline="-25000" dirty="0">
                <a:latin typeface="Cambria Math" pitchFamily="18" charset="0"/>
                <a:ea typeface="Cambria Math" pitchFamily="18" charset="0"/>
              </a:rPr>
              <a:t>2</a:t>
            </a:r>
            <a:r>
              <a:rPr lang="en-US" dirty="0"/>
              <a:t>  of type two, and </a:t>
            </a:r>
            <a:r>
              <a:rPr lang="en-US" i="1" dirty="0"/>
              <a:t>x</a:t>
            </a:r>
            <a:r>
              <a:rPr lang="en-US" baseline="-25000" dirty="0">
                <a:latin typeface="Cambria Math" pitchFamily="18" charset="0"/>
                <a:ea typeface="Cambria Math" pitchFamily="18" charset="0"/>
              </a:rPr>
              <a:t>3</a:t>
            </a:r>
            <a:r>
              <a:rPr lang="en-US" dirty="0"/>
              <a:t> of type three. </a:t>
            </a:r>
          </a:p>
          <a:p>
            <a:pPr>
              <a:buNone/>
            </a:pPr>
            <a:r>
              <a:rPr lang="en-US" dirty="0"/>
              <a:t>   By Theorem </a:t>
            </a:r>
            <a:r>
              <a:rPr lang="en-US" dirty="0">
                <a:latin typeface="Cambria Math" pitchFamily="18" charset="0"/>
                <a:ea typeface="Cambria Math" pitchFamily="18" charset="0"/>
              </a:rPr>
              <a:t>2</a:t>
            </a:r>
            <a:r>
              <a:rPr lang="en-US" dirty="0"/>
              <a:t> it follows that there are </a:t>
            </a:r>
          </a:p>
          <a:p>
            <a:pPr>
              <a:buNone/>
            </a:pPr>
            <a:endParaRPr lang="en-US" dirty="0"/>
          </a:p>
          <a:p>
            <a:pPr>
              <a:buNone/>
            </a:pPr>
            <a:r>
              <a:rPr lang="en-US" dirty="0"/>
              <a:t>    solutions.</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1828800" y="5181600"/>
            <a:ext cx="5894070" cy="306705"/>
          </a:xfrm>
          <a:prstGeom prst="rect">
            <a:avLst/>
          </a:prstGeom>
        </p:spPr>
      </p:pic>
      <p:sp>
        <p:nvSpPr>
          <p:cNvPr id="5" name="Date Placeholder 4"/>
          <p:cNvSpPr>
            <a:spLocks noGrp="1"/>
          </p:cNvSpPr>
          <p:nvPr>
            <p:ph type="dt" sz="half" idx="10"/>
          </p:nvPr>
        </p:nvSpPr>
        <p:spPr/>
        <p:txBody>
          <a:bodyPr/>
          <a:lstStyle/>
          <a:p>
            <a:fld id="{80669F06-99DB-4D77-B362-9739DBF8284A}"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Counting Functions</a:t>
            </a:r>
            <a:r>
              <a:rPr lang="en-US" dirty="0"/>
              <a:t>: How many functions are there from a set with </a:t>
            </a:r>
            <a:r>
              <a:rPr lang="en-US" i="1" dirty="0"/>
              <a:t>m</a:t>
            </a:r>
            <a:r>
              <a:rPr lang="en-US" dirty="0"/>
              <a:t> elements to a set with </a:t>
            </a:r>
            <a:r>
              <a:rPr lang="en-US" i="1" dirty="0"/>
              <a:t>n</a:t>
            </a:r>
            <a:r>
              <a:rPr lang="en-US" dirty="0"/>
              <a:t> elements?</a:t>
            </a:r>
          </a:p>
          <a:p>
            <a:pPr>
              <a:buNone/>
            </a:pPr>
            <a:r>
              <a:rPr lang="en-US" b="1" dirty="0"/>
              <a:t>    Solution</a:t>
            </a:r>
            <a:r>
              <a:rPr lang="en-US" dirty="0"/>
              <a:t>:  Since a function represents a choice of one of the </a:t>
            </a:r>
            <a:r>
              <a:rPr lang="en-US" i="1" dirty="0"/>
              <a:t>n</a:t>
            </a:r>
            <a:r>
              <a:rPr lang="en-US" dirty="0"/>
              <a:t> elements of the </a:t>
            </a:r>
            <a:r>
              <a:rPr lang="en-US" dirty="0" err="1"/>
              <a:t>codomain</a:t>
            </a:r>
            <a:r>
              <a:rPr lang="en-US" dirty="0"/>
              <a:t> for each of the </a:t>
            </a:r>
            <a:r>
              <a:rPr lang="en-US" i="1" dirty="0"/>
              <a:t>m</a:t>
            </a:r>
            <a:r>
              <a:rPr lang="en-US" dirty="0"/>
              <a:t> elements in the domain, the product rule tells us that there are </a:t>
            </a:r>
            <a:r>
              <a:rPr lang="en-US" i="1" dirty="0"/>
              <a:t>n</a:t>
            </a:r>
            <a:r>
              <a:rPr lang="en-US" dirty="0"/>
              <a:t> </a:t>
            </a:r>
            <a:r>
              <a:rPr lang="en-US" dirty="0">
                <a:latin typeface="Cambria Math"/>
                <a:ea typeface="Cambria Math"/>
              </a:rPr>
              <a:t>∙</a:t>
            </a:r>
            <a:r>
              <a:rPr lang="en-US" dirty="0"/>
              <a:t> </a:t>
            </a:r>
            <a:r>
              <a:rPr lang="en-US" i="1" dirty="0"/>
              <a:t>n</a:t>
            </a:r>
            <a:r>
              <a:rPr lang="en-US" dirty="0"/>
              <a:t> </a:t>
            </a:r>
            <a:r>
              <a:rPr lang="en-US" dirty="0">
                <a:latin typeface="Cambria Math"/>
                <a:ea typeface="Cambria Math"/>
              </a:rPr>
              <a:t>∙ ∙ ∙ </a:t>
            </a:r>
            <a:r>
              <a:rPr lang="en-US" dirty="0"/>
              <a:t> </a:t>
            </a:r>
            <a:r>
              <a:rPr lang="en-US" i="1" dirty="0"/>
              <a:t>n</a:t>
            </a:r>
            <a:r>
              <a:rPr lang="en-US" dirty="0"/>
              <a:t> </a:t>
            </a:r>
            <a:r>
              <a:rPr lang="en-US" dirty="0">
                <a:latin typeface="Cambria Math"/>
                <a:ea typeface="Cambria Math"/>
              </a:rPr>
              <a:t>=</a:t>
            </a:r>
            <a:r>
              <a:rPr lang="en-US" dirty="0"/>
              <a:t> </a:t>
            </a:r>
            <a:r>
              <a:rPr lang="en-US" i="1" dirty="0"/>
              <a:t>n</a:t>
            </a:r>
            <a:r>
              <a:rPr lang="en-US" i="1" baseline="30000" dirty="0"/>
              <a:t>m</a:t>
            </a:r>
            <a:r>
              <a:rPr lang="en-US" dirty="0"/>
              <a:t> such functions.</a:t>
            </a:r>
          </a:p>
          <a:p>
            <a:pPr>
              <a:buNone/>
            </a:pPr>
            <a:endParaRPr lang="en-US" dirty="0"/>
          </a:p>
          <a:p>
            <a:pPr>
              <a:buNone/>
            </a:pPr>
            <a:r>
              <a:rPr lang="en-US" b="1" dirty="0"/>
              <a:t>    Counting One-to-One Functions</a:t>
            </a:r>
            <a:r>
              <a:rPr lang="en-US" dirty="0"/>
              <a:t>: How many one-to-one functions are there from a set with </a:t>
            </a:r>
            <a:r>
              <a:rPr lang="en-US" i="1" dirty="0"/>
              <a:t>m</a:t>
            </a:r>
            <a:r>
              <a:rPr lang="en-US" dirty="0"/>
              <a:t> elements to one with </a:t>
            </a:r>
            <a:r>
              <a:rPr lang="en-US" i="1" dirty="0"/>
              <a:t>n</a:t>
            </a:r>
            <a:r>
              <a:rPr lang="en-US" dirty="0"/>
              <a:t> elements?</a:t>
            </a:r>
          </a:p>
          <a:p>
            <a:pPr>
              <a:buNone/>
            </a:pPr>
            <a:r>
              <a:rPr lang="en-US" b="1" dirty="0"/>
              <a:t>    Solution</a:t>
            </a:r>
            <a:r>
              <a:rPr lang="en-US" dirty="0"/>
              <a:t>: Suppose the elements in the domain are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a:t>
            </a:r>
            <a:r>
              <a:rPr lang="en-US" i="1" dirty="0"/>
              <a:t>a</a:t>
            </a:r>
            <a:r>
              <a:rPr lang="en-US" i="1" baseline="-25000" dirty="0"/>
              <a:t>m</a:t>
            </a:r>
            <a:r>
              <a:rPr lang="en-US" dirty="0"/>
              <a:t>. There are </a:t>
            </a:r>
            <a:r>
              <a:rPr lang="en-US" i="1" dirty="0"/>
              <a:t>n</a:t>
            </a:r>
            <a:r>
              <a:rPr lang="en-US" dirty="0"/>
              <a:t> ways to choose the value of </a:t>
            </a:r>
            <a:r>
              <a:rPr lang="en-US" i="1" dirty="0"/>
              <a:t>a</a:t>
            </a:r>
            <a:r>
              <a:rPr lang="en-US" baseline="-25000" dirty="0">
                <a:latin typeface="Cambria Math" pitchFamily="18" charset="0"/>
                <a:ea typeface="Cambria Math" pitchFamily="18" charset="0"/>
              </a:rPr>
              <a:t>1 </a:t>
            </a:r>
            <a:r>
              <a:rPr lang="en-US" dirty="0"/>
              <a:t>and </a:t>
            </a:r>
            <a:r>
              <a:rPr lang="en-US" i="1" dirty="0"/>
              <a:t>n</a:t>
            </a:r>
            <a:r>
              <a:rPr lang="en-US" dirty="0">
                <a:latin typeface="Cambria Math"/>
                <a:ea typeface="Cambria Math"/>
              </a:rPr>
              <a:t>−1 </a:t>
            </a:r>
            <a:r>
              <a:rPr lang="en-US" dirty="0"/>
              <a:t>ways to choose </a:t>
            </a:r>
            <a:r>
              <a:rPr lang="en-US" i="1" dirty="0"/>
              <a:t>a</a:t>
            </a:r>
            <a:r>
              <a:rPr lang="en-US" baseline="-25000" dirty="0">
                <a:latin typeface="Cambria Math" pitchFamily="18" charset="0"/>
                <a:ea typeface="Cambria Math" pitchFamily="18" charset="0"/>
              </a:rPr>
              <a:t>2</a:t>
            </a:r>
            <a:r>
              <a:rPr lang="en-US" dirty="0"/>
              <a:t>, etc. The product rule tells us that there are                          </a:t>
            </a:r>
            <a:r>
              <a:rPr lang="en-US" i="1" dirty="0"/>
              <a:t>n</a:t>
            </a:r>
            <a:r>
              <a:rPr lang="en-US" dirty="0"/>
              <a:t>(</a:t>
            </a:r>
            <a:r>
              <a:rPr lang="en-US" i="1" dirty="0"/>
              <a:t>n</a:t>
            </a:r>
            <a:r>
              <a:rPr lang="en-US" dirty="0">
                <a:latin typeface="Cambria Math"/>
                <a:ea typeface="Cambria Math"/>
              </a:rPr>
              <a:t>−1)</a:t>
            </a:r>
            <a:r>
              <a:rPr lang="en-US" i="1" dirty="0"/>
              <a:t> </a:t>
            </a:r>
            <a:r>
              <a:rPr lang="en-US" dirty="0"/>
              <a:t>(</a:t>
            </a:r>
            <a:r>
              <a:rPr lang="en-US" i="1" dirty="0"/>
              <a:t>n</a:t>
            </a:r>
            <a:r>
              <a:rPr lang="en-US" dirty="0">
                <a:latin typeface="Cambria Math"/>
                <a:ea typeface="Cambria Math"/>
              </a:rPr>
              <a:t>−2)∙∙∙(</a:t>
            </a:r>
            <a:r>
              <a:rPr lang="en-US" i="1" dirty="0"/>
              <a:t>n</a:t>
            </a:r>
            <a:r>
              <a:rPr lang="en-US" dirty="0">
                <a:latin typeface="Cambria Math"/>
                <a:ea typeface="Cambria Math"/>
              </a:rPr>
              <a:t>−</a:t>
            </a:r>
            <a:r>
              <a:rPr lang="en-US" i="1" dirty="0">
                <a:ea typeface="Cambria Math"/>
              </a:rPr>
              <a:t>m</a:t>
            </a:r>
            <a:r>
              <a:rPr lang="en-US" dirty="0">
                <a:latin typeface="Cambria Math"/>
                <a:ea typeface="Cambria Math"/>
              </a:rPr>
              <a:t> +1) such functions.</a:t>
            </a:r>
            <a:endParaRPr lang="en-US" dirty="0"/>
          </a:p>
        </p:txBody>
      </p:sp>
      <p:sp>
        <p:nvSpPr>
          <p:cNvPr id="4" name="Date Placeholder 3"/>
          <p:cNvSpPr>
            <a:spLocks noGrp="1"/>
          </p:cNvSpPr>
          <p:nvPr>
            <p:ph type="dt" sz="half" idx="10"/>
          </p:nvPr>
        </p:nvSpPr>
        <p:spPr/>
        <p:txBody>
          <a:bodyPr/>
          <a:lstStyle/>
          <a:p>
            <a:fld id="{D0E2E491-144B-4457-AC19-0FAD5DEC6E6C}"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Suppose that a cookie shop has four different kinds of cookies. How many different ways can six cookies be chosen? </a:t>
            </a:r>
          </a:p>
          <a:p>
            <a:pPr>
              <a:buNone/>
            </a:pPr>
            <a:r>
              <a:rPr lang="en-US" b="1" dirty="0"/>
              <a:t>   Solution</a:t>
            </a:r>
            <a:r>
              <a:rPr lang="en-US" dirty="0"/>
              <a:t>: The number of ways to choose six cookies is the number of  </a:t>
            </a:r>
            <a:r>
              <a:rPr lang="en-US" dirty="0">
                <a:latin typeface="Cambria Math" pitchFamily="18" charset="0"/>
                <a:ea typeface="Cambria Math" pitchFamily="18" charset="0"/>
              </a:rPr>
              <a:t>6</a:t>
            </a:r>
            <a:r>
              <a:rPr lang="en-US" dirty="0"/>
              <a:t>-combinations of a set with four elements. By Theorem </a:t>
            </a:r>
            <a:r>
              <a:rPr lang="en-US" dirty="0">
                <a:latin typeface="Cambria Math" pitchFamily="18" charset="0"/>
                <a:ea typeface="Cambria Math" pitchFamily="18" charset="0"/>
              </a:rPr>
              <a:t>2 </a:t>
            </a:r>
          </a:p>
          <a:p>
            <a:pPr>
              <a:buNone/>
            </a:pP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is the number of ways to choose six cookies from the four kinds. </a:t>
            </a:r>
          </a:p>
          <a:p>
            <a:pPr>
              <a:buNone/>
            </a:pPr>
            <a:r>
              <a:rPr lang="en-US" dirty="0">
                <a:latin typeface="Cambria Math" pitchFamily="18" charset="0"/>
                <a:ea typeface="Cambria Math" pitchFamily="18" charset="0"/>
              </a:rPr>
              <a:t>             </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514600" y="4648200"/>
            <a:ext cx="3253740" cy="312420"/>
          </a:xfrm>
          <a:prstGeom prst="rect">
            <a:avLst/>
          </a:prstGeom>
        </p:spPr>
      </p:pic>
      <p:pic>
        <p:nvPicPr>
          <p:cNvPr id="1028" name="Picture 4" descr="C:\Documents and Settings\Richard Scherl\Local Settings\Temporary Internet Files\Content.IE5\9NKIDEUA\MC900331606[1].wmf"/>
          <p:cNvPicPr>
            <a:picLocks noChangeAspect="1" noChangeArrowheads="1"/>
          </p:cNvPicPr>
          <p:nvPr/>
        </p:nvPicPr>
        <p:blipFill>
          <a:blip r:embed="rId4" cstate="print"/>
          <a:srcRect/>
          <a:stretch>
            <a:fillRect/>
          </a:stretch>
        </p:blipFill>
        <p:spPr bwMode="auto">
          <a:xfrm>
            <a:off x="7315200" y="116362"/>
            <a:ext cx="1447800" cy="1105439"/>
          </a:xfrm>
          <a:prstGeom prst="rect">
            <a:avLst/>
          </a:prstGeom>
          <a:noFill/>
        </p:spPr>
      </p:pic>
      <p:sp>
        <p:nvSpPr>
          <p:cNvPr id="5" name="Date Placeholder 4"/>
          <p:cNvSpPr>
            <a:spLocks noGrp="1"/>
          </p:cNvSpPr>
          <p:nvPr>
            <p:ph type="dt" sz="half" idx="10"/>
          </p:nvPr>
        </p:nvSpPr>
        <p:spPr/>
        <p:txBody>
          <a:bodyPr/>
          <a:lstStyle/>
          <a:p>
            <a:fld id="{1CBADA85-1B16-4ABE-B263-A8DE7DD0DB60}"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48512"/>
          </a:xfrm>
        </p:spPr>
        <p:txBody>
          <a:bodyPr>
            <a:noAutofit/>
          </a:bodyPr>
          <a:lstStyle/>
          <a:p>
            <a:r>
              <a:rPr lang="en-US" sz="2800" dirty="0"/>
              <a:t>Summarizing the Formulas for Counting Permutations and Combinations with and without Repetition</a:t>
            </a:r>
          </a:p>
        </p:txBody>
      </p:sp>
      <p:pic>
        <p:nvPicPr>
          <p:cNvPr id="4" name="Content Placeholder 3" descr="table34.jpg"/>
          <p:cNvPicPr>
            <a:picLocks noGrp="1" noChangeAspect="1"/>
          </p:cNvPicPr>
          <p:nvPr>
            <p:ph idx="1"/>
          </p:nvPr>
        </p:nvPicPr>
        <p:blipFill>
          <a:blip r:embed="rId2" cstate="print"/>
          <a:stretch>
            <a:fillRect/>
          </a:stretch>
        </p:blipFill>
        <p:spPr>
          <a:xfrm>
            <a:off x="2514599" y="2667000"/>
            <a:ext cx="4885151" cy="3048000"/>
          </a:xfrm>
        </p:spPr>
      </p:pic>
      <p:sp>
        <p:nvSpPr>
          <p:cNvPr id="3" name="Date Placeholder 2"/>
          <p:cNvSpPr>
            <a:spLocks noGrp="1"/>
          </p:cNvSpPr>
          <p:nvPr>
            <p:ph type="dt" sz="half" idx="10"/>
          </p:nvPr>
        </p:nvSpPr>
        <p:spPr/>
        <p:txBody>
          <a:bodyPr/>
          <a:lstStyle/>
          <a:p>
            <a:fld id="{980E25E2-843B-4AAE-B092-3427632D23EB}"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Permutations with Indistinguishable Objects</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How many different strings can be made by reordering the letters of the word </a:t>
            </a:r>
            <a:r>
              <a:rPr lang="en-US" i="1" dirty="0"/>
              <a:t>SUCCESS</a:t>
            </a:r>
            <a:r>
              <a:rPr lang="en-US" dirty="0"/>
              <a:t>.</a:t>
            </a:r>
          </a:p>
          <a:p>
            <a:pPr>
              <a:buNone/>
            </a:pPr>
            <a:r>
              <a:rPr lang="en-US" b="1" dirty="0"/>
              <a:t>     Solution</a:t>
            </a:r>
            <a:r>
              <a:rPr lang="en-US" dirty="0"/>
              <a:t>: There are seven possible positions for the three Ss, two Cs, one U, and one E. </a:t>
            </a:r>
          </a:p>
          <a:p>
            <a:pPr lvl="1"/>
            <a:r>
              <a:rPr lang="en-US" dirty="0"/>
              <a:t>The three  Ss can be placed in </a:t>
            </a:r>
            <a:r>
              <a:rPr lang="en-US" i="1" dirty="0"/>
              <a:t>C</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3</a:t>
            </a:r>
            <a:r>
              <a:rPr lang="en-US" dirty="0"/>
              <a:t>) different ways, leaving four positions free.</a:t>
            </a:r>
          </a:p>
          <a:p>
            <a:pPr lvl="1"/>
            <a:r>
              <a:rPr lang="en-US" dirty="0"/>
              <a:t>The two  Cs can be placed in </a:t>
            </a:r>
            <a:r>
              <a:rPr lang="en-US" i="1" dirty="0"/>
              <a:t>C</a:t>
            </a:r>
            <a:r>
              <a:rPr lang="en-US" dirty="0"/>
              <a:t>(</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2</a:t>
            </a:r>
            <a:r>
              <a:rPr lang="en-US" dirty="0"/>
              <a:t>) different ways, leaving two positions free. </a:t>
            </a:r>
          </a:p>
          <a:p>
            <a:pPr lvl="1"/>
            <a:r>
              <a:rPr lang="en-US" dirty="0"/>
              <a:t>The U can be placed in </a:t>
            </a:r>
            <a:r>
              <a:rPr lang="en-US" i="1" dirty="0"/>
              <a:t>C</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1</a:t>
            </a:r>
            <a:r>
              <a:rPr lang="en-US" dirty="0"/>
              <a:t>) different ways, leaving one position free. </a:t>
            </a:r>
          </a:p>
          <a:p>
            <a:pPr lvl="1"/>
            <a:r>
              <a:rPr lang="en-US" dirty="0"/>
              <a:t>The E can be placed in </a:t>
            </a:r>
            <a:r>
              <a:rPr lang="en-US" i="1" dirty="0"/>
              <a:t>C</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way.</a:t>
            </a:r>
          </a:p>
          <a:p>
            <a:pPr>
              <a:buNone/>
            </a:pPr>
            <a:r>
              <a:rPr lang="en-US" dirty="0"/>
              <a:t>     By the product rule, the number of different strings is:</a:t>
            </a:r>
          </a:p>
          <a:p>
            <a:pPr>
              <a:buNone/>
            </a:pPr>
            <a:endParaRPr lang="en-US" dirty="0"/>
          </a:p>
          <a:p>
            <a:pPr>
              <a:buNone/>
            </a:pPr>
            <a:endParaRPr lang="en-US" dirty="0"/>
          </a:p>
          <a:p>
            <a:pPr>
              <a:buNone/>
            </a:pPr>
            <a:r>
              <a:rPr lang="en-US" dirty="0"/>
              <a:t>    </a:t>
            </a:r>
            <a:r>
              <a:rPr lang="en-US" i="1" dirty="0"/>
              <a:t>The reasoning can be generalized to the following theorem. </a:t>
            </a:r>
            <a:r>
              <a:rPr lang="en-US" i="1" dirty="0">
                <a:latin typeface="Cambria Math"/>
                <a:ea typeface="Cambria Math"/>
              </a:rPr>
              <a:t>→</a:t>
            </a:r>
            <a:endParaRPr lang="en-US" i="1"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914401" y="5105401"/>
            <a:ext cx="7225665" cy="318135"/>
          </a:xfrm>
          <a:prstGeom prst="rect">
            <a:avLst/>
          </a:prstGeom>
        </p:spPr>
      </p:pic>
      <p:sp>
        <p:nvSpPr>
          <p:cNvPr id="4" name="Date Placeholder 3"/>
          <p:cNvSpPr>
            <a:spLocks noGrp="1"/>
          </p:cNvSpPr>
          <p:nvPr>
            <p:ph type="dt" sz="half" idx="10"/>
          </p:nvPr>
        </p:nvSpPr>
        <p:spPr/>
        <p:txBody>
          <a:bodyPr/>
          <a:lstStyle/>
          <a:p>
            <a:fld id="{6837191D-EA7F-426D-8FEA-56E55C03289E}"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Permutations with Indistinguishable Objects</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3</a:t>
            </a:r>
            <a:r>
              <a:rPr lang="en-US" dirty="0"/>
              <a:t>: The number of different permutations of </a:t>
            </a:r>
            <a:r>
              <a:rPr lang="en-US" i="1" dirty="0"/>
              <a:t>n</a:t>
            </a:r>
            <a:r>
              <a:rPr lang="en-US" dirty="0"/>
              <a:t> objects, where there are </a:t>
            </a:r>
            <a:r>
              <a:rPr lang="en-US" i="1" dirty="0"/>
              <a:t>n</a:t>
            </a:r>
            <a:r>
              <a:rPr lang="en-US" baseline="-25000" dirty="0">
                <a:latin typeface="Cambria Math" pitchFamily="18" charset="0"/>
                <a:ea typeface="Cambria Math" pitchFamily="18" charset="0"/>
              </a:rPr>
              <a:t>1</a:t>
            </a:r>
            <a:r>
              <a:rPr lang="en-US" dirty="0"/>
              <a:t> indistinguishable objects of type  </a:t>
            </a:r>
            <a:r>
              <a:rPr lang="en-US" dirty="0">
                <a:latin typeface="Cambria Math" pitchFamily="18" charset="0"/>
                <a:ea typeface="Cambria Math" pitchFamily="18" charset="0"/>
              </a:rPr>
              <a:t>1</a:t>
            </a:r>
            <a:r>
              <a:rPr lang="en-US" dirty="0"/>
              <a:t>, </a:t>
            </a:r>
            <a:r>
              <a:rPr lang="en-US" i="1" dirty="0"/>
              <a:t>n</a:t>
            </a:r>
            <a:r>
              <a:rPr lang="en-US" baseline="-25000" dirty="0">
                <a:latin typeface="Cambria Math" pitchFamily="18" charset="0"/>
                <a:ea typeface="Cambria Math" pitchFamily="18" charset="0"/>
              </a:rPr>
              <a:t>2</a:t>
            </a:r>
            <a:r>
              <a:rPr lang="en-US" dirty="0"/>
              <a:t> indistinguishable objects of                 type </a:t>
            </a:r>
            <a:r>
              <a:rPr lang="en-US" dirty="0">
                <a:latin typeface="Cambria Math" pitchFamily="18" charset="0"/>
                <a:ea typeface="Cambria Math" pitchFamily="18" charset="0"/>
              </a:rPr>
              <a:t>2</a:t>
            </a:r>
            <a:r>
              <a:rPr lang="en-US" dirty="0"/>
              <a:t>, …., and </a:t>
            </a:r>
            <a:r>
              <a:rPr lang="en-US" i="1" dirty="0" err="1"/>
              <a:t>n</a:t>
            </a:r>
            <a:r>
              <a:rPr lang="en-US" i="1" baseline="-25000" dirty="0" err="1"/>
              <a:t>k</a:t>
            </a:r>
            <a:r>
              <a:rPr lang="en-US" baseline="-25000" dirty="0"/>
              <a:t> </a:t>
            </a:r>
            <a:r>
              <a:rPr lang="en-US" dirty="0"/>
              <a:t>indistinguishable objects of type </a:t>
            </a:r>
            <a:r>
              <a:rPr lang="en-US" i="1" dirty="0"/>
              <a:t>k</a:t>
            </a:r>
            <a:r>
              <a:rPr lang="en-US" dirty="0"/>
              <a:t>, is:</a:t>
            </a:r>
          </a:p>
          <a:p>
            <a:endParaRPr lang="en-US" dirty="0"/>
          </a:p>
          <a:p>
            <a:endParaRPr lang="en-US" dirty="0"/>
          </a:p>
          <a:p>
            <a:pPr>
              <a:buNone/>
            </a:pPr>
            <a:r>
              <a:rPr lang="en-US" b="1" dirty="0"/>
              <a:t>    Proof</a:t>
            </a:r>
            <a:r>
              <a:rPr lang="en-US" dirty="0"/>
              <a:t>: By the product rule the total number of permutations is: </a:t>
            </a:r>
          </a:p>
          <a:p>
            <a:pPr>
              <a:buNone/>
            </a:pPr>
            <a:r>
              <a:rPr lang="en-US" dirty="0"/>
              <a:t>       </a:t>
            </a:r>
            <a:r>
              <a:rPr lang="en-US" i="1" dirty="0"/>
              <a:t>C</a:t>
            </a:r>
            <a:r>
              <a:rPr lang="en-US" dirty="0"/>
              <a:t>(</a:t>
            </a:r>
            <a:r>
              <a:rPr lang="en-US" i="1" dirty="0"/>
              <a:t>n</a:t>
            </a:r>
            <a:r>
              <a:rPr lang="en-US" dirty="0"/>
              <a:t>, </a:t>
            </a:r>
            <a:r>
              <a:rPr lang="en-US" i="1" dirty="0"/>
              <a:t>n</a:t>
            </a:r>
            <a:r>
              <a:rPr lang="en-US" baseline="-25000" dirty="0">
                <a:latin typeface="Cambria Math" pitchFamily="18" charset="0"/>
                <a:ea typeface="Cambria Math" pitchFamily="18" charset="0"/>
              </a:rPr>
              <a:t>1</a:t>
            </a:r>
            <a:r>
              <a:rPr lang="en-US" dirty="0"/>
              <a:t> )</a:t>
            </a:r>
            <a:r>
              <a:rPr lang="en-US" i="1" dirty="0"/>
              <a:t> C</a:t>
            </a:r>
            <a:r>
              <a:rPr lang="en-US" dirty="0"/>
              <a:t>(</a:t>
            </a:r>
            <a:r>
              <a:rPr lang="en-US" i="1" dirty="0"/>
              <a:t>n</a:t>
            </a:r>
            <a:r>
              <a:rPr lang="en-US" i="1" dirty="0">
                <a:latin typeface="Cambria Math"/>
                <a:ea typeface="Cambria Math"/>
              </a:rPr>
              <a:t> −</a:t>
            </a:r>
            <a:r>
              <a:rPr lang="en-US" i="1" dirty="0"/>
              <a:t> n</a:t>
            </a:r>
            <a:r>
              <a:rPr lang="en-US" baseline="-25000" dirty="0">
                <a:latin typeface="Cambria Math" pitchFamily="18" charset="0"/>
                <a:ea typeface="Cambria Math" pitchFamily="18" charset="0"/>
              </a:rPr>
              <a:t>1</a:t>
            </a:r>
            <a:r>
              <a:rPr lang="en-US" dirty="0"/>
              <a:t>, </a:t>
            </a:r>
            <a:r>
              <a:rPr lang="en-US" i="1" dirty="0"/>
              <a:t>n</a:t>
            </a:r>
            <a:r>
              <a:rPr lang="en-US" baseline="-25000" dirty="0">
                <a:latin typeface="Cambria Math" pitchFamily="18" charset="0"/>
                <a:ea typeface="Cambria Math" pitchFamily="18" charset="0"/>
              </a:rPr>
              <a:t>2</a:t>
            </a:r>
            <a:r>
              <a:rPr lang="en-US" dirty="0"/>
              <a:t> ) </a:t>
            </a:r>
            <a:r>
              <a:rPr lang="en-US" i="1" dirty="0">
                <a:latin typeface="Cambria Math"/>
                <a:ea typeface="Cambria Math"/>
              </a:rPr>
              <a:t>∙∙∙ </a:t>
            </a:r>
            <a:r>
              <a:rPr lang="en-US" i="1" dirty="0"/>
              <a:t>C</a:t>
            </a:r>
            <a:r>
              <a:rPr lang="en-US" dirty="0"/>
              <a:t>(</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i="1" dirty="0"/>
              <a:t>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2</a:t>
            </a:r>
            <a:r>
              <a:rPr lang="en-US" i="1" dirty="0"/>
              <a:t> </a:t>
            </a:r>
            <a:r>
              <a:rPr lang="en-US" i="1" dirty="0">
                <a:latin typeface="Cambria Math"/>
                <a:ea typeface="Cambria Math"/>
              </a:rPr>
              <a:t>− ∙∙∙ − </a:t>
            </a:r>
            <a:r>
              <a:rPr lang="en-US" i="1" dirty="0" err="1"/>
              <a:t>n</a:t>
            </a:r>
            <a:r>
              <a:rPr lang="en-US" i="1" baseline="-25000" dirty="0" err="1"/>
              <a:t>k</a:t>
            </a:r>
            <a:r>
              <a:rPr lang="en-US" dirty="0"/>
              <a:t>, </a:t>
            </a:r>
            <a:r>
              <a:rPr lang="en-US" i="1" dirty="0" err="1"/>
              <a:t>n</a:t>
            </a:r>
            <a:r>
              <a:rPr lang="en-US" i="1" baseline="-25000" dirty="0" err="1"/>
              <a:t>k</a:t>
            </a:r>
            <a:r>
              <a:rPr lang="en-US" dirty="0"/>
              <a:t>)   since:</a:t>
            </a:r>
          </a:p>
          <a:p>
            <a:pPr lvl="1"/>
            <a:r>
              <a:rPr lang="en-US" dirty="0"/>
              <a:t>The </a:t>
            </a:r>
            <a:r>
              <a:rPr lang="en-US" i="1" dirty="0"/>
              <a:t>n</a:t>
            </a:r>
            <a:r>
              <a:rPr lang="en-US" baseline="-25000" dirty="0">
                <a:latin typeface="Cambria Math" pitchFamily="18" charset="0"/>
                <a:ea typeface="Cambria Math" pitchFamily="18" charset="0"/>
              </a:rPr>
              <a:t>1 </a:t>
            </a:r>
            <a:r>
              <a:rPr lang="en-US" dirty="0"/>
              <a:t>objects of type one can be placed in the </a:t>
            </a:r>
            <a:r>
              <a:rPr lang="en-US" i="1" dirty="0"/>
              <a:t>n</a:t>
            </a:r>
            <a:r>
              <a:rPr lang="en-US" dirty="0"/>
              <a:t> positions in </a:t>
            </a:r>
            <a:r>
              <a:rPr lang="en-US" i="1" dirty="0"/>
              <a:t>C</a:t>
            </a:r>
            <a:r>
              <a:rPr lang="en-US" dirty="0"/>
              <a:t>(</a:t>
            </a:r>
            <a:r>
              <a:rPr lang="en-US" i="1" dirty="0"/>
              <a:t>n</a:t>
            </a:r>
            <a:r>
              <a:rPr lang="en-US" dirty="0"/>
              <a:t>, </a:t>
            </a:r>
            <a:r>
              <a:rPr lang="en-US" i="1" dirty="0"/>
              <a:t>n</a:t>
            </a:r>
            <a:r>
              <a:rPr lang="en-US" baseline="-25000" dirty="0">
                <a:latin typeface="Cambria Math" pitchFamily="18" charset="0"/>
                <a:ea typeface="Cambria Math" pitchFamily="18" charset="0"/>
              </a:rPr>
              <a:t>1</a:t>
            </a:r>
            <a:r>
              <a:rPr lang="en-US" dirty="0"/>
              <a:t> ) ways, leaving  </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dirty="0">
                <a:latin typeface="Cambria" pitchFamily="18" charset="0"/>
              </a:rPr>
              <a:t> </a:t>
            </a:r>
            <a:r>
              <a:rPr lang="en-US" dirty="0"/>
              <a:t>positions. </a:t>
            </a:r>
          </a:p>
          <a:p>
            <a:pPr lvl="1"/>
            <a:r>
              <a:rPr lang="en-US" dirty="0"/>
              <a:t>Then the</a:t>
            </a:r>
            <a:r>
              <a:rPr lang="en-US" i="1" dirty="0"/>
              <a:t> n</a:t>
            </a:r>
            <a:r>
              <a:rPr lang="en-US" baseline="-25000" dirty="0">
                <a:latin typeface="Cambria Math" pitchFamily="18" charset="0"/>
                <a:ea typeface="Cambria Math" pitchFamily="18" charset="0"/>
              </a:rPr>
              <a:t>2 </a:t>
            </a:r>
            <a:r>
              <a:rPr lang="en-US" dirty="0"/>
              <a:t>objects of type two can be placed in the </a:t>
            </a:r>
            <a:r>
              <a:rPr lang="en-US" i="1" dirty="0"/>
              <a:t>n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1 </a:t>
            </a:r>
            <a:r>
              <a:rPr lang="en-US" dirty="0"/>
              <a:t>positions in                    </a:t>
            </a:r>
            <a:r>
              <a:rPr lang="en-US" i="1" dirty="0"/>
              <a:t>C</a:t>
            </a:r>
            <a:r>
              <a:rPr lang="en-US" dirty="0"/>
              <a:t>(</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dirty="0"/>
              <a:t>, </a:t>
            </a:r>
            <a:r>
              <a:rPr lang="en-US" i="1" dirty="0"/>
              <a:t>n</a:t>
            </a:r>
            <a:r>
              <a:rPr lang="en-US" baseline="-25000" dirty="0">
                <a:latin typeface="Cambria Math" pitchFamily="18" charset="0"/>
                <a:ea typeface="Cambria Math" pitchFamily="18" charset="0"/>
              </a:rPr>
              <a:t>2</a:t>
            </a:r>
            <a:r>
              <a:rPr lang="en-US" dirty="0"/>
              <a:t> ) ways, leaving </a:t>
            </a:r>
            <a:r>
              <a:rPr lang="en-US" i="1" dirty="0"/>
              <a:t>n</a:t>
            </a:r>
            <a:r>
              <a:rPr lang="en-US" i="1" dirty="0">
                <a:latin typeface="Cambria Math"/>
                <a:ea typeface="Cambria Math"/>
              </a:rPr>
              <a:t> −</a:t>
            </a:r>
            <a:r>
              <a:rPr lang="en-US" i="1" dirty="0"/>
              <a:t> n</a:t>
            </a:r>
            <a:r>
              <a:rPr lang="en-US" baseline="-25000" dirty="0">
                <a:latin typeface="Cambria Math" pitchFamily="18" charset="0"/>
                <a:ea typeface="Cambria Math" pitchFamily="18" charset="0"/>
              </a:rPr>
              <a:t>1</a:t>
            </a:r>
            <a:r>
              <a:rPr lang="en-US" i="1" dirty="0"/>
              <a:t>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2</a:t>
            </a:r>
            <a:r>
              <a:rPr lang="en-US" dirty="0">
                <a:latin typeface="Cambria" pitchFamily="18" charset="0"/>
              </a:rPr>
              <a:t> </a:t>
            </a:r>
            <a:r>
              <a:rPr lang="en-US" dirty="0"/>
              <a:t>positions. </a:t>
            </a:r>
          </a:p>
          <a:p>
            <a:pPr lvl="1"/>
            <a:r>
              <a:rPr lang="en-US" dirty="0"/>
              <a:t>Continue in this fashion, until </a:t>
            </a:r>
            <a:r>
              <a:rPr lang="en-US" i="1" dirty="0" err="1"/>
              <a:t>n</a:t>
            </a:r>
            <a:r>
              <a:rPr lang="en-US" i="1" baseline="-25000" dirty="0" err="1"/>
              <a:t>k</a:t>
            </a:r>
            <a:r>
              <a:rPr lang="en-US" baseline="-25000" dirty="0"/>
              <a:t> </a:t>
            </a:r>
            <a:r>
              <a:rPr lang="en-US" dirty="0"/>
              <a:t>objects of type </a:t>
            </a:r>
            <a:r>
              <a:rPr lang="en-US" i="1" dirty="0"/>
              <a:t>k</a:t>
            </a:r>
            <a:r>
              <a:rPr lang="en-US" dirty="0"/>
              <a:t> are placed in                                  </a:t>
            </a:r>
            <a:r>
              <a:rPr lang="en-US" i="1" dirty="0"/>
              <a:t>C</a:t>
            </a:r>
            <a:r>
              <a:rPr lang="en-US" dirty="0"/>
              <a:t>(</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i="1" dirty="0"/>
              <a:t>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2</a:t>
            </a:r>
            <a:r>
              <a:rPr lang="en-US" i="1" dirty="0"/>
              <a:t> </a:t>
            </a:r>
            <a:r>
              <a:rPr lang="en-US" i="1" dirty="0">
                <a:latin typeface="Cambria Math"/>
                <a:ea typeface="Cambria Math"/>
              </a:rPr>
              <a:t>− ∙∙∙ − </a:t>
            </a:r>
            <a:r>
              <a:rPr lang="en-US" i="1" dirty="0" err="1"/>
              <a:t>n</a:t>
            </a:r>
            <a:r>
              <a:rPr lang="en-US" i="1" baseline="-25000" dirty="0" err="1"/>
              <a:t>k</a:t>
            </a:r>
            <a:r>
              <a:rPr lang="en-US" dirty="0"/>
              <a:t>, </a:t>
            </a:r>
            <a:r>
              <a:rPr lang="en-US" i="1" dirty="0" err="1"/>
              <a:t>n</a:t>
            </a:r>
            <a:r>
              <a:rPr lang="en-US" i="1" baseline="-25000" dirty="0" err="1"/>
              <a:t>k</a:t>
            </a:r>
            <a:r>
              <a:rPr lang="en-US" dirty="0"/>
              <a:t>) ways. </a:t>
            </a:r>
          </a:p>
          <a:p>
            <a:pPr>
              <a:buNone/>
            </a:pPr>
            <a:r>
              <a:rPr lang="en-US" dirty="0"/>
              <a:t>    The product can be manipulated into the desired result as follows:</a:t>
            </a:r>
          </a:p>
          <a:p>
            <a:pPr>
              <a:buNone/>
            </a:pPr>
            <a:endParaRPr lang="en-US" dirty="0"/>
          </a:p>
          <a:p>
            <a:pPr>
              <a:buNone/>
            </a:pPr>
            <a:endParaRPr lang="en-US" dirty="0"/>
          </a:p>
          <a:p>
            <a:pPr>
              <a:buNone/>
            </a:pPr>
            <a:r>
              <a:rPr lang="en-US" dirty="0"/>
              <a:t>   </a:t>
            </a:r>
          </a:p>
          <a:p>
            <a:endParaRPr lang="en-US" dirty="0"/>
          </a:p>
          <a:p>
            <a:endParaRPr lang="en-US" dirty="0"/>
          </a:p>
          <a:p>
            <a:endParaRPr lang="en-US" dirty="0"/>
          </a:p>
          <a:p>
            <a:pPr>
              <a:buNone/>
            </a:pPr>
            <a:endParaRPr lang="en-US" dirty="0"/>
          </a:p>
          <a:p>
            <a:pPr>
              <a:buNone/>
            </a:pP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124200" y="2743200"/>
            <a:ext cx="1186815" cy="34290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1524000" y="5715001"/>
            <a:ext cx="6210300" cy="394335"/>
          </a:xfrm>
          <a:prstGeom prst="rect">
            <a:avLst/>
          </a:prstGeom>
        </p:spPr>
      </p:pic>
      <p:sp>
        <p:nvSpPr>
          <p:cNvPr id="6" name="Isosceles Triangle 5"/>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19DB1A6-6D00-429D-92B2-67808F0BD82E}"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Distributing Objects into Boxes</a:t>
            </a:r>
          </a:p>
        </p:txBody>
      </p:sp>
      <p:sp>
        <p:nvSpPr>
          <p:cNvPr id="3" name="Content Placeholder 2"/>
          <p:cNvSpPr>
            <a:spLocks noGrp="1"/>
          </p:cNvSpPr>
          <p:nvPr>
            <p:ph idx="1"/>
          </p:nvPr>
        </p:nvSpPr>
        <p:spPr/>
        <p:txBody>
          <a:bodyPr/>
          <a:lstStyle/>
          <a:p>
            <a:r>
              <a:rPr lang="en-US" dirty="0"/>
              <a:t>Many counting problems can be solved by counting the ways objects can be placed in boxes.</a:t>
            </a:r>
          </a:p>
          <a:p>
            <a:pPr lvl="1"/>
            <a:r>
              <a:rPr lang="en-US" dirty="0"/>
              <a:t>The objects may be either different from each other (</a:t>
            </a:r>
            <a:r>
              <a:rPr lang="en-US" i="1" dirty="0"/>
              <a:t>distinguishable</a:t>
            </a:r>
            <a:r>
              <a:rPr lang="en-US" dirty="0"/>
              <a:t>) or identical (</a:t>
            </a:r>
            <a:r>
              <a:rPr lang="en-US" i="1" dirty="0"/>
              <a:t>indistinguishable</a:t>
            </a:r>
            <a:r>
              <a:rPr lang="en-US" dirty="0"/>
              <a:t>).</a:t>
            </a:r>
          </a:p>
          <a:p>
            <a:pPr lvl="1"/>
            <a:r>
              <a:rPr lang="en-US" dirty="0"/>
              <a:t>The boxes may be labeled (</a:t>
            </a:r>
            <a:r>
              <a:rPr lang="en-US" i="1" dirty="0"/>
              <a:t>distinguishable</a:t>
            </a:r>
            <a:r>
              <a:rPr lang="en-US" dirty="0"/>
              <a:t>) or unlabeled (</a:t>
            </a:r>
            <a:r>
              <a:rPr lang="en-US" i="1" dirty="0"/>
              <a:t>indistinguishable</a:t>
            </a:r>
            <a:r>
              <a:rPr lang="en-US" dirty="0"/>
              <a:t>).</a:t>
            </a:r>
          </a:p>
        </p:txBody>
      </p:sp>
      <p:sp>
        <p:nvSpPr>
          <p:cNvPr id="4" name="Date Placeholder 3"/>
          <p:cNvSpPr>
            <a:spLocks noGrp="1"/>
          </p:cNvSpPr>
          <p:nvPr>
            <p:ph type="dt" sz="half" idx="10"/>
          </p:nvPr>
        </p:nvSpPr>
        <p:spPr/>
        <p:txBody>
          <a:bodyPr/>
          <a:lstStyle/>
          <a:p>
            <a:fld id="{FE9648F7-B212-41E7-A977-43ED0AA54888}"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p>
        </p:txBody>
      </p:sp>
      <p:sp>
        <p:nvSpPr>
          <p:cNvPr id="3" name="Content Placeholder 2"/>
          <p:cNvSpPr>
            <a:spLocks noGrp="1"/>
          </p:cNvSpPr>
          <p:nvPr>
            <p:ph idx="1"/>
          </p:nvPr>
        </p:nvSpPr>
        <p:spPr/>
        <p:txBody>
          <a:bodyPr>
            <a:normAutofit fontScale="85000" lnSpcReduction="10000"/>
          </a:bodyPr>
          <a:lstStyle/>
          <a:p>
            <a:r>
              <a:rPr lang="en-US" i="1" dirty="0"/>
              <a:t>Distinguishable objects </a:t>
            </a:r>
            <a:r>
              <a:rPr lang="en-US" dirty="0"/>
              <a:t>and </a:t>
            </a:r>
            <a:r>
              <a:rPr lang="en-US" i="1" dirty="0"/>
              <a:t>distinguishable boxes</a:t>
            </a:r>
            <a:r>
              <a:rPr lang="en-US" dirty="0"/>
              <a:t>.</a:t>
            </a:r>
          </a:p>
          <a:p>
            <a:pPr lvl="1"/>
            <a:r>
              <a:rPr lang="en-US" dirty="0"/>
              <a:t>There are </a:t>
            </a:r>
            <a:r>
              <a:rPr lang="en-US" i="1" dirty="0"/>
              <a:t>n</a:t>
            </a:r>
            <a:r>
              <a:rPr lang="en-US" dirty="0"/>
              <a:t>!/(</a:t>
            </a:r>
            <a:r>
              <a:rPr lang="en-US" i="1" dirty="0"/>
              <a:t>n</a:t>
            </a:r>
            <a:r>
              <a:rPr lang="en-US" baseline="-25000" dirty="0">
                <a:latin typeface="Cambria Math" pitchFamily="18" charset="0"/>
                <a:ea typeface="Cambria Math" pitchFamily="18" charset="0"/>
              </a:rPr>
              <a:t>1</a:t>
            </a:r>
            <a:r>
              <a:rPr lang="en-US" dirty="0"/>
              <a:t>!</a:t>
            </a:r>
            <a:r>
              <a:rPr lang="en-US" i="1" dirty="0"/>
              <a:t>n</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i="1" dirty="0" err="1"/>
              <a:t>n</a:t>
            </a:r>
            <a:r>
              <a:rPr lang="en-US" i="1" baseline="-25000" dirty="0" err="1"/>
              <a:t>k</a:t>
            </a:r>
            <a:r>
              <a:rPr lang="en-US" dirty="0"/>
              <a:t>!) ways to distribute </a:t>
            </a:r>
            <a:r>
              <a:rPr lang="en-US" i="1" dirty="0"/>
              <a:t>n</a:t>
            </a:r>
            <a:r>
              <a:rPr lang="en-US" dirty="0"/>
              <a:t> distinguishable objects into </a:t>
            </a:r>
            <a:r>
              <a:rPr lang="en-US" i="1" dirty="0"/>
              <a:t>k</a:t>
            </a:r>
            <a:r>
              <a:rPr lang="en-US" dirty="0"/>
              <a:t> distinguishable </a:t>
            </a:r>
            <a:r>
              <a:rPr lang="en-US"/>
              <a:t>boxes.</a:t>
            </a:r>
            <a:endParaRPr lang="en-US" dirty="0"/>
          </a:p>
          <a:p>
            <a:pPr lvl="1"/>
            <a:r>
              <a:rPr lang="en-US" dirty="0"/>
              <a:t>Example: There are </a:t>
            </a:r>
            <a:r>
              <a:rPr lang="en-US" dirty="0">
                <a:latin typeface="Cambria Math" pitchFamily="18" charset="0"/>
                <a:ea typeface="Cambria Math" pitchFamily="18" charset="0"/>
              </a:rPr>
              <a:t>52!</a:t>
            </a:r>
            <a:r>
              <a:rPr lang="en-US" dirty="0"/>
              <a:t>/(</a:t>
            </a:r>
            <a:r>
              <a:rPr lang="en-US" dirty="0">
                <a:latin typeface="Cambria Math" pitchFamily="18" charset="0"/>
                <a:ea typeface="Cambria Math" pitchFamily="18" charset="0"/>
              </a:rPr>
              <a:t>5!5!5!5!32!</a:t>
            </a:r>
            <a:r>
              <a:rPr lang="en-US" dirty="0"/>
              <a:t>) ways to distribute hands of </a:t>
            </a:r>
            <a:r>
              <a:rPr lang="en-US" dirty="0">
                <a:latin typeface="Cambria Math" pitchFamily="18" charset="0"/>
                <a:ea typeface="Cambria Math" pitchFamily="18" charset="0"/>
              </a:rPr>
              <a:t>5</a:t>
            </a:r>
            <a:r>
              <a:rPr lang="en-US" dirty="0"/>
              <a:t> cards each to four players.</a:t>
            </a:r>
          </a:p>
          <a:p>
            <a:r>
              <a:rPr lang="en-US" i="1" dirty="0"/>
              <a:t>Indistinguishable objects </a:t>
            </a:r>
            <a:r>
              <a:rPr lang="en-US" dirty="0"/>
              <a:t>and </a:t>
            </a:r>
            <a:r>
              <a:rPr lang="en-US" i="1" dirty="0"/>
              <a:t>distinguishable boxes</a:t>
            </a:r>
            <a:r>
              <a:rPr lang="en-US" dirty="0"/>
              <a:t>.</a:t>
            </a:r>
          </a:p>
          <a:p>
            <a:pPr lvl="1"/>
            <a:r>
              <a:rPr lang="en-US" dirty="0"/>
              <a:t>There are </a:t>
            </a:r>
            <a:r>
              <a:rPr lang="en-US" i="1" dirty="0"/>
              <a:t>C</a:t>
            </a:r>
            <a:r>
              <a:rPr lang="en-US" dirty="0"/>
              <a:t>(</a:t>
            </a:r>
            <a:r>
              <a:rPr lang="en-US" i="1" dirty="0"/>
              <a:t>n</a:t>
            </a:r>
            <a:r>
              <a:rPr lang="en-US" dirty="0"/>
              <a:t> + </a:t>
            </a:r>
            <a:r>
              <a:rPr lang="en-US" i="1" dirty="0"/>
              <a:t>r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ways to place </a:t>
            </a:r>
            <a:r>
              <a:rPr lang="en-US" i="1" dirty="0"/>
              <a:t>r</a:t>
            </a:r>
            <a:r>
              <a:rPr lang="en-US" dirty="0"/>
              <a:t> indistinguishable objects into </a:t>
            </a:r>
            <a:r>
              <a:rPr lang="en-US" i="1" dirty="0"/>
              <a:t>n</a:t>
            </a:r>
            <a:r>
              <a:rPr lang="en-US" dirty="0"/>
              <a:t> distinguishable boxes.</a:t>
            </a:r>
          </a:p>
          <a:p>
            <a:pPr lvl="1"/>
            <a:r>
              <a:rPr lang="en-US" dirty="0"/>
              <a:t>Proof based on one-to-one correspondence between                         </a:t>
            </a:r>
            <a:r>
              <a:rPr lang="en-US" i="1" dirty="0"/>
              <a:t>n</a:t>
            </a:r>
            <a:r>
              <a:rPr lang="en-US" dirty="0"/>
              <a:t>-combinations from a set with </a:t>
            </a:r>
            <a:r>
              <a:rPr lang="en-US" i="1" dirty="0"/>
              <a:t>k</a:t>
            </a:r>
            <a:r>
              <a:rPr lang="en-US" dirty="0"/>
              <a:t>-elements when repetition is allowed and the ways to place </a:t>
            </a:r>
            <a:r>
              <a:rPr lang="en-US" i="1" dirty="0"/>
              <a:t>n</a:t>
            </a:r>
            <a:r>
              <a:rPr lang="en-US" dirty="0"/>
              <a:t> indistinguishable objects into </a:t>
            </a:r>
            <a:r>
              <a:rPr lang="en-US" i="1" dirty="0"/>
              <a:t>k</a:t>
            </a:r>
            <a:r>
              <a:rPr lang="en-US" dirty="0"/>
              <a:t> distinguishable boxes.</a:t>
            </a:r>
          </a:p>
          <a:p>
            <a:pPr lvl="1"/>
            <a:r>
              <a:rPr lang="en-US" dirty="0"/>
              <a:t>Example: There are </a:t>
            </a:r>
            <a:r>
              <a:rPr lang="en-US" i="1" dirty="0"/>
              <a:t>C</a:t>
            </a:r>
            <a:r>
              <a:rPr lang="en-US" dirty="0"/>
              <a:t>(</a:t>
            </a:r>
            <a:r>
              <a:rPr lang="en-US"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10</a:t>
            </a:r>
            <a:r>
              <a:rPr lang="en-US" i="1"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10</a:t>
            </a:r>
            <a:r>
              <a:rPr lang="en-US" dirty="0"/>
              <a:t>) = C(</a:t>
            </a:r>
            <a:r>
              <a:rPr lang="en-US" dirty="0">
                <a:latin typeface="Cambria Math" pitchFamily="18" charset="0"/>
                <a:ea typeface="Cambria Math" pitchFamily="18" charset="0"/>
              </a:rPr>
              <a:t>17,10</a:t>
            </a:r>
            <a:r>
              <a:rPr lang="en-US" dirty="0"/>
              <a:t>) = </a:t>
            </a:r>
            <a:r>
              <a:rPr lang="en-US" dirty="0">
                <a:latin typeface="Cambria Math" pitchFamily="18" charset="0"/>
                <a:ea typeface="Cambria Math" pitchFamily="18" charset="0"/>
              </a:rPr>
              <a:t>19,448 </a:t>
            </a:r>
            <a:r>
              <a:rPr lang="en-US" dirty="0"/>
              <a:t> ways to place </a:t>
            </a:r>
            <a:r>
              <a:rPr lang="en-US" dirty="0">
                <a:latin typeface="Cambria Math" pitchFamily="18" charset="0"/>
                <a:ea typeface="Cambria Math" pitchFamily="18" charset="0"/>
              </a:rPr>
              <a:t>10</a:t>
            </a:r>
            <a:r>
              <a:rPr lang="en-US" dirty="0"/>
              <a:t> indistinguishable objects into </a:t>
            </a:r>
            <a:r>
              <a:rPr lang="en-US" dirty="0">
                <a:latin typeface="Cambria Math" pitchFamily="18" charset="0"/>
                <a:ea typeface="Cambria Math" pitchFamily="18" charset="0"/>
              </a:rPr>
              <a:t>8</a:t>
            </a:r>
            <a:r>
              <a:rPr lang="en-US" dirty="0"/>
              <a:t> distinguishable boxes.</a:t>
            </a:r>
          </a:p>
        </p:txBody>
      </p:sp>
      <p:sp>
        <p:nvSpPr>
          <p:cNvPr id="4" name="Date Placeholder 3"/>
          <p:cNvSpPr>
            <a:spLocks noGrp="1"/>
          </p:cNvSpPr>
          <p:nvPr>
            <p:ph type="dt" sz="half" idx="10"/>
          </p:nvPr>
        </p:nvSpPr>
        <p:spPr/>
        <p:txBody>
          <a:bodyPr/>
          <a:lstStyle/>
          <a:p>
            <a:fld id="{78AFFB76-5E3A-45EF-A30A-BA934E598E1F}"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p>
        </p:txBody>
      </p:sp>
      <p:sp>
        <p:nvSpPr>
          <p:cNvPr id="3" name="Content Placeholder 2"/>
          <p:cNvSpPr>
            <a:spLocks noGrp="1"/>
          </p:cNvSpPr>
          <p:nvPr>
            <p:ph idx="1"/>
          </p:nvPr>
        </p:nvSpPr>
        <p:spPr/>
        <p:txBody>
          <a:bodyPr>
            <a:normAutofit fontScale="92500" lnSpcReduction="20000"/>
          </a:bodyPr>
          <a:lstStyle/>
          <a:p>
            <a:r>
              <a:rPr lang="en-US" i="1" dirty="0"/>
              <a:t>Distinguishable objects </a:t>
            </a:r>
            <a:r>
              <a:rPr lang="en-US" dirty="0"/>
              <a:t>and </a:t>
            </a:r>
            <a:r>
              <a:rPr lang="en-US" i="1" dirty="0"/>
              <a:t>indistinguishable boxes</a:t>
            </a:r>
            <a:r>
              <a:rPr lang="en-US" dirty="0"/>
              <a:t>.</a:t>
            </a:r>
          </a:p>
          <a:p>
            <a:pPr lvl="1"/>
            <a:r>
              <a:rPr lang="en-US" dirty="0"/>
              <a:t>Example: There are </a:t>
            </a:r>
            <a:r>
              <a:rPr lang="en-US" dirty="0">
                <a:latin typeface="Cambria Math" pitchFamily="18" charset="0"/>
                <a:ea typeface="Cambria Math" pitchFamily="18" charset="0"/>
              </a:rPr>
              <a:t>14</a:t>
            </a:r>
            <a:r>
              <a:rPr lang="en-US" dirty="0"/>
              <a:t> ways to put four employees into three indistinguishable offices (</a:t>
            </a:r>
            <a:r>
              <a:rPr lang="en-US" i="1" dirty="0"/>
              <a:t>see Example </a:t>
            </a:r>
            <a:r>
              <a:rPr lang="en-US" dirty="0">
                <a:latin typeface="Cambria Math" pitchFamily="18" charset="0"/>
                <a:ea typeface="Cambria Math" pitchFamily="18" charset="0"/>
              </a:rPr>
              <a:t>10</a:t>
            </a:r>
            <a:r>
              <a:rPr lang="en-US" dirty="0"/>
              <a:t>).</a:t>
            </a:r>
          </a:p>
          <a:p>
            <a:pPr lvl="1"/>
            <a:r>
              <a:rPr lang="en-US" dirty="0"/>
              <a:t>There is no simple closed formula for the number of ways to distribute </a:t>
            </a:r>
            <a:r>
              <a:rPr lang="en-US" i="1" dirty="0"/>
              <a:t>n</a:t>
            </a:r>
            <a:r>
              <a:rPr lang="en-US" dirty="0"/>
              <a:t> distinguishable objects into </a:t>
            </a:r>
            <a:r>
              <a:rPr lang="en-US" i="1" dirty="0"/>
              <a:t>j</a:t>
            </a:r>
            <a:r>
              <a:rPr lang="en-US" dirty="0"/>
              <a:t> indistinguishable boxes. </a:t>
            </a:r>
          </a:p>
          <a:p>
            <a:r>
              <a:rPr lang="en-US" i="1" dirty="0"/>
              <a:t>Indistinguishable objects </a:t>
            </a:r>
            <a:r>
              <a:rPr lang="en-US" dirty="0"/>
              <a:t>and </a:t>
            </a:r>
            <a:r>
              <a:rPr lang="en-US" i="1" dirty="0"/>
              <a:t>indistinguishable boxes</a:t>
            </a:r>
            <a:r>
              <a:rPr lang="en-US" dirty="0"/>
              <a:t>.</a:t>
            </a:r>
          </a:p>
          <a:p>
            <a:pPr lvl="1"/>
            <a:r>
              <a:rPr lang="en-US" dirty="0"/>
              <a:t>Example: There are </a:t>
            </a:r>
            <a:r>
              <a:rPr lang="en-US" dirty="0">
                <a:latin typeface="Cambria Math" pitchFamily="18" charset="0"/>
                <a:ea typeface="Cambria Math" pitchFamily="18" charset="0"/>
              </a:rPr>
              <a:t>9</a:t>
            </a:r>
            <a:r>
              <a:rPr lang="en-US" dirty="0"/>
              <a:t>  ways to pack six copies of the same book into four identical boxes (</a:t>
            </a:r>
            <a:r>
              <a:rPr lang="en-US" i="1" dirty="0"/>
              <a:t>see Example </a:t>
            </a:r>
            <a:r>
              <a:rPr lang="en-US" dirty="0">
                <a:latin typeface="Cambria Math" pitchFamily="18" charset="0"/>
                <a:ea typeface="Cambria Math" pitchFamily="18" charset="0"/>
              </a:rPr>
              <a:t>11</a:t>
            </a:r>
            <a:r>
              <a:rPr lang="en-US" dirty="0"/>
              <a:t>).</a:t>
            </a:r>
          </a:p>
          <a:p>
            <a:pPr lvl="1"/>
            <a:r>
              <a:rPr lang="en-US" dirty="0"/>
              <a:t>The number of ways of distributing </a:t>
            </a:r>
            <a:r>
              <a:rPr lang="en-US" i="1" dirty="0"/>
              <a:t>n</a:t>
            </a:r>
            <a:r>
              <a:rPr lang="en-US" dirty="0"/>
              <a:t> indistinguishable objects into </a:t>
            </a:r>
            <a:r>
              <a:rPr lang="en-US" i="1" dirty="0"/>
              <a:t>k </a:t>
            </a:r>
            <a:r>
              <a:rPr lang="en-US" dirty="0"/>
              <a:t>indistinguishable boxes equals </a:t>
            </a:r>
            <a:r>
              <a:rPr lang="en-US" i="1" dirty="0" err="1"/>
              <a:t>p</a:t>
            </a:r>
            <a:r>
              <a:rPr lang="en-US" i="1" baseline="-25000" dirty="0" err="1"/>
              <a:t>k</a:t>
            </a:r>
            <a:r>
              <a:rPr lang="en-US" dirty="0"/>
              <a:t>(</a:t>
            </a:r>
            <a:r>
              <a:rPr lang="en-US" i="1" dirty="0"/>
              <a:t>n</a:t>
            </a:r>
            <a:r>
              <a:rPr lang="en-US" dirty="0"/>
              <a:t>), the number of ways to write </a:t>
            </a:r>
            <a:r>
              <a:rPr lang="en-US" i="1" dirty="0"/>
              <a:t>n </a:t>
            </a:r>
            <a:r>
              <a:rPr lang="en-US" dirty="0"/>
              <a:t>as the sum of at most </a:t>
            </a:r>
            <a:r>
              <a:rPr lang="en-US" i="1" dirty="0"/>
              <a:t>k </a:t>
            </a:r>
            <a:r>
              <a:rPr lang="en-US" dirty="0"/>
              <a:t>positive integers in increasing order. </a:t>
            </a:r>
          </a:p>
          <a:p>
            <a:pPr lvl="1"/>
            <a:r>
              <a:rPr lang="en-US" dirty="0"/>
              <a:t>No simple closed formula exists for this number.</a:t>
            </a:r>
          </a:p>
          <a:p>
            <a:pPr lvl="1"/>
            <a:endParaRPr lang="en-US" dirty="0"/>
          </a:p>
        </p:txBody>
      </p:sp>
      <p:sp>
        <p:nvSpPr>
          <p:cNvPr id="4" name="Date Placeholder 3"/>
          <p:cNvSpPr>
            <a:spLocks noGrp="1"/>
          </p:cNvSpPr>
          <p:nvPr>
            <p:ph type="dt" sz="half" idx="10"/>
          </p:nvPr>
        </p:nvSpPr>
        <p:spPr/>
        <p:txBody>
          <a:bodyPr/>
          <a:lstStyle/>
          <a:p>
            <a:fld id="{82BD9C8A-20CE-43D7-8927-B9B42D1ECC2D}"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56</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Telephone Numbering Plan</a:t>
            </a:r>
          </a:p>
        </p:txBody>
      </p:sp>
      <p:sp>
        <p:nvSpPr>
          <p:cNvPr id="3" name="Content Placeholder 2"/>
          <p:cNvSpPr>
            <a:spLocks noGrp="1"/>
          </p:cNvSpPr>
          <p:nvPr>
            <p:ph idx="1"/>
          </p:nvPr>
        </p:nvSpPr>
        <p:spPr/>
        <p:txBody>
          <a:bodyPr>
            <a:normAutofit fontScale="62500" lnSpcReduction="20000"/>
          </a:bodyPr>
          <a:lstStyle/>
          <a:p>
            <a:pPr>
              <a:buNone/>
            </a:pPr>
            <a:r>
              <a:rPr lang="en-US" b="1" dirty="0"/>
              <a:t>     Example</a:t>
            </a:r>
            <a:r>
              <a:rPr lang="en-US" dirty="0"/>
              <a:t>: The </a:t>
            </a:r>
            <a:r>
              <a:rPr lang="en-US" i="1" dirty="0"/>
              <a:t>North American numbering plan </a:t>
            </a:r>
            <a:r>
              <a:rPr lang="en-US" dirty="0"/>
              <a:t>(</a:t>
            </a:r>
            <a:r>
              <a:rPr lang="en-US" i="1" dirty="0"/>
              <a:t>NANP</a:t>
            </a:r>
            <a:r>
              <a:rPr lang="en-US" dirty="0"/>
              <a:t>) specifies that a telephone number consists of </a:t>
            </a:r>
            <a:r>
              <a:rPr lang="en-US" dirty="0">
                <a:latin typeface="Cambria Math" pitchFamily="18" charset="0"/>
                <a:ea typeface="Cambria Math" pitchFamily="18" charset="0"/>
              </a:rPr>
              <a:t>10</a:t>
            </a:r>
            <a:r>
              <a:rPr lang="en-US" dirty="0"/>
              <a:t> digits, consisting of a three-digit area code, a three-digit office code, and a four-digit station code.  There are some restrictions on the digits.</a:t>
            </a:r>
          </a:p>
          <a:p>
            <a:pPr lvl="1"/>
            <a:r>
              <a:rPr lang="en-US" dirty="0"/>
              <a:t>Let </a:t>
            </a:r>
            <a:r>
              <a:rPr lang="en-US" i="1" dirty="0"/>
              <a:t>X</a:t>
            </a:r>
            <a:r>
              <a:rPr lang="en-US" dirty="0"/>
              <a:t> denote a digit from </a:t>
            </a:r>
            <a:r>
              <a:rPr lang="en-US" dirty="0">
                <a:latin typeface="Cambria Math" pitchFamily="18" charset="0"/>
                <a:ea typeface="Cambria Math" pitchFamily="18" charset="0"/>
              </a:rPr>
              <a:t>0</a:t>
            </a:r>
            <a:r>
              <a:rPr lang="en-US" dirty="0"/>
              <a:t> through </a:t>
            </a:r>
            <a:r>
              <a:rPr lang="en-US" dirty="0">
                <a:latin typeface="Cambria Math" pitchFamily="18" charset="0"/>
                <a:ea typeface="Cambria Math" pitchFamily="18" charset="0"/>
              </a:rPr>
              <a:t>9</a:t>
            </a:r>
            <a:r>
              <a:rPr lang="en-US" dirty="0"/>
              <a:t>.</a:t>
            </a:r>
          </a:p>
          <a:p>
            <a:pPr lvl="1"/>
            <a:r>
              <a:rPr lang="en-US" dirty="0"/>
              <a:t>Let </a:t>
            </a:r>
            <a:r>
              <a:rPr lang="en-US" i="1" dirty="0"/>
              <a:t>N</a:t>
            </a:r>
            <a:r>
              <a:rPr lang="en-US" dirty="0"/>
              <a:t> denote a digit from </a:t>
            </a:r>
            <a:r>
              <a:rPr lang="en-US" dirty="0">
                <a:latin typeface="Cambria Math" pitchFamily="18" charset="0"/>
                <a:ea typeface="Cambria Math" pitchFamily="18" charset="0"/>
              </a:rPr>
              <a:t>2</a:t>
            </a:r>
            <a:r>
              <a:rPr lang="en-US" dirty="0"/>
              <a:t> through </a:t>
            </a:r>
            <a:r>
              <a:rPr lang="en-US" dirty="0">
                <a:latin typeface="Cambria Math" pitchFamily="18" charset="0"/>
                <a:ea typeface="Cambria Math" pitchFamily="18" charset="0"/>
              </a:rPr>
              <a:t>9</a:t>
            </a:r>
            <a:r>
              <a:rPr lang="en-US" dirty="0"/>
              <a:t>.</a:t>
            </a:r>
          </a:p>
          <a:p>
            <a:pPr lvl="1"/>
            <a:r>
              <a:rPr lang="en-US" dirty="0"/>
              <a:t>Let </a:t>
            </a:r>
            <a:r>
              <a:rPr lang="en-US" i="1" dirty="0"/>
              <a:t>Y</a:t>
            </a:r>
            <a:r>
              <a:rPr lang="en-US" dirty="0"/>
              <a:t> denote a digit that is  </a:t>
            </a:r>
            <a:r>
              <a:rPr lang="en-US" dirty="0">
                <a:latin typeface="Cambria Math" pitchFamily="18" charset="0"/>
                <a:ea typeface="Cambria Math" pitchFamily="18" charset="0"/>
              </a:rPr>
              <a:t>0</a:t>
            </a:r>
            <a:r>
              <a:rPr lang="en-US" dirty="0"/>
              <a:t> or </a:t>
            </a:r>
            <a:r>
              <a:rPr lang="en-US" dirty="0">
                <a:latin typeface="Cambria Math" pitchFamily="18" charset="0"/>
                <a:ea typeface="Cambria Math" pitchFamily="18" charset="0"/>
              </a:rPr>
              <a:t>1</a:t>
            </a:r>
            <a:r>
              <a:rPr lang="en-US" dirty="0"/>
              <a:t>.</a:t>
            </a:r>
          </a:p>
          <a:p>
            <a:pPr lvl="1"/>
            <a:r>
              <a:rPr lang="en-US" dirty="0"/>
              <a:t>In the old plan (in use in the </a:t>
            </a:r>
            <a:r>
              <a:rPr lang="en-US" dirty="0">
                <a:latin typeface="Cambria Math" pitchFamily="18" charset="0"/>
                <a:ea typeface="Cambria Math" pitchFamily="18" charset="0"/>
              </a:rPr>
              <a:t>1960</a:t>
            </a:r>
            <a:r>
              <a:rPr lang="en-US" dirty="0"/>
              <a:t>s) the format was </a:t>
            </a:r>
            <a:r>
              <a:rPr lang="en-US" i="1" dirty="0"/>
              <a:t>NYX</a:t>
            </a:r>
            <a:r>
              <a:rPr lang="en-US" dirty="0"/>
              <a:t>-</a:t>
            </a:r>
            <a:r>
              <a:rPr lang="en-US" i="1" dirty="0"/>
              <a:t>NNX-XXXX</a:t>
            </a:r>
            <a:r>
              <a:rPr lang="en-US" dirty="0"/>
              <a:t>.</a:t>
            </a:r>
          </a:p>
          <a:p>
            <a:pPr lvl="1"/>
            <a:r>
              <a:rPr lang="en-US" dirty="0"/>
              <a:t>In the new plan, the format is </a:t>
            </a:r>
            <a:r>
              <a:rPr lang="en-US" i="1" dirty="0"/>
              <a:t>NXX</a:t>
            </a:r>
            <a:r>
              <a:rPr lang="en-US" dirty="0"/>
              <a:t>-</a:t>
            </a:r>
            <a:r>
              <a:rPr lang="en-US" i="1" dirty="0"/>
              <a:t>NXX</a:t>
            </a:r>
            <a:r>
              <a:rPr lang="en-US" dirty="0"/>
              <a:t>-</a:t>
            </a:r>
            <a:r>
              <a:rPr lang="en-US" i="1" dirty="0"/>
              <a:t>XXXX</a:t>
            </a:r>
            <a:r>
              <a:rPr lang="en-US" dirty="0"/>
              <a:t>.</a:t>
            </a:r>
          </a:p>
          <a:p>
            <a:pPr>
              <a:buNone/>
            </a:pPr>
            <a:r>
              <a:rPr lang="en-US" dirty="0"/>
              <a:t>     How many different telephone numbers are possible under the old plan and the new plan?</a:t>
            </a:r>
          </a:p>
          <a:p>
            <a:pPr>
              <a:buNone/>
            </a:pPr>
            <a:endParaRPr lang="en-US" dirty="0"/>
          </a:p>
          <a:p>
            <a:pPr>
              <a:buNone/>
            </a:pPr>
            <a:r>
              <a:rPr lang="en-US" b="1" dirty="0"/>
              <a:t>     Solution</a:t>
            </a:r>
            <a:r>
              <a:rPr lang="en-US" dirty="0"/>
              <a:t>:  Use the Product Rule.</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2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160</a:t>
            </a:r>
            <a:r>
              <a:rPr lang="en-US" dirty="0"/>
              <a:t> area codes with the format </a:t>
            </a:r>
            <a:r>
              <a:rPr lang="en-US" i="1" dirty="0"/>
              <a:t>NYX.</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800</a:t>
            </a:r>
            <a:r>
              <a:rPr lang="en-US" dirty="0"/>
              <a:t> area codes with the format </a:t>
            </a:r>
            <a:r>
              <a:rPr lang="en-US" i="1" dirty="0"/>
              <a:t>NXX. </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640</a:t>
            </a:r>
            <a:r>
              <a:rPr lang="en-US" dirty="0"/>
              <a:t> office codes with the format </a:t>
            </a:r>
            <a:r>
              <a:rPr lang="en-US" i="1" dirty="0"/>
              <a:t>NNX.  </a:t>
            </a:r>
          </a:p>
          <a:p>
            <a:pPr lvl="1"/>
            <a:r>
              <a:rPr lang="en-US" dirty="0"/>
              <a:t>There are  </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10,000</a:t>
            </a:r>
            <a:r>
              <a:rPr lang="en-US" dirty="0"/>
              <a:t> station codes with the format </a:t>
            </a:r>
            <a:r>
              <a:rPr lang="en-US" i="1" dirty="0"/>
              <a:t>XXXX. </a:t>
            </a:r>
          </a:p>
          <a:p>
            <a:pPr>
              <a:buNone/>
            </a:pPr>
            <a:r>
              <a:rPr lang="en-US" dirty="0"/>
              <a:t>     Number of  old plan telephone numbers: </a:t>
            </a:r>
            <a:r>
              <a:rPr lang="en-US" dirty="0">
                <a:latin typeface="Cambria Math" pitchFamily="18" charset="0"/>
                <a:ea typeface="Cambria Math" pitchFamily="18" charset="0"/>
              </a:rPr>
              <a:t>160 </a:t>
            </a:r>
            <a:r>
              <a:rPr lang="en-US" dirty="0">
                <a:latin typeface="Cambria Math"/>
                <a:ea typeface="Cambria Math"/>
              </a:rPr>
              <a:t>∙</a:t>
            </a:r>
            <a:r>
              <a:rPr lang="en-US" dirty="0">
                <a:latin typeface="Cambria Math" pitchFamily="18" charset="0"/>
                <a:ea typeface="Cambria Math" pitchFamily="18" charset="0"/>
              </a:rPr>
              <a:t>640 </a:t>
            </a:r>
            <a:r>
              <a:rPr lang="en-US" dirty="0">
                <a:latin typeface="Cambria Math"/>
                <a:ea typeface="Cambria Math"/>
              </a:rPr>
              <a:t>∙</a:t>
            </a:r>
            <a:r>
              <a:rPr lang="en-US" dirty="0">
                <a:latin typeface="Cambria Math" pitchFamily="18" charset="0"/>
                <a:ea typeface="Cambria Math" pitchFamily="18" charset="0"/>
              </a:rPr>
              <a:t>10,000 </a:t>
            </a:r>
            <a:r>
              <a:rPr lang="en-US" dirty="0"/>
              <a:t>= </a:t>
            </a:r>
            <a:r>
              <a:rPr lang="en-US" dirty="0">
                <a:latin typeface="Cambria Math" pitchFamily="18" charset="0"/>
                <a:ea typeface="Cambria Math" pitchFamily="18" charset="0"/>
              </a:rPr>
              <a:t>1,024,000,000</a:t>
            </a:r>
            <a:r>
              <a:rPr lang="en-US" dirty="0"/>
              <a:t>.</a:t>
            </a:r>
          </a:p>
          <a:p>
            <a:pPr>
              <a:buNone/>
            </a:pPr>
            <a:r>
              <a:rPr lang="en-US" dirty="0"/>
              <a:t>     Number of new plan telephone numbers: </a:t>
            </a:r>
            <a:r>
              <a:rPr lang="en-US" dirty="0">
                <a:latin typeface="Cambria Math" pitchFamily="18" charset="0"/>
                <a:ea typeface="Cambria Math" pitchFamily="18" charset="0"/>
              </a:rPr>
              <a:t>800 </a:t>
            </a:r>
            <a:r>
              <a:rPr lang="en-US" dirty="0">
                <a:latin typeface="Cambria Math"/>
                <a:ea typeface="Cambria Math"/>
              </a:rPr>
              <a:t>∙</a:t>
            </a:r>
            <a:r>
              <a:rPr lang="en-US" dirty="0">
                <a:latin typeface="Cambria Math" pitchFamily="18" charset="0"/>
                <a:ea typeface="Cambria Math" pitchFamily="18" charset="0"/>
              </a:rPr>
              <a:t>800 </a:t>
            </a:r>
            <a:r>
              <a:rPr lang="en-US" dirty="0">
                <a:latin typeface="Cambria Math"/>
                <a:ea typeface="Cambria Math"/>
              </a:rPr>
              <a:t>∙</a:t>
            </a:r>
            <a:r>
              <a:rPr lang="en-US" dirty="0">
                <a:latin typeface="Cambria Math" pitchFamily="18" charset="0"/>
                <a:ea typeface="Cambria Math" pitchFamily="18" charset="0"/>
              </a:rPr>
              <a:t>10,000 </a:t>
            </a:r>
            <a:r>
              <a:rPr lang="en-US" dirty="0"/>
              <a:t>= </a:t>
            </a:r>
            <a:r>
              <a:rPr lang="en-US" dirty="0">
                <a:latin typeface="Cambria Math" pitchFamily="18" charset="0"/>
                <a:ea typeface="Cambria Math" pitchFamily="18" charset="0"/>
              </a:rPr>
              <a:t>6,400,000,000</a:t>
            </a:r>
            <a:r>
              <a:rPr lang="en-US" dirty="0"/>
              <a:t>.</a:t>
            </a:r>
          </a:p>
          <a:p>
            <a:endParaRPr lang="en-US" dirty="0"/>
          </a:p>
          <a:p>
            <a:endParaRPr lang="en-US" dirty="0"/>
          </a:p>
        </p:txBody>
      </p:sp>
      <p:sp>
        <p:nvSpPr>
          <p:cNvPr id="4" name="Date Placeholder 3"/>
          <p:cNvSpPr>
            <a:spLocks noGrp="1"/>
          </p:cNvSpPr>
          <p:nvPr>
            <p:ph type="dt" sz="half" idx="10"/>
          </p:nvPr>
        </p:nvSpPr>
        <p:spPr/>
        <p:txBody>
          <a:bodyPr/>
          <a:lstStyle/>
          <a:p>
            <a:fld id="{5995BFEA-0119-47D4-8114-B9F7C020E754}"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 calcmode="lin" valueType="num">
                                      <p:cBhvr additive="base">
                                        <p:cTn id="2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Subsets of a Finite Set</a:t>
            </a:r>
          </a:p>
        </p:txBody>
      </p:sp>
      <p:sp>
        <p:nvSpPr>
          <p:cNvPr id="3" name="Content Placeholder 2"/>
          <p:cNvSpPr>
            <a:spLocks noGrp="1"/>
          </p:cNvSpPr>
          <p:nvPr>
            <p:ph idx="1"/>
          </p:nvPr>
        </p:nvSpPr>
        <p:spPr/>
        <p:txBody>
          <a:bodyPr>
            <a:normAutofit fontScale="92500" lnSpcReduction="20000"/>
          </a:bodyPr>
          <a:lstStyle/>
          <a:p>
            <a:pPr>
              <a:buNone/>
            </a:pPr>
            <a:r>
              <a:rPr lang="en-US" b="1" dirty="0"/>
              <a:t>   Counting Subsets of a Finite Set</a:t>
            </a:r>
            <a:r>
              <a:rPr lang="en-US" dirty="0"/>
              <a:t>: Use the product rule to show that the number of different subsets of a finite set </a:t>
            </a:r>
            <a:r>
              <a:rPr lang="en-US" i="1" dirty="0"/>
              <a:t>S</a:t>
            </a:r>
            <a:r>
              <a:rPr lang="en-US" dirty="0"/>
              <a:t> is </a:t>
            </a:r>
            <a:r>
              <a:rPr lang="en-US" dirty="0">
                <a:latin typeface="Cambria Math" pitchFamily="18" charset="0"/>
                <a:ea typeface="Cambria Math" pitchFamily="18" charset="0"/>
              </a:rPr>
              <a:t>2</a:t>
            </a:r>
            <a:r>
              <a:rPr lang="en-US" baseline="30000" dirty="0"/>
              <a:t>|</a:t>
            </a:r>
            <a:r>
              <a:rPr lang="en-US" i="1" baseline="30000" dirty="0"/>
              <a:t>S</a:t>
            </a:r>
            <a:r>
              <a:rPr lang="en-US" baseline="30000" dirty="0"/>
              <a:t>|</a:t>
            </a:r>
            <a:r>
              <a:rPr lang="en-US" dirty="0"/>
              <a:t>.</a:t>
            </a:r>
            <a:r>
              <a:rPr lang="en-US" sz="2800" dirty="0"/>
              <a:t> (</a:t>
            </a:r>
            <a:r>
              <a:rPr lang="en-US" sz="2800" i="1" dirty="0"/>
              <a:t>In Section </a:t>
            </a:r>
            <a:r>
              <a:rPr lang="en-US" sz="2800" dirty="0">
                <a:latin typeface="Cambria Math" pitchFamily="18" charset="0"/>
                <a:ea typeface="Cambria Math" pitchFamily="18" charset="0"/>
              </a:rPr>
              <a:t>5.1</a:t>
            </a:r>
            <a:r>
              <a:rPr lang="en-US" sz="2800" dirty="0"/>
              <a:t>, </a:t>
            </a:r>
            <a:r>
              <a:rPr lang="en-US" sz="2800" i="1" dirty="0"/>
              <a:t>mathematical induction was used to prove this same result</a:t>
            </a:r>
            <a:r>
              <a:rPr lang="en-US" sz="2800" dirty="0"/>
              <a:t>.)</a:t>
            </a:r>
          </a:p>
          <a:p>
            <a:pPr>
              <a:buNone/>
            </a:pPr>
            <a:r>
              <a:rPr lang="en-US" sz="2800" b="1" dirty="0"/>
              <a:t>    Solution</a:t>
            </a:r>
            <a:r>
              <a:rPr lang="en-US" sz="2800" dirty="0"/>
              <a:t>: </a:t>
            </a:r>
            <a:r>
              <a:rPr lang="en-US" dirty="0"/>
              <a:t>When the elements of S are listed in an arbitrary order, there is a one-to-one correspondence between subsets of </a:t>
            </a:r>
            <a:r>
              <a:rPr lang="en-US" i="1" dirty="0"/>
              <a:t>S</a:t>
            </a:r>
            <a:r>
              <a:rPr lang="en-US" dirty="0"/>
              <a:t> and bit strings of length |</a:t>
            </a:r>
            <a:r>
              <a:rPr lang="en-US" i="1" dirty="0"/>
              <a:t>S</a:t>
            </a:r>
            <a:r>
              <a:rPr lang="en-US" dirty="0"/>
              <a:t>|.  When the </a:t>
            </a:r>
            <a:r>
              <a:rPr lang="en-US" i="1" dirty="0" err="1"/>
              <a:t>i</a:t>
            </a:r>
            <a:r>
              <a:rPr lang="en-US" dirty="0" err="1"/>
              <a:t>th</a:t>
            </a:r>
            <a:r>
              <a:rPr lang="en-US" dirty="0"/>
              <a:t> element is in the subset, the bit string has a </a:t>
            </a:r>
            <a:r>
              <a:rPr lang="en-US" dirty="0">
                <a:latin typeface="Cambria Math" pitchFamily="18" charset="0"/>
                <a:ea typeface="Cambria Math" pitchFamily="18" charset="0"/>
              </a:rPr>
              <a:t>1</a:t>
            </a:r>
            <a:r>
              <a:rPr lang="en-US" dirty="0"/>
              <a:t> in the </a:t>
            </a:r>
            <a:r>
              <a:rPr lang="en-US" i="1" dirty="0" err="1"/>
              <a:t>i</a:t>
            </a:r>
            <a:r>
              <a:rPr lang="en-US" dirty="0" err="1"/>
              <a:t>th</a:t>
            </a:r>
            <a:r>
              <a:rPr lang="en-US" dirty="0"/>
              <a:t> position and a </a:t>
            </a:r>
            <a:r>
              <a:rPr lang="en-US" dirty="0">
                <a:latin typeface="Cambria Math" pitchFamily="18" charset="0"/>
                <a:ea typeface="Cambria Math" pitchFamily="18" charset="0"/>
              </a:rPr>
              <a:t>0</a:t>
            </a:r>
            <a:r>
              <a:rPr lang="en-US" dirty="0"/>
              <a:t> otherwise.</a:t>
            </a:r>
          </a:p>
          <a:p>
            <a:pPr>
              <a:buNone/>
            </a:pPr>
            <a:endParaRPr lang="en-US" dirty="0"/>
          </a:p>
          <a:p>
            <a:pPr>
              <a:buNone/>
            </a:pPr>
            <a:r>
              <a:rPr lang="en-US" dirty="0"/>
              <a:t>    By the product rule, there are  </a:t>
            </a:r>
            <a:r>
              <a:rPr lang="en-US" dirty="0">
                <a:latin typeface="Cambria Math" pitchFamily="18" charset="0"/>
                <a:ea typeface="Cambria Math" pitchFamily="18" charset="0"/>
              </a:rPr>
              <a:t>2</a:t>
            </a:r>
            <a:r>
              <a:rPr lang="en-US" baseline="30000" dirty="0"/>
              <a:t>|</a:t>
            </a:r>
            <a:r>
              <a:rPr lang="en-US" i="1" baseline="30000" dirty="0"/>
              <a:t>S</a:t>
            </a:r>
            <a:r>
              <a:rPr lang="en-US" baseline="30000" dirty="0"/>
              <a:t>|</a:t>
            </a:r>
            <a:r>
              <a:rPr lang="en-US" dirty="0"/>
              <a:t> such bit strings, and therefore </a:t>
            </a:r>
            <a:r>
              <a:rPr lang="en-US" dirty="0">
                <a:latin typeface="Cambria Math" pitchFamily="18" charset="0"/>
                <a:ea typeface="Cambria Math" pitchFamily="18" charset="0"/>
              </a:rPr>
              <a:t>2</a:t>
            </a:r>
            <a:r>
              <a:rPr lang="en-US" baseline="30000" dirty="0"/>
              <a:t>|</a:t>
            </a:r>
            <a:r>
              <a:rPr lang="en-US" i="1" baseline="30000" dirty="0"/>
              <a:t>S</a:t>
            </a:r>
            <a:r>
              <a:rPr lang="en-US" baseline="30000" dirty="0"/>
              <a:t>|</a:t>
            </a:r>
            <a:r>
              <a:rPr lang="en-US" dirty="0"/>
              <a:t> subsets.</a:t>
            </a:r>
            <a:r>
              <a:rPr lang="en-US" sz="2800" dirty="0"/>
              <a:t> </a:t>
            </a:r>
            <a:endParaRPr lang="en-US" dirty="0"/>
          </a:p>
          <a:p>
            <a:pPr>
              <a:buNone/>
            </a:pPr>
            <a:r>
              <a:rPr lang="en-US" sz="1900" dirty="0"/>
              <a:t>      </a:t>
            </a:r>
          </a:p>
        </p:txBody>
      </p:sp>
      <p:sp>
        <p:nvSpPr>
          <p:cNvPr id="4" name="Date Placeholder 3"/>
          <p:cNvSpPr>
            <a:spLocks noGrp="1"/>
          </p:cNvSpPr>
          <p:nvPr>
            <p:ph type="dt" sz="half" idx="10"/>
          </p:nvPr>
        </p:nvSpPr>
        <p:spPr/>
        <p:txBody>
          <a:bodyPr/>
          <a:lstStyle/>
          <a:p>
            <a:fld id="{740801C4-A0BD-46AF-B7E1-660C545F0DAE}"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Rule in Terms of Sets</a:t>
            </a:r>
          </a:p>
        </p:txBody>
      </p:sp>
      <p:sp>
        <p:nvSpPr>
          <p:cNvPr id="3" name="Content Placeholder 2"/>
          <p:cNvSpPr>
            <a:spLocks noGrp="1"/>
          </p:cNvSpPr>
          <p:nvPr>
            <p:ph idx="1"/>
          </p:nvPr>
        </p:nvSpPr>
        <p:spPr/>
        <p:txBody>
          <a:bodyPr/>
          <a:lstStyle/>
          <a:p>
            <a:r>
              <a:rPr lang="en-US" dirty="0"/>
              <a:t>If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a:t>
            </a:r>
            <a:r>
              <a:rPr lang="en-US" sz="2800" dirty="0">
                <a:latin typeface="Cambria Math"/>
                <a:ea typeface="Cambria Math"/>
              </a:rPr>
              <a:t> </a:t>
            </a:r>
            <a:r>
              <a:rPr lang="en-US" sz="2800" i="1" dirty="0"/>
              <a:t>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a:t>
            </a:r>
            <a:r>
              <a:rPr lang="en-US" sz="2800" dirty="0">
                <a:latin typeface="Cambria Math"/>
                <a:ea typeface="Cambria Math"/>
              </a:rPr>
              <a:t> </a:t>
            </a:r>
            <a:r>
              <a:rPr lang="en-US" sz="2800" dirty="0">
                <a:ea typeface="Cambria Math"/>
              </a:rPr>
              <a:t>…</a:t>
            </a:r>
            <a:r>
              <a:rPr lang="en-US" sz="2800" dirty="0">
                <a:latin typeface="Cambria Math"/>
                <a:ea typeface="Cambria Math"/>
              </a:rPr>
              <a:t> , </a:t>
            </a:r>
            <a:r>
              <a:rPr lang="en-US" sz="2800" i="1" dirty="0"/>
              <a:t>A</a:t>
            </a:r>
            <a:r>
              <a:rPr lang="en-US" sz="2800" i="1" baseline="-25000" dirty="0">
                <a:ea typeface="Cambria Math" pitchFamily="18" charset="0"/>
              </a:rPr>
              <a:t>m</a:t>
            </a:r>
            <a:r>
              <a:rPr lang="en-US" dirty="0"/>
              <a:t> are finite sets, then the number of elements in the Cartesian product of these sets is the product of the number of elements of each set.</a:t>
            </a:r>
          </a:p>
          <a:p>
            <a:r>
              <a:rPr lang="en-US" dirty="0"/>
              <a:t>The task of choosing an element in the Cartesian product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t>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a:t>
            </a:r>
            <a:r>
              <a:rPr lang="en-US" sz="2800" dirty="0">
                <a:latin typeface="Cambria Math"/>
                <a:ea typeface="Cambria Math"/>
              </a:rPr>
              <a:t>⨉ ∙∙∙ ⨉ </a:t>
            </a:r>
            <a:r>
              <a:rPr lang="en-US" sz="2800" i="1" dirty="0"/>
              <a:t>A</a:t>
            </a:r>
            <a:r>
              <a:rPr lang="en-US" sz="2800" i="1" baseline="-25000" dirty="0">
                <a:ea typeface="Cambria Math" pitchFamily="18" charset="0"/>
              </a:rPr>
              <a:t>m</a:t>
            </a:r>
            <a:r>
              <a:rPr lang="en-US" sz="2800" dirty="0"/>
              <a:t> is done by choosing an element in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n-US" sz="2800" dirty="0">
                <a:ea typeface="Cambria Math" pitchFamily="18" charset="0"/>
              </a:rPr>
              <a:t>an element in</a:t>
            </a:r>
            <a:r>
              <a:rPr lang="en-US" sz="2800" i="1" dirty="0"/>
              <a:t> 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a:t>
            </a:r>
            <a:r>
              <a:rPr lang="en-US" sz="2800" dirty="0">
                <a:ea typeface="Cambria Math" pitchFamily="18" charset="0"/>
              </a:rPr>
              <a:t>…</a:t>
            </a:r>
            <a:r>
              <a:rPr lang="en-US" sz="2800" dirty="0">
                <a:latin typeface="Cambria Math" pitchFamily="18" charset="0"/>
                <a:ea typeface="Cambria Math" pitchFamily="18" charset="0"/>
              </a:rPr>
              <a:t>, and an element in </a:t>
            </a:r>
            <a:r>
              <a:rPr lang="en-US" sz="2800" i="1" dirty="0"/>
              <a:t>A</a:t>
            </a:r>
            <a:r>
              <a:rPr lang="en-US" sz="2800" i="1" baseline="-25000" dirty="0">
                <a:ea typeface="Cambria Math" pitchFamily="18" charset="0"/>
              </a:rPr>
              <a:t>m</a:t>
            </a:r>
            <a:r>
              <a:rPr lang="en-US" sz="2800" dirty="0">
                <a:latin typeface="Cambria Math" pitchFamily="18" charset="0"/>
                <a:ea typeface="Cambria Math" pitchFamily="18" charset="0"/>
              </a:rPr>
              <a:t>. </a:t>
            </a:r>
            <a:endParaRPr lang="en-US" sz="2800" dirty="0"/>
          </a:p>
          <a:p>
            <a:r>
              <a:rPr lang="en-US" dirty="0"/>
              <a:t>By the product rule, it follows that:</a:t>
            </a:r>
          </a:p>
          <a:p>
            <a:endParaRPr lang="en-US" dirty="0"/>
          </a:p>
          <a:p>
            <a:endParaRPr lang="en-US" dirty="0"/>
          </a:p>
        </p:txBody>
      </p:sp>
      <p:sp>
        <p:nvSpPr>
          <p:cNvPr id="4" name="TextBox 3"/>
          <p:cNvSpPr txBox="1"/>
          <p:nvPr/>
        </p:nvSpPr>
        <p:spPr>
          <a:xfrm>
            <a:off x="990600" y="5334000"/>
            <a:ext cx="7315200" cy="830997"/>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itchFamily="18" charset="0"/>
                <a:ea typeface="Cambria Math" pitchFamily="18" charset="0"/>
              </a:rPr>
              <a:t>1</a:t>
            </a:r>
            <a:r>
              <a:rPr lang="en-US" sz="2400" dirty="0">
                <a:latin typeface="Cambria Math" pitchFamily="18" charset="0"/>
                <a:ea typeface="Cambria Math" pitchFamily="18" charset="0"/>
              </a:rPr>
              <a:t> </a:t>
            </a:r>
            <a:r>
              <a:rPr lang="en-US" sz="2400" dirty="0">
                <a:latin typeface="Cambria Math"/>
                <a:ea typeface="Cambria Math"/>
              </a:rPr>
              <a:t>⨉ </a:t>
            </a:r>
            <a:r>
              <a:rPr lang="en-US" sz="2400" i="1" dirty="0"/>
              <a:t>A</a:t>
            </a:r>
            <a:r>
              <a:rPr lang="en-US" sz="2400" baseline="-25000" dirty="0">
                <a:latin typeface="Cambria Math" pitchFamily="18" charset="0"/>
                <a:ea typeface="Cambria Math" pitchFamily="18" charset="0"/>
              </a:rPr>
              <a:t>2</a:t>
            </a:r>
            <a:r>
              <a:rPr lang="en-US" sz="2400" dirty="0">
                <a:latin typeface="Cambria Math" pitchFamily="18" charset="0"/>
                <a:ea typeface="Cambria Math" pitchFamily="18" charset="0"/>
              </a:rPr>
              <a:t> </a:t>
            </a:r>
            <a:r>
              <a:rPr lang="en-US" sz="2400" dirty="0">
                <a:latin typeface="Cambria Math"/>
                <a:ea typeface="Cambria Math"/>
              </a:rPr>
              <a:t>⨉ ∙∙∙ ⨉ </a:t>
            </a:r>
            <a:r>
              <a:rPr lang="en-US" sz="2400" i="1" dirty="0"/>
              <a:t>A</a:t>
            </a:r>
            <a:r>
              <a:rPr lang="en-US" sz="2400" i="1" baseline="-25000" dirty="0">
                <a:ea typeface="Cambria Math" pitchFamily="18" charset="0"/>
              </a:rPr>
              <a:t>m</a:t>
            </a:r>
            <a:r>
              <a:rPr lang="en-US" sz="2400" dirty="0"/>
              <a:t> |= |</a:t>
            </a:r>
            <a:r>
              <a:rPr lang="en-US" sz="2400" i="1" dirty="0"/>
              <a:t>A</a:t>
            </a:r>
            <a:r>
              <a:rPr lang="en-US" sz="2400" baseline="-25000" dirty="0">
                <a:latin typeface="Cambria Math" pitchFamily="18" charset="0"/>
                <a:ea typeface="Cambria Math" pitchFamily="18" charset="0"/>
              </a:rPr>
              <a:t>1</a:t>
            </a:r>
            <a:r>
              <a:rPr lang="en-US" sz="2400" dirty="0"/>
              <a:t>| </a:t>
            </a:r>
            <a:r>
              <a:rPr lang="en-US" sz="2400" dirty="0">
                <a:latin typeface="Cambria Math"/>
                <a:ea typeface="Cambria Math"/>
              </a:rPr>
              <a:t>∙</a:t>
            </a:r>
            <a:r>
              <a:rPr lang="en-US" sz="2400" dirty="0"/>
              <a:t> |</a:t>
            </a:r>
            <a:r>
              <a:rPr lang="en-US" sz="2400" i="1" dirty="0"/>
              <a:t>A</a:t>
            </a:r>
            <a:r>
              <a:rPr lang="en-US" sz="2400" baseline="-25000" dirty="0">
                <a:latin typeface="Cambria Math" pitchFamily="18" charset="0"/>
                <a:ea typeface="Cambria Math" pitchFamily="18" charset="0"/>
              </a:rPr>
              <a:t>2</a:t>
            </a:r>
            <a:r>
              <a:rPr lang="en-US" sz="2400" dirty="0"/>
              <a:t>|</a:t>
            </a:r>
            <a:r>
              <a:rPr lang="en-US" sz="2400" dirty="0">
                <a:latin typeface="Cambria Math"/>
                <a:ea typeface="Cambria Math"/>
              </a:rPr>
              <a:t> ∙</a:t>
            </a:r>
            <a:r>
              <a:rPr lang="en-US" sz="2400" dirty="0"/>
              <a:t> </a:t>
            </a:r>
            <a:r>
              <a:rPr lang="en-US" sz="2400" dirty="0">
                <a:latin typeface="Cambria Math"/>
                <a:ea typeface="Cambria Math"/>
              </a:rPr>
              <a:t> ∙∙∙  ∙ </a:t>
            </a:r>
            <a:r>
              <a:rPr lang="en-US" sz="2400" dirty="0"/>
              <a:t>|</a:t>
            </a:r>
            <a:r>
              <a:rPr lang="en-US" sz="2400" i="1" dirty="0"/>
              <a:t>A</a:t>
            </a:r>
            <a:r>
              <a:rPr lang="en-US" sz="2400" i="1" baseline="-25000" dirty="0">
                <a:ea typeface="Cambria Math" pitchFamily="18" charset="0"/>
              </a:rPr>
              <a:t>m</a:t>
            </a:r>
            <a:r>
              <a:rPr lang="en-US" sz="2400" dirty="0"/>
              <a:t>|. </a:t>
            </a:r>
            <a:r>
              <a:rPr lang="en-US" sz="2400" i="1" dirty="0">
                <a:ea typeface="Cambria Math" pitchFamily="18" charset="0"/>
              </a:rPr>
              <a:t> </a:t>
            </a:r>
          </a:p>
          <a:p>
            <a:r>
              <a:rPr lang="en-US" sz="2400" i="1" dirty="0">
                <a:ea typeface="Cambria Math" pitchFamily="18" charset="0"/>
              </a:rPr>
              <a:t>              </a:t>
            </a:r>
            <a:endParaRPr lang="en-US" dirty="0">
              <a:latin typeface="Cambria Math" pitchFamily="18" charset="0"/>
              <a:ea typeface="Cambria Math" pitchFamily="18" charset="0"/>
            </a:endParaRPr>
          </a:p>
        </p:txBody>
      </p:sp>
      <p:sp>
        <p:nvSpPr>
          <p:cNvPr id="5" name="Date Placeholder 4"/>
          <p:cNvSpPr>
            <a:spLocks noGrp="1"/>
          </p:cNvSpPr>
          <p:nvPr>
            <p:ph type="dt" sz="half" idx="10"/>
          </p:nvPr>
        </p:nvSpPr>
        <p:spPr/>
        <p:txBody>
          <a:bodyPr/>
          <a:lstStyle/>
          <a:p>
            <a:fld id="{F2C3C66A-812A-4F6D-BF05-43F28E9F62EC}" type="datetime1">
              <a:rPr lang="en-US" smtClean="0"/>
              <a:t>11/27/2023</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DNA and Genomes</a:t>
            </a:r>
          </a:p>
        </p:txBody>
      </p:sp>
      <p:sp>
        <p:nvSpPr>
          <p:cNvPr id="3" name="Content Placeholder 2"/>
          <p:cNvSpPr>
            <a:spLocks noGrp="1"/>
          </p:cNvSpPr>
          <p:nvPr>
            <p:ph idx="1"/>
          </p:nvPr>
        </p:nvSpPr>
        <p:spPr/>
        <p:txBody>
          <a:bodyPr>
            <a:normAutofit fontScale="77500" lnSpcReduction="20000"/>
          </a:bodyPr>
          <a:lstStyle/>
          <a:p>
            <a:r>
              <a:rPr lang="en-US" dirty="0"/>
              <a:t>A </a:t>
            </a:r>
            <a:r>
              <a:rPr lang="en-US" i="1" dirty="0"/>
              <a:t>gene</a:t>
            </a:r>
            <a:r>
              <a:rPr lang="en-US" dirty="0"/>
              <a:t> is a segment of a DNA molecule that encodes a particular protein and the entirety of genetic information of an organism is called its </a:t>
            </a:r>
            <a:r>
              <a:rPr lang="en-US" i="1" dirty="0"/>
              <a:t>genome</a:t>
            </a:r>
            <a:r>
              <a:rPr lang="en-US" dirty="0"/>
              <a:t>.</a:t>
            </a:r>
          </a:p>
          <a:p>
            <a:r>
              <a:rPr lang="en-US" dirty="0"/>
              <a:t>DNA molecules consist of two strands of blocks known as nucleotides. Each nucleotide is composed of bases: adenine (A), cytosine (C), guanine (G), or thymine (T). </a:t>
            </a:r>
          </a:p>
          <a:p>
            <a:r>
              <a:rPr lang="en-US" dirty="0"/>
              <a:t>The DNA of bacteria has between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a:t>
            </a:r>
            <a:r>
              <a:rPr lang="en-US" dirty="0"/>
              <a:t>and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7</a:t>
            </a:r>
            <a:r>
              <a:rPr lang="en-US" dirty="0">
                <a:latin typeface="Cambria Math" pitchFamily="18" charset="0"/>
                <a:ea typeface="Cambria Math" pitchFamily="18" charset="0"/>
              </a:rPr>
              <a:t> </a:t>
            </a:r>
            <a:r>
              <a:rPr lang="en-US" dirty="0"/>
              <a:t>links (one of the four bases). Mammals have between</a:t>
            </a:r>
            <a:r>
              <a:rPr lang="en-US" dirty="0">
                <a:latin typeface="Cambria Math" pitchFamily="18" charset="0"/>
                <a:ea typeface="Cambria Math" pitchFamily="18" charset="0"/>
              </a:rPr>
              <a:t> 10</a:t>
            </a:r>
            <a:r>
              <a:rPr lang="en-US" baseline="30000" dirty="0">
                <a:latin typeface="Cambria Math" pitchFamily="18" charset="0"/>
                <a:ea typeface="Cambria Math" pitchFamily="18" charset="0"/>
              </a:rPr>
              <a:t>8</a:t>
            </a:r>
            <a:r>
              <a:rPr lang="en-US" dirty="0">
                <a:latin typeface="Cambria Math" pitchFamily="18" charset="0"/>
                <a:ea typeface="Cambria Math" pitchFamily="18" charset="0"/>
              </a:rPr>
              <a:t> </a:t>
            </a:r>
            <a:r>
              <a:rPr lang="en-US" dirty="0"/>
              <a:t>and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a:t>
            </a:r>
            <a:r>
              <a:rPr lang="en-US" dirty="0">
                <a:latin typeface="Cambria Math" pitchFamily="18" charset="0"/>
                <a:ea typeface="Cambria Math" pitchFamily="18" charset="0"/>
              </a:rPr>
              <a:t> </a:t>
            </a:r>
            <a:r>
              <a:rPr lang="en-US" dirty="0"/>
              <a:t>links. So, by the product rule there are at least  </a:t>
            </a:r>
            <a:r>
              <a:rPr lang="en-US" sz="2200" dirty="0">
                <a:latin typeface="Cambria Math" pitchFamily="18" charset="0"/>
                <a:ea typeface="Cambria Math" pitchFamily="18" charset="0"/>
              </a:rPr>
              <a:t>4</a:t>
            </a:r>
            <a:r>
              <a:rPr lang="en-US" sz="2200" baseline="30000" dirty="0">
                <a:latin typeface="Cambria Math" pitchFamily="18" charset="0"/>
                <a:ea typeface="Cambria Math" pitchFamily="18" charset="0"/>
              </a:rPr>
              <a:t>10</a:t>
            </a:r>
            <a:r>
              <a:rPr lang="en-US" sz="2200" baseline="44000" dirty="0">
                <a:latin typeface="Cambria Math" pitchFamily="18" charset="0"/>
                <a:ea typeface="Cambria Math" pitchFamily="18" charset="0"/>
              </a:rPr>
              <a:t>5</a:t>
            </a:r>
            <a:r>
              <a:rPr lang="en-US" dirty="0"/>
              <a:t> different  sequences of bases in the DNA of bacteria and </a:t>
            </a:r>
            <a:r>
              <a:rPr lang="en-US" sz="2200" dirty="0">
                <a:latin typeface="Cambria Math" pitchFamily="18" charset="0"/>
                <a:ea typeface="Cambria Math" pitchFamily="18" charset="0"/>
              </a:rPr>
              <a:t>4</a:t>
            </a:r>
            <a:r>
              <a:rPr lang="en-US" sz="2200" baseline="30000" dirty="0">
                <a:latin typeface="Cambria Math" pitchFamily="18" charset="0"/>
                <a:ea typeface="Cambria Math" pitchFamily="18" charset="0"/>
              </a:rPr>
              <a:t>10</a:t>
            </a:r>
            <a:r>
              <a:rPr lang="en-US" sz="2200" baseline="44000" dirty="0">
                <a:latin typeface="Cambria Math" pitchFamily="18" charset="0"/>
                <a:ea typeface="Cambria Math" pitchFamily="18" charset="0"/>
              </a:rPr>
              <a:t>8</a:t>
            </a:r>
            <a:r>
              <a:rPr lang="en-US" baseline="30000" dirty="0"/>
              <a:t> </a:t>
            </a:r>
            <a:r>
              <a:rPr lang="en-US" dirty="0"/>
              <a:t>different sequences of bases in the DNA of mammals.</a:t>
            </a:r>
          </a:p>
          <a:p>
            <a:r>
              <a:rPr lang="en-US" dirty="0"/>
              <a:t>The human genome includes approximately </a:t>
            </a:r>
            <a:r>
              <a:rPr lang="en-US" dirty="0">
                <a:latin typeface="Cambria Math" pitchFamily="18" charset="0"/>
                <a:ea typeface="Cambria Math" pitchFamily="18" charset="0"/>
              </a:rPr>
              <a:t>23,000</a:t>
            </a:r>
            <a:r>
              <a:rPr lang="en-US" dirty="0"/>
              <a:t> genes, each with </a:t>
            </a:r>
            <a:r>
              <a:rPr lang="en-US" dirty="0">
                <a:latin typeface="Cambria Math" pitchFamily="18" charset="0"/>
                <a:ea typeface="Cambria Math" pitchFamily="18" charset="0"/>
              </a:rPr>
              <a:t>1,000</a:t>
            </a:r>
            <a:r>
              <a:rPr lang="en-US" dirty="0"/>
              <a:t> or more links.</a:t>
            </a:r>
          </a:p>
          <a:p>
            <a:r>
              <a:rPr lang="en-US" dirty="0"/>
              <a:t>Biologists, mathematicians, and computer scientists all work on  determining the DNA sequence (genome) of different organisms. </a:t>
            </a:r>
          </a:p>
        </p:txBody>
      </p:sp>
      <p:sp>
        <p:nvSpPr>
          <p:cNvPr id="4" name="Date Placeholder 3"/>
          <p:cNvSpPr>
            <a:spLocks noGrp="1"/>
          </p:cNvSpPr>
          <p:nvPr>
            <p:ph type="dt" sz="half" idx="10"/>
          </p:nvPr>
        </p:nvSpPr>
        <p:spPr/>
        <p:txBody>
          <a:bodyPr/>
          <a:lstStyle/>
          <a:p>
            <a:fld id="{EDA93CA8-DBAF-4CFD-9371-F3921D763EED}" type="datetime1">
              <a:rPr lang="en-US" smtClean="0"/>
              <a:t>11/27/2023</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n-r)  = \frac{n!}{(n -r)! [n - (n - r)]!} = \frac{n!}{(n - r)!r!}\;.$&#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2\end{array}\right)}$&#10;&#10;&#10;\end{document}"/>
  <p:tag name="IGUANATEXSIZE" val="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1\end{array}\right)}$&#10;&#10;&#10;\end{document}"/>
  <p:tag name="IGUANATEXSIZE" val="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 + y)^n =\sum_{j = 0}^{n}\left(\begin{array}{l} n\\j\end{array}\right)x^{n-j}y^j =\left(\begin{array}{l}n\\0\end{array}\right)x^n + \left(\begin{array}{l}n\\1\end{array}\right)x^{n-1}y + \cdots + \left(\begin{array}{l}n\\n-1\end{array}\right)xy^{n-1} + \left(\begin{array}{l}n\\n\end{array}\right) y^n .&#10;$$&#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j\end{array}\right)}$&#10;&#10;&#10;\end{document}"/>
  <p:tag name="IGUANATEXSIZE" val="13"/>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j\end{array}\right)}$&#10;&#10;&#10;\end{document}"/>
  <p:tag name="IGUANATEXSIZE" val="13"/>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x + (-3y))^{25} =\sum_{j = 0}^{25}\left(\begin{array}{l} 25\\j\end{array}\right)(2x)^{25-j}(-3y)^j.&#10;$$&#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l} 25\\13\end{array}\right)2^{12}(-3)^{13} = -\frac{25!}{13! 12!}2^{12}3^{13}.&#10;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n = (1 + 1)^n =\sum_{k = 0}^{n}\left(\begin{array}{l} n\\k\end{array}\right)1^k 1^{(n-k)} =\sum_{k = 0}^{n}\left(\begin{array}{l}n\\k\end{array}\right) .&#10;$$&#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0\end{array}\right)}$&#10;&#10;&#10;\end{document}"/>
  <p:tag name="IGUANATEXSIZE" val="1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1\end{array}\right)}$&#10;&#10;&#10;\end{document}"/>
  <p:tag name="IGUANATEXSIZE" val="1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10;$$&#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end{array}\right)}$&#10;&#10;&#10;\end{document}"/>
  <p:tag name="IGUANATEXSIZE" val="1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2\end{array}\right)}$&#10;&#10;&#10;\end{document}"/>
  <p:tag name="IGUANATEXSIZE" val="1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 1\\k\end{array}\right)}$&#10;&#10;&#10;\end{document}"/>
  <p:tag name="IGUANATEXSIZE" val="1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1,5) = \frac{11!}{5!6!} = 462$&#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2"/>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 + 11 -1,11) = C(13,11) = C(13,2) =  \frac{13 \cdot 12}{1 \cdot 2} = 78$&#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9,6) = C(9,3) = \frac{9 \cdot 8 \cdot 7}{1 \cdot 2 \cdot 3} = 84$&#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7,3)C(4,2)C(2,1)C(1,1) =\frac{7!}{3!4!}\cdot \frac{4!}{2!2!}\cdot \frac{2!}{1! 1!}\cdot \frac{1!}{1!0!}=\frac{7!}{3!2!1!1!} = 42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 -  n_1)!}\frac{(n - n_1)!}{n_2!(n - n_1 - n_2!)}\cdot\cdot\cdot\frac{(n - n_1 - \cdot \cdot \cdot - n_{k-1})!}{n_k!0!} =\frac{n!}{n_1!n_2!\cdots n_k!}\; .$&#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5) = \frac{52!}{5!47!}$&#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47) = \frac{52!}{47!5!} = C(52,5) = 2, 598,960 .$&#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17932</TotalTime>
  <Words>6660</Words>
  <Application>Microsoft Office PowerPoint</Application>
  <PresentationFormat>On-screen Show (4:3)</PresentationFormat>
  <Paragraphs>528</Paragraphs>
  <Slides>56</Slides>
  <Notes>1</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Constantia</vt:lpstr>
      <vt:lpstr>Cambria Math</vt:lpstr>
      <vt:lpstr>Wingdings 2</vt:lpstr>
      <vt:lpstr>Cambria</vt:lpstr>
      <vt:lpstr>Calibri</vt:lpstr>
      <vt:lpstr>Arial</vt:lpstr>
      <vt:lpstr>Flow</vt:lpstr>
      <vt:lpstr>Counting</vt:lpstr>
      <vt:lpstr>Chapter Summary</vt:lpstr>
      <vt:lpstr>Basic Counting Principles: The Product Rule</vt:lpstr>
      <vt:lpstr>The Product Rule</vt:lpstr>
      <vt:lpstr>Counting Functions</vt:lpstr>
      <vt:lpstr>Telephone Numbering Plan</vt:lpstr>
      <vt:lpstr>Counting Subsets of a Finite Set</vt:lpstr>
      <vt:lpstr>Product Rule in Terms of Sets</vt:lpstr>
      <vt:lpstr>DNA and Genomes</vt:lpstr>
      <vt:lpstr>Basic Counting Principles:  The Sum Rule</vt:lpstr>
      <vt:lpstr>The Sum Rule in terms of sets.</vt:lpstr>
      <vt:lpstr>Combining the Sum and Product Rule</vt:lpstr>
      <vt:lpstr>Counting Passwords</vt:lpstr>
      <vt:lpstr>Exercise:</vt:lpstr>
      <vt:lpstr>Internet Addresses</vt:lpstr>
      <vt:lpstr>Counting Internet Addresses</vt:lpstr>
      <vt:lpstr>Basic Counting Principles: Subtraction Rule</vt:lpstr>
      <vt:lpstr>Counting Bit Strings</vt:lpstr>
      <vt:lpstr>Basic Counting Principles: Division Rule</vt:lpstr>
      <vt:lpstr>Example 1:  Division Rule</vt:lpstr>
      <vt:lpstr>Tree Diagrams</vt:lpstr>
      <vt:lpstr>The Pigeonhole Principle</vt:lpstr>
      <vt:lpstr>The Pigeonhole Principle</vt:lpstr>
      <vt:lpstr>Pigeonhole Principle</vt:lpstr>
      <vt:lpstr>The Generalized Pigeonhole Principle</vt:lpstr>
      <vt:lpstr>The Generalized Pigeonhole Principle</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Combinatorial Proofs</vt:lpstr>
      <vt:lpstr>Combinatorial Proofs</vt:lpstr>
      <vt:lpstr>Combinations</vt:lpstr>
      <vt:lpstr>Powers of Binomial Expressions</vt:lpstr>
      <vt:lpstr>Binomial Theorem </vt:lpstr>
      <vt:lpstr>Using the Binomial Theorem</vt:lpstr>
      <vt:lpstr> A Useful Identity</vt:lpstr>
      <vt:lpstr>Pascal’s Identity </vt:lpstr>
      <vt:lpstr>Pascal’s Triangle</vt:lpstr>
      <vt:lpstr>Permutations with Repetition</vt:lpstr>
      <vt:lpstr>Combinations with Repetition</vt:lpstr>
      <vt:lpstr>Combinations with Repetition</vt:lpstr>
      <vt:lpstr>Combinations with Repetition</vt:lpstr>
      <vt:lpstr>Combinations with Repetition</vt:lpstr>
      <vt:lpstr>Combinations with Repetition</vt:lpstr>
      <vt:lpstr>Summarizing the Formulas for Counting Permutations and Combinations with and without Repetition</vt:lpstr>
      <vt:lpstr>Permutations with Indistinguishable Objects</vt:lpstr>
      <vt:lpstr>Permutations with Indistinguishable Objects</vt:lpstr>
      <vt:lpstr>Distributing Objects into Boxes</vt:lpstr>
      <vt:lpstr>Distributing Objects into Boxes</vt:lpstr>
      <vt:lpstr>Distributing Objects into Boxes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Dr. Ayesha Altaf</cp:lastModifiedBy>
  <cp:revision>530</cp:revision>
  <cp:lastPrinted>2011-09-18T13:59:11Z</cp:lastPrinted>
  <dcterms:created xsi:type="dcterms:W3CDTF">2011-09-18T13:59:01Z</dcterms:created>
  <dcterms:modified xsi:type="dcterms:W3CDTF">2023-11-28T04:58:45Z</dcterms:modified>
</cp:coreProperties>
</file>