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989-21E7-42D3-A44F-CD5C24C0028E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4906B5-0302-4F8F-B92A-6CCD1F9F0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3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989-21E7-42D3-A44F-CD5C24C0028E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4906B5-0302-4F8F-B92A-6CCD1F9F0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989-21E7-42D3-A44F-CD5C24C0028E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4906B5-0302-4F8F-B92A-6CCD1F9F0C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32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989-21E7-42D3-A44F-CD5C24C0028E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4906B5-0302-4F8F-B92A-6CCD1F9F0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6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989-21E7-42D3-A44F-CD5C24C0028E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4906B5-0302-4F8F-B92A-6CCD1F9F0C9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30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989-21E7-42D3-A44F-CD5C24C0028E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4906B5-0302-4F8F-B92A-6CCD1F9F0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07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989-21E7-42D3-A44F-CD5C24C0028E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06B5-0302-4F8F-B92A-6CCD1F9F0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06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989-21E7-42D3-A44F-CD5C24C0028E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06B5-0302-4F8F-B92A-6CCD1F9F0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3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989-21E7-42D3-A44F-CD5C24C0028E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06B5-0302-4F8F-B92A-6CCD1F9F0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5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989-21E7-42D3-A44F-CD5C24C0028E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4906B5-0302-4F8F-B92A-6CCD1F9F0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989-21E7-42D3-A44F-CD5C24C0028E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4906B5-0302-4F8F-B92A-6CCD1F9F0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989-21E7-42D3-A44F-CD5C24C0028E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4906B5-0302-4F8F-B92A-6CCD1F9F0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3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989-21E7-42D3-A44F-CD5C24C0028E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06B5-0302-4F8F-B92A-6CCD1F9F0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2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989-21E7-42D3-A44F-CD5C24C0028E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06B5-0302-4F8F-B92A-6CCD1F9F0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989-21E7-42D3-A44F-CD5C24C0028E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06B5-0302-4F8F-B92A-6CCD1F9F0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14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989-21E7-42D3-A44F-CD5C24C0028E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4906B5-0302-4F8F-B92A-6CCD1F9F0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0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C0989-21E7-42D3-A44F-CD5C24C0028E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4906B5-0302-4F8F-B92A-6CCD1F9F0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4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C0B5-835B-4FBD-ADCC-250210431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6" y="450574"/>
            <a:ext cx="11094714" cy="3750157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/>
              <a:t>Recommendation System </a:t>
            </a:r>
            <a:br>
              <a:rPr lang="en-US" sz="6600" dirty="0"/>
            </a:br>
            <a:r>
              <a:rPr lang="en-US" sz="4800" b="1" dirty="0"/>
              <a:t>of </a:t>
            </a:r>
            <a:br>
              <a:rPr lang="en-US" sz="4800" dirty="0"/>
            </a:br>
            <a:r>
              <a:rPr lang="en-US" sz="4800" b="1" dirty="0"/>
              <a:t>Locations for </a:t>
            </a:r>
            <a:br>
              <a:rPr lang="en-US" sz="4800" b="1" dirty="0"/>
            </a:br>
            <a:r>
              <a:rPr lang="en-US" sz="4800" b="1" dirty="0"/>
              <a:t>Opening a New Italian Restaurant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E9DAE-93BA-4ED1-BFA0-C9C8FA6D5174}"/>
              </a:ext>
            </a:extLst>
          </p:cNvPr>
          <p:cNvSpPr txBox="1"/>
          <p:nvPr/>
        </p:nvSpPr>
        <p:spPr>
          <a:xfrm>
            <a:off x="9402417" y="6211669"/>
            <a:ext cx="278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Nouman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Aftab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nom.aftab@gmail.com</a:t>
            </a:r>
          </a:p>
        </p:txBody>
      </p:sp>
    </p:spTree>
    <p:extLst>
      <p:ext uri="{BB962C8B-B14F-4D97-AF65-F5344CB8AC3E}">
        <p14:creationId xmlns:p14="http://schemas.microsoft.com/office/powerpoint/2010/main" val="1001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492F-C2B6-487B-8FF9-9E41B92F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Population vs Average Income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030A1F-C0A3-451A-A676-C5DBDE2441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336" y="1388012"/>
            <a:ext cx="9097327" cy="5322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79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AE04-DB27-4323-8EF0-61CE194E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Population vs Employment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2E9CB8-A46D-4EA7-AF16-E6D24E8A1C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756" y="1264555"/>
            <a:ext cx="9672735" cy="5347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416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4499-3B7A-4D15-B685-1A1CFE8E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Employment vs Density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DAD4A2-F2B5-4CEF-944A-100B5B91B5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01" y="1416148"/>
            <a:ext cx="9752888" cy="5153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661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9645-1E96-42B8-9CD9-5D28E36C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Employment vs Average Income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A67B70-48C3-4EEC-96C0-5101838CFC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52" y="1539874"/>
            <a:ext cx="9981939" cy="5029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5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ADA6-1F6B-4074-8E4F-C4A4DDCD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Income vs Total Recreation Places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093140-A3D2-403D-8937-FD9823C11D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65" y="1795975"/>
            <a:ext cx="10314284" cy="4829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787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05EF-1E1B-47E1-8F3E-9E8BC823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Income vs Second Language Percent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9FC006-FBD7-4957-9163-44291520A2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972" y="1904999"/>
            <a:ext cx="10089640" cy="4720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89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CFBF-743A-4EAB-AE58-C5E9E5D3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670" y="632723"/>
            <a:ext cx="8911687" cy="1280890"/>
          </a:xfrm>
        </p:spPr>
        <p:txBody>
          <a:bodyPr/>
          <a:lstStyle/>
          <a:p>
            <a:r>
              <a:rPr lang="en-US" b="1" dirty="0"/>
              <a:t>Transit Commuting Percent vs Second Language Percent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280F04-AD10-4C63-AD52-F70D229BA4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76" y="1767839"/>
            <a:ext cx="9745981" cy="4773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15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DA77-F634-4988-8C8D-2713DC8F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583" y="624110"/>
            <a:ext cx="9929029" cy="1280890"/>
          </a:xfrm>
        </p:spPr>
        <p:txBody>
          <a:bodyPr/>
          <a:lstStyle/>
          <a:p>
            <a:r>
              <a:rPr lang="en-US" b="1" dirty="0"/>
              <a:t>Average Income vs Density vs Average Crime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EA06D6-B716-4510-8E8A-DE4DA9B9F5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28" y="1904999"/>
            <a:ext cx="10144584" cy="462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41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CFE5-24CA-4BDE-8E57-6EF63ABA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b="1" dirty="0"/>
              <a:t>Neighbourhood Offering Major Portion of Employment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B660F7-DF64-469C-A49F-18C55A52F3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905000"/>
            <a:ext cx="5797575" cy="47630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51C36A-7C44-4826-A7B8-8F8DB5FC0C88}"/>
              </a:ext>
            </a:extLst>
          </p:cNvPr>
          <p:cNvSpPr/>
          <p:nvPr/>
        </p:nvSpPr>
        <p:spPr>
          <a:xfrm>
            <a:off x="8390500" y="2601576"/>
            <a:ext cx="39863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Ten neighbourhoods cover 50% of the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Oakridge, Highland Creek and Scarborough Village cover even further 50% of the employment among the ten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66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9F9C-590F-4DC8-A4F0-D4D8B6B2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</a:t>
            </a:r>
          </a:p>
        </p:txBody>
      </p:sp>
      <p:pic>
        <p:nvPicPr>
          <p:cNvPr id="3074" name="Picture 2" descr="Image result for clustering">
            <a:extLst>
              <a:ext uri="{FF2B5EF4-FFF2-40B4-BE49-F238E27FC236}">
                <a16:creationId xmlns:a16="http://schemas.microsoft.com/office/drawing/2014/main" id="{D0BFC4A4-1F8E-433E-A976-938A982B7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533525"/>
            <a:ext cx="6649549" cy="503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40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F6F3-E0E7-4DC9-9135-74BE0475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56EF-C146-45F6-96B9-77AFAC26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 the world of business, it is observed that running a restaurant is much beneficial and lasts for decades. But about 90% of the restaurant setups fail to gather required number of customers to remain in business. There are many factors which are needed to be stressed before opening a new restaurant. One of them is the “right location” for new installation which still have too many things to focus on in itself.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1610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6560-212A-4301-B931-9AF9ABF1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Optimal “k” for clusters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E8B81E-C9D2-46FE-95E0-41412EF49E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68" y="1606397"/>
            <a:ext cx="8180303" cy="5019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8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54D6-A9B4-43BF-B4EB-F6458AE1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722" y="175846"/>
            <a:ext cx="8911687" cy="1280890"/>
          </a:xfrm>
        </p:spPr>
        <p:txBody>
          <a:bodyPr/>
          <a:lstStyle/>
          <a:p>
            <a:r>
              <a:rPr lang="en-US" b="1" dirty="0"/>
              <a:t>Neighbourhood with Complete Data, Toronto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1464F4-6FF1-48B8-8BFB-6AC57F09E1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86" y="1402080"/>
            <a:ext cx="9307859" cy="5280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037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F770-5030-4A10-9BF8-15079609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2E7EA4-5F80-40C8-994E-F41378EC1D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26" y="1334893"/>
            <a:ext cx="9135369" cy="5375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450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57D3-68D1-4A0A-97A1-C3103B95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Weighed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AE41-EEF2-433F-89F3-8B9A304C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514" y="1617785"/>
            <a:ext cx="9943098" cy="524021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Required Avg Crime in Neighbourhood = low</a:t>
            </a:r>
          </a:p>
          <a:p>
            <a:pPr lvl="1"/>
            <a:r>
              <a:rPr lang="en-US" dirty="0"/>
              <a:t>better the safety more people for outing</a:t>
            </a:r>
          </a:p>
          <a:p>
            <a:pPr lvl="0"/>
            <a:r>
              <a:rPr lang="en-US" dirty="0"/>
              <a:t>Required Employment in Neighbourhood = high</a:t>
            </a:r>
          </a:p>
          <a:p>
            <a:pPr lvl="1"/>
            <a:r>
              <a:rPr lang="en-US" dirty="0"/>
              <a:t>so people could more likely to go to restaurant</a:t>
            </a:r>
          </a:p>
          <a:p>
            <a:pPr lvl="0"/>
            <a:r>
              <a:rPr lang="en-US" dirty="0"/>
              <a:t>Required Population in Neighbourhood = high</a:t>
            </a:r>
          </a:p>
          <a:p>
            <a:pPr lvl="1"/>
            <a:r>
              <a:rPr lang="en-US" dirty="0"/>
              <a:t>more population more crowd in restaurant</a:t>
            </a:r>
          </a:p>
          <a:p>
            <a:pPr lvl="0"/>
            <a:r>
              <a:rPr lang="en-US" dirty="0"/>
              <a:t>Required Density in Neighbourhood = high</a:t>
            </a:r>
          </a:p>
          <a:p>
            <a:pPr lvl="1"/>
            <a:r>
              <a:rPr lang="en-US" dirty="0"/>
              <a:t>more density more crowd in restaurant</a:t>
            </a:r>
          </a:p>
          <a:p>
            <a:pPr lvl="0"/>
            <a:r>
              <a:rPr lang="en-US" dirty="0"/>
              <a:t>Required Avg Income in Neighbourhood = high</a:t>
            </a:r>
          </a:p>
          <a:p>
            <a:pPr lvl="1"/>
            <a:r>
              <a:rPr lang="en-US" dirty="0"/>
              <a:t>to spend more</a:t>
            </a:r>
          </a:p>
          <a:p>
            <a:pPr lvl="0"/>
            <a:r>
              <a:rPr lang="en-US" dirty="0"/>
              <a:t>Required Second Language Percent in Neighbourhood = high	</a:t>
            </a:r>
          </a:p>
          <a:p>
            <a:pPr lvl="1"/>
            <a:r>
              <a:rPr lang="en-US" dirty="0"/>
              <a:t>more Italian people good chance of selling</a:t>
            </a:r>
          </a:p>
          <a:p>
            <a:pPr lvl="0"/>
            <a:r>
              <a:rPr lang="en-US" dirty="0"/>
              <a:t>Required Recreation Places in Neighbourhood = high</a:t>
            </a:r>
          </a:p>
          <a:p>
            <a:pPr lvl="1"/>
            <a:r>
              <a:rPr lang="en-US" dirty="0"/>
              <a:t>more pedestrian more selling</a:t>
            </a:r>
          </a:p>
        </p:txBody>
      </p:sp>
    </p:spTree>
    <p:extLst>
      <p:ext uri="{BB962C8B-B14F-4D97-AF65-F5344CB8AC3E}">
        <p14:creationId xmlns:p14="http://schemas.microsoft.com/office/powerpoint/2010/main" val="3332973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9A0D-7BEF-4047-A450-7C8468AE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Recommended Locations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1774C0-08D2-4F93-BF2A-EFD72670D1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89" y="1264555"/>
            <a:ext cx="9680588" cy="5445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8072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FCAE-5417-4612-BF93-97C8B602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 </a:t>
            </a:r>
            <a:r>
              <a:rPr lang="en-US" b="1" dirty="0"/>
              <a:t>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3604-779B-48F6-8D4F-C8D0B464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94453"/>
            <a:ext cx="8915400" cy="4863547"/>
          </a:xfrm>
        </p:spPr>
        <p:txBody>
          <a:bodyPr>
            <a:normAutofit/>
          </a:bodyPr>
          <a:lstStyle/>
          <a:p>
            <a:r>
              <a:rPr lang="en-US" dirty="0"/>
              <a:t>Acquisition of multiple, related data to recommend the best locations for opening an Italian restaurant in Toronto. </a:t>
            </a:r>
          </a:p>
          <a:p>
            <a:r>
              <a:rPr lang="en-US" dirty="0"/>
              <a:t>Web scraping and API are used to get/extract data</a:t>
            </a:r>
          </a:p>
          <a:p>
            <a:r>
              <a:rPr lang="en-US" dirty="0"/>
              <a:t>Pearson correlation coefficient and ANOVA tests utilized to remove extra feature</a:t>
            </a:r>
          </a:p>
          <a:p>
            <a:r>
              <a:rPr lang="en-US" dirty="0"/>
              <a:t>K-Means clustering technique used to get weighted clusters</a:t>
            </a:r>
          </a:p>
          <a:p>
            <a:r>
              <a:rPr lang="en-US" dirty="0"/>
              <a:t>Elbow Method used for optimal cluster</a:t>
            </a:r>
          </a:p>
          <a:p>
            <a:r>
              <a:rPr lang="en-US" dirty="0"/>
              <a:t>Total 60 Neighbourhood obtain whose number could be increased by renaming and matching manually</a:t>
            </a:r>
          </a:p>
          <a:p>
            <a:r>
              <a:rPr lang="en-US" dirty="0"/>
              <a:t>Further features like real estate prices etc. can be used to enhance the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9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0E1C-BAE8-4D72-9469-6D05DEBB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for stakeholder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BEF8-5F70-4A6F-9D89-0BE7CD0D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Selection of a new location for opening a restaurant in an unfamiliar city is totally a risk which needs too much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Efforts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Expenses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Collaborations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Decision making. 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712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57E4-CE8B-4CAE-90F2-EC3399B9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94F2-F4E1-416D-B855-499D8118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businessman </a:t>
            </a:r>
          </a:p>
          <a:p>
            <a:r>
              <a:rPr lang="en-US" dirty="0"/>
              <a:t>Foreign investor/businessman </a:t>
            </a:r>
          </a:p>
          <a:p>
            <a:r>
              <a:rPr lang="en-US" dirty="0"/>
              <a:t>Entrepreneur</a:t>
            </a:r>
          </a:p>
          <a:p>
            <a:r>
              <a:rPr lang="en-US" dirty="0"/>
              <a:t>Researcher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45DF-F1B2-427A-8F26-48C16247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Acquisition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865792-1DAA-4389-8115-2D3AD7FA9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019257"/>
              </p:ext>
            </p:extLst>
          </p:nvPr>
        </p:nvGraphicFramePr>
        <p:xfrm>
          <a:off x="1209822" y="1266093"/>
          <a:ext cx="10114670" cy="4945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607">
                  <a:extLst>
                    <a:ext uri="{9D8B030D-6E8A-4147-A177-3AD203B41FA5}">
                      <a16:colId xmlns:a16="http://schemas.microsoft.com/office/drawing/2014/main" val="1625269140"/>
                    </a:ext>
                  </a:extLst>
                </a:gridCol>
                <a:gridCol w="3892810">
                  <a:extLst>
                    <a:ext uri="{9D8B030D-6E8A-4147-A177-3AD203B41FA5}">
                      <a16:colId xmlns:a16="http://schemas.microsoft.com/office/drawing/2014/main" val="3643257663"/>
                    </a:ext>
                  </a:extLst>
                </a:gridCol>
                <a:gridCol w="5633253">
                  <a:extLst>
                    <a:ext uri="{9D8B030D-6E8A-4147-A177-3AD203B41FA5}">
                      <a16:colId xmlns:a16="http://schemas.microsoft.com/office/drawing/2014/main" val="3465431151"/>
                    </a:ext>
                  </a:extLst>
                </a:gridCol>
              </a:tblGrid>
              <a:tr h="5767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Sr. No.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Link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14446"/>
                  </a:ext>
                </a:extLst>
              </a:tr>
              <a:tr h="485477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marL="55542" marR="5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Population &amp; Density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https://en.wikipedia.org/wiki/Demographics_of_Toronto_neighbourhoods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3276"/>
                  </a:ext>
                </a:extLst>
              </a:tr>
              <a:tr h="485477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 marL="55542" marR="5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Income of Neighbourhood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https://en.wikipedia.org/wiki/Demographics_of_Toronto_neighbourhoods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921655"/>
                  </a:ext>
                </a:extLst>
              </a:tr>
              <a:tr h="485477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</a:t>
                      </a:r>
                    </a:p>
                  </a:txBody>
                  <a:tcPr marL="55542" marR="5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Rate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http://data.torontopolice.on.ca/datasets/neighbourhood-crime-rates-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93681"/>
                  </a:ext>
                </a:extLst>
              </a:tr>
              <a:tr h="28436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</a:t>
                      </a:r>
                    </a:p>
                  </a:txBody>
                  <a:tcPr marL="55542" marR="5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Recreation Places in Neighbourhood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Foursquare.com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367624"/>
                  </a:ext>
                </a:extLst>
              </a:tr>
              <a:tr h="28436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</a:t>
                      </a:r>
                    </a:p>
                  </a:txBody>
                  <a:tcPr marL="55542" marR="5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Employment in Neighbourhood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http://map.toronto.ca/wellbeing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88725"/>
                  </a:ext>
                </a:extLst>
              </a:tr>
              <a:tr h="485477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</a:t>
                      </a:r>
                    </a:p>
                  </a:txBody>
                  <a:tcPr marL="55542" marR="5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Commuting on any Transport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https://en.wikipedia.org/wiki/Demographics_of_Toronto_neighbourhoods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512495"/>
                  </a:ext>
                </a:extLst>
              </a:tr>
              <a:tr h="485477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</a:t>
                      </a:r>
                    </a:p>
                  </a:txBody>
                  <a:tcPr marL="55542" marR="5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Percentage of Relevant Population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https://en.wikipedia.org/wiki/Demographics_of_Toronto_neighbourhoods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07905"/>
                  </a:ext>
                </a:extLst>
              </a:tr>
              <a:tr h="29505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8.</a:t>
                      </a:r>
                    </a:p>
                  </a:txBody>
                  <a:tcPr marL="55542" marR="5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Postcode, Latitude &amp; Longitude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http://cocl.us/Geospatial_data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35339"/>
                  </a:ext>
                </a:extLst>
              </a:tr>
              <a:tr h="485477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9.</a:t>
                      </a:r>
                    </a:p>
                  </a:txBody>
                  <a:tcPr marL="55542" marR="5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Postcode, Boroughs &amp; Neighbourhood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https://en.wikipedia.org/wiki/List_of_postal_codes_of_Canada:_M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385131"/>
                  </a:ext>
                </a:extLst>
              </a:tr>
              <a:tr h="284360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676806"/>
                  </a:ext>
                </a:extLst>
              </a:tr>
              <a:tr h="28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Distinct Dataset Links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542" marR="5554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537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2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D1BA-899A-4843-BD1A-86493D38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0955-4E4A-4253-A438-19597A39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 are utilized for cleaning the data like</a:t>
            </a:r>
          </a:p>
          <a:p>
            <a:r>
              <a:rPr lang="en-US" dirty="0"/>
              <a:t>Split</a:t>
            </a:r>
          </a:p>
          <a:p>
            <a:r>
              <a:rPr lang="en-US" dirty="0"/>
              <a:t>Strip</a:t>
            </a:r>
          </a:p>
          <a:p>
            <a:r>
              <a:rPr lang="en-US" dirty="0"/>
              <a:t>Replace etc.</a:t>
            </a:r>
          </a:p>
          <a:p>
            <a:r>
              <a:rPr lang="en-US" dirty="0"/>
              <a:t>Data with </a:t>
            </a:r>
            <a:r>
              <a:rPr lang="en-US" dirty="0" err="1"/>
              <a:t>NaN</a:t>
            </a:r>
            <a:r>
              <a:rPr lang="en-US" dirty="0"/>
              <a:t> (not a number) is replaced with zero or the tuple is removed based on the dataset requirement</a:t>
            </a:r>
          </a:p>
          <a:p>
            <a:r>
              <a:rPr lang="en-US" dirty="0"/>
              <a:t>Redundancy is addressed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9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8755-96F8-4935-B25D-A960003F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E14048-EB81-47DD-89FD-B6986652FB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38" y="1528690"/>
            <a:ext cx="8445524" cy="5195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96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DB05-6582-4C4A-A4EB-4EB5C210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Pearson correlation coefficient and ANOVA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2463-5002-4BC2-8E13-E3612B1C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248" y="2278965"/>
            <a:ext cx="8915400" cy="4304715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Pearson correlation coefficient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Correlation coefficient = 0.69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p-value is 7.939413292581887e-10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ANOVA Test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F-value = 5.514682857019 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p-value = 0.02052128232031738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9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055-03BC-41B1-AAE1-7620BBFA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Density vs Transit Commuting Percent </a:t>
            </a:r>
            <a:r>
              <a:rPr lang="en-US" sz="2800" b="1" dirty="0"/>
              <a:t>(Feature Drop)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3E2158-68A5-4FD4-93DF-2CE0FC69BE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049193"/>
            <a:ext cx="8911687" cy="4506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4989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647</Words>
  <Application>Microsoft Office PowerPoint</Application>
  <PresentationFormat>Widescreen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Recommendation System  of  Locations for  Opening a New Italian Restaurant</vt:lpstr>
      <vt:lpstr>Background</vt:lpstr>
      <vt:lpstr>Problem for stakeholder</vt:lpstr>
      <vt:lpstr>Stakeholders</vt:lpstr>
      <vt:lpstr>Data Acquisition</vt:lpstr>
      <vt:lpstr>Data Cleaning</vt:lpstr>
      <vt:lpstr>Exploratory Data Analysis </vt:lpstr>
      <vt:lpstr>Pearson correlation coefficient and ANOVA Test</vt:lpstr>
      <vt:lpstr>Density vs Transit Commuting Percent (Feature Drop)</vt:lpstr>
      <vt:lpstr>Population vs Average Income</vt:lpstr>
      <vt:lpstr>Population vs Employment</vt:lpstr>
      <vt:lpstr>Employment vs Density </vt:lpstr>
      <vt:lpstr>Employment vs Average Income</vt:lpstr>
      <vt:lpstr>Average Income vs Total Recreation Places</vt:lpstr>
      <vt:lpstr>Average Income vs Second Language Percent</vt:lpstr>
      <vt:lpstr>Transit Commuting Percent vs Second Language Percent</vt:lpstr>
      <vt:lpstr>Average Income vs Density vs Average Crime</vt:lpstr>
      <vt:lpstr> Neighbourhood Offering Major Portion of Employment</vt:lpstr>
      <vt:lpstr>Clustering</vt:lpstr>
      <vt:lpstr>Optimal “k” for clusters</vt:lpstr>
      <vt:lpstr>Neighbourhood with Complete Data, Toronto Map</vt:lpstr>
      <vt:lpstr>Clustering Result</vt:lpstr>
      <vt:lpstr>Weighed Clustering</vt:lpstr>
      <vt:lpstr>Recommended Locations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 of  Locations for Opening a New Italian Restaurant</dc:title>
  <dc:creator>WhiteHat</dc:creator>
  <cp:lastModifiedBy>WhiteHat</cp:lastModifiedBy>
  <cp:revision>97</cp:revision>
  <dcterms:created xsi:type="dcterms:W3CDTF">2019-09-03T11:42:18Z</dcterms:created>
  <dcterms:modified xsi:type="dcterms:W3CDTF">2019-09-03T13:27:57Z</dcterms:modified>
</cp:coreProperties>
</file>