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85" r:id="rId2"/>
    <p:sldId id="284" r:id="rId3"/>
    <p:sldId id="277" r:id="rId4"/>
    <p:sldId id="269" r:id="rId5"/>
    <p:sldId id="282" r:id="rId6"/>
    <p:sldId id="281" r:id="rId7"/>
    <p:sldId id="280" r:id="rId8"/>
    <p:sldId id="270" r:id="rId9"/>
    <p:sldId id="288" r:id="rId10"/>
    <p:sldId id="283" r:id="rId11"/>
    <p:sldId id="286" r:id="rId12"/>
    <p:sldId id="292" r:id="rId13"/>
    <p:sldId id="293" r:id="rId14"/>
    <p:sldId id="289" r:id="rId15"/>
    <p:sldId id="290" r:id="rId16"/>
    <p:sldId id="291" r:id="rId17"/>
    <p:sldId id="294" r:id="rId18"/>
    <p:sldId id="295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4" autoAdjust="0"/>
    <p:restoredTop sz="94728" autoAdjust="0"/>
  </p:normalViewPr>
  <p:slideViewPr>
    <p:cSldViewPr>
      <p:cViewPr varScale="1">
        <p:scale>
          <a:sx n="82" d="100"/>
          <a:sy n="8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6C28A702-E637-4C14-94E5-E4CFDEDFD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F183BEBA-5A80-491C-91B4-E4EFF0694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9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AFD34-51E1-40D7-AC8F-53E49B2EBD60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6612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257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228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1731F-7993-4C80-961A-33DF1AA19751}" type="slidenum">
              <a:rPr lang="en-US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441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676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32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667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339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164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9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61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10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74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AF35-0E52-45E1-9EA2-5F8226B77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F3E96-B346-488F-87DB-F16F76FCD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1EDA8-CB8F-417A-91C8-9F848508B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826-8059-402C-ACB2-F8EA9D384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291C8-208C-4999-8403-0FFEBB85E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6D0E1-2382-472C-A814-241BF5791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979C1-925C-48D5-B772-2257C6BCE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611D8-FE9A-4E7C-B1C5-F2FAA345D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7FB2-8107-4672-856F-8B03C9F9E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BDE3A-663E-487E-9073-BF6CE87EBF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9ED97-19B6-473D-83BC-5995226789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E7CB8-AD00-4688-8FAC-742BAC031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E80347D7-349D-499C-9B16-BA4200597E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virtual function?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can be achieved with virtual functions?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define a pure virtual function?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is an abstract class?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a variable be declared to be of the type of an abstract class?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a pointer be declared to be of the type of an abstract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10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{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for (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= 0;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&lt; count;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++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array[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] &lt;&lt; " ";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 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</p:txBody>
      </p:sp>
    </p:spTree>
    <p:extLst>
      <p:ext uri="{BB962C8B-B14F-4D97-AF65-F5344CB8AC3E}">
        <p14:creationId xmlns:p14="http://schemas.microsoft.com/office/powerpoint/2010/main" val="2623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12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eaLnBrk="1" hangingPunct="1">
              <a:buNone/>
            </a:pPr>
            <a:r>
              <a:rPr lang="en-US" sz="2800" dirty="0" err="1">
                <a:solidFill>
                  <a:schemeClr val="tx1"/>
                </a:solidFill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</a:rPr>
              <a:t>yclass</a:t>
            </a:r>
            <a:r>
              <a:rPr lang="en-US" sz="2800" dirty="0" smtClean="0">
                <a:solidFill>
                  <a:schemeClr val="tx1"/>
                </a:solidFill>
              </a:rPr>
              <a:t> xx[100];  &lt;- </a:t>
            </a:r>
            <a:r>
              <a:rPr lang="en-US" sz="2800" dirty="0" smtClean="0"/>
              <a:t>user defined type can also be used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(xx, 100);</a:t>
            </a:r>
          </a:p>
        </p:txBody>
      </p:sp>
    </p:spTree>
    <p:extLst>
      <p:ext uri="{BB962C8B-B14F-4D97-AF65-F5344CB8AC3E}">
        <p14:creationId xmlns:p14="http://schemas.microsoft.com/office/powerpoint/2010/main" val="25530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any user defined type be used with a template function?</a:t>
            </a:r>
          </a:p>
          <a:p>
            <a:pPr lvl="1"/>
            <a:r>
              <a:rPr lang="en-US" dirty="0" smtClean="0"/>
              <a:t>Not always, only the ones that support all operations used in the function.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if </a:t>
            </a:r>
            <a:r>
              <a:rPr lang="en-US" dirty="0" err="1" smtClean="0">
                <a:solidFill>
                  <a:schemeClr val="tx1"/>
                </a:solidFill>
              </a:rPr>
              <a:t>myclass</a:t>
            </a:r>
            <a:r>
              <a:rPr lang="en-US" dirty="0" smtClean="0">
                <a:solidFill>
                  <a:schemeClr val="tx1"/>
                </a:solidFill>
              </a:rPr>
              <a:t> does not have overloaded &lt;&lt; operator, the </a:t>
            </a:r>
            <a:r>
              <a:rPr lang="en-US" dirty="0" err="1" smtClean="0">
                <a:solidFill>
                  <a:schemeClr val="tx1"/>
                </a:solidFill>
              </a:rPr>
              <a:t>printarray</a:t>
            </a:r>
            <a:r>
              <a:rPr lang="en-US" dirty="0" smtClean="0">
                <a:solidFill>
                  <a:schemeClr val="tx1"/>
                </a:solidFill>
              </a:rPr>
              <a:t> template function will not work.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 far the classes that we define use fix data types.</a:t>
            </a:r>
          </a:p>
          <a:p>
            <a:r>
              <a:rPr lang="en-US" dirty="0">
                <a:solidFill>
                  <a:schemeClr val="tx1"/>
                </a:solidFill>
              </a:rPr>
              <a:t>Sometime is useful to allow storage in a class for different data types.</a:t>
            </a:r>
          </a:p>
          <a:p>
            <a:r>
              <a:rPr lang="en-US" dirty="0">
                <a:solidFill>
                  <a:schemeClr val="tx1"/>
                </a:solidFill>
              </a:rPr>
              <a:t>See simplelist1 </a:t>
            </a:r>
            <a:r>
              <a:rPr lang="en-US" dirty="0" smtClean="0">
                <a:solidFill>
                  <a:schemeClr val="tx1"/>
                </a:solidFill>
              </a:rPr>
              <a:t>(a list of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type elements) example</a:t>
            </a:r>
          </a:p>
          <a:p>
            <a:pPr lvl="1"/>
            <a:r>
              <a:rPr lang="en-US" dirty="0" smtClean="0"/>
              <a:t>What if we want to make a simple list of double type?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Copy paste the whole file and replace </a:t>
            </a:r>
            <a:r>
              <a:rPr lang="en-US" dirty="0" err="1" smtClean="0"/>
              <a:t>int</a:t>
            </a:r>
            <a:r>
              <a:rPr lang="en-US" dirty="0" smtClean="0"/>
              <a:t> with double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Make use of </a:t>
            </a:r>
            <a:r>
              <a:rPr lang="en-US" dirty="0" err="1" smtClean="0">
                <a:solidFill>
                  <a:schemeClr val="tx1"/>
                </a:solidFill>
              </a:rPr>
              <a:t>typedef</a:t>
            </a:r>
            <a:r>
              <a:rPr lang="en-US" dirty="0" smtClean="0">
                <a:solidFill>
                  <a:schemeClr val="tx1"/>
                </a:solidFill>
              </a:rPr>
              <a:t> in C++, See simplelist2.</a:t>
            </a:r>
          </a:p>
          <a:p>
            <a:pPr lvl="3"/>
            <a:r>
              <a:rPr lang="en-US" dirty="0" smtClean="0"/>
              <a:t>Still need to change one line of code for a new type.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Function templates allow writing generic functions that work on many types.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Same idea applies to defining generic classes that work with many types  -- extract the type to be a template to make a generic classes.</a:t>
            </a:r>
          </a:p>
          <a:p>
            <a:pPr lvl="1"/>
            <a:r>
              <a:rPr lang="en-US" dirty="0" smtClean="0"/>
              <a:t>See simplelist3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class into a template, prefix the class definition with the syntax: </a:t>
            </a:r>
          </a:p>
          <a:p>
            <a:pPr marL="400050" lvl="1" indent="0">
              <a:buNone/>
            </a:pPr>
            <a:r>
              <a:rPr lang="en-US" dirty="0"/>
              <a:t>template&lt; class T &gt;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Here T is just a type parameter. Like a function parameter, it is a place holder.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the class is instantiated, T is replaced by a real type.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access a member function, use the following syntax:</a:t>
            </a:r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&lt; T &gt;:: </a:t>
            </a:r>
            <a:r>
              <a:rPr lang="en-US" dirty="0" err="1" smtClean="0"/>
              <a:t>memberName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SimpleList</a:t>
            </a:r>
            <a:r>
              <a:rPr lang="en-US" dirty="0" smtClean="0"/>
              <a:t> &lt; T &gt; :: </a:t>
            </a:r>
            <a:r>
              <a:rPr lang="en-US" dirty="0" err="1" smtClean="0"/>
              <a:t>SimpleList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the class template: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&lt;real type&gt; variable;</a:t>
            </a:r>
          </a:p>
          <a:p>
            <a:pPr lvl="1"/>
            <a:r>
              <a:rPr lang="en-US" dirty="0" err="1" smtClean="0"/>
              <a:t>SimpleList</a:t>
            </a:r>
            <a:r>
              <a:rPr lang="en-US" dirty="0" smtClean="0"/>
              <a:t> &lt; </a:t>
            </a:r>
            <a:r>
              <a:rPr lang="en-US" dirty="0" err="1" smtClean="0"/>
              <a:t>int</a:t>
            </a:r>
            <a:r>
              <a:rPr lang="en-US" dirty="0" smtClean="0"/>
              <a:t> &gt; list1;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Class Templates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next common use of templates is class templates. This is especially useful for container classes that are used to store objects.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400" dirty="0" smtClean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template 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&lt;class 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class Stack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private: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400" dirty="0" err="1" smtClean="0">
                <a:latin typeface="Courier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::vector&lt;T&gt; items;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public: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void push(T </a:t>
            </a:r>
            <a:r>
              <a:rPr lang="en-US" altLang="en-US" sz="1400" dirty="0" err="1" smtClean="0">
                <a:latin typeface="Courier" pitchFamily="49" charset="0"/>
                <a:ea typeface="ＭＳ Ｐゴシック" panose="020B0600070205080204" pitchFamily="34" charset="-128"/>
              </a:rPr>
              <a:t>const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&amp;);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void pop();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T top() </a:t>
            </a:r>
            <a:r>
              <a:rPr lang="en-US" altLang="en-US" sz="1400" dirty="0" err="1" smtClean="0">
                <a:latin typeface="Courier" pitchFamily="49" charset="0"/>
                <a:ea typeface="ＭＳ Ｐゴシック" panose="020B0600070205080204" pitchFamily="34" charset="-128"/>
              </a:rPr>
              <a:t>const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	bool empty() </a:t>
            </a:r>
            <a:r>
              <a:rPr lang="en-US" altLang="en-US" sz="1400" dirty="0" err="1" smtClean="0">
                <a:latin typeface="Courier" pitchFamily="49" charset="0"/>
                <a:ea typeface="ＭＳ Ｐゴシック" panose="020B0600070205080204" pitchFamily="34" charset="-128"/>
              </a:rPr>
              <a:t>const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 { return </a:t>
            </a:r>
            <a:r>
              <a:rPr lang="en-US" altLang="en-US" sz="1400" dirty="0" err="1" smtClean="0">
                <a:latin typeface="Courier" pitchFamily="49" charset="0"/>
                <a:ea typeface="ＭＳ Ｐゴシック" panose="020B0600070205080204" pitchFamily="34" charset="-128"/>
              </a:rPr>
              <a:t>items.empty</a:t>
            </a: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();}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400" dirty="0" smtClean="0">
                <a:latin typeface="Courier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400" dirty="0" smtClean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E681D9-1BF5-4DFD-B624-FA58F11DECD2}" type="slidenum">
              <a:rPr lang="en-AU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A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1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Class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Members functions need to be written with template information.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 smtClean="0">
              <a:latin typeface="Courier"/>
              <a:ea typeface="+mn-ea"/>
              <a:cs typeface="Courier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template 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&lt;class 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T&gt;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void Stack&lt;T&gt;::push(T </a:t>
            </a:r>
            <a:r>
              <a:rPr lang="en-US" sz="1400" dirty="0" err="1" smtClean="0">
                <a:latin typeface="Courier"/>
                <a:ea typeface="+mn-ea"/>
                <a:cs typeface="Courier"/>
              </a:rPr>
              <a:t>const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 &amp;a)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	</a:t>
            </a:r>
            <a:r>
              <a:rPr lang="en-US" sz="1400" dirty="0" err="1" smtClean="0">
                <a:latin typeface="Courier"/>
                <a:ea typeface="+mn-ea"/>
                <a:cs typeface="Courier"/>
              </a:rPr>
              <a:t>items.push_back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(a);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 smtClean="0">
              <a:latin typeface="Courier"/>
              <a:ea typeface="+mn-ea"/>
              <a:cs typeface="Courier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These classes can be used by defining the data type they will be used to store: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 smtClean="0">
              <a:latin typeface="Courier"/>
              <a:ea typeface="+mn-ea"/>
              <a:cs typeface="Courier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err="1" smtClean="0">
                <a:latin typeface="Courier"/>
                <a:ea typeface="+mn-ea"/>
                <a:cs typeface="Courier"/>
              </a:rPr>
              <a:t>int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 main()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	Stack&lt;</a:t>
            </a:r>
            <a:r>
              <a:rPr lang="en-US" sz="1400" dirty="0" err="1" smtClean="0">
                <a:latin typeface="Courier"/>
                <a:ea typeface="+mn-ea"/>
                <a:cs typeface="Courier"/>
              </a:rPr>
              <a:t>int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&gt; </a:t>
            </a:r>
            <a:r>
              <a:rPr lang="en-US" sz="1400" dirty="0" err="1" smtClean="0">
                <a:latin typeface="Courier"/>
                <a:ea typeface="+mn-ea"/>
                <a:cs typeface="Courier"/>
              </a:rPr>
              <a:t>intStack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	Stack&lt;float&gt; </a:t>
            </a:r>
            <a:r>
              <a:rPr lang="en-US" sz="1400" dirty="0" err="1" smtClean="0">
                <a:latin typeface="Courier"/>
                <a:ea typeface="+mn-ea"/>
                <a:cs typeface="Courier"/>
              </a:rPr>
              <a:t>floatStack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	Stack&lt;string&gt; </a:t>
            </a:r>
            <a:r>
              <a:rPr lang="en-US" sz="1400" dirty="0" err="1" smtClean="0">
                <a:latin typeface="Courier"/>
                <a:ea typeface="+mn-ea"/>
                <a:cs typeface="Courier"/>
              </a:rPr>
              <a:t>stringStack</a:t>
            </a:r>
            <a:r>
              <a:rPr lang="en-US" sz="1400" dirty="0" smtClean="0">
                <a:latin typeface="Courier"/>
                <a:ea typeface="+mn-ea"/>
                <a:cs typeface="Courier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latin typeface="Courier"/>
                <a:ea typeface="+mn-ea"/>
                <a:cs typeface="Courier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 smtClean="0">
              <a:latin typeface="Courier"/>
              <a:ea typeface="+mn-ea"/>
              <a:cs typeface="Courier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 smtClean="0">
              <a:latin typeface="Courier"/>
              <a:ea typeface="+mn-ea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40909F-B9AE-41DC-97E3-6A1464DD6711}" type="slidenum">
              <a:rPr lang="en-AU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A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07FC-A8C5-451B-BEEE-D65811FF5E32}" type="slidenum">
              <a:rPr lang="en-US"/>
              <a:pPr/>
              <a:t>2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Templates</a:t>
            </a:r>
            <a:br>
              <a:rPr lang="en-US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62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38B1-675A-46D3-B6D2-3C8463640036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Type-independent patterns that can work with multiple data types.</a:t>
            </a:r>
          </a:p>
          <a:p>
            <a:pPr lvl="1" eaLnBrk="1" hangingPunct="1"/>
            <a:r>
              <a:rPr lang="en-US" dirty="0" smtClean="0"/>
              <a:t>Generic programming</a:t>
            </a:r>
          </a:p>
          <a:p>
            <a:pPr lvl="1" eaLnBrk="1" hangingPunct="1"/>
            <a:r>
              <a:rPr lang="en-US" dirty="0" smtClean="0"/>
              <a:t>Code reusable</a:t>
            </a:r>
          </a:p>
          <a:p>
            <a:pPr eaLnBrk="1" hangingPunct="1"/>
            <a:r>
              <a:rPr lang="en-US" dirty="0" smtClean="0"/>
              <a:t>Function Templates</a:t>
            </a:r>
          </a:p>
          <a:p>
            <a:pPr lvl="1" eaLnBrk="1" hangingPunct="1"/>
            <a:r>
              <a:rPr lang="en-US" dirty="0" smtClean="0"/>
              <a:t>These define logic behind the algorithms that work for multiple data types.</a:t>
            </a:r>
          </a:p>
          <a:p>
            <a:pPr eaLnBrk="1" hangingPunct="1"/>
            <a:r>
              <a:rPr lang="en-US" dirty="0" smtClean="0"/>
              <a:t>Class Templates</a:t>
            </a:r>
          </a:p>
          <a:p>
            <a:pPr lvl="1" eaLnBrk="1" hangingPunct="1"/>
            <a:r>
              <a:rPr lang="en-US" dirty="0" smtClean="0"/>
              <a:t>These define generic class patterns into which specific data types can be plugged in to produce new classes.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6934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C++ routines work on specific types. We often need to write different routines to perform the same operation on different data types.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maximum(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b,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5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524000"/>
            <a:ext cx="64770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float maximum(float a, float b, float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float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5410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double maximum(double a, double b, double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double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dirty="0" smtClean="0"/>
              <a:t>The logic is exactly the same, but the data type is different.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templates</a:t>
            </a:r>
            <a:r>
              <a:rPr lang="en-US" dirty="0" smtClean="0"/>
              <a:t> allow the logic to be written once and used for all data types – </a:t>
            </a:r>
            <a:r>
              <a:rPr lang="en-US" dirty="0" smtClean="0">
                <a:solidFill>
                  <a:srgbClr val="3333FF"/>
                </a:solidFill>
              </a:rPr>
              <a:t>generic function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7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543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Generic function to find a maximum value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(see maximum example).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 maximum(T a, T b, 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emplate function itself is incomplete because the compiler will need to know the actual type to generate code. So template program are often placed in .h or .</a:t>
            </a:r>
            <a:r>
              <a:rPr lang="en-US" sz="1800" dirty="0" err="1" smtClean="0">
                <a:solidFill>
                  <a:schemeClr val="tx1"/>
                </a:solidFill>
              </a:rPr>
              <a:t>hpp</a:t>
            </a:r>
            <a:r>
              <a:rPr lang="en-US" sz="1800" dirty="0" smtClean="0">
                <a:solidFill>
                  <a:schemeClr val="tx1"/>
                </a:solidFill>
              </a:rPr>
              <a:t> files to be included in program that uses the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C++ compiler will then generate the real function based on the use of the function template.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8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After a function template is included (or defined), the function can be used by passing parameters of real types.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 maximum(T a, T b, T c)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…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…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m = maximum(i1, i2, i3);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02870" indent="-285750" eaLnBrk="1" hangingPunct="1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aximum(i1, i2, i3) will invoke the template function with T==int. The function returns a value of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type.</a:t>
            </a:r>
          </a:p>
          <a:p>
            <a:pPr marL="102870" indent="-285750" eaLnBrk="1" hangingPunct="1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9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Each call to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</a:rPr>
              <a:t>maximum()</a:t>
            </a:r>
            <a:r>
              <a:rPr lang="en-US" sz="2800" dirty="0" smtClean="0">
                <a:solidFill>
                  <a:schemeClr val="tx1"/>
                </a:solidFill>
              </a:rPr>
              <a:t> on a different data type forces the compiler to generate a different function using the template. See the maximum example.</a:t>
            </a:r>
          </a:p>
          <a:p>
            <a:pPr lvl="1" eaLnBrk="1" hangingPunct="1"/>
            <a:r>
              <a:rPr lang="en-US" dirty="0" smtClean="0"/>
              <a:t>One copy of code for many types.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invoke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"The maximum integer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&lt;&lt; maximum( i1, i2, i3 );     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demonstrate maximum with double values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double d1, d2, d3;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invoke double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"The maximum double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&lt;&lt; maximum( d1, d2, d3 );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90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1825</TotalTime>
  <Words>1152</Words>
  <Application>Microsoft Office PowerPoint</Application>
  <PresentationFormat>On-screen Show (4:3)</PresentationFormat>
  <Paragraphs>208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Arial Narrow</vt:lpstr>
      <vt:lpstr>Courier</vt:lpstr>
      <vt:lpstr>Courier New</vt:lpstr>
      <vt:lpstr>Times New Roman</vt:lpstr>
      <vt:lpstr>class_simple</vt:lpstr>
      <vt:lpstr>Review</vt:lpstr>
      <vt:lpstr>Templates </vt:lpstr>
      <vt:lpstr>Templates</vt:lpstr>
      <vt:lpstr>Function and function templates</vt:lpstr>
      <vt:lpstr>Function and function templates</vt:lpstr>
      <vt:lpstr>Function and function templates</vt:lpstr>
      <vt:lpstr>Function Templates</vt:lpstr>
      <vt:lpstr>Function Templates Usage</vt:lpstr>
      <vt:lpstr>Function Templates Usage</vt:lpstr>
      <vt:lpstr>Another example</vt:lpstr>
      <vt:lpstr>Usage</vt:lpstr>
      <vt:lpstr>Usage</vt:lpstr>
      <vt:lpstr>Use of template function</vt:lpstr>
      <vt:lpstr>Class template</vt:lpstr>
      <vt:lpstr>Class template</vt:lpstr>
      <vt:lpstr>Class template</vt:lpstr>
      <vt:lpstr>Class Templates</vt:lpstr>
      <vt:lpstr>Class Templates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505</cp:revision>
  <dcterms:created xsi:type="dcterms:W3CDTF">1601-01-01T00:00:00Z</dcterms:created>
  <dcterms:modified xsi:type="dcterms:W3CDTF">2020-09-24T08:40:34Z</dcterms:modified>
</cp:coreProperties>
</file>