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F120-F3DB-4421-8A8D-5A7EC658D92A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0FC5-72FC-4B9B-9294-51EE11A8E8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F120-F3DB-4421-8A8D-5A7EC658D92A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0FC5-72FC-4B9B-9294-51EE11A8E8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F120-F3DB-4421-8A8D-5A7EC658D92A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0FC5-72FC-4B9B-9294-51EE11A8E8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F120-F3DB-4421-8A8D-5A7EC658D92A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0FC5-72FC-4B9B-9294-51EE11A8E8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F120-F3DB-4421-8A8D-5A7EC658D92A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0FC5-72FC-4B9B-9294-51EE11A8E8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F120-F3DB-4421-8A8D-5A7EC658D92A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0FC5-72FC-4B9B-9294-51EE11A8E8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F120-F3DB-4421-8A8D-5A7EC658D92A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0FC5-72FC-4B9B-9294-51EE11A8E8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F120-F3DB-4421-8A8D-5A7EC658D92A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0FC5-72FC-4B9B-9294-51EE11A8E8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F120-F3DB-4421-8A8D-5A7EC658D92A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0FC5-72FC-4B9B-9294-51EE11A8E8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F120-F3DB-4421-8A8D-5A7EC658D92A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0FC5-72FC-4B9B-9294-51EE11A8E8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F120-F3DB-4421-8A8D-5A7EC658D92A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0FC5-72FC-4B9B-9294-51EE11A8E8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0D1F120-F3DB-4421-8A8D-5A7EC658D92A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7EE0FC5-72FC-4B9B-9294-51EE11A8E8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Object Oriented Programming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Madiha Khalid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413248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class Item 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     int        </a:t>
            </a:r>
            <a:r>
              <a:rPr lang="en-US" dirty="0" err="1"/>
              <a:t>stockNum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    double    price; </a:t>
            </a:r>
          </a:p>
          <a:p>
            <a:pPr>
              <a:buNone/>
            </a:pPr>
            <a:r>
              <a:rPr lang="en-US" dirty="0"/>
              <a:t>	 </a:t>
            </a:r>
          </a:p>
          <a:p>
            <a:pPr>
              <a:buNone/>
            </a:pPr>
            <a:r>
              <a:rPr lang="en-US" dirty="0"/>
              <a:t>	public: </a:t>
            </a:r>
          </a:p>
          <a:p>
            <a:pPr>
              <a:buNone/>
            </a:pPr>
            <a:r>
              <a:rPr lang="en-US" dirty="0"/>
              <a:t>		void </a:t>
            </a:r>
            <a:r>
              <a:rPr lang="en-US" dirty="0" err="1"/>
              <a:t>setStockNum</a:t>
            </a:r>
            <a:r>
              <a:rPr lang="en-US" dirty="0"/>
              <a:t>(int </a:t>
            </a:r>
            <a:r>
              <a:rPr lang="en-US" dirty="0" err="1"/>
              <a:t>stkNum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		{</a:t>
            </a:r>
          </a:p>
          <a:p>
            <a:pPr>
              <a:buNone/>
            </a:pPr>
            <a:r>
              <a:rPr lang="en-US" dirty="0"/>
              <a:t>			 </a:t>
            </a:r>
            <a:r>
              <a:rPr lang="en-US" dirty="0" err="1"/>
              <a:t>stockNum</a:t>
            </a:r>
            <a:r>
              <a:rPr lang="en-US" dirty="0"/>
              <a:t> = </a:t>
            </a:r>
            <a:r>
              <a:rPr lang="en-US" dirty="0" err="1"/>
              <a:t>stkNum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	}	</a:t>
            </a:r>
          </a:p>
          <a:p>
            <a:pPr>
              <a:buNone/>
            </a:pPr>
            <a:r>
              <a:rPr lang="en-US" dirty="0"/>
              <a:t>		void </a:t>
            </a:r>
            <a:r>
              <a:rPr lang="en-US" dirty="0" err="1"/>
              <a:t>setPrice</a:t>
            </a:r>
            <a:r>
              <a:rPr lang="en-US" dirty="0"/>
              <a:t>(double pr)</a:t>
            </a:r>
          </a:p>
          <a:p>
            <a:pPr>
              <a:buNone/>
            </a:pPr>
            <a:r>
              <a:rPr lang="en-US" dirty="0"/>
              <a:t>		{</a:t>
            </a:r>
          </a:p>
          <a:p>
            <a:pPr>
              <a:buNone/>
            </a:pPr>
            <a:r>
              <a:rPr lang="en-US" dirty="0"/>
              <a:t>			price = pr;</a:t>
            </a:r>
          </a:p>
          <a:p>
            <a:pPr>
              <a:buNone/>
            </a:pPr>
            <a:r>
              <a:rPr lang="en-US" dirty="0"/>
              <a:t>		}</a:t>
            </a:r>
          </a:p>
          <a:p>
            <a:pPr>
              <a:buNone/>
            </a:pPr>
            <a:r>
              <a:rPr lang="en-US" dirty="0"/>
              <a:t>		void </a:t>
            </a:r>
            <a:r>
              <a:rPr lang="en-US" dirty="0" err="1"/>
              <a:t>displayItem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/>
              <a:t>		{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&lt;&lt;“Item #”&lt;&lt;</a:t>
            </a:r>
            <a:r>
              <a:rPr lang="en-US" dirty="0" err="1"/>
              <a:t>stockNum</a:t>
            </a:r>
            <a:r>
              <a:rPr lang="en-US" dirty="0"/>
              <a:t>&lt;&lt;“costs $”&lt;&lt;price;</a:t>
            </a:r>
          </a:p>
          <a:p>
            <a:pPr>
              <a:buNone/>
            </a:pPr>
            <a:r>
              <a:rPr lang="en-US" dirty="0"/>
              <a:t>		}</a:t>
            </a:r>
          </a:p>
          <a:p>
            <a:pPr>
              <a:buNone/>
            </a:pPr>
            <a:r>
              <a:rPr lang="en-US" dirty="0"/>
              <a:t>};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413248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Class </a:t>
            </a:r>
            <a:r>
              <a:rPr lang="en-US" dirty="0" err="1"/>
              <a:t>SalesPerson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     int        </a:t>
            </a:r>
            <a:r>
              <a:rPr lang="en-US" dirty="0" err="1"/>
              <a:t>empID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    string    name; </a:t>
            </a:r>
          </a:p>
          <a:p>
            <a:pPr>
              <a:buNone/>
            </a:pPr>
            <a:r>
              <a:rPr lang="en-US" dirty="0"/>
              <a:t>	 </a:t>
            </a:r>
          </a:p>
          <a:p>
            <a:pPr>
              <a:buNone/>
            </a:pPr>
            <a:r>
              <a:rPr lang="en-US" dirty="0"/>
              <a:t>	public: </a:t>
            </a:r>
          </a:p>
          <a:p>
            <a:pPr>
              <a:buNone/>
            </a:pPr>
            <a:r>
              <a:rPr lang="en-US" dirty="0"/>
              <a:t>		void </a:t>
            </a:r>
            <a:r>
              <a:rPr lang="en-US" dirty="0" err="1"/>
              <a:t>setEmpID</a:t>
            </a:r>
            <a:r>
              <a:rPr lang="en-US" dirty="0"/>
              <a:t>(int id)</a:t>
            </a:r>
          </a:p>
          <a:p>
            <a:pPr>
              <a:buNone/>
            </a:pPr>
            <a:r>
              <a:rPr lang="en-US" dirty="0"/>
              <a:t>		{</a:t>
            </a:r>
          </a:p>
          <a:p>
            <a:pPr>
              <a:buNone/>
            </a:pPr>
            <a:r>
              <a:rPr lang="en-US" dirty="0"/>
              <a:t>			 </a:t>
            </a:r>
            <a:r>
              <a:rPr lang="en-US" dirty="0" err="1"/>
              <a:t>empID</a:t>
            </a:r>
            <a:r>
              <a:rPr lang="en-US" dirty="0"/>
              <a:t> = id;</a:t>
            </a:r>
          </a:p>
          <a:p>
            <a:pPr>
              <a:buNone/>
            </a:pPr>
            <a:r>
              <a:rPr lang="en-US" dirty="0"/>
              <a:t>		}	</a:t>
            </a:r>
          </a:p>
          <a:p>
            <a:pPr>
              <a:buNone/>
            </a:pPr>
            <a:r>
              <a:rPr lang="en-US" dirty="0"/>
              <a:t>		void </a:t>
            </a:r>
            <a:r>
              <a:rPr lang="en-US" dirty="0" err="1"/>
              <a:t>setName</a:t>
            </a:r>
            <a:r>
              <a:rPr lang="en-US" dirty="0"/>
              <a:t>(string </a:t>
            </a:r>
            <a:r>
              <a:rPr lang="en-US" dirty="0" err="1"/>
              <a:t>Lname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		{</a:t>
            </a:r>
          </a:p>
          <a:p>
            <a:pPr>
              <a:buNone/>
            </a:pPr>
            <a:r>
              <a:rPr lang="en-US" dirty="0"/>
              <a:t>			name = </a:t>
            </a:r>
            <a:r>
              <a:rPr lang="en-US" dirty="0" err="1"/>
              <a:t>Lname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	}</a:t>
            </a:r>
          </a:p>
          <a:p>
            <a:pPr>
              <a:buNone/>
            </a:pPr>
            <a:r>
              <a:rPr lang="en-US" dirty="0"/>
              <a:t>		void </a:t>
            </a:r>
            <a:r>
              <a:rPr lang="en-US" dirty="0" err="1"/>
              <a:t>displayPerson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/>
              <a:t>		{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&lt;&lt;“Employee #”&lt;&lt;</a:t>
            </a:r>
            <a:r>
              <a:rPr lang="en-US" dirty="0" err="1"/>
              <a:t>empID</a:t>
            </a:r>
            <a:r>
              <a:rPr lang="en-US" dirty="0"/>
              <a:t>&lt;&lt;“ ”&lt;&lt;name;</a:t>
            </a:r>
          </a:p>
          <a:p>
            <a:pPr>
              <a:buNone/>
            </a:pPr>
            <a:r>
              <a:rPr lang="en-US" dirty="0"/>
              <a:t>		}</a:t>
            </a:r>
          </a:p>
          <a:p>
            <a:pPr>
              <a:buNone/>
            </a:pPr>
            <a:r>
              <a:rPr lang="en-US" dirty="0"/>
              <a:t>};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4132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/>
              <a:t>Class Transaction</a:t>
            </a:r>
          </a:p>
          <a:p>
            <a:pPr>
              <a:buNone/>
            </a:pPr>
            <a:r>
              <a:rPr lang="en-US" sz="1600" dirty="0"/>
              <a:t>{</a:t>
            </a:r>
          </a:p>
          <a:p>
            <a:pPr>
              <a:buNone/>
            </a:pPr>
            <a:r>
              <a:rPr lang="en-US" sz="1600" dirty="0"/>
              <a:t>        int                  </a:t>
            </a:r>
            <a:r>
              <a:rPr lang="en-US" sz="1600" dirty="0" err="1"/>
              <a:t>transNum</a:t>
            </a:r>
            <a:r>
              <a:rPr lang="en-US" sz="1600" dirty="0"/>
              <a:t>;</a:t>
            </a:r>
          </a:p>
          <a:p>
            <a:pPr>
              <a:buNone/>
            </a:pPr>
            <a:r>
              <a:rPr lang="en-US" sz="1600" dirty="0"/>
              <a:t>	     Item               </a:t>
            </a:r>
            <a:r>
              <a:rPr lang="en-US" sz="1600" dirty="0" err="1"/>
              <a:t>itemSold</a:t>
            </a:r>
            <a:r>
              <a:rPr lang="en-US" sz="1600" dirty="0"/>
              <a:t>; </a:t>
            </a:r>
          </a:p>
          <a:p>
            <a:pPr>
              <a:buNone/>
            </a:pPr>
            <a:r>
              <a:rPr lang="en-US" sz="1600" dirty="0"/>
              <a:t>	     </a:t>
            </a:r>
            <a:r>
              <a:rPr lang="en-US" sz="1600" dirty="0" err="1"/>
              <a:t>SalesPerson</a:t>
            </a:r>
            <a:r>
              <a:rPr lang="en-US" sz="1600" dirty="0"/>
              <a:t>    seller;  </a:t>
            </a:r>
          </a:p>
          <a:p>
            <a:pPr>
              <a:buNone/>
            </a:pPr>
            <a:r>
              <a:rPr lang="en-US" sz="1600" dirty="0"/>
              <a:t>	public: </a:t>
            </a:r>
          </a:p>
          <a:p>
            <a:pPr>
              <a:buNone/>
            </a:pPr>
            <a:r>
              <a:rPr lang="en-US" sz="1600" dirty="0"/>
              <a:t>		 Transaction(int </a:t>
            </a:r>
            <a:r>
              <a:rPr lang="en-US" sz="1600" dirty="0" err="1"/>
              <a:t>tNo</a:t>
            </a:r>
            <a:r>
              <a:rPr lang="en-US" sz="1600" dirty="0"/>
              <a:t>, int item, double pr, int </a:t>
            </a:r>
            <a:r>
              <a:rPr lang="en-US" sz="1600" dirty="0" err="1"/>
              <a:t>sID</a:t>
            </a:r>
            <a:r>
              <a:rPr lang="en-US" sz="1600" dirty="0"/>
              <a:t>, string name)</a:t>
            </a:r>
          </a:p>
          <a:p>
            <a:pPr>
              <a:buNone/>
            </a:pPr>
            <a:r>
              <a:rPr lang="en-US" sz="1600" dirty="0"/>
              <a:t>		{</a:t>
            </a:r>
          </a:p>
          <a:p>
            <a:pPr>
              <a:buNone/>
            </a:pPr>
            <a:r>
              <a:rPr lang="en-US" sz="1600" dirty="0"/>
              <a:t>			 </a:t>
            </a:r>
            <a:r>
              <a:rPr lang="en-US" sz="1600" dirty="0" err="1"/>
              <a:t>transNum</a:t>
            </a:r>
            <a:r>
              <a:rPr lang="en-US" sz="1600" dirty="0"/>
              <a:t> = </a:t>
            </a:r>
            <a:r>
              <a:rPr lang="en-US" sz="1600" dirty="0" err="1"/>
              <a:t>tNo</a:t>
            </a:r>
            <a:r>
              <a:rPr lang="en-US" sz="1600" dirty="0"/>
              <a:t>;</a:t>
            </a:r>
          </a:p>
          <a:p>
            <a:pPr>
              <a:buNone/>
            </a:pPr>
            <a:r>
              <a:rPr lang="en-US" sz="1600" dirty="0"/>
              <a:t>			 </a:t>
            </a:r>
            <a:r>
              <a:rPr lang="en-US" sz="1600" dirty="0" err="1"/>
              <a:t>itemSold</a:t>
            </a:r>
            <a:r>
              <a:rPr lang="en-US" sz="1600" dirty="0"/>
              <a:t>. </a:t>
            </a:r>
            <a:r>
              <a:rPr lang="en-US" sz="1600" dirty="0" err="1"/>
              <a:t>setStockNum</a:t>
            </a:r>
            <a:r>
              <a:rPr lang="en-US" sz="1600" dirty="0"/>
              <a:t>(item);</a:t>
            </a:r>
          </a:p>
          <a:p>
            <a:pPr>
              <a:buNone/>
            </a:pPr>
            <a:r>
              <a:rPr lang="en-US" sz="1600" dirty="0"/>
              <a:t>			 </a:t>
            </a:r>
            <a:r>
              <a:rPr lang="en-US" sz="1600" dirty="0" err="1"/>
              <a:t>itemSold.setPrice</a:t>
            </a:r>
            <a:r>
              <a:rPr lang="en-US" sz="1600" dirty="0"/>
              <a:t>(pr);</a:t>
            </a:r>
          </a:p>
          <a:p>
            <a:pPr>
              <a:buNone/>
            </a:pPr>
            <a:r>
              <a:rPr lang="en-US" sz="1600" dirty="0"/>
              <a:t>			 </a:t>
            </a:r>
            <a:r>
              <a:rPr lang="en-US" sz="1600" dirty="0" err="1"/>
              <a:t>seller.setEmpID</a:t>
            </a:r>
            <a:r>
              <a:rPr lang="en-US" sz="1600" dirty="0"/>
              <a:t>(</a:t>
            </a:r>
            <a:r>
              <a:rPr lang="en-US" sz="1600" dirty="0" err="1"/>
              <a:t>sID</a:t>
            </a:r>
            <a:r>
              <a:rPr lang="en-US" sz="1600" dirty="0"/>
              <a:t>);</a:t>
            </a:r>
          </a:p>
          <a:p>
            <a:pPr>
              <a:buNone/>
            </a:pPr>
            <a:r>
              <a:rPr lang="en-US" sz="1600" dirty="0"/>
              <a:t>			 </a:t>
            </a:r>
            <a:r>
              <a:rPr lang="en-US" sz="1600" dirty="0" err="1"/>
              <a:t>seller.setName</a:t>
            </a:r>
            <a:r>
              <a:rPr lang="en-US" sz="1600" dirty="0"/>
              <a:t>(name);</a:t>
            </a:r>
          </a:p>
          <a:p>
            <a:pPr>
              <a:buNone/>
            </a:pPr>
            <a:r>
              <a:rPr lang="en-US" sz="1600" dirty="0"/>
              <a:t>		}	</a:t>
            </a:r>
          </a:p>
          <a:p>
            <a:pPr>
              <a:buNone/>
            </a:pPr>
            <a:r>
              <a:rPr lang="en-US" sz="1600" dirty="0"/>
              <a:t>		void </a:t>
            </a:r>
            <a:r>
              <a:rPr lang="en-US" sz="1600" dirty="0" err="1"/>
              <a:t>displayTransactionInfo</a:t>
            </a:r>
            <a:r>
              <a:rPr lang="en-US" sz="1600" dirty="0"/>
              <a:t>()</a:t>
            </a:r>
          </a:p>
          <a:p>
            <a:pPr>
              <a:buNone/>
            </a:pPr>
            <a:r>
              <a:rPr lang="en-US" sz="1600" dirty="0"/>
              <a:t>		{</a:t>
            </a:r>
          </a:p>
          <a:p>
            <a:pPr>
              <a:buNone/>
            </a:pPr>
            <a:r>
              <a:rPr lang="en-US" sz="1600" dirty="0"/>
              <a:t>			</a:t>
            </a:r>
            <a:r>
              <a:rPr lang="en-US" sz="1600" dirty="0" err="1"/>
              <a:t>cout</a:t>
            </a:r>
            <a:r>
              <a:rPr lang="en-US" sz="1600" dirty="0"/>
              <a:t>&lt;&lt;“Data for transaction #”&lt;&lt;</a:t>
            </a:r>
            <a:r>
              <a:rPr lang="en-US" sz="1600" dirty="0" err="1"/>
              <a:t>transNum</a:t>
            </a:r>
            <a:r>
              <a:rPr lang="en-US" sz="1600" dirty="0"/>
              <a:t>;</a:t>
            </a:r>
          </a:p>
          <a:p>
            <a:pPr>
              <a:buNone/>
            </a:pPr>
            <a:r>
              <a:rPr lang="en-US" sz="1600" dirty="0"/>
              <a:t>			</a:t>
            </a:r>
            <a:r>
              <a:rPr lang="en-US" sz="1600" dirty="0" err="1"/>
              <a:t>itemSold.displayItem</a:t>
            </a:r>
            <a:r>
              <a:rPr lang="en-US" sz="1600" dirty="0"/>
              <a:t>();</a:t>
            </a:r>
          </a:p>
          <a:p>
            <a:pPr>
              <a:buNone/>
            </a:pPr>
            <a:r>
              <a:rPr lang="en-US" sz="1600" dirty="0"/>
              <a:t>			</a:t>
            </a:r>
            <a:r>
              <a:rPr lang="en-US" sz="1600" dirty="0" err="1"/>
              <a:t>seller.displayPerson</a:t>
            </a:r>
            <a:r>
              <a:rPr lang="en-US" sz="1600" dirty="0"/>
              <a:t>();</a:t>
            </a:r>
          </a:p>
          <a:p>
            <a:pPr>
              <a:buNone/>
            </a:pPr>
            <a:r>
              <a:rPr lang="en-US" sz="1600" dirty="0"/>
              <a:t>		}</a:t>
            </a:r>
          </a:p>
          <a:p>
            <a:pPr>
              <a:buNone/>
            </a:pPr>
            <a:r>
              <a:rPr lang="en-US" sz="1600" dirty="0"/>
              <a:t>};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4132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/>
              <a:t>int main()</a:t>
            </a:r>
          </a:p>
          <a:p>
            <a:pPr>
              <a:buNone/>
            </a:pPr>
            <a:r>
              <a:rPr lang="en-US" sz="1800" dirty="0"/>
              <a:t>{</a:t>
            </a:r>
          </a:p>
          <a:p>
            <a:pPr>
              <a:buNone/>
            </a:pPr>
            <a:r>
              <a:rPr lang="en-US" sz="1800" dirty="0"/>
              <a:t>		Transaction </a:t>
            </a:r>
            <a:r>
              <a:rPr lang="en-US" sz="1800" dirty="0" err="1"/>
              <a:t>saleObj</a:t>
            </a:r>
            <a:r>
              <a:rPr lang="en-US" sz="1800" dirty="0"/>
              <a:t>(1533, 988, 22.95, 312, “John”);</a:t>
            </a:r>
          </a:p>
          <a:p>
            <a:pPr>
              <a:buNone/>
            </a:pPr>
            <a:r>
              <a:rPr lang="en-US" sz="1800" dirty="0"/>
              <a:t>		</a:t>
            </a:r>
            <a:r>
              <a:rPr lang="en-US" sz="1800" dirty="0" err="1"/>
              <a:t>saleObj.displayTransactionInfo</a:t>
            </a:r>
            <a:r>
              <a:rPr lang="en-US" sz="1800" dirty="0"/>
              <a:t>();</a:t>
            </a:r>
          </a:p>
          <a:p>
            <a:pPr>
              <a:buNone/>
            </a:pPr>
            <a:r>
              <a:rPr lang="en-US" sz="1800" dirty="0"/>
              <a:t>}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b="1" i="1" dirty="0"/>
              <a:t>Output:</a:t>
            </a:r>
            <a:r>
              <a:rPr lang="en-US" sz="1800" dirty="0"/>
              <a:t> </a:t>
            </a:r>
          </a:p>
          <a:p>
            <a:pPr>
              <a:buNone/>
            </a:pPr>
            <a:r>
              <a:rPr lang="en-US" sz="1600" dirty="0"/>
              <a:t>	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95600"/>
            <a:ext cx="449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Using composition when classes have non-default constructors</a:t>
            </a:r>
          </a:p>
          <a:p>
            <a:endParaRPr lang="en-US" dirty="0"/>
          </a:p>
          <a:p>
            <a:r>
              <a:rPr lang="en-US" sz="24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Modify the previous code example yourself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83880" cy="4187952"/>
          </a:xfrm>
        </p:spPr>
        <p:txBody>
          <a:bodyPr/>
          <a:lstStyle/>
          <a:p>
            <a:r>
              <a:rPr lang="en-US" sz="24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 “loose” composition. </a:t>
            </a:r>
          </a:p>
          <a:p>
            <a:endParaRPr lang="en-US" sz="2400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24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“Part” can survive without “whole”.</a:t>
            </a:r>
          </a:p>
          <a:p>
            <a:endParaRPr lang="en-US" sz="2400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24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Real life examples: </a:t>
            </a:r>
          </a:p>
          <a:p>
            <a:pPr marL="502920" lvl="2" indent="-265176">
              <a:buSzPct val="80000"/>
              <a:buFont typeface="Wingdings 2"/>
              <a:buChar char=""/>
            </a:pPr>
            <a:r>
              <a:rPr lang="en-US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Department “has a” teacher </a:t>
            </a:r>
          </a:p>
          <a:p>
            <a:pPr marL="502920" lvl="2" indent="-265176">
              <a:buSzPct val="80000"/>
              <a:buFont typeface="Wingdings 2"/>
              <a:buChar char=""/>
            </a:pPr>
            <a:r>
              <a:rPr lang="en-US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Car “has a” door </a:t>
            </a:r>
          </a:p>
          <a:p>
            <a:pPr marL="502920" lvl="2" indent="-265176">
              <a:buSzPct val="80000"/>
              <a:buFont typeface="Wingdings 2"/>
              <a:buChar char=""/>
            </a:pPr>
            <a:r>
              <a:rPr lang="en-US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Computer “has a” mouse</a:t>
            </a:r>
          </a:p>
          <a:p>
            <a:pPr lvl="1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83563" cy="10509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Aggregation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183880" cy="5254752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sz="2000" dirty="0"/>
              <a:t>class Teacher</a:t>
            </a:r>
          </a:p>
          <a:p>
            <a:pPr fontAlgn="base">
              <a:buNone/>
            </a:pPr>
            <a:r>
              <a:rPr lang="en-US" sz="2000" dirty="0"/>
              <a:t>{</a:t>
            </a:r>
          </a:p>
          <a:p>
            <a:pPr fontAlgn="base">
              <a:buNone/>
            </a:pPr>
            <a:r>
              <a:rPr lang="en-US" sz="2000" dirty="0"/>
              <a:t>	   private:</a:t>
            </a:r>
          </a:p>
          <a:p>
            <a:pPr fontAlgn="base">
              <a:buNone/>
            </a:pPr>
            <a:r>
              <a:rPr lang="en-US" sz="2000" dirty="0"/>
              <a:t>    	 string </a:t>
            </a:r>
            <a:r>
              <a:rPr lang="en-US" sz="2000" dirty="0" err="1"/>
              <a:t>m_strName</a:t>
            </a:r>
            <a:r>
              <a:rPr lang="en-US" sz="2000" dirty="0"/>
              <a:t>;</a:t>
            </a:r>
          </a:p>
          <a:p>
            <a:pPr fontAlgn="base">
              <a:buNone/>
            </a:pPr>
            <a:r>
              <a:rPr lang="en-US" sz="2000" dirty="0"/>
              <a:t>    public:</a:t>
            </a:r>
          </a:p>
          <a:p>
            <a:pPr fontAlgn="base">
              <a:buNone/>
            </a:pPr>
            <a:r>
              <a:rPr lang="en-US" sz="2000" dirty="0"/>
              <a:t>        Teacher(string </a:t>
            </a:r>
            <a:r>
              <a:rPr lang="en-US" sz="2000" dirty="0" err="1"/>
              <a:t>strName</a:t>
            </a:r>
            <a:r>
              <a:rPr lang="en-US" sz="2000" dirty="0"/>
              <a:t>):</a:t>
            </a:r>
            <a:r>
              <a:rPr lang="en-US" sz="2000" dirty="0" err="1"/>
              <a:t>m_strName</a:t>
            </a:r>
            <a:r>
              <a:rPr lang="en-US" sz="2000" dirty="0"/>
              <a:t>(</a:t>
            </a:r>
            <a:r>
              <a:rPr lang="en-US" sz="2000" dirty="0" err="1"/>
              <a:t>strName</a:t>
            </a:r>
            <a:r>
              <a:rPr lang="en-US" sz="2000" dirty="0"/>
              <a:t>)</a:t>
            </a:r>
          </a:p>
          <a:p>
            <a:pPr fontAlgn="base">
              <a:buNone/>
            </a:pPr>
            <a:r>
              <a:rPr lang="en-US" sz="2000" dirty="0"/>
              <a:t>        {</a:t>
            </a:r>
          </a:p>
          <a:p>
            <a:pPr fontAlgn="base"/>
            <a:endParaRPr lang="en-US" sz="2000" dirty="0"/>
          </a:p>
          <a:p>
            <a:pPr fontAlgn="base">
              <a:buNone/>
            </a:pPr>
            <a:r>
              <a:rPr lang="en-US" sz="2000" dirty="0"/>
              <a:t>        }</a:t>
            </a:r>
          </a:p>
          <a:p>
            <a:pPr fontAlgn="base">
              <a:buNone/>
            </a:pPr>
            <a:r>
              <a:rPr lang="en-US" sz="2000" dirty="0"/>
              <a:t>        string </a:t>
            </a:r>
            <a:r>
              <a:rPr lang="en-US" sz="2000" dirty="0" err="1"/>
              <a:t>getName</a:t>
            </a:r>
            <a:r>
              <a:rPr lang="en-US" sz="2000" dirty="0"/>
              <a:t>() </a:t>
            </a:r>
          </a:p>
          <a:p>
            <a:pPr fontAlgn="base">
              <a:buNone/>
            </a:pPr>
            <a:r>
              <a:rPr lang="en-US" sz="2000" dirty="0"/>
              <a:t>        { </a:t>
            </a:r>
          </a:p>
          <a:p>
            <a:pPr fontAlgn="base">
              <a:buNone/>
            </a:pPr>
            <a:r>
              <a:rPr lang="en-US" sz="2000" dirty="0"/>
              <a:t>			return </a:t>
            </a:r>
            <a:r>
              <a:rPr lang="en-US" sz="2000" dirty="0" err="1"/>
              <a:t>m_strName</a:t>
            </a:r>
            <a:r>
              <a:rPr lang="en-US" sz="2000" dirty="0"/>
              <a:t>; </a:t>
            </a:r>
          </a:p>
          <a:p>
            <a:pPr fontAlgn="base">
              <a:buNone/>
            </a:pPr>
            <a:r>
              <a:rPr lang="en-US" sz="2000" dirty="0"/>
              <a:t>	     }</a:t>
            </a:r>
          </a:p>
          <a:p>
            <a:pPr fontAlgn="base">
              <a:buNone/>
            </a:pPr>
            <a:r>
              <a:rPr lang="en-US" sz="2000" dirty="0"/>
              <a:t>};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413248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sz="2400" dirty="0"/>
              <a:t>class Department</a:t>
            </a:r>
          </a:p>
          <a:p>
            <a:pPr fontAlgn="base">
              <a:buNone/>
            </a:pPr>
            <a:r>
              <a:rPr lang="en-US" sz="2400" dirty="0"/>
              <a:t>{</a:t>
            </a:r>
          </a:p>
          <a:p>
            <a:pPr fontAlgn="base">
              <a:buNone/>
            </a:pPr>
            <a:r>
              <a:rPr lang="en-US" sz="2400" dirty="0"/>
              <a:t>	  private:</a:t>
            </a:r>
          </a:p>
          <a:p>
            <a:pPr fontAlgn="base">
              <a:buNone/>
            </a:pPr>
            <a:r>
              <a:rPr lang="en-US" sz="2400" dirty="0"/>
              <a:t>	    Teacher *</a:t>
            </a:r>
            <a:r>
              <a:rPr lang="en-US" sz="2400" dirty="0" err="1"/>
              <a:t>m_pcTeacher</a:t>
            </a:r>
            <a:r>
              <a:rPr lang="en-US" sz="2400" dirty="0"/>
              <a:t>; </a:t>
            </a:r>
            <a:r>
              <a:rPr lang="en-US" sz="1000" dirty="0"/>
              <a:t>// This dept holds only one teacher</a:t>
            </a:r>
            <a:endParaRPr lang="en-US" sz="2400" dirty="0"/>
          </a:p>
          <a:p>
            <a:pPr fontAlgn="base">
              <a:buNone/>
            </a:pPr>
            <a:r>
              <a:rPr lang="en-US" sz="2400" dirty="0"/>
              <a:t> </a:t>
            </a:r>
          </a:p>
          <a:p>
            <a:pPr fontAlgn="base">
              <a:buNone/>
            </a:pPr>
            <a:r>
              <a:rPr lang="en-US" sz="2400" dirty="0"/>
              <a:t>   public:</a:t>
            </a:r>
          </a:p>
          <a:p>
            <a:pPr fontAlgn="base">
              <a:buNone/>
            </a:pPr>
            <a:r>
              <a:rPr lang="en-US" sz="2400" dirty="0"/>
              <a:t>      Department(Teacher *</a:t>
            </a:r>
            <a:r>
              <a:rPr lang="en-US" sz="2400" dirty="0" err="1"/>
              <a:t>pcTeacher</a:t>
            </a:r>
            <a:r>
              <a:rPr lang="en-US" sz="2400" dirty="0"/>
              <a:t>=NULL):</a:t>
            </a:r>
            <a:r>
              <a:rPr lang="en-US" sz="2400" dirty="0" err="1"/>
              <a:t>m_pcTeacher</a:t>
            </a:r>
            <a:r>
              <a:rPr lang="en-US" sz="2400" dirty="0"/>
              <a:t>(</a:t>
            </a:r>
            <a:r>
              <a:rPr lang="en-US" sz="2400" dirty="0" err="1"/>
              <a:t>pcTeacher</a:t>
            </a:r>
            <a:r>
              <a:rPr lang="en-US" sz="2400" dirty="0"/>
              <a:t>)</a:t>
            </a:r>
          </a:p>
          <a:p>
            <a:pPr fontAlgn="base">
              <a:buNone/>
            </a:pPr>
            <a:r>
              <a:rPr lang="en-US" sz="2400" dirty="0"/>
              <a:t>   {</a:t>
            </a:r>
          </a:p>
          <a:p>
            <a:pPr fontAlgn="base"/>
            <a:endParaRPr lang="en-US" sz="2400" dirty="0"/>
          </a:p>
          <a:p>
            <a:pPr fontAlgn="base">
              <a:buNone/>
            </a:pPr>
            <a:r>
              <a:rPr lang="en-US" sz="2400" dirty="0"/>
              <a:t>    }</a:t>
            </a:r>
          </a:p>
          <a:p>
            <a:pPr fontAlgn="base">
              <a:buNone/>
            </a:pPr>
            <a:r>
              <a:rPr lang="en-US" sz="2400" dirty="0"/>
              <a:t>};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489448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sz="2000" dirty="0"/>
              <a:t>int main()</a:t>
            </a:r>
          </a:p>
          <a:p>
            <a:pPr fontAlgn="base">
              <a:buNone/>
            </a:pPr>
            <a:r>
              <a:rPr lang="en-US" sz="2000" dirty="0"/>
              <a:t>{</a:t>
            </a:r>
          </a:p>
          <a:p>
            <a:pPr fontAlgn="base">
              <a:buNone/>
            </a:pPr>
            <a:r>
              <a:rPr lang="en-US" sz="2000" dirty="0"/>
              <a:t>  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// Create a teacher outside the scope of the Department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fontAlgn="base">
              <a:buNone/>
            </a:pPr>
            <a:r>
              <a:rPr lang="en-US" sz="2000" dirty="0"/>
              <a:t>    Teacher *</a:t>
            </a:r>
            <a:r>
              <a:rPr lang="en-US" sz="2000" dirty="0" err="1"/>
              <a:t>pTeacher</a:t>
            </a:r>
            <a:r>
              <a:rPr lang="en-US" sz="2000" dirty="0"/>
              <a:t> = new Teacher(“</a:t>
            </a:r>
            <a:r>
              <a:rPr lang="en-US" sz="2000" dirty="0" err="1"/>
              <a:t>abc</a:t>
            </a:r>
            <a:r>
              <a:rPr lang="en-US" sz="2000" dirty="0"/>
              <a:t>"); </a:t>
            </a:r>
          </a:p>
          <a:p>
            <a:pPr fontAlgn="base">
              <a:buNone/>
            </a:pPr>
            <a:r>
              <a:rPr lang="en-US" sz="2000" dirty="0"/>
              <a:t>    {</a:t>
            </a:r>
          </a:p>
          <a:p>
            <a:pPr fontAlgn="base">
              <a:buNone/>
            </a:pPr>
            <a:r>
              <a:rPr lang="en-US" sz="2000" dirty="0"/>
              <a:t>           Department </a:t>
            </a:r>
            <a:r>
              <a:rPr lang="en-US" sz="2000" dirty="0" err="1"/>
              <a:t>cDept</a:t>
            </a:r>
            <a:r>
              <a:rPr lang="en-US" sz="2000" dirty="0"/>
              <a:t>(</a:t>
            </a:r>
            <a:r>
              <a:rPr lang="en-US" sz="2000" dirty="0" err="1"/>
              <a:t>pTeacher</a:t>
            </a:r>
            <a:r>
              <a:rPr lang="en-US" sz="2000" dirty="0"/>
              <a:t>);</a:t>
            </a:r>
          </a:p>
          <a:p>
            <a:pPr fontAlgn="base">
              <a:buNone/>
            </a:pPr>
            <a:r>
              <a:rPr lang="en-US" sz="2000" dirty="0"/>
              <a:t> </a:t>
            </a:r>
          </a:p>
          <a:p>
            <a:pPr fontAlgn="base">
              <a:buNone/>
            </a:pPr>
            <a:r>
              <a:rPr lang="en-US" sz="2000" dirty="0"/>
              <a:t>    }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cDept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goes out of scope here and is destroyed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fontAlgn="base">
              <a:buNone/>
            </a:pPr>
            <a:r>
              <a:rPr lang="en-US" sz="2000" dirty="0"/>
              <a:t> </a:t>
            </a:r>
          </a:p>
          <a:p>
            <a:pPr fontAlgn="base">
              <a:buNone/>
            </a:pPr>
            <a:r>
              <a:rPr lang="en-US" sz="2000" dirty="0"/>
              <a:t>    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pTeacher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still exists here because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cDept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did not destroy it</a:t>
            </a:r>
          </a:p>
          <a:p>
            <a:pPr fontAlgn="base">
              <a:buNone/>
            </a:pPr>
            <a:r>
              <a:rPr lang="en-US" sz="2000" dirty="0"/>
              <a:t>   delete </a:t>
            </a:r>
            <a:r>
              <a:rPr lang="en-US" sz="2000" dirty="0" err="1"/>
              <a:t>pTeacher</a:t>
            </a:r>
            <a:r>
              <a:rPr lang="en-US" sz="2000" dirty="0"/>
              <a:t>;</a:t>
            </a:r>
          </a:p>
          <a:p>
            <a:pPr fontAlgn="base">
              <a:buNone/>
            </a:pPr>
            <a:r>
              <a:rPr lang="en-US" sz="2000" dirty="0"/>
              <a:t>}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Pre-Mid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18388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Fundamentals of object orientation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Information Hiding 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Encapsulation 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Abstraction 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Introduction to objects and classes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Constructors and Destructors 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Getters &amp; Setters 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Access </a:t>
            </a:r>
            <a:r>
              <a:rPr lang="en-US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Specifiers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Constant and static data members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Operator overloading 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Friend functions </a:t>
            </a:r>
          </a:p>
          <a:p>
            <a:pPr lvl="1">
              <a:buNone/>
            </a:pP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	etc </a:t>
            </a: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Post-Mid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183880" cy="41148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Some deeper concepts of OOP 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Composition &amp; aggregation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Inheritance  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Function overriding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Types of inheritance 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Polymorphism 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Abstract and concrete classes 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Multiple Inheritance 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Templates </a:t>
            </a:r>
          </a:p>
          <a:p>
            <a:pPr lvl="1">
              <a:buNone/>
            </a:pP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 etc</a:t>
            </a: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r>
              <a:rPr lang="en-US" b="0" i="1" dirty="0">
                <a:solidFill>
                  <a:srgbClr val="FF0000"/>
                </a:solidFill>
              </a:rPr>
              <a:t>const:</a:t>
            </a:r>
            <a:r>
              <a:rPr lang="en-US" dirty="0">
                <a:solidFill>
                  <a:srgbClr val="FF0000"/>
                </a:solidFill>
              </a:rPr>
              <a:t> A quick review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183880" cy="411480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Keyword </a:t>
            </a:r>
            <a:r>
              <a:rPr lang="en-US" sz="3000" i="1" dirty="0">
                <a:solidFill>
                  <a:srgbClr val="0070C0"/>
                </a:solidFill>
              </a:rPr>
              <a:t>const</a:t>
            </a:r>
          </a:p>
          <a:p>
            <a:pPr lvl="1"/>
            <a:r>
              <a:rPr lang="en-US" sz="2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Specify that an object is not modifiable</a:t>
            </a:r>
          </a:p>
          <a:p>
            <a:pPr lvl="1"/>
            <a:r>
              <a:rPr lang="en-US" sz="2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Any attempt to modify the object is a syntax error</a:t>
            </a:r>
          </a:p>
          <a:p>
            <a:pPr lvl="1"/>
            <a:endParaRPr lang="en-US" sz="2200" i="1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Constructors / Destructors cannot be </a:t>
            </a:r>
            <a:r>
              <a:rPr lang="en-US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const</a:t>
            </a:r>
          </a:p>
          <a:p>
            <a:endParaRPr lang="en-US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8183880" cy="5486400"/>
          </a:xfrm>
        </p:spPr>
        <p:txBody>
          <a:bodyPr>
            <a:normAutofit lnSpcReduction="10000"/>
          </a:bodyPr>
          <a:lstStyle/>
          <a:p>
            <a:r>
              <a:rPr lang="en-US" sz="2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const</a:t>
            </a:r>
            <a:r>
              <a:rPr lang="en-US" sz="2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objects require </a:t>
            </a:r>
            <a:r>
              <a:rPr lang="en-US" sz="2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const</a:t>
            </a:r>
            <a:r>
              <a:rPr lang="en-US" sz="2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functions  </a:t>
            </a:r>
          </a:p>
          <a:p>
            <a:endParaRPr lang="en-US" sz="2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US" sz="2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US" sz="2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US" sz="2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US" sz="2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US" sz="2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US" sz="2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US" sz="2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US" sz="2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US" sz="2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US" sz="2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2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Functions declared const cannot modify the object </a:t>
            </a:r>
          </a:p>
          <a:p>
            <a:r>
              <a:rPr lang="en-US" sz="2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const members are not allowed to call non-const functions. </a:t>
            </a:r>
          </a:p>
          <a:p>
            <a:pPr>
              <a:buNone/>
            </a:pPr>
            <a:endParaRPr lang="en-US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>
              <a:buNone/>
            </a:pPr>
            <a:endParaRPr lang="en-US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>
              <a:buNone/>
            </a:pPr>
            <a:endParaRPr lang="en-US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>
              <a:buNone/>
            </a:pPr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US" sz="2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US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>
              <a:buNone/>
            </a:pPr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143000"/>
            <a:ext cx="5257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581400"/>
            <a:ext cx="5257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8183880" cy="5257800"/>
          </a:xfrm>
        </p:spPr>
        <p:txBody>
          <a:bodyPr>
            <a:normAutofit/>
          </a:bodyPr>
          <a:lstStyle/>
          <a:p>
            <a:r>
              <a:rPr lang="en-US" sz="2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const</a:t>
            </a:r>
            <a:r>
              <a:rPr lang="en-US" sz="2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data members must be initialized by </a:t>
            </a:r>
            <a:r>
              <a:rPr lang="en-US" sz="2200" b="1" u="sng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member initializer list</a:t>
            </a:r>
            <a:r>
              <a:rPr lang="en-US" sz="2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. </a:t>
            </a:r>
          </a:p>
          <a:p>
            <a:endParaRPr lang="en-US" sz="2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US" sz="2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US" sz="2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265176" lvl="1" indent="-265176">
              <a:buSzPct val="80000"/>
              <a:buFont typeface="Wingdings 2"/>
              <a:buChar char=""/>
            </a:pPr>
            <a:endParaRPr lang="en-US" sz="2200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265176" lvl="1" indent="-265176">
              <a:buSzPct val="80000"/>
              <a:buFont typeface="Wingdings 2"/>
              <a:buChar char=""/>
            </a:pPr>
            <a:r>
              <a:rPr lang="en-US" sz="2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 const cannot be modified by assignment operator, so it must be initialized by member initializer. </a:t>
            </a:r>
          </a:p>
          <a:p>
            <a:pPr>
              <a:buNone/>
            </a:pPr>
            <a:r>
              <a:rPr lang="en-US" sz="2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 </a:t>
            </a:r>
          </a:p>
          <a:p>
            <a:endParaRPr lang="en-US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>
              <a:buNone/>
            </a:pPr>
            <a:endParaRPr lang="en-US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>
              <a:buNone/>
            </a:pPr>
            <a:endParaRPr lang="en-US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>
              <a:buNone/>
            </a:pPr>
            <a:endParaRPr lang="en-US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>
              <a:buNone/>
            </a:pPr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>
              <a:buNone/>
            </a:pPr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524000"/>
            <a:ext cx="6553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183880" cy="411480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“has a” relationship </a:t>
            </a:r>
            <a:endParaRPr lang="en-US" sz="2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US" sz="2200" i="1" dirty="0">
              <a:solidFill>
                <a:srgbClr val="0070C0"/>
              </a:solidFill>
            </a:endParaRPr>
          </a:p>
          <a:p>
            <a:r>
              <a:rPr lang="en-US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Real Life Examples: </a:t>
            </a:r>
          </a:p>
          <a:p>
            <a:pPr lvl="1"/>
            <a:r>
              <a:rPr lang="en-US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Car “has an” engine, seats, tires.</a:t>
            </a:r>
          </a:p>
          <a:p>
            <a:pPr lvl="1"/>
            <a:r>
              <a:rPr lang="en-US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Room “has a” wall</a:t>
            </a:r>
          </a:p>
          <a:p>
            <a:pPr lvl="1"/>
            <a:r>
              <a:rPr lang="en-US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Class “has a” student </a:t>
            </a:r>
          </a:p>
          <a:p>
            <a:pPr lvl="1"/>
            <a:endParaRPr lang="en-US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US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US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UML representation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505200" y="16002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Car</a:t>
            </a:r>
            <a:endParaRPr lang="en-US" b="1" dirty="0"/>
          </a:p>
        </p:txBody>
      </p:sp>
      <p:sp>
        <p:nvSpPr>
          <p:cNvPr id="101" name="Rectangle 100"/>
          <p:cNvSpPr/>
          <p:nvPr/>
        </p:nvSpPr>
        <p:spPr>
          <a:xfrm>
            <a:off x="3505200" y="37338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943600" y="37338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Wheels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143000" y="37338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Seats </a:t>
            </a:r>
          </a:p>
        </p:txBody>
      </p:sp>
      <p:cxnSp>
        <p:nvCxnSpPr>
          <p:cNvPr id="116" name="Straight Connector 115"/>
          <p:cNvCxnSpPr/>
          <p:nvPr/>
        </p:nvCxnSpPr>
        <p:spPr>
          <a:xfrm rot="5400000">
            <a:off x="4039394" y="2971006"/>
            <a:ext cx="457200" cy="1588"/>
          </a:xfrm>
          <a:prstGeom prst="line">
            <a:avLst/>
          </a:prstGeom>
          <a:ln w="28575"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Diamond 117"/>
          <p:cNvSpPr/>
          <p:nvPr/>
        </p:nvSpPr>
        <p:spPr>
          <a:xfrm>
            <a:off x="4114800" y="2514600"/>
            <a:ext cx="304800" cy="3048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2057400" y="3200400"/>
            <a:ext cx="47244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5400000">
            <a:off x="1790700" y="3467100"/>
            <a:ext cx="5334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rot="5400000">
            <a:off x="3999705" y="3466306"/>
            <a:ext cx="5334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5400000">
            <a:off x="6515894" y="3466306"/>
            <a:ext cx="5334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183880" cy="4876800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Implementation:</a:t>
            </a:r>
          </a:p>
          <a:p>
            <a:pPr lvl="1"/>
            <a:r>
              <a:rPr lang="en-US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Class has objects of other classes as members</a:t>
            </a:r>
          </a:p>
          <a:p>
            <a:endParaRPr lang="en-US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Example: </a:t>
            </a:r>
          </a:p>
          <a:p>
            <a:pPr lvl="1"/>
            <a:r>
              <a:rPr lang="en-US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POS system </a:t>
            </a:r>
          </a:p>
          <a:p>
            <a:endParaRPr lang="en-US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US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US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US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1400" y="3276600"/>
            <a:ext cx="3657600" cy="2514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t" anchorCtr="0"/>
          <a:lstStyle/>
          <a:p>
            <a:r>
              <a:rPr lang="en-US" b="1" dirty="0">
                <a:solidFill>
                  <a:schemeClr val="tx1"/>
                </a:solidFill>
              </a:rPr>
              <a:t>Transaction </a:t>
            </a:r>
          </a:p>
        </p:txBody>
      </p:sp>
      <p:sp>
        <p:nvSpPr>
          <p:cNvPr id="5" name="Rectangle 4"/>
          <p:cNvSpPr/>
          <p:nvPr/>
        </p:nvSpPr>
        <p:spPr>
          <a:xfrm>
            <a:off x="4343400" y="39624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Item </a:t>
            </a:r>
          </a:p>
        </p:txBody>
      </p:sp>
      <p:sp>
        <p:nvSpPr>
          <p:cNvPr id="6" name="Rectangle 5"/>
          <p:cNvSpPr/>
          <p:nvPr/>
        </p:nvSpPr>
        <p:spPr>
          <a:xfrm>
            <a:off x="4343400" y="47244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Salesperson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1063</TotalTime>
  <Words>288</Words>
  <Application>Microsoft Office PowerPoint</Application>
  <PresentationFormat>On-screen Show (4:3)</PresentationFormat>
  <Paragraphs>222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Verdana</vt:lpstr>
      <vt:lpstr>Wingdings 2</vt:lpstr>
      <vt:lpstr>Aspect</vt:lpstr>
      <vt:lpstr>Object Oriented Programming </vt:lpstr>
      <vt:lpstr>Pre-Mid Topics</vt:lpstr>
      <vt:lpstr>Post-Mid Topics</vt:lpstr>
      <vt:lpstr>const: A quick review </vt:lpstr>
      <vt:lpstr>PowerPoint Presentation</vt:lpstr>
      <vt:lpstr>PowerPoint Presentation</vt:lpstr>
      <vt:lpstr>Composition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Aggregation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Madiha Khalid</dc:creator>
  <cp:lastModifiedBy>ASAD ALI</cp:lastModifiedBy>
  <cp:revision>19</cp:revision>
  <dcterms:created xsi:type="dcterms:W3CDTF">2014-09-01T17:03:11Z</dcterms:created>
  <dcterms:modified xsi:type="dcterms:W3CDTF">2019-11-20T08:34:13Z</dcterms:modified>
</cp:coreProperties>
</file>