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74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D1F120-F3DB-4421-8A8D-5A7EC658D92A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7EE0FC5-72FC-4B9B-9294-51EE11A8E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 Oriented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Khalid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Allocation in Memory </a:t>
            </a:r>
          </a:p>
          <a:p>
            <a:endParaRPr lang="en-US" dirty="0"/>
          </a:p>
          <a:p>
            <a:r>
              <a:rPr lang="en-US" dirty="0"/>
              <a:t>The object of derived class is represented in memory as 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4648200" y="2667000"/>
            <a:ext cx="457200" cy="1524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648200" y="4419600"/>
            <a:ext cx="457200" cy="16002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5800" y="2590800"/>
            <a:ext cx="38100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base member1</a:t>
            </a:r>
          </a:p>
          <a:p>
            <a:pPr algn="ctr"/>
            <a:r>
              <a:rPr lang="en-US" sz="3200" dirty="0"/>
              <a:t>base member2</a:t>
            </a:r>
          </a:p>
          <a:p>
            <a:pPr algn="ctr"/>
            <a:r>
              <a:rPr lang="en-US" sz="3200" dirty="0"/>
              <a:t>...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85800" y="4343400"/>
            <a:ext cx="38100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derived member1</a:t>
            </a:r>
          </a:p>
          <a:p>
            <a:pPr algn="ctr"/>
            <a:r>
              <a:rPr lang="en-US" sz="3200" dirty="0"/>
              <a:t>derived member2</a:t>
            </a:r>
          </a:p>
          <a:p>
            <a:pPr algn="ctr"/>
            <a:r>
              <a:rPr lang="en-US" sz="3200" dirty="0"/>
              <a:t>...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53000" y="2819400"/>
            <a:ext cx="3886200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/>
              <a:t>Data members of base class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53000" y="4600575"/>
            <a:ext cx="3886200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3600"/>
              <a:t>Data members of derived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187952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Every object of derived class has an anonymous object of base class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anonymous object of base class must be initialized using constructor of base class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When a derived class object is created the constructor of base class is executed before the constructor of derived class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254752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000" dirty="0"/>
              <a:t>class Parent</a:t>
            </a:r>
          </a:p>
          <a:p>
            <a:pPr fontAlgn="base">
              <a:buNone/>
            </a:pPr>
            <a:r>
              <a:rPr lang="en-US" sz="2000" dirty="0"/>
              <a:t>{</a:t>
            </a:r>
          </a:p>
          <a:p>
            <a:pPr fontAlgn="base">
              <a:buNone/>
            </a:pPr>
            <a:r>
              <a:rPr lang="en-US" sz="2000" dirty="0"/>
              <a:t>	public:</a:t>
            </a:r>
          </a:p>
          <a:p>
            <a:pPr fontAlgn="base">
              <a:buNone/>
            </a:pPr>
            <a:r>
              <a:rPr lang="en-US" sz="2000" dirty="0"/>
              <a:t>		Parent()</a:t>
            </a:r>
          </a:p>
          <a:p>
            <a:pPr fontAlgn="base">
              <a:buNone/>
            </a:pPr>
            <a:r>
              <a:rPr lang="en-US" sz="2000" dirty="0"/>
              <a:t>		{ </a:t>
            </a:r>
          </a:p>
          <a:p>
            <a:pPr fontAlgn="base">
              <a:buNone/>
            </a:pPr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 &lt;&lt; “Parent Constructor...”;</a:t>
            </a:r>
          </a:p>
          <a:p>
            <a:pPr fontAlgn="base">
              <a:buNone/>
            </a:pPr>
            <a:r>
              <a:rPr lang="en-US" sz="2000" dirty="0"/>
              <a:t>		}</a:t>
            </a:r>
          </a:p>
          <a:p>
            <a:pPr fontAlgn="base">
              <a:buNone/>
            </a:pPr>
            <a:r>
              <a:rPr lang="en-US" sz="2000" dirty="0"/>
              <a:t>};</a:t>
            </a:r>
          </a:p>
          <a:p>
            <a:pPr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dirty="0"/>
              <a:t>class Child : public Parent</a:t>
            </a:r>
          </a:p>
          <a:p>
            <a:pPr fontAlgn="base">
              <a:buNone/>
            </a:pPr>
            <a:r>
              <a:rPr lang="en-US" sz="2000" dirty="0"/>
              <a:t>{</a:t>
            </a:r>
          </a:p>
          <a:p>
            <a:pPr fontAlgn="base">
              <a:buNone/>
            </a:pPr>
            <a:r>
              <a:rPr lang="en-US" sz="2000" dirty="0"/>
              <a:t>	public:</a:t>
            </a:r>
          </a:p>
          <a:p>
            <a:pPr fontAlgn="base">
              <a:buNone/>
            </a:pPr>
            <a:r>
              <a:rPr lang="en-US" sz="2000" dirty="0"/>
              <a:t>		Child()</a:t>
            </a:r>
          </a:p>
          <a:p>
            <a:pPr fontAlgn="base">
              <a:buNone/>
            </a:pPr>
            <a:r>
              <a:rPr lang="en-US" sz="2000" dirty="0"/>
              <a:t>		{	</a:t>
            </a:r>
          </a:p>
          <a:p>
            <a:pPr fontAlgn="base">
              <a:buNone/>
            </a:pPr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 &lt;&lt; “Child Constructor...”;</a:t>
            </a:r>
          </a:p>
          <a:p>
            <a:pPr fontAlgn="base">
              <a:buNone/>
            </a:pPr>
            <a:r>
              <a:rPr lang="en-US" sz="2000" dirty="0"/>
              <a:t>		}</a:t>
            </a:r>
          </a:p>
          <a:p>
            <a:pPr fontAlgn="base">
              <a:buNone/>
            </a:pPr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fontAlgn="base">
              <a:buNone/>
            </a:pPr>
            <a:r>
              <a:rPr lang="en-US" sz="2400" dirty="0"/>
              <a:t>{</a:t>
            </a:r>
          </a:p>
          <a:p>
            <a:pPr fontAlgn="base">
              <a:buNone/>
            </a:pPr>
            <a:r>
              <a:rPr lang="en-US" sz="2400" dirty="0"/>
              <a:t>		Child </a:t>
            </a:r>
            <a:r>
              <a:rPr lang="en-US" sz="2400" dirty="0" err="1"/>
              <a:t>obj</a:t>
            </a:r>
            <a:r>
              <a:rPr lang="en-US" sz="2400" dirty="0"/>
              <a:t>;</a:t>
            </a:r>
          </a:p>
          <a:p>
            <a:pPr fontAlgn="base">
              <a:buNone/>
            </a:pPr>
            <a:r>
              <a:rPr lang="en-US" sz="2400" dirty="0"/>
              <a:t>		return 0;</a:t>
            </a:r>
          </a:p>
          <a:p>
            <a:pPr fontAlgn="base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581400"/>
            <a:ext cx="80772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/>
              <a:t>Output:</a:t>
            </a:r>
          </a:p>
          <a:p>
            <a:r>
              <a:rPr lang="en-US" sz="3200" dirty="0"/>
              <a:t>Parent Constructor...</a:t>
            </a:r>
          </a:p>
          <a:p>
            <a:r>
              <a:rPr lang="en-US" sz="3200" dirty="0"/>
              <a:t>Child Constructor...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5750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If default constructor of base class does not exist then the compiler will try to generate a default constructor for base class and execute it before executing constructor of derived Class.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if Overloaded constructor ? ? ? 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 Parent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public: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	Parent(</a:t>
            </a:r>
            <a:r>
              <a:rPr lang="en-US" sz="24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</a:p>
          <a:p>
            <a:pPr lvl="2">
              <a:buNone/>
            </a:pPr>
            <a:r>
              <a:rPr lang="en-US" sz="18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{</a:t>
            </a:r>
          </a:p>
          <a:p>
            <a:pPr lvl="2"/>
            <a:endParaRPr lang="en-US" sz="18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2">
              <a:buNone/>
            </a:pPr>
            <a:r>
              <a:rPr lang="en-US" sz="18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};</a:t>
            </a: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 Child : public Parent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public: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	Child()</a:t>
            </a:r>
          </a:p>
          <a:p>
            <a:pPr lvl="3">
              <a:buNone/>
            </a:pPr>
            <a:r>
              <a:rPr lang="en-US" sz="15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{</a:t>
            </a:r>
          </a:p>
          <a:p>
            <a:pPr lvl="3">
              <a:buNone/>
            </a:pPr>
            <a:endParaRPr lang="en-US" sz="15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3">
              <a:buNone/>
            </a:pPr>
            <a:r>
              <a:rPr lang="en-US" sz="15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} </a:t>
            </a:r>
            <a:r>
              <a:rPr lang="en-US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//ERROR</a:t>
            </a:r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provided a mechanism to explicitly call a constructor of base class from derived class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class Parent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public:</a:t>
            </a:r>
          </a:p>
          <a:p>
            <a:pPr>
              <a:buNone/>
            </a:pPr>
            <a:r>
              <a:rPr lang="en-US" dirty="0"/>
              <a:t>		Parent(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){…};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class Child : public Parent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public:</a:t>
            </a:r>
          </a:p>
          <a:p>
            <a:pPr>
              <a:buNone/>
            </a:pPr>
            <a:r>
              <a:rPr lang="en-US" dirty="0"/>
              <a:t>		Child(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): Parent(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{…}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Restrictions: </a:t>
            </a:r>
          </a:p>
          <a:p>
            <a:endParaRPr lang="en-US" dirty="0"/>
          </a:p>
          <a:p>
            <a:pPr lvl="1"/>
            <a:r>
              <a:rPr lang="en-US" dirty="0"/>
              <a:t>Derived class can only initialize members of base class using overloaded constructors</a:t>
            </a:r>
          </a:p>
          <a:p>
            <a:endParaRPr lang="en-US" dirty="0"/>
          </a:p>
          <a:p>
            <a:pPr lvl="1"/>
            <a:r>
              <a:rPr lang="en-US" dirty="0"/>
              <a:t>Derived class can not initialize the public data member of base class using member initialization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Person();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Student: public Person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semester;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Student(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age(a)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{					 //error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4191000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Reason:</a:t>
            </a:r>
            <a:r>
              <a:rPr lang="en-US" dirty="0"/>
              <a:t> </a:t>
            </a:r>
          </a:p>
          <a:p>
            <a:endParaRPr lang="en-US" dirty="0"/>
          </a:p>
          <a:p>
            <a:pPr algn="ctr"/>
            <a:r>
              <a:rPr lang="en-US" dirty="0"/>
              <a:t>It will be an assignment not an initialization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b="0" i="1" dirty="0">
                <a:solidFill>
                  <a:srgbClr val="FF0000"/>
                </a:solidFill>
              </a:rPr>
              <a:t>Inheritance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148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“Is a” relationship </a:t>
            </a:r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sz="2200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Real Life Examples: 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Apple “is a” Fruit.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Employee “is a” Person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Ferrari “is a” car </a:t>
            </a: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If a class B inherits from class A, then B contains all the characteristics (information structure and behavior) of class A</a:t>
            </a: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  <a:p>
            <a:endParaRPr lang="en-US" dirty="0"/>
          </a:p>
          <a:p>
            <a:r>
              <a:rPr lang="en-US" dirty="0"/>
              <a:t>Destructors are called in reverse order of constructor called.</a:t>
            </a:r>
          </a:p>
          <a:p>
            <a:endParaRPr lang="en-US" dirty="0"/>
          </a:p>
          <a:p>
            <a:r>
              <a:rPr lang="en-US" dirty="0"/>
              <a:t>Derived class destructor is called before the base class destructor is called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5648"/>
          </a:xfrm>
        </p:spPr>
        <p:txBody>
          <a:bodyPr>
            <a:normAutofit fontScale="92500"/>
          </a:bodyPr>
          <a:lstStyle/>
          <a:p>
            <a:r>
              <a:rPr lang="en-US" dirty="0"/>
              <a:t>Experiment with such simple codes: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Parent{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Parent(){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&lt;&lt;“Parent Constructor”;}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~Parent(){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&lt;&lt;“Parent Destructor”;}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Child : public Parent{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Child(){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“Child Constructor”;}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~Child(){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“Child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Destructo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Members ? ? ? </a:t>
            </a:r>
          </a:p>
          <a:p>
            <a:endParaRPr lang="en-US" dirty="0"/>
          </a:p>
          <a:p>
            <a:r>
              <a:rPr lang="en-US" dirty="0"/>
              <a:t>Why Important ? ? ?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83880" cy="5486400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35163"/>
            <a:ext cx="35052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/>
              <a:t>Parent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3992563"/>
            <a:ext cx="35052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/>
              <a:t>Child Class</a:t>
            </a:r>
          </a:p>
        </p:txBody>
      </p:sp>
      <p:cxnSp>
        <p:nvCxnSpPr>
          <p:cNvPr id="7" name="AutoShape 5"/>
          <p:cNvCxnSpPr>
            <a:cxnSpLocks noChangeShapeType="1"/>
            <a:stCxn id="6" idx="0"/>
            <a:endCxn id="8" idx="3"/>
          </p:cNvCxnSpPr>
          <p:nvPr/>
        </p:nvCxnSpPr>
        <p:spPr bwMode="auto">
          <a:xfrm rot="16200000">
            <a:off x="2000250" y="3535363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86000" y="2697163"/>
            <a:ext cx="3048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76800" y="1935163"/>
            <a:ext cx="35052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/>
              <a:t>Base Class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876800" y="3992563"/>
            <a:ext cx="35052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/>
              <a:t>Derived Class</a:t>
            </a:r>
          </a:p>
        </p:txBody>
      </p:sp>
      <p:cxnSp>
        <p:nvCxnSpPr>
          <p:cNvPr id="11" name="AutoShape 9"/>
          <p:cNvCxnSpPr>
            <a:cxnSpLocks noChangeShapeType="1"/>
            <a:stCxn id="10" idx="0"/>
            <a:endCxn id="12" idx="3"/>
          </p:cNvCxnSpPr>
          <p:nvPr/>
        </p:nvCxnSpPr>
        <p:spPr bwMode="auto">
          <a:xfrm rot="16200000">
            <a:off x="6191250" y="3535363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477000" y="2697163"/>
            <a:ext cx="3048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183880" cy="5181600"/>
          </a:xfrm>
        </p:spPr>
        <p:txBody>
          <a:bodyPr>
            <a:normAutofit/>
          </a:bodyPr>
          <a:lstStyle/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Syntax</a:t>
            </a: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</a:t>
            </a: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 </a:t>
            </a:r>
            <a:r>
              <a:rPr lang="en-US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ChildClass</a:t>
            </a: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public </a:t>
            </a:r>
            <a:r>
              <a:rPr lang="en-US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ParentClass</a:t>
            </a: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{</a:t>
            </a: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	...</a:t>
            </a: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};</a:t>
            </a: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83880" cy="48768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Member’s Access </a:t>
            </a:r>
          </a:p>
          <a:p>
            <a:pPr>
              <a:buNone/>
            </a:pP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Public members of base class become public member of derived class</a:t>
            </a: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Private members of base class are not accessible from outside of base class, even in the derived class (Information Hiding)</a:t>
            </a: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 Person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 string *name;</a:t>
            </a:r>
          </a:p>
          <a:p>
            <a:pPr>
              <a:buNone/>
            </a:pPr>
            <a:r>
              <a:rPr lang="en-US" dirty="0"/>
              <a:t>	 	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>
              <a:buNone/>
            </a:pPr>
            <a:r>
              <a:rPr lang="en-US" dirty="0"/>
              <a:t>	public:</a:t>
            </a:r>
          </a:p>
          <a:p>
            <a:pPr>
              <a:buNone/>
            </a:pPr>
            <a:r>
              <a:rPr lang="en-US" dirty="0"/>
              <a:t>		string </a:t>
            </a:r>
            <a:r>
              <a:rPr lang="en-US" dirty="0" err="1"/>
              <a:t>getName</a:t>
            </a:r>
            <a:r>
              <a:rPr lang="en-US" dirty="0"/>
              <a:t>() const;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 const;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Student:public</a:t>
            </a:r>
            <a:r>
              <a:rPr lang="en-US" dirty="0"/>
              <a:t> Person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semester;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public: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getSemester</a:t>
            </a:r>
            <a:r>
              <a:rPr lang="en-US" dirty="0"/>
              <a:t>() const;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getRollNo</a:t>
            </a:r>
            <a:r>
              <a:rPr lang="en-US" dirty="0"/>
              <a:t>() const;</a:t>
            </a:r>
          </a:p>
          <a:p>
            <a:pPr>
              <a:buNone/>
            </a:pPr>
            <a:r>
              <a:rPr lang="en-US" dirty="0"/>
              <a:t>		void print() const;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3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Anything wrong with this code ? ? ? </a:t>
            </a:r>
          </a:p>
          <a:p>
            <a:pPr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Student::Print()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				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&lt;&lt; “ is in” &lt;&lt; “ semester ” &lt;&lt; semester;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Student::Print()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				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 is in” &lt;&lt; “ semester ” &lt;&lt; semester;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40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Solution! </a:t>
            </a:r>
          </a:p>
          <a:p>
            <a:pPr>
              <a:buNone/>
            </a:pPr>
            <a:endParaRPr lang="en-US" sz="20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void Student::Print()</a:t>
            </a:r>
          </a:p>
          <a:p>
            <a:pPr>
              <a:buNone/>
            </a:pPr>
            <a:r>
              <a:rPr lang="en-US" sz="2000" dirty="0"/>
              <a:t>{			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GetName</a:t>
            </a:r>
            <a:r>
              <a:rPr lang="en-US" sz="2000" dirty="0"/>
              <a:t>()&lt;&lt; “ is in semester ”&lt;&lt; semester;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905000" y="990600"/>
            <a:ext cx="4724400" cy="1066800"/>
            <a:chOff x="1872" y="1104"/>
            <a:chExt cx="2976" cy="6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872" y="1488"/>
              <a:ext cx="720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3552" y="1104"/>
              <a:ext cx="1296" cy="336"/>
            </a:xfrm>
            <a:prstGeom prst="borderCallout2">
              <a:avLst>
                <a:gd name="adj1" fmla="val 18750"/>
                <a:gd name="adj2" fmla="val -3333"/>
                <a:gd name="adj3" fmla="val 18750"/>
                <a:gd name="adj4" fmla="val -49097"/>
                <a:gd name="adj5" fmla="val 118750"/>
                <a:gd name="adj6" fmla="val -9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1107</TotalTime>
  <Words>391</Words>
  <Application>Microsoft Office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Verdana</vt:lpstr>
      <vt:lpstr>Wingdings 2</vt:lpstr>
      <vt:lpstr>Aspect</vt:lpstr>
      <vt:lpstr>Object Oriented Programming </vt:lpstr>
      <vt:lpstr>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Madiha Khalid</dc:creator>
  <cp:lastModifiedBy>ASAD ALI</cp:lastModifiedBy>
  <cp:revision>42</cp:revision>
  <dcterms:created xsi:type="dcterms:W3CDTF">2014-09-01T17:03:11Z</dcterms:created>
  <dcterms:modified xsi:type="dcterms:W3CDTF">2019-11-20T08:34:04Z</dcterms:modified>
</cp:coreProperties>
</file>