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40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664220-6228-40E3-A662-0DF641083C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009D-AEFA-45A6-A693-D2218225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5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9B1D-91C7-43D0-8989-5BF05F64E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BA57B-FB68-417E-AB72-8EFA89CC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1DDB-FC65-4D07-A3C8-6348548B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Explore trends in customer behavior over time, such as monthly or quarterly sales patterns.</a:t>
            </a:r>
            <a:endParaRPr lang="en-US" sz="29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E6974C-76A7-41F6-B50B-473D88FA5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" b="-2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650-4DA4-4DE3-B7C6-64365AAE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258737" cy="380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/>
              <a:t>customerid,year</a:t>
            </a:r>
            <a:r>
              <a:rPr lang="en-GB" dirty="0"/>
              <a:t>(</a:t>
            </a:r>
            <a:r>
              <a:rPr lang="en-GB" dirty="0" err="1"/>
              <a:t>invoicedate</a:t>
            </a:r>
            <a:r>
              <a:rPr lang="en-GB" dirty="0"/>
              <a:t>) as Year,</a:t>
            </a:r>
          </a:p>
          <a:p>
            <a:pPr marL="0" indent="0">
              <a:buNone/>
            </a:pPr>
            <a:r>
              <a:rPr lang="en-GB" dirty="0"/>
              <a:t>quarter(</a:t>
            </a:r>
            <a:r>
              <a:rPr lang="en-GB" dirty="0" err="1"/>
              <a:t>invoicedate</a:t>
            </a:r>
            <a:r>
              <a:rPr lang="en-GB" dirty="0"/>
              <a:t>)as Quarter,</a:t>
            </a:r>
          </a:p>
          <a:p>
            <a:pPr marL="0" indent="0">
              <a:buNone/>
            </a:pPr>
            <a:r>
              <a:rPr lang="en-GB" dirty="0"/>
              <a:t>sum(quantity*</a:t>
            </a:r>
            <a:r>
              <a:rPr lang="en-GB" dirty="0" err="1"/>
              <a:t>unitprice</a:t>
            </a:r>
            <a:r>
              <a:rPr lang="en-GB" dirty="0"/>
              <a:t>) as </a:t>
            </a:r>
            <a:r>
              <a:rPr lang="en-GB" dirty="0" err="1"/>
              <a:t>totalspent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onlineretail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group by </a:t>
            </a:r>
            <a:r>
              <a:rPr lang="en-GB" dirty="0" err="1"/>
              <a:t>customerid,Year,Quarter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order by Year, </a:t>
            </a:r>
            <a:r>
              <a:rPr lang="en-GB" dirty="0" err="1"/>
              <a:t>Quarter,totalspent</a:t>
            </a:r>
            <a:r>
              <a:rPr lang="en-GB" dirty="0"/>
              <a:t> </a:t>
            </a:r>
            <a:r>
              <a:rPr lang="en-GB" dirty="0" err="1"/>
              <a:t>desc</a:t>
            </a:r>
            <a:r>
              <a:rPr lang="en-GB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0D2C-E3FA-4D74-9F4B-DD6670D3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31259"/>
            <a:ext cx="8946541" cy="419548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739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620-3124-4873-8D19-3A29AEF6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99F5-E107-401C-BD6D-B9DDE5E7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09067" cy="4195481"/>
          </a:xfrm>
        </p:spPr>
        <p:txBody>
          <a:bodyPr anchor="ctr"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1.     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fundamentals of Data Mining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2.     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how to use SQL in data mining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3.     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how to implement mining concepts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AC22-9A18-4C50-A81A-527ECBB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7D08-7E13-4C27-9EF2-CC905950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Online retail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500000+ Rows (Before cleaning)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9 Columns</a:t>
            </a:r>
          </a:p>
        </p:txBody>
      </p:sp>
    </p:spTree>
    <p:extLst>
      <p:ext uri="{BB962C8B-B14F-4D97-AF65-F5344CB8AC3E}">
        <p14:creationId xmlns:p14="http://schemas.microsoft.com/office/powerpoint/2010/main" val="11061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BF790-B269-4292-93A4-DC4D8657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300">
                <a:solidFill>
                  <a:srgbClr val="EBEBEB"/>
                </a:solidFill>
              </a:rPr>
              <a:t>Define meta data in mysql workbench or any other SQL tool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3C8B-D4F9-4CCF-B716-498982C3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sz="2800" dirty="0"/>
              <a:t>Describe </a:t>
            </a:r>
            <a:r>
              <a:rPr lang="en-US" sz="2800" dirty="0" err="1"/>
              <a:t>OnlineReatil</a:t>
            </a:r>
            <a:endParaRPr lang="en-US" sz="2800" dirty="0"/>
          </a:p>
          <a:p>
            <a:endParaRPr lang="en-US" dirty="0"/>
          </a:p>
          <a:p>
            <a:r>
              <a:rPr lang="en-US" sz="2800" dirty="0"/>
              <a:t>Result: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7C0F99-FEF2-484A-8065-DD010EB4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756782"/>
            <a:ext cx="5451627" cy="3245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060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790-B269-4292-93A4-DC4D8657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What is the distribution of order values across all customers in the dataset?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75C50B-FADA-4596-AEF4-2943207E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69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3C8B-D4F9-4CCF-B716-498982C3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select </a:t>
            </a:r>
            <a:r>
              <a:rPr lang="en-US" sz="1700" dirty="0" err="1"/>
              <a:t>customerid</a:t>
            </a:r>
            <a:r>
              <a:rPr lang="en-US" sz="1700" dirty="0"/>
              <a:t>, min(quantity*</a:t>
            </a:r>
            <a:r>
              <a:rPr lang="en-US" sz="1700" dirty="0" err="1"/>
              <a:t>unitprice</a:t>
            </a:r>
            <a:r>
              <a:rPr lang="en-US" sz="1700" dirty="0"/>
              <a:t>)as </a:t>
            </a:r>
            <a:r>
              <a:rPr lang="en-US" sz="1700" dirty="0" err="1"/>
              <a:t>MinPurchase,max</a:t>
            </a:r>
            <a:r>
              <a:rPr lang="en-US" sz="1700" dirty="0"/>
              <a:t>(quantity*</a:t>
            </a:r>
            <a:r>
              <a:rPr lang="en-US" sz="1700" dirty="0" err="1"/>
              <a:t>unitprice</a:t>
            </a:r>
            <a:r>
              <a:rPr lang="en-US" sz="1700" dirty="0"/>
              <a:t>) as </a:t>
            </a:r>
            <a:r>
              <a:rPr lang="en-US" sz="1700" dirty="0" err="1"/>
              <a:t>MaxPurchase,round</a:t>
            </a:r>
            <a:r>
              <a:rPr lang="en-US" sz="1700" dirty="0"/>
              <a:t>(avg(quantity*</a:t>
            </a:r>
            <a:r>
              <a:rPr lang="en-US" sz="1700" dirty="0" err="1"/>
              <a:t>unitprice</a:t>
            </a:r>
            <a:r>
              <a:rPr lang="en-US" sz="1700" dirty="0"/>
              <a:t>),2) as </a:t>
            </a:r>
            <a:r>
              <a:rPr lang="en-US" sz="1700" dirty="0" err="1"/>
              <a:t>AvgPurchase,count</a:t>
            </a:r>
            <a:r>
              <a:rPr lang="en-US" sz="1700" dirty="0"/>
              <a:t>(quantity*</a:t>
            </a:r>
            <a:r>
              <a:rPr lang="en-US" sz="1700" dirty="0" err="1"/>
              <a:t>unitprice</a:t>
            </a:r>
            <a:r>
              <a:rPr lang="en-US" sz="1700" dirty="0"/>
              <a:t>) as </a:t>
            </a:r>
            <a:r>
              <a:rPr lang="en-US" sz="1700" dirty="0" err="1"/>
              <a:t>TotalPurchases,sum</a:t>
            </a:r>
            <a:r>
              <a:rPr lang="en-US" sz="1700" dirty="0"/>
              <a:t>(quantity*</a:t>
            </a:r>
            <a:r>
              <a:rPr lang="en-US" sz="1700" dirty="0" err="1"/>
              <a:t>unitprice</a:t>
            </a:r>
            <a:r>
              <a:rPr lang="en-US" sz="1700" dirty="0"/>
              <a:t>) as </a:t>
            </a:r>
            <a:r>
              <a:rPr lang="en-US" sz="1700" dirty="0" err="1"/>
              <a:t>TotalAmountSpentfrom</a:t>
            </a:r>
            <a:r>
              <a:rPr lang="en-US" sz="1700" dirty="0"/>
              <a:t> </a:t>
            </a:r>
            <a:r>
              <a:rPr lang="en-US" sz="1700" dirty="0" err="1"/>
              <a:t>onlineretailgroup</a:t>
            </a:r>
            <a:r>
              <a:rPr lang="en-US" sz="1700" dirty="0"/>
              <a:t> by </a:t>
            </a:r>
            <a:r>
              <a:rPr lang="en-US" sz="1700" dirty="0" err="1"/>
              <a:t>customeridorder</a:t>
            </a:r>
            <a:r>
              <a:rPr lang="en-US" sz="1700" dirty="0"/>
              <a:t> by </a:t>
            </a:r>
            <a:r>
              <a:rPr lang="en-US" sz="1700" dirty="0" err="1"/>
              <a:t>totalamountspent</a:t>
            </a:r>
            <a:r>
              <a:rPr lang="en-US" sz="1700" dirty="0"/>
              <a:t>;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397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4036-12D3-4F59-8C11-9485E209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Which customers have only made a single purchase from the company?</a:t>
            </a:r>
            <a:br>
              <a:rPr lang="en-US" sz="2000">
                <a:solidFill>
                  <a:srgbClr val="EBEBEB"/>
                </a:solidFill>
              </a:rPr>
            </a:br>
            <a:br>
              <a:rPr lang="en-US" sz="2000">
                <a:solidFill>
                  <a:srgbClr val="EBEBEB"/>
                </a:solidFill>
              </a:rPr>
            </a:br>
            <a:endParaRPr lang="en-US" sz="20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0441CB-1113-4C32-B040-7892F1A0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D6DB-0905-4F00-96FE-DB09F55D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Query</a:t>
            </a:r>
          </a:p>
          <a:p>
            <a:r>
              <a:rPr lang="en-GB" dirty="0">
                <a:solidFill>
                  <a:srgbClr val="EBEBEB"/>
                </a:solidFill>
              </a:rPr>
              <a:t>select </a:t>
            </a:r>
            <a:r>
              <a:rPr lang="en-GB" dirty="0" err="1">
                <a:solidFill>
                  <a:srgbClr val="EBEBEB"/>
                </a:solidFill>
              </a:rPr>
              <a:t>customerid</a:t>
            </a:r>
            <a:endParaRPr lang="en-GB" dirty="0">
              <a:solidFill>
                <a:srgbClr val="EBEBEB"/>
              </a:solidFill>
            </a:endParaRPr>
          </a:p>
          <a:p>
            <a:r>
              <a:rPr lang="en-GB" dirty="0">
                <a:solidFill>
                  <a:srgbClr val="EBEBEB"/>
                </a:solidFill>
              </a:rPr>
              <a:t>from </a:t>
            </a:r>
            <a:r>
              <a:rPr lang="en-GB" dirty="0" err="1">
                <a:solidFill>
                  <a:srgbClr val="EBEBEB"/>
                </a:solidFill>
              </a:rPr>
              <a:t>onlineretail</a:t>
            </a:r>
            <a:endParaRPr lang="en-GB" dirty="0">
              <a:solidFill>
                <a:srgbClr val="EBEBEB"/>
              </a:solidFill>
            </a:endParaRPr>
          </a:p>
          <a:p>
            <a:r>
              <a:rPr lang="en-GB" dirty="0">
                <a:solidFill>
                  <a:srgbClr val="EBEBEB"/>
                </a:solidFill>
              </a:rPr>
              <a:t>group by </a:t>
            </a:r>
            <a:r>
              <a:rPr lang="en-GB" dirty="0" err="1">
                <a:solidFill>
                  <a:srgbClr val="EBEBEB"/>
                </a:solidFill>
              </a:rPr>
              <a:t>customerid</a:t>
            </a:r>
            <a:endParaRPr lang="en-GB" dirty="0">
              <a:solidFill>
                <a:srgbClr val="EBEBEB"/>
              </a:solidFill>
            </a:endParaRPr>
          </a:p>
          <a:p>
            <a:r>
              <a:rPr lang="en-GB" dirty="0">
                <a:solidFill>
                  <a:srgbClr val="EBEBEB"/>
                </a:solidFill>
              </a:rPr>
              <a:t>having count(distinct </a:t>
            </a:r>
            <a:r>
              <a:rPr lang="en-GB" dirty="0" err="1">
                <a:solidFill>
                  <a:srgbClr val="EBEBEB"/>
                </a:solidFill>
              </a:rPr>
              <a:t>stockcode</a:t>
            </a:r>
            <a:r>
              <a:rPr lang="en-GB" dirty="0">
                <a:solidFill>
                  <a:srgbClr val="EBEBEB"/>
                </a:solidFill>
              </a:rPr>
              <a:t>)=1;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5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2F01-537C-467D-8DF2-1A0751FF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31259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Some Advance queries</a:t>
            </a:r>
          </a:p>
        </p:txBody>
      </p:sp>
    </p:spTree>
    <p:extLst>
      <p:ext uri="{BB962C8B-B14F-4D97-AF65-F5344CB8AC3E}">
        <p14:creationId xmlns:p14="http://schemas.microsoft.com/office/powerpoint/2010/main" val="118206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2A05-C0DF-48F0-8E43-B92452C0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Group customers into segments based on their purchase frequency. </a:t>
            </a:r>
            <a:endParaRPr lang="en-US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22BE-BB74-49EE-90F1-8B502B8C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Query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/>
              <a:t>SELECT </a:t>
            </a:r>
            <a:r>
              <a:rPr lang="en-GB" sz="1700" dirty="0" err="1"/>
              <a:t>customerid,count</a:t>
            </a:r>
            <a:r>
              <a:rPr lang="en-GB" sz="1700" dirty="0"/>
              <a:t>(</a:t>
            </a:r>
            <a:r>
              <a:rPr lang="en-GB" sz="1700" dirty="0" err="1"/>
              <a:t>invoiceno</a:t>
            </a:r>
            <a:r>
              <a:rPr lang="en-GB" sz="1700" dirty="0"/>
              <a:t>) as frequency,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 err="1"/>
              <a:t>casewhen</a:t>
            </a:r>
            <a:r>
              <a:rPr lang="en-GB" sz="1700" dirty="0"/>
              <a:t> count(</a:t>
            </a:r>
            <a:r>
              <a:rPr lang="en-GB" sz="1700" dirty="0" err="1"/>
              <a:t>invoiceno</a:t>
            </a:r>
            <a:r>
              <a:rPr lang="en-GB" sz="1700" dirty="0"/>
              <a:t>)&gt;100 then 'High Frequency’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/>
              <a:t>when count(</a:t>
            </a:r>
            <a:r>
              <a:rPr lang="en-GB" sz="1700" dirty="0" err="1"/>
              <a:t>invoiceno</a:t>
            </a:r>
            <a:r>
              <a:rPr lang="en-GB" sz="1700" dirty="0"/>
              <a:t>) between 30 and 100 then 'Medium Frequency’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/>
              <a:t>else 'Low </a:t>
            </a:r>
            <a:r>
              <a:rPr lang="en-GB" sz="1700" dirty="0" err="1"/>
              <a:t>Frequency'end</a:t>
            </a:r>
            <a:r>
              <a:rPr lang="en-GB" sz="1700" dirty="0"/>
              <a:t> as </a:t>
            </a:r>
            <a:r>
              <a:rPr lang="en-GB" sz="1700" dirty="0" err="1"/>
              <a:t>FrequencySegment</a:t>
            </a:r>
            <a:endParaRPr lang="en-GB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/>
              <a:t>from </a:t>
            </a:r>
            <a:r>
              <a:rPr lang="en-GB" sz="1700" dirty="0" err="1"/>
              <a:t>onlineretail</a:t>
            </a:r>
            <a:endParaRPr lang="en-GB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/>
              <a:t>group by </a:t>
            </a:r>
            <a:r>
              <a:rPr lang="en-GB" sz="1700" dirty="0" err="1"/>
              <a:t>customerid</a:t>
            </a:r>
            <a:r>
              <a:rPr lang="en-GB" sz="1700" dirty="0"/>
              <a:t>;</a:t>
            </a:r>
            <a:endParaRPr lang="en-US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42D875-B38A-49DD-B7DE-8BC40F697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91" y="2052213"/>
            <a:ext cx="4984076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E509F-0286-49B7-9417-00243BE3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Calculate the average order value for each </a:t>
            </a: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1BF4-0898-4B5A-9583-868778EF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</a:t>
            </a:r>
          </a:p>
          <a:p>
            <a:pPr marL="0" indent="0">
              <a:buNone/>
            </a:pPr>
            <a:r>
              <a:rPr lang="en-GB" dirty="0"/>
              <a:t>select country, round(</a:t>
            </a:r>
            <a:r>
              <a:rPr lang="en-GB" dirty="0" err="1"/>
              <a:t>avg</a:t>
            </a:r>
            <a:r>
              <a:rPr lang="en-GB" dirty="0"/>
              <a:t>(quantity*</a:t>
            </a:r>
            <a:r>
              <a:rPr lang="en-GB" dirty="0" err="1"/>
              <a:t>unitprice</a:t>
            </a:r>
            <a:r>
              <a:rPr lang="en-GB" dirty="0"/>
              <a:t>),2) as </a:t>
            </a:r>
            <a:r>
              <a:rPr lang="en-GB" dirty="0" err="1"/>
              <a:t>AvgMonetaryValue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Fromonlineretail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group by country</a:t>
            </a:r>
          </a:p>
          <a:p>
            <a:pPr marL="0" indent="0">
              <a:buNone/>
            </a:pPr>
            <a:r>
              <a:rPr lang="en-GB" dirty="0"/>
              <a:t>order by </a:t>
            </a:r>
            <a:r>
              <a:rPr lang="en-GB" dirty="0" err="1"/>
              <a:t>AvgMonetaryValue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5A95F2-3E92-4C81-97BA-26B8F674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3" y="2548281"/>
            <a:ext cx="5425212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136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310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DataMining</vt:lpstr>
      <vt:lpstr>Objecttives</vt:lpstr>
      <vt:lpstr>Data Used</vt:lpstr>
      <vt:lpstr>Define meta data in mysql workbench or any other SQL tool</vt:lpstr>
      <vt:lpstr>What is the distribution of order values across all customers in the dataset? </vt:lpstr>
      <vt:lpstr>Which customers have only made a single purchase from the company?  </vt:lpstr>
      <vt:lpstr>PowerPoint Presentation</vt:lpstr>
      <vt:lpstr>Group customers into segments based on their purchase frequency. </vt:lpstr>
      <vt:lpstr>Calculate the average order value for each </vt:lpstr>
      <vt:lpstr>Explore trends in customer behavior over time, such as monthly or quarterly sales patterns.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</dc:title>
  <dc:creator>Nouman Ali</dc:creator>
  <cp:lastModifiedBy>Nouman Ali</cp:lastModifiedBy>
  <cp:revision>4</cp:revision>
  <dcterms:created xsi:type="dcterms:W3CDTF">2024-09-07T21:12:34Z</dcterms:created>
  <dcterms:modified xsi:type="dcterms:W3CDTF">2024-09-07T21:41:42Z</dcterms:modified>
</cp:coreProperties>
</file>