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5" autoAdjust="0"/>
    <p:restoredTop sz="94660"/>
  </p:normalViewPr>
  <p:slideViewPr>
    <p:cSldViewPr snapToGrid="0">
      <p:cViewPr>
        <p:scale>
          <a:sx n="100" d="100"/>
          <a:sy n="100" d="100"/>
        </p:scale>
        <p:origin x="1590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0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3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1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2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75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80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81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EF33-D9B3-4FB8-B736-BC8D1469015E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98F5-0CFD-4809-AD83-E7D233911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4319" y="259044"/>
            <a:ext cx="50847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Visée</a:t>
            </a:r>
            <a:endParaRPr lang="fr-FR" sz="1200" dirty="0"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74" y="12683"/>
            <a:ext cx="1158266" cy="646331"/>
          </a:xfrm>
          <a:prstGeom prst="rect">
            <a:avLst/>
          </a:prstGeom>
          <a:solidFill>
            <a:srgbClr val="7030A0">
              <a:alpha val="30000"/>
            </a:srgbClr>
          </a:solidFill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Position estimée</a:t>
            </a:r>
          </a:p>
          <a:p>
            <a:pPr marL="285750" indent="-285750">
              <a:buFontTx/>
              <a:buChar char="-"/>
            </a:pPr>
            <a:r>
              <a:rPr lang="fr-FR" sz="1200" dirty="0" err="1" smtClean="0">
                <a:latin typeface="Garamond" panose="02020404030301010803" pitchFamily="18" charset="0"/>
              </a:rPr>
              <a:t>Lat</a:t>
            </a:r>
            <a:r>
              <a:rPr lang="fr-FR" sz="1200" dirty="0" smtClean="0">
                <a:latin typeface="Garamond" panose="02020404030301010803" pitchFamily="18" charset="0"/>
              </a:rPr>
              <a:t>: L</a:t>
            </a:r>
            <a:r>
              <a:rPr lang="fr-FR" sz="1200" baseline="-25000" dirty="0" smtClean="0">
                <a:latin typeface="Garamond" panose="02020404030301010803" pitchFamily="18" charset="0"/>
              </a:rPr>
              <a:t>e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Long: G</a:t>
            </a:r>
            <a:r>
              <a:rPr lang="fr-FR" sz="1200" baseline="-25000" dirty="0" smtClean="0">
                <a:latin typeface="Garamond" panose="02020404030301010803" pitchFamily="18" charset="0"/>
              </a:rPr>
              <a:t>e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788" y="1885634"/>
                <a:ext cx="1458797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GHA et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Dec</a:t>
                </a:r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𝐿𝐻𝐴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𝐺𝐻𝐴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8" y="1885634"/>
                <a:ext cx="145879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757" y="8774317"/>
                <a:ext cx="3048014" cy="103746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Azimut: 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arccos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𝐷𝑒𝑐</m:t>
                                  </m:r>
                                </m:e>
                              </m:d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endParaRPr lang="fr-FR" sz="1200" dirty="0">
                  <a:latin typeface="Garamond" panose="02020404030301010803" pitchFamily="18" charset="0"/>
                </a:endParaRPr>
              </a:p>
              <a:p>
                <a:r>
                  <a:rPr lang="fr-FR" sz="1200" dirty="0" smtClean="0">
                    <a:latin typeface="Garamond" panose="02020404030301010803" pitchFamily="18" charset="0"/>
                  </a:rPr>
                  <a:t>Si (LHA &lt;= 180°) Z = 360° - Z</a:t>
                </a:r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7" y="8774317"/>
                <a:ext cx="3048014" cy="1037463"/>
              </a:xfrm>
              <a:prstGeom prst="rect">
                <a:avLst/>
              </a:prstGeom>
              <a:blipFill>
                <a:blip r:embed="rId3"/>
                <a:stretch>
                  <a:fillRect b="-28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endCxn id="10" idx="3"/>
          </p:cNvCxnSpPr>
          <p:nvPr/>
        </p:nvCxnSpPr>
        <p:spPr>
          <a:xfrm rot="5400000">
            <a:off x="1089485" y="998144"/>
            <a:ext cx="1567423" cy="669222"/>
          </a:xfrm>
          <a:prstGeom prst="bentConnector2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1" idx="0"/>
          </p:cNvCxnSpPr>
          <p:nvPr/>
        </p:nvCxnSpPr>
        <p:spPr>
          <a:xfrm rot="16200000" flipH="1">
            <a:off x="148080" y="3008406"/>
            <a:ext cx="2277384" cy="9551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12" idx="0"/>
          </p:cNvCxnSpPr>
          <p:nvPr/>
        </p:nvCxnSpPr>
        <p:spPr>
          <a:xfrm rot="5400000">
            <a:off x="10410" y="7020369"/>
            <a:ext cx="3503303" cy="459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61593" y="674542"/>
            <a:ext cx="1754135" cy="646331"/>
          </a:xfrm>
          <a:prstGeom prst="rect">
            <a:avLst/>
          </a:prstGeom>
          <a:solidFill>
            <a:srgbClr val="7030A0">
              <a:alpha val="30000"/>
            </a:srgbClr>
          </a:solidFill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Heure de visée: TU</a:t>
            </a:r>
          </a:p>
          <a:p>
            <a:r>
              <a:rPr lang="fr-FR" sz="1200" dirty="0" smtClean="0">
                <a:latin typeface="Garamond" panose="02020404030301010803" pitchFamily="18" charset="0"/>
              </a:rPr>
              <a:t>Hauteur instrumentale: </a:t>
            </a:r>
            <a:r>
              <a:rPr lang="fr-FR" sz="1200" dirty="0" err="1" smtClean="0">
                <a:latin typeface="Garamond" panose="02020404030301010803" pitchFamily="18" charset="0"/>
              </a:rPr>
              <a:t>H</a:t>
            </a:r>
            <a:r>
              <a:rPr lang="fr-FR" sz="1200" baseline="-25000" dirty="0" err="1" smtClean="0">
                <a:latin typeface="Garamond" panose="02020404030301010803" pitchFamily="18" charset="0"/>
              </a:rPr>
              <a:t>s</a:t>
            </a:r>
            <a:endParaRPr lang="fr-FR" sz="1200" baseline="-25000" dirty="0">
              <a:latin typeface="Garamond" panose="02020404030301010803" pitchFamily="18" charset="0"/>
            </a:endParaRPr>
          </a:p>
          <a:p>
            <a:r>
              <a:rPr lang="fr-FR" sz="1200" dirty="0" smtClean="0">
                <a:latin typeface="Garamond" panose="02020404030301010803" pitchFamily="18" charset="0"/>
              </a:rPr>
              <a:t>Azimut de visée: </a:t>
            </a:r>
            <a:r>
              <a:rPr lang="fr-FR" sz="1200" dirty="0" err="1" smtClean="0">
                <a:latin typeface="Garamond" panose="02020404030301010803" pitchFamily="18" charset="0"/>
              </a:rPr>
              <a:t>Z</a:t>
            </a:r>
            <a:r>
              <a:rPr lang="fr-FR" sz="1200" baseline="-25000" dirty="0" err="1" smtClean="0">
                <a:latin typeface="Garamond" panose="02020404030301010803" pitchFamily="18" charset="0"/>
              </a:rPr>
              <a:t>s</a:t>
            </a:r>
            <a:r>
              <a:rPr lang="fr-FR" sz="1200" dirty="0" smtClean="0">
                <a:latin typeface="Garamond" panose="02020404030301010803" pitchFamily="18" charset="0"/>
              </a:rPr>
              <a:t> </a:t>
            </a:r>
          </a:p>
        </p:txBody>
      </p:sp>
      <p:cxnSp>
        <p:nvCxnSpPr>
          <p:cNvPr id="25" name="Straight Arrow Connector 24"/>
          <p:cNvCxnSpPr>
            <a:stCxn id="8" idx="3"/>
            <a:endCxn id="23" idx="0"/>
          </p:cNvCxnSpPr>
          <p:nvPr/>
        </p:nvCxnSpPr>
        <p:spPr>
          <a:xfrm>
            <a:off x="2622792" y="397544"/>
            <a:ext cx="815869" cy="276998"/>
          </a:xfrm>
          <a:prstGeom prst="straightConnector1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44751" y="74378"/>
                <a:ext cx="2668936" cy="461665"/>
              </a:xfrm>
              <a:prstGeom prst="rect">
                <a:avLst/>
              </a:prstGeom>
              <a:solidFill>
                <a:srgbClr val="7030A0">
                  <a:alpha val="30000"/>
                </a:srgbClr>
              </a:solidFill>
              <a:ln w="63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Collimation: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œil: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H</a:t>
                </a:r>
                <a:r>
                  <a:rPr lang="fr-FR" sz="1200" baseline="-25000" dirty="0" err="1" smtClean="0">
                    <a:latin typeface="Garamond" panose="02020404030301010803" pitchFamily="18" charset="0"/>
                  </a:rPr>
                  <a:t>oeil</a:t>
                </a:r>
                <a:endParaRPr lang="fr-FR" sz="1200" baseline="-2500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51" y="74378"/>
                <a:ext cx="2668936" cy="461665"/>
              </a:xfrm>
              <a:prstGeom prst="rect">
                <a:avLst/>
              </a:prstGeom>
              <a:blipFill>
                <a:blip r:embed="rId4"/>
                <a:stretch>
                  <a:fillRect b="-7792"/>
                </a:stretch>
              </a:blipFill>
              <a:ln w="63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8" idx="3"/>
            <a:endCxn id="28" idx="1"/>
          </p:cNvCxnSpPr>
          <p:nvPr/>
        </p:nvCxnSpPr>
        <p:spPr>
          <a:xfrm flipV="1">
            <a:off x="2622792" y="305211"/>
            <a:ext cx="1321959" cy="92333"/>
          </a:xfrm>
          <a:prstGeom prst="straightConnector1">
            <a:avLst/>
          </a:prstGeom>
          <a:ln w="63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23190" y="2832962"/>
            <a:ext cx="1754135" cy="276999"/>
          </a:xfrm>
          <a:prstGeom prst="rect">
            <a:avLst/>
          </a:prstGeom>
          <a:solidFill>
            <a:srgbClr val="FFD5D5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Hauteur </a:t>
            </a:r>
            <a:r>
              <a:rPr lang="fr-FR" sz="1200" dirty="0" smtClean="0">
                <a:latin typeface="Garamond" panose="02020404030301010803" pitchFamily="18" charset="0"/>
              </a:rPr>
              <a:t>instrumentale</a:t>
            </a:r>
            <a:r>
              <a:rPr lang="fr-FR" sz="1200" dirty="0" smtClean="0">
                <a:latin typeface="Garamond" panose="02020404030301010803" pitchFamily="18" charset="0"/>
              </a:rPr>
              <a:t>: </a:t>
            </a:r>
            <a:r>
              <a:rPr lang="fr-FR" sz="1200" dirty="0" err="1" smtClean="0">
                <a:latin typeface="Garamond" panose="02020404030301010803" pitchFamily="18" charset="0"/>
              </a:rPr>
              <a:t>H</a:t>
            </a:r>
            <a:r>
              <a:rPr lang="fr-FR" sz="1200" baseline="-25000" dirty="0" err="1">
                <a:latin typeface="Garamond" panose="02020404030301010803" pitchFamily="18" charset="0"/>
              </a:rPr>
              <a:t>s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p:cxnSp>
        <p:nvCxnSpPr>
          <p:cNvPr id="36" name="Elbow Connector 35"/>
          <p:cNvCxnSpPr>
            <a:stCxn id="8" idx="2"/>
            <a:endCxn id="35" idx="0"/>
          </p:cNvCxnSpPr>
          <p:nvPr/>
        </p:nvCxnSpPr>
        <p:spPr>
          <a:xfrm rot="16200000" flipH="1">
            <a:off x="1285948" y="1618651"/>
            <a:ext cx="2296919" cy="13170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5911" y="8049071"/>
                <a:ext cx="1127616" cy="46166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Intercept 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1" y="8049071"/>
                <a:ext cx="11276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>
            <a:stCxn id="11" idx="2"/>
            <a:endCxn id="41" idx="0"/>
          </p:cNvCxnSpPr>
          <p:nvPr/>
        </p:nvCxnSpPr>
        <p:spPr>
          <a:xfrm rot="5400000">
            <a:off x="-191990" y="6092723"/>
            <a:ext cx="2778057" cy="11346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4" idx="1"/>
            <a:endCxn id="41" idx="3"/>
          </p:cNvCxnSpPr>
          <p:nvPr/>
        </p:nvCxnSpPr>
        <p:spPr>
          <a:xfrm rot="10800000">
            <a:off x="1193527" y="8279904"/>
            <a:ext cx="878068" cy="362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924540" y="2235146"/>
                <a:ext cx="2288768" cy="500650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Depression Horizon: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Dip</a:t>
                </a:r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𝐷𝑖𝑝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=0.0293 ∗ </m:t>
                      </m:r>
                      <m:rad>
                        <m:radPr>
                          <m:degHide m:val="on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𝑜𝑒𝑖𝑙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40" y="2235146"/>
                <a:ext cx="2288768" cy="50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66599" y="2930128"/>
                <a:ext cx="2004651" cy="461665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apparente: Ha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𝐷𝑖𝑝</m:t>
                      </m:r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99" y="2930128"/>
                <a:ext cx="2004651" cy="461665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263036" y="5251284"/>
                <a:ext cx="2451515" cy="2099998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58938" algn="l"/>
                  </a:tabLst>
                </a:pPr>
                <a:r>
                  <a:rPr lang="fr-FR" sz="1200" dirty="0" smtClean="0">
                    <a:latin typeface="Garamond" panose="02020404030301010803" pitchFamily="18" charset="0"/>
                  </a:rPr>
                  <a:t>Réfraction atmosphérique : R</a:t>
                </a:r>
              </a:p>
              <a:p>
                <a:pPr>
                  <a:tabLst>
                    <a:tab pos="1658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0.0167</m:t>
                          </m:r>
                        </m:num>
                        <m:den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+7.31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+4.4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b="0" dirty="0" smtClean="0">
                  <a:latin typeface="Garamond" panose="02020404030301010803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:endParaRPr lang="fr-FR" sz="1200" b="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=0.28 ∗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+273</m:t>
                          </m:r>
                        </m:den>
                      </m:f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:r>
                  <a:rPr lang="fr-FR" sz="1200" b="0" i="1" dirty="0" smtClean="0">
                    <a:latin typeface="Cambria Math" panose="02040503050406030204" pitchFamily="18" charset="0"/>
                  </a:rPr>
                  <a:t>	P en mb</a:t>
                </a:r>
              </a:p>
              <a:p>
                <a:pPr>
                  <a:tabLst>
                    <a:tab pos="1658938" algn="l"/>
                  </a:tabLst>
                </a:pPr>
                <a:r>
                  <a:rPr lang="fr-FR" sz="1200" i="1" dirty="0" smtClean="0">
                    <a:latin typeface="Cambria Math" panose="02040503050406030204" pitchFamily="18" charset="0"/>
                  </a:rPr>
                  <a:t>	T en °C</a:t>
                </a:r>
                <a:endParaRPr lang="fr-FR" sz="1200" b="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:endParaRPr lang="fr-FR" sz="1200" b="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  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36" y="5251284"/>
                <a:ext cx="2451515" cy="2099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44058" y="5667269"/>
                <a:ext cx="2070247" cy="461665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Parallaxe: Pa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𝐻𝑃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𝑂𝐵</m:t>
                      </m:r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58" y="5667269"/>
                <a:ext cx="2070247" cy="461665"/>
              </a:xfrm>
              <a:prstGeom prst="rect">
                <a:avLst/>
              </a:prstGeom>
              <a:blipFill>
                <a:blip r:embed="rId9"/>
                <a:stretch>
                  <a:fillRect b="-3896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52257" y="7512068"/>
                <a:ext cx="1150315" cy="461665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Semi Diamètre: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𝑆𝐷</m:t>
                      </m:r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57" y="7512068"/>
                <a:ext cx="115031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357514" y="8279903"/>
                <a:ext cx="2439514" cy="830997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observée: Ho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±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𝑆𝐷</m:t>
                      </m:r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>
                  <a:tabLst>
                    <a:tab pos="798513" algn="l"/>
                  </a:tabLst>
                </a:pPr>
                <a:r>
                  <a:rPr lang="fr-FR" sz="1200" dirty="0">
                    <a:latin typeface="Garamond" panose="02020404030301010803" pitchFamily="18" charset="0"/>
                  </a:rPr>
                  <a:t>	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+ si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tangenté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 par le haut</a:t>
                </a:r>
              </a:p>
              <a:p>
                <a:pPr>
                  <a:tabLst>
                    <a:tab pos="798513" algn="l"/>
                  </a:tabLst>
                </a:pPr>
                <a:r>
                  <a:rPr lang="fr-FR" sz="1200" dirty="0">
                    <a:latin typeface="Garamond" panose="02020404030301010803" pitchFamily="18" charset="0"/>
                  </a:rPr>
                  <a:t>	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- si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tangenté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 par le bas</a:t>
                </a:r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14" y="8279903"/>
                <a:ext cx="2439514" cy="830997"/>
              </a:xfrm>
              <a:prstGeom prst="rect">
                <a:avLst/>
              </a:prstGeom>
              <a:blipFill>
                <a:blip r:embed="rId11"/>
                <a:stretch>
                  <a:fillRect b="-3597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Elbow Connector 87"/>
          <p:cNvCxnSpPr>
            <a:stCxn id="35" idx="3"/>
            <a:endCxn id="48" idx="1"/>
          </p:cNvCxnSpPr>
          <p:nvPr/>
        </p:nvCxnSpPr>
        <p:spPr>
          <a:xfrm flipV="1">
            <a:off x="3377325" y="2485471"/>
            <a:ext cx="547215" cy="485991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8" idx="2"/>
            <a:endCxn id="49" idx="0"/>
          </p:cNvCxnSpPr>
          <p:nvPr/>
        </p:nvCxnSpPr>
        <p:spPr>
          <a:xfrm>
            <a:off x="5068924" y="2735796"/>
            <a:ext cx="1" cy="194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0" idx="0"/>
          </p:cNvCxnSpPr>
          <p:nvPr/>
        </p:nvCxnSpPr>
        <p:spPr>
          <a:xfrm>
            <a:off x="4830085" y="3391793"/>
            <a:ext cx="0" cy="242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648181" y="4497254"/>
            <a:ext cx="841933" cy="1137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829724" y="1016134"/>
            <a:ext cx="973343" cy="830997"/>
          </a:xfrm>
          <a:prstGeom prst="rect">
            <a:avLst/>
          </a:prstGeom>
          <a:solidFill>
            <a:srgbClr val="7030A0">
              <a:alpha val="30000"/>
            </a:srgbClr>
          </a:solidFill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Ephémérides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GHA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HP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SD</a:t>
            </a:r>
          </a:p>
        </p:txBody>
      </p:sp>
      <p:cxnSp>
        <p:nvCxnSpPr>
          <p:cNvPr id="111" name="Straight Arrow Connector 110"/>
          <p:cNvCxnSpPr>
            <a:stCxn id="23" idx="3"/>
            <a:endCxn id="107" idx="1"/>
          </p:cNvCxnSpPr>
          <p:nvPr/>
        </p:nvCxnSpPr>
        <p:spPr>
          <a:xfrm>
            <a:off x="4315728" y="997708"/>
            <a:ext cx="1513996" cy="4339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793045" y="10161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@TU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65" y="4624683"/>
                <a:ext cx="3449983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calculée: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Hc</a:t>
                </a:r>
                <a:endParaRPr lang="fr-FR" sz="1200" dirty="0" smtClean="0">
                  <a:latin typeface="Garamond" panose="02020404030301010803" pitchFamily="18" charset="0"/>
                </a:endParaRPr>
              </a:p>
              <a:p>
                <a:r>
                  <a:rPr lang="fr-FR" sz="1200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𝑎𝑟𝑐𝑠𝑖𝑛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𝐷𝑒𝑐</m:t>
                                </m:r>
                              </m:e>
                            </m:d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</m:e>
                    </m:func>
                  </m:oMath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𝐷𝑒𝑐</m:t>
                                  </m:r>
                                </m:e>
                              </m:d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unc>
                                <m:func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𝐿𝐻𝐴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" y="4624683"/>
                <a:ext cx="3449983" cy="646331"/>
              </a:xfrm>
              <a:prstGeom prst="rect">
                <a:avLst/>
              </a:prstGeom>
              <a:blipFill>
                <a:blip r:embed="rId12"/>
                <a:stretch>
                  <a:fillRect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41010" y="3634381"/>
                <a:ext cx="3578150" cy="830997"/>
              </a:xfrm>
              <a:prstGeom prst="rect">
                <a:avLst/>
              </a:prstGeom>
              <a:solidFill>
                <a:schemeClr val="bg1">
                  <a:lumMod val="75000"/>
                  <a:alpha val="8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Elipsoide terrestre (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𝑔𝑙𝑖𝑔𝑒𝑎𝑏𝑙𝑒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200" dirty="0" smtClean="0">
                    <a:latin typeface="Garamond" panose="02020404030301010803" pitchFamily="18" charset="0"/>
                  </a:rPr>
                  <a:t>: OB (&lt; 0.0064)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𝑂𝐵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=0.0032 ∗</m:t>
                      </m:r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sz="12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𝑍𝑠</m:t>
                              </m:r>
                            </m:e>
                          </m:d>
                        </m:e>
                      </m:func>
                      <m:r>
                        <a:rPr lang="fr-FR" sz="12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sz="12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i="1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10" y="3634381"/>
                <a:ext cx="3578150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/>
          <p:cNvSpPr/>
          <p:nvPr/>
        </p:nvSpPr>
        <p:spPr>
          <a:xfrm>
            <a:off x="4309628" y="7342496"/>
            <a:ext cx="180485" cy="941695"/>
          </a:xfrm>
          <a:custGeom>
            <a:avLst/>
            <a:gdLst>
              <a:gd name="connsiteX0" fmla="*/ 84951 w 180485"/>
              <a:gd name="connsiteY0" fmla="*/ 0 h 941695"/>
              <a:gd name="connsiteX1" fmla="*/ 3065 w 180485"/>
              <a:gd name="connsiteY1" fmla="*/ 382137 h 941695"/>
              <a:gd name="connsiteX2" fmla="*/ 180485 w 180485"/>
              <a:gd name="connsiteY2" fmla="*/ 941695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85" h="941695">
                <a:moveTo>
                  <a:pt x="84951" y="0"/>
                </a:moveTo>
                <a:cubicBezTo>
                  <a:pt x="36047" y="112594"/>
                  <a:pt x="-12857" y="225188"/>
                  <a:pt x="3065" y="382137"/>
                </a:cubicBezTo>
                <a:cubicBezTo>
                  <a:pt x="18987" y="539086"/>
                  <a:pt x="99736" y="740390"/>
                  <a:pt x="180485" y="941695"/>
                </a:cubicBezTo>
              </a:path>
            </a:pathLst>
          </a:custGeom>
          <a:noFill/>
          <a:ln w="95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5256274" y="7973733"/>
            <a:ext cx="375823" cy="30617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071595" y="8145024"/>
            <a:ext cx="1490729" cy="276999"/>
          </a:xfrm>
          <a:prstGeom prst="rect">
            <a:avLst/>
          </a:prstGeom>
          <a:solidFill>
            <a:srgbClr val="FFD5D5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Hauteur observée: H</a:t>
            </a:r>
            <a:r>
              <a:rPr lang="fr-FR" sz="1200" baseline="-25000" dirty="0" smtClean="0">
                <a:latin typeface="Garamond" panose="02020404030301010803" pitchFamily="18" charset="0"/>
              </a:rPr>
              <a:t>o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p:cxnSp>
        <p:nvCxnSpPr>
          <p:cNvPr id="172" name="Elbow Connector 171"/>
          <p:cNvCxnSpPr>
            <a:stCxn id="58" idx="1"/>
            <a:endCxn id="164" idx="3"/>
          </p:cNvCxnSpPr>
          <p:nvPr/>
        </p:nvCxnSpPr>
        <p:spPr>
          <a:xfrm rot="10800000">
            <a:off x="3562324" y="8283524"/>
            <a:ext cx="795190" cy="41187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reeform 184"/>
          <p:cNvSpPr/>
          <p:nvPr/>
        </p:nvSpPr>
        <p:spPr>
          <a:xfrm>
            <a:off x="5813944" y="3391469"/>
            <a:ext cx="922974" cy="1862919"/>
          </a:xfrm>
          <a:custGeom>
            <a:avLst/>
            <a:gdLst>
              <a:gd name="connsiteX0" fmla="*/ 136478 w 922974"/>
              <a:gd name="connsiteY0" fmla="*/ 0 h 1862919"/>
              <a:gd name="connsiteX1" fmla="*/ 682388 w 922974"/>
              <a:gd name="connsiteY1" fmla="*/ 150125 h 1862919"/>
              <a:gd name="connsiteX2" fmla="*/ 852985 w 922974"/>
              <a:gd name="connsiteY2" fmla="*/ 375313 h 1862919"/>
              <a:gd name="connsiteX3" fmla="*/ 852985 w 922974"/>
              <a:gd name="connsiteY3" fmla="*/ 1003110 h 1862919"/>
              <a:gd name="connsiteX4" fmla="*/ 0 w 922974"/>
              <a:gd name="connsiteY4" fmla="*/ 1862919 h 186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74" h="1862919">
                <a:moveTo>
                  <a:pt x="136478" y="0"/>
                </a:moveTo>
                <a:cubicBezTo>
                  <a:pt x="349724" y="43786"/>
                  <a:pt x="562970" y="87573"/>
                  <a:pt x="682388" y="150125"/>
                </a:cubicBezTo>
                <a:cubicBezTo>
                  <a:pt x="801806" y="212677"/>
                  <a:pt x="824552" y="233149"/>
                  <a:pt x="852985" y="375313"/>
                </a:cubicBezTo>
                <a:cubicBezTo>
                  <a:pt x="881418" y="517477"/>
                  <a:pt x="995149" y="755176"/>
                  <a:pt x="852985" y="1003110"/>
                </a:cubicBezTo>
                <a:cubicBezTo>
                  <a:pt x="710821" y="1251044"/>
                  <a:pt x="355410" y="1556981"/>
                  <a:pt x="0" y="1862919"/>
                </a:cubicBezTo>
              </a:path>
            </a:pathLst>
          </a:custGeom>
          <a:noFill/>
          <a:ln w="95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Straight Arrow Connector 185"/>
          <p:cNvCxnSpPr>
            <a:stCxn id="56" idx="2"/>
          </p:cNvCxnSpPr>
          <p:nvPr/>
        </p:nvCxnSpPr>
        <p:spPr>
          <a:xfrm>
            <a:off x="3179182" y="6128934"/>
            <a:ext cx="1069148" cy="2149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>
            <a:off x="1538586" y="1857892"/>
            <a:ext cx="4284290" cy="10571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92355" y="1865557"/>
            <a:ext cx="1" cy="5646511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-83590" y="997707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en 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4319" y="259044"/>
            <a:ext cx="50847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Visée</a:t>
            </a:r>
            <a:endParaRPr lang="fr-FR" sz="1200" dirty="0"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74" y="12683"/>
            <a:ext cx="1158266" cy="646331"/>
          </a:xfrm>
          <a:prstGeom prst="rect">
            <a:avLst/>
          </a:prstGeom>
          <a:solidFill>
            <a:srgbClr val="7030A0">
              <a:alpha val="30000"/>
            </a:srgbClr>
          </a:solidFill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Position estimée</a:t>
            </a:r>
          </a:p>
          <a:p>
            <a:pPr marL="285750" indent="-285750">
              <a:buFontTx/>
              <a:buChar char="-"/>
            </a:pPr>
            <a:r>
              <a:rPr lang="fr-FR" sz="1200" dirty="0" err="1" smtClean="0">
                <a:latin typeface="Garamond" panose="02020404030301010803" pitchFamily="18" charset="0"/>
              </a:rPr>
              <a:t>Lat</a:t>
            </a:r>
            <a:r>
              <a:rPr lang="fr-FR" sz="1200" dirty="0" smtClean="0">
                <a:latin typeface="Garamond" panose="02020404030301010803" pitchFamily="18" charset="0"/>
              </a:rPr>
              <a:t>: L</a:t>
            </a:r>
            <a:r>
              <a:rPr lang="fr-FR" sz="1200" baseline="-25000" dirty="0" smtClean="0">
                <a:latin typeface="Garamond" panose="02020404030301010803" pitchFamily="18" charset="0"/>
              </a:rPr>
              <a:t>e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Long: G</a:t>
            </a:r>
            <a:r>
              <a:rPr lang="fr-FR" sz="1200" baseline="-25000" dirty="0" smtClean="0">
                <a:latin typeface="Garamond" panose="02020404030301010803" pitchFamily="18" charset="0"/>
              </a:rPr>
              <a:t>e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788" y="1885634"/>
                <a:ext cx="1458797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GHA et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Dec</a:t>
                </a:r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𝐿𝐻𝐴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𝐺𝐻𝐴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8" y="1885634"/>
                <a:ext cx="145879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909" y="7473937"/>
                <a:ext cx="3048014" cy="103746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Azimut: 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arccos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𝐷𝑒𝑐</m:t>
                                  </m:r>
                                </m:e>
                              </m:d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endParaRPr lang="fr-FR" sz="1200" dirty="0">
                  <a:latin typeface="Garamond" panose="02020404030301010803" pitchFamily="18" charset="0"/>
                </a:endParaRPr>
              </a:p>
              <a:p>
                <a:r>
                  <a:rPr lang="fr-FR" sz="1200" dirty="0" smtClean="0">
                    <a:latin typeface="Garamond" panose="02020404030301010803" pitchFamily="18" charset="0"/>
                  </a:rPr>
                  <a:t>Si (LHA &lt;= 180°) Z = 360° - Z</a:t>
                </a:r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9" y="7473937"/>
                <a:ext cx="3048014" cy="1037463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endCxn id="10" idx="3"/>
          </p:cNvCxnSpPr>
          <p:nvPr/>
        </p:nvCxnSpPr>
        <p:spPr>
          <a:xfrm rot="5400000">
            <a:off x="1089485" y="998144"/>
            <a:ext cx="1567423" cy="669222"/>
          </a:xfrm>
          <a:prstGeom prst="bentConnector2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1" idx="0"/>
          </p:cNvCxnSpPr>
          <p:nvPr/>
        </p:nvCxnSpPr>
        <p:spPr>
          <a:xfrm rot="16200000" flipH="1">
            <a:off x="148080" y="3008406"/>
            <a:ext cx="2277384" cy="9551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</p:cNvCxnSpPr>
          <p:nvPr/>
        </p:nvCxnSpPr>
        <p:spPr>
          <a:xfrm rot="5400000">
            <a:off x="662896" y="6372475"/>
            <a:ext cx="220292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61593" y="674542"/>
            <a:ext cx="1754135" cy="646331"/>
          </a:xfrm>
          <a:prstGeom prst="rect">
            <a:avLst/>
          </a:prstGeom>
          <a:solidFill>
            <a:srgbClr val="7030A0">
              <a:alpha val="30000"/>
            </a:srgbClr>
          </a:solidFill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Heure de visée: TU</a:t>
            </a:r>
          </a:p>
          <a:p>
            <a:r>
              <a:rPr lang="fr-FR" sz="1200" dirty="0" smtClean="0">
                <a:latin typeface="Garamond" panose="02020404030301010803" pitchFamily="18" charset="0"/>
              </a:rPr>
              <a:t>Hauteur instrumentale: </a:t>
            </a:r>
            <a:r>
              <a:rPr lang="fr-FR" sz="1200" dirty="0" err="1" smtClean="0">
                <a:latin typeface="Garamond" panose="02020404030301010803" pitchFamily="18" charset="0"/>
              </a:rPr>
              <a:t>H</a:t>
            </a:r>
            <a:r>
              <a:rPr lang="fr-FR" sz="1200" baseline="-25000" dirty="0" err="1" smtClean="0">
                <a:latin typeface="Garamond" panose="02020404030301010803" pitchFamily="18" charset="0"/>
              </a:rPr>
              <a:t>s</a:t>
            </a:r>
            <a:endParaRPr lang="fr-FR" sz="1200" baseline="-25000" dirty="0">
              <a:latin typeface="Garamond" panose="02020404030301010803" pitchFamily="18" charset="0"/>
            </a:endParaRPr>
          </a:p>
          <a:p>
            <a:r>
              <a:rPr lang="fr-FR" sz="1200" dirty="0" smtClean="0">
                <a:latin typeface="Garamond" panose="02020404030301010803" pitchFamily="18" charset="0"/>
              </a:rPr>
              <a:t>Azimut de visée: </a:t>
            </a:r>
            <a:r>
              <a:rPr lang="fr-FR" sz="1200" dirty="0" err="1" smtClean="0">
                <a:latin typeface="Garamond" panose="02020404030301010803" pitchFamily="18" charset="0"/>
              </a:rPr>
              <a:t>Z</a:t>
            </a:r>
            <a:r>
              <a:rPr lang="fr-FR" sz="1200" baseline="-25000" dirty="0" err="1" smtClean="0">
                <a:latin typeface="Garamond" panose="02020404030301010803" pitchFamily="18" charset="0"/>
              </a:rPr>
              <a:t>s</a:t>
            </a:r>
            <a:r>
              <a:rPr lang="fr-FR" sz="1200" dirty="0" smtClean="0">
                <a:latin typeface="Garamond" panose="02020404030301010803" pitchFamily="18" charset="0"/>
              </a:rPr>
              <a:t> </a:t>
            </a:r>
          </a:p>
        </p:txBody>
      </p:sp>
      <p:cxnSp>
        <p:nvCxnSpPr>
          <p:cNvPr id="25" name="Straight Arrow Connector 24"/>
          <p:cNvCxnSpPr>
            <a:stCxn id="8" idx="3"/>
            <a:endCxn id="23" idx="0"/>
          </p:cNvCxnSpPr>
          <p:nvPr/>
        </p:nvCxnSpPr>
        <p:spPr>
          <a:xfrm>
            <a:off x="2622792" y="397544"/>
            <a:ext cx="815869" cy="276998"/>
          </a:xfrm>
          <a:prstGeom prst="straightConnector1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44751" y="74378"/>
                <a:ext cx="2668936" cy="461665"/>
              </a:xfrm>
              <a:prstGeom prst="rect">
                <a:avLst/>
              </a:prstGeom>
              <a:solidFill>
                <a:srgbClr val="7030A0">
                  <a:alpha val="30000"/>
                </a:srgbClr>
              </a:solidFill>
              <a:ln w="63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Collimation: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œil: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H</a:t>
                </a:r>
                <a:r>
                  <a:rPr lang="fr-FR" sz="1200" baseline="-25000" dirty="0" err="1" smtClean="0">
                    <a:latin typeface="Garamond" panose="02020404030301010803" pitchFamily="18" charset="0"/>
                  </a:rPr>
                  <a:t>oeil</a:t>
                </a:r>
                <a:endParaRPr lang="fr-FR" sz="1200" baseline="-2500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51" y="74378"/>
                <a:ext cx="2668936" cy="461665"/>
              </a:xfrm>
              <a:prstGeom prst="rect">
                <a:avLst/>
              </a:prstGeom>
              <a:blipFill>
                <a:blip r:embed="rId4"/>
                <a:stretch>
                  <a:fillRect b="-7792"/>
                </a:stretch>
              </a:blipFill>
              <a:ln w="63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8" idx="3"/>
            <a:endCxn id="28" idx="1"/>
          </p:cNvCxnSpPr>
          <p:nvPr/>
        </p:nvCxnSpPr>
        <p:spPr>
          <a:xfrm flipV="1">
            <a:off x="2622792" y="305211"/>
            <a:ext cx="1321959" cy="92333"/>
          </a:xfrm>
          <a:prstGeom prst="straightConnector1">
            <a:avLst/>
          </a:prstGeom>
          <a:ln w="63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20023" y="2946355"/>
            <a:ext cx="1773371" cy="276999"/>
          </a:xfrm>
          <a:prstGeom prst="rect">
            <a:avLst/>
          </a:prstGeom>
          <a:solidFill>
            <a:srgbClr val="FFD5D5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Hauteur </a:t>
            </a:r>
            <a:r>
              <a:rPr lang="fr-FR" sz="1200" dirty="0" smtClean="0">
                <a:latin typeface="Garamond" panose="02020404030301010803" pitchFamily="18" charset="0"/>
              </a:rPr>
              <a:t>Instrumentale</a:t>
            </a:r>
            <a:r>
              <a:rPr lang="fr-FR" sz="1200" dirty="0" smtClean="0">
                <a:latin typeface="Garamond" panose="02020404030301010803" pitchFamily="18" charset="0"/>
              </a:rPr>
              <a:t>: </a:t>
            </a:r>
            <a:r>
              <a:rPr lang="fr-FR" sz="1200" dirty="0" err="1" smtClean="0">
                <a:latin typeface="Garamond" panose="02020404030301010803" pitchFamily="18" charset="0"/>
              </a:rPr>
              <a:t>H</a:t>
            </a:r>
            <a:r>
              <a:rPr lang="fr-FR" sz="1200" baseline="-25000" dirty="0" err="1">
                <a:latin typeface="Garamond" panose="02020404030301010803" pitchFamily="18" charset="0"/>
              </a:rPr>
              <a:t>s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p:cxnSp>
        <p:nvCxnSpPr>
          <p:cNvPr id="36" name="Elbow Connector 35"/>
          <p:cNvCxnSpPr>
            <a:stCxn id="8" idx="2"/>
            <a:endCxn id="35" idx="0"/>
          </p:cNvCxnSpPr>
          <p:nvPr/>
        </p:nvCxnSpPr>
        <p:spPr>
          <a:xfrm rot="16200000" flipH="1">
            <a:off x="2032476" y="872122"/>
            <a:ext cx="2410312" cy="173815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151603" y="7672222"/>
                <a:ext cx="1127616" cy="46166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Intercept 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3" y="7672222"/>
                <a:ext cx="11276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/>
          <p:nvPr/>
        </p:nvCxnSpPr>
        <p:spPr>
          <a:xfrm rot="16200000" flipH="1">
            <a:off x="2091284" y="5283088"/>
            <a:ext cx="2401210" cy="237706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4" idx="2"/>
          </p:cNvCxnSpPr>
          <p:nvPr/>
        </p:nvCxnSpPr>
        <p:spPr>
          <a:xfrm rot="5400000">
            <a:off x="3711190" y="6280532"/>
            <a:ext cx="2585875" cy="19750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829724" y="1016134"/>
            <a:ext cx="973343" cy="830997"/>
          </a:xfrm>
          <a:prstGeom prst="rect">
            <a:avLst/>
          </a:prstGeom>
          <a:solidFill>
            <a:srgbClr val="7030A0">
              <a:alpha val="30000"/>
            </a:srgbClr>
          </a:solidFill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Ephémérides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GHA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HP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SD</a:t>
            </a:r>
          </a:p>
        </p:txBody>
      </p:sp>
      <p:cxnSp>
        <p:nvCxnSpPr>
          <p:cNvPr id="111" name="Straight Arrow Connector 110"/>
          <p:cNvCxnSpPr>
            <a:stCxn id="23" idx="3"/>
            <a:endCxn id="107" idx="1"/>
          </p:cNvCxnSpPr>
          <p:nvPr/>
        </p:nvCxnSpPr>
        <p:spPr>
          <a:xfrm>
            <a:off x="4315728" y="997708"/>
            <a:ext cx="1513996" cy="4339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793045" y="10161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@TU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65" y="4624683"/>
                <a:ext cx="3449983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calculée: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Hc</a:t>
                </a:r>
                <a:endParaRPr lang="fr-FR" sz="1200" dirty="0" smtClean="0">
                  <a:latin typeface="Garamond" panose="02020404030301010803" pitchFamily="18" charset="0"/>
                </a:endParaRPr>
              </a:p>
              <a:p>
                <a:r>
                  <a:rPr lang="fr-FR" sz="1200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𝑎𝑟𝑐𝑠𝑖𝑛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𝐷𝑒𝑐</m:t>
                                </m:r>
                              </m:e>
                            </m:d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</m:e>
                    </m:func>
                  </m:oMath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𝐷𝑒𝑐</m:t>
                                  </m:r>
                                </m:e>
                              </m:d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unc>
                                <m:func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𝐿𝐻𝐴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" y="4624683"/>
                <a:ext cx="3449983" cy="646331"/>
              </a:xfrm>
              <a:prstGeom prst="rect">
                <a:avLst/>
              </a:prstGeom>
              <a:blipFill>
                <a:blip r:embed="rId11"/>
                <a:stretch>
                  <a:fillRect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4357514" y="4809348"/>
            <a:ext cx="1490729" cy="276999"/>
          </a:xfrm>
          <a:prstGeom prst="rect">
            <a:avLst/>
          </a:prstGeom>
          <a:solidFill>
            <a:srgbClr val="FFD5D5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Hauteur observée: H</a:t>
            </a:r>
            <a:r>
              <a:rPr lang="fr-FR" sz="1200" baseline="-25000" dirty="0" smtClean="0">
                <a:latin typeface="Garamond" panose="02020404030301010803" pitchFamily="18" charset="0"/>
              </a:rPr>
              <a:t>o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p:cxnSp>
        <p:nvCxnSpPr>
          <p:cNvPr id="172" name="Elbow Connector 171"/>
          <p:cNvCxnSpPr>
            <a:stCxn id="35" idx="2"/>
            <a:endCxn id="164" idx="0"/>
          </p:cNvCxnSpPr>
          <p:nvPr/>
        </p:nvCxnSpPr>
        <p:spPr>
          <a:xfrm rot="16200000" flipH="1">
            <a:off x="3811797" y="3518266"/>
            <a:ext cx="1585994" cy="99617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>
            <a:off x="1538586" y="1857892"/>
            <a:ext cx="4284290" cy="10571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07" idx="2"/>
          </p:cNvCxnSpPr>
          <p:nvPr/>
        </p:nvCxnSpPr>
        <p:spPr>
          <a:xfrm flipH="1">
            <a:off x="5629275" y="1847131"/>
            <a:ext cx="687121" cy="2962217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-83590" y="997707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en °</a:t>
            </a:r>
            <a:endParaRPr lang="fr-FR" dirty="0"/>
          </a:p>
        </p:txBody>
      </p:sp>
      <p:cxnSp>
        <p:nvCxnSpPr>
          <p:cNvPr id="59" name="Straight Arrow Connector 58"/>
          <p:cNvCxnSpPr>
            <a:stCxn id="28" idx="2"/>
          </p:cNvCxnSpPr>
          <p:nvPr/>
        </p:nvCxnSpPr>
        <p:spPr>
          <a:xfrm>
            <a:off x="5279219" y="536043"/>
            <a:ext cx="350056" cy="4273305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4319" y="259044"/>
            <a:ext cx="50847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Visée</a:t>
            </a:r>
            <a:endParaRPr lang="fr-FR" sz="1200" dirty="0"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74" y="12683"/>
            <a:ext cx="1158266" cy="646331"/>
          </a:xfrm>
          <a:prstGeom prst="rect">
            <a:avLst/>
          </a:prstGeom>
          <a:solidFill>
            <a:srgbClr val="7030A0">
              <a:alpha val="30000"/>
            </a:srgbClr>
          </a:solidFill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Position estimée</a:t>
            </a:r>
          </a:p>
          <a:p>
            <a:pPr marL="285750" indent="-285750">
              <a:buFontTx/>
              <a:buChar char="-"/>
            </a:pPr>
            <a:r>
              <a:rPr lang="fr-FR" sz="1200" dirty="0" err="1" smtClean="0">
                <a:latin typeface="Garamond" panose="02020404030301010803" pitchFamily="18" charset="0"/>
              </a:rPr>
              <a:t>Lat</a:t>
            </a:r>
            <a:r>
              <a:rPr lang="fr-FR" sz="1200" dirty="0" smtClean="0">
                <a:latin typeface="Garamond" panose="02020404030301010803" pitchFamily="18" charset="0"/>
              </a:rPr>
              <a:t>: L</a:t>
            </a:r>
            <a:r>
              <a:rPr lang="fr-FR" sz="1200" baseline="-25000" dirty="0" smtClean="0">
                <a:latin typeface="Garamond" panose="02020404030301010803" pitchFamily="18" charset="0"/>
              </a:rPr>
              <a:t>e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Long: G</a:t>
            </a:r>
            <a:r>
              <a:rPr lang="fr-FR" sz="1200" baseline="-25000" dirty="0" smtClean="0">
                <a:latin typeface="Garamond" panose="02020404030301010803" pitchFamily="18" charset="0"/>
              </a:rPr>
              <a:t>e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1593" y="674542"/>
            <a:ext cx="1754135" cy="646331"/>
          </a:xfrm>
          <a:prstGeom prst="rect">
            <a:avLst/>
          </a:prstGeom>
          <a:solidFill>
            <a:srgbClr val="7030A0">
              <a:alpha val="30000"/>
            </a:srgbClr>
          </a:solidFill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Heure de visée: TU</a:t>
            </a:r>
          </a:p>
          <a:p>
            <a:r>
              <a:rPr lang="fr-FR" sz="1200" dirty="0" smtClean="0">
                <a:latin typeface="Garamond" panose="02020404030301010803" pitchFamily="18" charset="0"/>
              </a:rPr>
              <a:t>Hauteur instrumentale: </a:t>
            </a:r>
            <a:r>
              <a:rPr lang="fr-FR" sz="1200" dirty="0" err="1" smtClean="0">
                <a:latin typeface="Garamond" panose="02020404030301010803" pitchFamily="18" charset="0"/>
              </a:rPr>
              <a:t>H</a:t>
            </a:r>
            <a:r>
              <a:rPr lang="fr-FR" sz="1200" baseline="-25000" dirty="0" err="1" smtClean="0">
                <a:latin typeface="Garamond" panose="02020404030301010803" pitchFamily="18" charset="0"/>
              </a:rPr>
              <a:t>s</a:t>
            </a:r>
            <a:endParaRPr lang="fr-FR" sz="1200" baseline="-25000" dirty="0">
              <a:latin typeface="Garamond" panose="02020404030301010803" pitchFamily="18" charset="0"/>
            </a:endParaRPr>
          </a:p>
          <a:p>
            <a:r>
              <a:rPr lang="fr-FR" sz="1200" dirty="0" smtClean="0">
                <a:latin typeface="Garamond" panose="02020404030301010803" pitchFamily="18" charset="0"/>
              </a:rPr>
              <a:t>Azimut de visée: </a:t>
            </a:r>
            <a:r>
              <a:rPr lang="fr-FR" sz="1200" dirty="0" err="1" smtClean="0">
                <a:latin typeface="Garamond" panose="02020404030301010803" pitchFamily="18" charset="0"/>
              </a:rPr>
              <a:t>Z</a:t>
            </a:r>
            <a:r>
              <a:rPr lang="fr-FR" sz="1200" baseline="-25000" dirty="0" err="1" smtClean="0">
                <a:latin typeface="Garamond" panose="02020404030301010803" pitchFamily="18" charset="0"/>
              </a:rPr>
              <a:t>s</a:t>
            </a:r>
            <a:r>
              <a:rPr lang="fr-FR" sz="1200" dirty="0" smtClean="0">
                <a:latin typeface="Garamond" panose="02020404030301010803" pitchFamily="18" charset="0"/>
              </a:rPr>
              <a:t> </a:t>
            </a:r>
          </a:p>
        </p:txBody>
      </p:sp>
      <p:cxnSp>
        <p:nvCxnSpPr>
          <p:cNvPr id="25" name="Straight Arrow Connector 24"/>
          <p:cNvCxnSpPr>
            <a:stCxn id="8" idx="3"/>
            <a:endCxn id="23" idx="0"/>
          </p:cNvCxnSpPr>
          <p:nvPr/>
        </p:nvCxnSpPr>
        <p:spPr>
          <a:xfrm>
            <a:off x="2622792" y="397544"/>
            <a:ext cx="815869" cy="276998"/>
          </a:xfrm>
          <a:prstGeom prst="straightConnector1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44751" y="74378"/>
                <a:ext cx="2668936" cy="461665"/>
              </a:xfrm>
              <a:prstGeom prst="rect">
                <a:avLst/>
              </a:prstGeom>
              <a:solidFill>
                <a:srgbClr val="7030A0">
                  <a:alpha val="30000"/>
                </a:srgbClr>
              </a:solidFill>
              <a:ln w="63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Collimation: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œil: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H</a:t>
                </a:r>
                <a:r>
                  <a:rPr lang="fr-FR" sz="1200" baseline="-25000" dirty="0" err="1" smtClean="0">
                    <a:latin typeface="Garamond" panose="02020404030301010803" pitchFamily="18" charset="0"/>
                  </a:rPr>
                  <a:t>oeil</a:t>
                </a:r>
                <a:endParaRPr lang="fr-FR" sz="1200" baseline="-25000" dirty="0" smtClean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51" y="74378"/>
                <a:ext cx="2668936" cy="461665"/>
              </a:xfrm>
              <a:prstGeom prst="rect">
                <a:avLst/>
              </a:prstGeom>
              <a:blipFill>
                <a:blip r:embed="rId2"/>
                <a:stretch>
                  <a:fillRect b="-7792"/>
                </a:stretch>
              </a:blipFill>
              <a:ln w="63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8" idx="3"/>
            <a:endCxn id="28" idx="1"/>
          </p:cNvCxnSpPr>
          <p:nvPr/>
        </p:nvCxnSpPr>
        <p:spPr>
          <a:xfrm flipV="1">
            <a:off x="2622792" y="305211"/>
            <a:ext cx="1321959" cy="92333"/>
          </a:xfrm>
          <a:prstGeom prst="straightConnector1">
            <a:avLst/>
          </a:prstGeom>
          <a:ln w="635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660" y="2202984"/>
            <a:ext cx="1754135" cy="276999"/>
          </a:xfrm>
          <a:prstGeom prst="rect">
            <a:avLst/>
          </a:prstGeom>
          <a:solidFill>
            <a:srgbClr val="FF9393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Hauteur </a:t>
            </a:r>
            <a:r>
              <a:rPr lang="fr-FR" sz="1200" dirty="0" smtClean="0">
                <a:latin typeface="Garamond" panose="02020404030301010803" pitchFamily="18" charset="0"/>
              </a:rPr>
              <a:t>instrumentale: </a:t>
            </a:r>
            <a:r>
              <a:rPr lang="fr-FR" sz="1200" dirty="0" err="1" smtClean="0">
                <a:latin typeface="Garamond" panose="02020404030301010803" pitchFamily="18" charset="0"/>
              </a:rPr>
              <a:t>H</a:t>
            </a:r>
            <a:r>
              <a:rPr lang="fr-FR" sz="1200" baseline="-25000" dirty="0" err="1">
                <a:latin typeface="Garamond" panose="02020404030301010803" pitchFamily="18" charset="0"/>
              </a:rPr>
              <a:t>s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p:cxnSp>
        <p:nvCxnSpPr>
          <p:cNvPr id="45" name="Elbow Connector 44"/>
          <p:cNvCxnSpPr>
            <a:endCxn id="52" idx="0"/>
          </p:cNvCxnSpPr>
          <p:nvPr/>
        </p:nvCxnSpPr>
        <p:spPr>
          <a:xfrm rot="16200000" flipH="1">
            <a:off x="360878" y="5144342"/>
            <a:ext cx="1497624" cy="33343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621205" y="3012437"/>
                <a:ext cx="2288768" cy="500650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Depression Horizon: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Dip</a:t>
                </a:r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𝐷𝑖𝑝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=0.0293 ∗ </m:t>
                      </m:r>
                      <m:rad>
                        <m:radPr>
                          <m:degHide m:val="on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𝑜𝑒𝑖𝑙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05" y="3012437"/>
                <a:ext cx="2288768" cy="500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0155" y="4103454"/>
                <a:ext cx="2004651" cy="461665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apparente: Ha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𝐷𝑖𝑝</m:t>
                      </m:r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55" y="4103454"/>
                <a:ext cx="200465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0647" y="6059869"/>
                <a:ext cx="2451515" cy="2099998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58938" algn="l"/>
                  </a:tabLst>
                </a:pPr>
                <a:r>
                  <a:rPr lang="fr-FR" sz="1200" dirty="0" smtClean="0">
                    <a:latin typeface="Garamond" panose="02020404030301010803" pitchFamily="18" charset="0"/>
                  </a:rPr>
                  <a:t>Réfraction atmosphérique : R</a:t>
                </a:r>
              </a:p>
              <a:p>
                <a:pPr>
                  <a:tabLst>
                    <a:tab pos="1658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0.0167</m:t>
                          </m:r>
                        </m:num>
                        <m:den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</a:rPr>
                                        <m:t>+7.31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+4.4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b="0" dirty="0" smtClean="0">
                  <a:latin typeface="Garamond" panose="02020404030301010803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:endParaRPr lang="fr-FR" sz="1200" b="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=0.28 ∗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+273</m:t>
                          </m:r>
                        </m:den>
                      </m:f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:r>
                  <a:rPr lang="fr-FR" sz="1200" b="0" i="1" dirty="0" smtClean="0">
                    <a:latin typeface="Cambria Math" panose="02040503050406030204" pitchFamily="18" charset="0"/>
                  </a:rPr>
                  <a:t>	P en mb</a:t>
                </a:r>
              </a:p>
              <a:p>
                <a:pPr>
                  <a:tabLst>
                    <a:tab pos="1658938" algn="l"/>
                  </a:tabLst>
                </a:pPr>
                <a:r>
                  <a:rPr lang="fr-FR" sz="1200" i="1" dirty="0" smtClean="0">
                    <a:latin typeface="Cambria Math" panose="02040503050406030204" pitchFamily="18" charset="0"/>
                  </a:rPr>
                  <a:t>	T en °C</a:t>
                </a:r>
                <a:endParaRPr lang="fr-FR" sz="1200" b="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:endParaRPr lang="fr-FR" sz="1200" b="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1658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  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7" y="6059869"/>
                <a:ext cx="2451515" cy="2099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578932" y="6054122"/>
                <a:ext cx="2070247" cy="461665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Parallaxe: Pa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𝐻𝑃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𝑂𝐵</m:t>
                      </m:r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932" y="6054122"/>
                <a:ext cx="2070247" cy="46166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611935" y="6054122"/>
                <a:ext cx="1150315" cy="461665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Semi Diamètre: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𝑆𝐷</m:t>
                      </m:r>
                    </m:oMath>
                  </m:oMathPara>
                </a14:m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35" y="6054122"/>
                <a:ext cx="11503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505671" y="8561463"/>
                <a:ext cx="2439514" cy="830997"/>
              </a:xfrm>
              <a:prstGeom prst="rect">
                <a:avLst/>
              </a:prstGeom>
              <a:solidFill>
                <a:srgbClr val="FFD5D5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Hauteur observée: Ho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±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𝑆𝐷</m:t>
                      </m:r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pPr>
                  <a:tabLst>
                    <a:tab pos="798513" algn="l"/>
                  </a:tabLst>
                </a:pPr>
                <a:r>
                  <a:rPr lang="fr-FR" sz="1200" dirty="0">
                    <a:latin typeface="Garamond" panose="02020404030301010803" pitchFamily="18" charset="0"/>
                  </a:rPr>
                  <a:t>	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+ si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tangenté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 par le haut</a:t>
                </a:r>
              </a:p>
              <a:p>
                <a:pPr>
                  <a:tabLst>
                    <a:tab pos="798513" algn="l"/>
                  </a:tabLst>
                </a:pPr>
                <a:r>
                  <a:rPr lang="fr-FR" sz="1200" dirty="0">
                    <a:latin typeface="Garamond" panose="02020404030301010803" pitchFamily="18" charset="0"/>
                  </a:rPr>
                  <a:t>	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- si </a:t>
                </a:r>
                <a:r>
                  <a:rPr lang="fr-FR" sz="1200" dirty="0" err="1" smtClean="0">
                    <a:latin typeface="Garamond" panose="02020404030301010803" pitchFamily="18" charset="0"/>
                  </a:rPr>
                  <a:t>tangenté</a:t>
                </a:r>
                <a:r>
                  <a:rPr lang="fr-FR" sz="1200" dirty="0" smtClean="0">
                    <a:latin typeface="Garamond" panose="02020404030301010803" pitchFamily="18" charset="0"/>
                  </a:rPr>
                  <a:t> par le bas</a:t>
                </a:r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71" y="8561463"/>
                <a:ext cx="2439514" cy="830997"/>
              </a:xfrm>
              <a:prstGeom prst="rect">
                <a:avLst/>
              </a:prstGeom>
              <a:blipFill>
                <a:blip r:embed="rId8"/>
                <a:stretch>
                  <a:fillRect b="-3597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Elbow Connector 87"/>
          <p:cNvCxnSpPr>
            <a:stCxn id="35" idx="2"/>
            <a:endCxn id="48" idx="1"/>
          </p:cNvCxnSpPr>
          <p:nvPr/>
        </p:nvCxnSpPr>
        <p:spPr>
          <a:xfrm rot="16200000" flipH="1">
            <a:off x="1002577" y="2644133"/>
            <a:ext cx="782779" cy="45447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829724" y="1016134"/>
            <a:ext cx="973343" cy="830997"/>
          </a:xfrm>
          <a:prstGeom prst="rect">
            <a:avLst/>
          </a:prstGeom>
          <a:solidFill>
            <a:srgbClr val="7030A0">
              <a:alpha val="30000"/>
            </a:srgbClr>
          </a:solidFill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Ephémérides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GHA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HP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latin typeface="Garamond" panose="02020404030301010803" pitchFamily="18" charset="0"/>
              </a:rPr>
              <a:t>SD</a:t>
            </a:r>
          </a:p>
        </p:txBody>
      </p:sp>
      <p:cxnSp>
        <p:nvCxnSpPr>
          <p:cNvPr id="111" name="Straight Arrow Connector 110"/>
          <p:cNvCxnSpPr>
            <a:stCxn id="23" idx="3"/>
            <a:endCxn id="107" idx="1"/>
          </p:cNvCxnSpPr>
          <p:nvPr/>
        </p:nvCxnSpPr>
        <p:spPr>
          <a:xfrm>
            <a:off x="4315728" y="997708"/>
            <a:ext cx="1513996" cy="4339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793045" y="10161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@TU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759277" y="5013019"/>
                <a:ext cx="3578150" cy="830997"/>
              </a:xfrm>
              <a:prstGeom prst="rect">
                <a:avLst/>
              </a:prstGeom>
              <a:solidFill>
                <a:schemeClr val="bg1">
                  <a:lumMod val="75000"/>
                  <a:alpha val="8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Garamond" panose="02020404030301010803" pitchFamily="18" charset="0"/>
                  </a:rPr>
                  <a:t>Elipsoide terrestre (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𝑔𝑙𝑖𝑔𝑒𝑎𝑏𝑙𝑒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200" dirty="0" smtClean="0">
                    <a:latin typeface="Garamond" panose="02020404030301010803" pitchFamily="18" charset="0"/>
                  </a:rPr>
                  <a:t>: OB (&lt; 0.0064)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𝑂𝐵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=0.0032 ∗</m:t>
                      </m:r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sz="12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𝑍𝑠</m:t>
                              </m:r>
                            </m:e>
                          </m:d>
                        </m:e>
                      </m:func>
                      <m:r>
                        <a:rPr lang="fr-FR" sz="12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sz="12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i="1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200" dirty="0" smtClean="0">
                  <a:latin typeface="Garamond" panose="02020404030301010803" pitchFamily="18" charset="0"/>
                </a:endParaRPr>
              </a:p>
              <a:p>
                <a:endParaRPr lang="fr-FR" sz="1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77" y="5013019"/>
                <a:ext cx="357815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289660" y="9516117"/>
            <a:ext cx="1490729" cy="276999"/>
          </a:xfrm>
          <a:prstGeom prst="rect">
            <a:avLst/>
          </a:prstGeom>
          <a:solidFill>
            <a:srgbClr val="FF9393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Garamond" panose="02020404030301010803" pitchFamily="18" charset="0"/>
              </a:rPr>
              <a:t>Hauteur observée: H</a:t>
            </a:r>
            <a:r>
              <a:rPr lang="fr-FR" sz="1200" baseline="-25000" dirty="0" smtClean="0">
                <a:latin typeface="Garamond" panose="02020404030301010803" pitchFamily="18" charset="0"/>
              </a:rPr>
              <a:t>o</a:t>
            </a:r>
            <a:endParaRPr lang="fr-FR" sz="1200" baseline="-25000" dirty="0">
              <a:latin typeface="Garamond" panose="02020404030301010803" pitchFamily="18" charset="0"/>
            </a:endParaRPr>
          </a:p>
        </p:txBody>
      </p:sp>
      <p:cxnSp>
        <p:nvCxnSpPr>
          <p:cNvPr id="172" name="Elbow Connector 171"/>
          <p:cNvCxnSpPr>
            <a:stCxn id="58" idx="2"/>
            <a:endCxn id="164" idx="3"/>
          </p:cNvCxnSpPr>
          <p:nvPr/>
        </p:nvCxnSpPr>
        <p:spPr>
          <a:xfrm rot="5400000">
            <a:off x="2621831" y="8551019"/>
            <a:ext cx="262157" cy="1945039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-83590" y="997707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en °</a:t>
            </a:r>
            <a:endParaRPr lang="fr-FR" dirty="0"/>
          </a:p>
        </p:txBody>
      </p:sp>
      <p:cxnSp>
        <p:nvCxnSpPr>
          <p:cNvPr id="43" name="Straight Arrow Connector 42"/>
          <p:cNvCxnSpPr>
            <a:stCxn id="28" idx="2"/>
          </p:cNvCxnSpPr>
          <p:nvPr/>
        </p:nvCxnSpPr>
        <p:spPr>
          <a:xfrm flipH="1">
            <a:off x="3909973" y="536043"/>
            <a:ext cx="1369246" cy="2458652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</p:cNvCxnSpPr>
          <p:nvPr/>
        </p:nvCxnSpPr>
        <p:spPr>
          <a:xfrm flipH="1">
            <a:off x="2865571" y="536043"/>
            <a:ext cx="2413648" cy="3593517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8" idx="2"/>
          </p:cNvCxnSpPr>
          <p:nvPr/>
        </p:nvCxnSpPr>
        <p:spPr>
          <a:xfrm flipH="1">
            <a:off x="2761304" y="3513087"/>
            <a:ext cx="4285" cy="5884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44806" y="4562245"/>
            <a:ext cx="593855" cy="4507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438661" y="5844016"/>
            <a:ext cx="1" cy="227577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7" idx="2"/>
          </p:cNvCxnSpPr>
          <p:nvPr/>
        </p:nvCxnSpPr>
        <p:spPr>
          <a:xfrm>
            <a:off x="6316396" y="1847131"/>
            <a:ext cx="445854" cy="4206991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7" idx="2"/>
          </p:cNvCxnSpPr>
          <p:nvPr/>
        </p:nvCxnSpPr>
        <p:spPr>
          <a:xfrm flipH="1">
            <a:off x="4638490" y="1847131"/>
            <a:ext cx="1677906" cy="4224462"/>
          </a:xfrm>
          <a:prstGeom prst="straightConnector1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2" idx="2"/>
            <a:endCxn id="58" idx="0"/>
          </p:cNvCxnSpPr>
          <p:nvPr/>
        </p:nvCxnSpPr>
        <p:spPr>
          <a:xfrm rot="16200000" flipH="1">
            <a:off x="2300118" y="7136153"/>
            <a:ext cx="401596" cy="244902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6" idx="2"/>
            <a:endCxn id="58" idx="0"/>
          </p:cNvCxnSpPr>
          <p:nvPr/>
        </p:nvCxnSpPr>
        <p:spPr>
          <a:xfrm rot="16200000" flipH="1">
            <a:off x="2646904" y="7482939"/>
            <a:ext cx="2045676" cy="11137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2"/>
            <a:endCxn id="58" idx="0"/>
          </p:cNvCxnSpPr>
          <p:nvPr/>
        </p:nvCxnSpPr>
        <p:spPr>
          <a:xfrm rot="5400000">
            <a:off x="3933423" y="6307793"/>
            <a:ext cx="2045676" cy="246166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238250" y="4562475"/>
            <a:ext cx="1952625" cy="1504950"/>
          </a:xfrm>
          <a:custGeom>
            <a:avLst/>
            <a:gdLst>
              <a:gd name="connsiteX0" fmla="*/ 0 w 1952625"/>
              <a:gd name="connsiteY0" fmla="*/ 0 h 1504950"/>
              <a:gd name="connsiteX1" fmla="*/ 171450 w 1952625"/>
              <a:gd name="connsiteY1" fmla="*/ 771525 h 1504950"/>
              <a:gd name="connsiteX2" fmla="*/ 371475 w 1952625"/>
              <a:gd name="connsiteY2" fmla="*/ 1362075 h 1504950"/>
              <a:gd name="connsiteX3" fmla="*/ 1571625 w 1952625"/>
              <a:gd name="connsiteY3" fmla="*/ 1381125 h 1504950"/>
              <a:gd name="connsiteX4" fmla="*/ 1952625 w 1952625"/>
              <a:gd name="connsiteY4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504950">
                <a:moveTo>
                  <a:pt x="0" y="0"/>
                </a:moveTo>
                <a:cubicBezTo>
                  <a:pt x="54769" y="272256"/>
                  <a:pt x="109538" y="544513"/>
                  <a:pt x="171450" y="771525"/>
                </a:cubicBezTo>
                <a:cubicBezTo>
                  <a:pt x="233362" y="998537"/>
                  <a:pt x="138113" y="1260475"/>
                  <a:pt x="371475" y="1362075"/>
                </a:cubicBezTo>
                <a:cubicBezTo>
                  <a:pt x="604838" y="1463675"/>
                  <a:pt x="1308100" y="1357313"/>
                  <a:pt x="1571625" y="1381125"/>
                </a:cubicBezTo>
                <a:cubicBezTo>
                  <a:pt x="1835150" y="1404937"/>
                  <a:pt x="1893887" y="1454943"/>
                  <a:pt x="1952625" y="1504950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5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upload.wikimedia.org/wikipedia/commons/c/cb/CorrecionH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5" y="527405"/>
            <a:ext cx="6464045" cy="91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upload.wikimedia.org/wikipedia/commons/9/9f/MarcqSaintHila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463"/>
            <a:ext cx="6858000" cy="97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6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997</Words>
  <Application>Microsoft Office PowerPoint</Application>
  <PresentationFormat>A4 Paper (210x297 mm)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FAGES Pierre</dc:creator>
  <cp:lastModifiedBy>FAGES Pierre</cp:lastModifiedBy>
  <cp:revision>22</cp:revision>
  <dcterms:created xsi:type="dcterms:W3CDTF">2023-11-29T11:49:17Z</dcterms:created>
  <dcterms:modified xsi:type="dcterms:W3CDTF">2023-11-30T09:47:50Z</dcterms:modified>
</cp:coreProperties>
</file>