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77" r:id="rId14"/>
    <p:sldId id="269" r:id="rId15"/>
    <p:sldId id="270" r:id="rId16"/>
    <p:sldId id="271" r:id="rId17"/>
    <p:sldId id="275" r:id="rId18"/>
    <p:sldId id="272" r:id="rId19"/>
    <p:sldId id="273" r:id="rId20"/>
    <p:sldId id="274" r:id="rId21"/>
    <p:sldId id="276" r:id="rId22"/>
    <p:sldId id="279" r:id="rId23"/>
    <p:sldId id="280" r:id="rId24"/>
    <p:sldId id="278"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97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A237B-0556-5836-FD94-FFD91DCC72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E51A04-2A09-78EA-673B-3CE5F6D0CC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5F7C2E-28C3-2B3F-4B81-51F480E5EF43}"/>
              </a:ext>
            </a:extLst>
          </p:cNvPr>
          <p:cNvSpPr>
            <a:spLocks noGrp="1"/>
          </p:cNvSpPr>
          <p:nvPr>
            <p:ph type="dt" sz="half" idx="10"/>
          </p:nvPr>
        </p:nvSpPr>
        <p:spPr/>
        <p:txBody>
          <a:bodyPr/>
          <a:lstStyle/>
          <a:p>
            <a:fld id="{78E3CC14-D4DC-46E8-B180-07917B83ECA4}" type="datetimeFigureOut">
              <a:rPr lang="en-US" smtClean="0"/>
              <a:t>12/16/2024</a:t>
            </a:fld>
            <a:endParaRPr lang="en-US"/>
          </a:p>
        </p:txBody>
      </p:sp>
      <p:sp>
        <p:nvSpPr>
          <p:cNvPr id="5" name="Footer Placeholder 4">
            <a:extLst>
              <a:ext uri="{FF2B5EF4-FFF2-40B4-BE49-F238E27FC236}">
                <a16:creationId xmlns:a16="http://schemas.microsoft.com/office/drawing/2014/main" id="{4F0465D0-13A6-F2B0-6382-72CCA89A7B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9C633C-BAF5-40CC-C98B-B8E795B07049}"/>
              </a:ext>
            </a:extLst>
          </p:cNvPr>
          <p:cNvSpPr>
            <a:spLocks noGrp="1"/>
          </p:cNvSpPr>
          <p:nvPr>
            <p:ph type="sldNum" sz="quarter" idx="12"/>
          </p:nvPr>
        </p:nvSpPr>
        <p:spPr/>
        <p:txBody>
          <a:bodyPr/>
          <a:lstStyle/>
          <a:p>
            <a:fld id="{1C20DDD4-1B9E-4450-9A58-055EF2160CAB}" type="slidenum">
              <a:rPr lang="en-US" smtClean="0"/>
              <a:t>‹#›</a:t>
            </a:fld>
            <a:endParaRPr lang="en-US"/>
          </a:p>
        </p:txBody>
      </p:sp>
    </p:spTree>
    <p:extLst>
      <p:ext uri="{BB962C8B-B14F-4D97-AF65-F5344CB8AC3E}">
        <p14:creationId xmlns:p14="http://schemas.microsoft.com/office/powerpoint/2010/main" val="4085698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90EF2-4EAC-7AC2-383B-781822C4C8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A1C0CD-29BC-402A-1802-B711900F9C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73F88F-1E0B-9B64-C15B-CA16342FA975}"/>
              </a:ext>
            </a:extLst>
          </p:cNvPr>
          <p:cNvSpPr>
            <a:spLocks noGrp="1"/>
          </p:cNvSpPr>
          <p:nvPr>
            <p:ph type="dt" sz="half" idx="10"/>
          </p:nvPr>
        </p:nvSpPr>
        <p:spPr/>
        <p:txBody>
          <a:bodyPr/>
          <a:lstStyle/>
          <a:p>
            <a:fld id="{78E3CC14-D4DC-46E8-B180-07917B83ECA4}" type="datetimeFigureOut">
              <a:rPr lang="en-US" smtClean="0"/>
              <a:t>12/16/2024</a:t>
            </a:fld>
            <a:endParaRPr lang="en-US"/>
          </a:p>
        </p:txBody>
      </p:sp>
      <p:sp>
        <p:nvSpPr>
          <p:cNvPr id="5" name="Footer Placeholder 4">
            <a:extLst>
              <a:ext uri="{FF2B5EF4-FFF2-40B4-BE49-F238E27FC236}">
                <a16:creationId xmlns:a16="http://schemas.microsoft.com/office/drawing/2014/main" id="{E860864D-8789-5182-EE23-84B6F06DB9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702D7-156C-4A87-9558-5E88E3E78E89}"/>
              </a:ext>
            </a:extLst>
          </p:cNvPr>
          <p:cNvSpPr>
            <a:spLocks noGrp="1"/>
          </p:cNvSpPr>
          <p:nvPr>
            <p:ph type="sldNum" sz="quarter" idx="12"/>
          </p:nvPr>
        </p:nvSpPr>
        <p:spPr/>
        <p:txBody>
          <a:bodyPr/>
          <a:lstStyle/>
          <a:p>
            <a:fld id="{1C20DDD4-1B9E-4450-9A58-055EF2160CAB}" type="slidenum">
              <a:rPr lang="en-US" smtClean="0"/>
              <a:t>‹#›</a:t>
            </a:fld>
            <a:endParaRPr lang="en-US"/>
          </a:p>
        </p:txBody>
      </p:sp>
    </p:spTree>
    <p:extLst>
      <p:ext uri="{BB962C8B-B14F-4D97-AF65-F5344CB8AC3E}">
        <p14:creationId xmlns:p14="http://schemas.microsoft.com/office/powerpoint/2010/main" val="472063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7A9510-20CD-37EF-A55B-11F3CFF9B0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27E953-B454-BA73-471D-2BAFA40193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7BD566-F6BB-E5F2-3047-B5D968FCA55D}"/>
              </a:ext>
            </a:extLst>
          </p:cNvPr>
          <p:cNvSpPr>
            <a:spLocks noGrp="1"/>
          </p:cNvSpPr>
          <p:nvPr>
            <p:ph type="dt" sz="half" idx="10"/>
          </p:nvPr>
        </p:nvSpPr>
        <p:spPr/>
        <p:txBody>
          <a:bodyPr/>
          <a:lstStyle/>
          <a:p>
            <a:fld id="{78E3CC14-D4DC-46E8-B180-07917B83ECA4}" type="datetimeFigureOut">
              <a:rPr lang="en-US" smtClean="0"/>
              <a:t>12/16/2024</a:t>
            </a:fld>
            <a:endParaRPr lang="en-US"/>
          </a:p>
        </p:txBody>
      </p:sp>
      <p:sp>
        <p:nvSpPr>
          <p:cNvPr id="5" name="Footer Placeholder 4">
            <a:extLst>
              <a:ext uri="{FF2B5EF4-FFF2-40B4-BE49-F238E27FC236}">
                <a16:creationId xmlns:a16="http://schemas.microsoft.com/office/drawing/2014/main" id="{6CEF9443-803F-0B06-7380-72A774AF5E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CC536-4AB7-8249-B469-3ECE9BFD80BE}"/>
              </a:ext>
            </a:extLst>
          </p:cNvPr>
          <p:cNvSpPr>
            <a:spLocks noGrp="1"/>
          </p:cNvSpPr>
          <p:nvPr>
            <p:ph type="sldNum" sz="quarter" idx="12"/>
          </p:nvPr>
        </p:nvSpPr>
        <p:spPr/>
        <p:txBody>
          <a:bodyPr/>
          <a:lstStyle/>
          <a:p>
            <a:fld id="{1C20DDD4-1B9E-4450-9A58-055EF2160CAB}" type="slidenum">
              <a:rPr lang="en-US" smtClean="0"/>
              <a:t>‹#›</a:t>
            </a:fld>
            <a:endParaRPr lang="en-US"/>
          </a:p>
        </p:txBody>
      </p:sp>
    </p:spTree>
    <p:extLst>
      <p:ext uri="{BB962C8B-B14F-4D97-AF65-F5344CB8AC3E}">
        <p14:creationId xmlns:p14="http://schemas.microsoft.com/office/powerpoint/2010/main" val="3424437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1C9E3-BC2C-11E3-AF4C-70D7B411F2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2D3F08-02A5-65A8-1D32-624BBF7A8E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5FF4DE-1D49-E375-0150-EB2C3AA71E62}"/>
              </a:ext>
            </a:extLst>
          </p:cNvPr>
          <p:cNvSpPr>
            <a:spLocks noGrp="1"/>
          </p:cNvSpPr>
          <p:nvPr>
            <p:ph type="dt" sz="half" idx="10"/>
          </p:nvPr>
        </p:nvSpPr>
        <p:spPr/>
        <p:txBody>
          <a:bodyPr/>
          <a:lstStyle/>
          <a:p>
            <a:fld id="{78E3CC14-D4DC-46E8-B180-07917B83ECA4}" type="datetimeFigureOut">
              <a:rPr lang="en-US" smtClean="0"/>
              <a:t>12/16/2024</a:t>
            </a:fld>
            <a:endParaRPr lang="en-US"/>
          </a:p>
        </p:txBody>
      </p:sp>
      <p:sp>
        <p:nvSpPr>
          <p:cNvPr id="5" name="Footer Placeholder 4">
            <a:extLst>
              <a:ext uri="{FF2B5EF4-FFF2-40B4-BE49-F238E27FC236}">
                <a16:creationId xmlns:a16="http://schemas.microsoft.com/office/drawing/2014/main" id="{3EA0C6A7-B6ED-341B-8907-1DF1882ED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A6349C-8533-2EA3-FE70-F1B51D364029}"/>
              </a:ext>
            </a:extLst>
          </p:cNvPr>
          <p:cNvSpPr>
            <a:spLocks noGrp="1"/>
          </p:cNvSpPr>
          <p:nvPr>
            <p:ph type="sldNum" sz="quarter" idx="12"/>
          </p:nvPr>
        </p:nvSpPr>
        <p:spPr/>
        <p:txBody>
          <a:bodyPr/>
          <a:lstStyle/>
          <a:p>
            <a:fld id="{1C20DDD4-1B9E-4450-9A58-055EF2160CAB}" type="slidenum">
              <a:rPr lang="en-US" smtClean="0"/>
              <a:t>‹#›</a:t>
            </a:fld>
            <a:endParaRPr lang="en-US"/>
          </a:p>
        </p:txBody>
      </p:sp>
    </p:spTree>
    <p:extLst>
      <p:ext uri="{BB962C8B-B14F-4D97-AF65-F5344CB8AC3E}">
        <p14:creationId xmlns:p14="http://schemas.microsoft.com/office/powerpoint/2010/main" val="573362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FF755-E778-68AB-0B2D-57AFF37511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79B8B4-D78A-858A-1C0B-98A9590FCA2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6E0746-09FA-B586-049C-D7965F2820EC}"/>
              </a:ext>
            </a:extLst>
          </p:cNvPr>
          <p:cNvSpPr>
            <a:spLocks noGrp="1"/>
          </p:cNvSpPr>
          <p:nvPr>
            <p:ph type="dt" sz="half" idx="10"/>
          </p:nvPr>
        </p:nvSpPr>
        <p:spPr/>
        <p:txBody>
          <a:bodyPr/>
          <a:lstStyle/>
          <a:p>
            <a:fld id="{78E3CC14-D4DC-46E8-B180-07917B83ECA4}" type="datetimeFigureOut">
              <a:rPr lang="en-US" smtClean="0"/>
              <a:t>12/16/2024</a:t>
            </a:fld>
            <a:endParaRPr lang="en-US"/>
          </a:p>
        </p:txBody>
      </p:sp>
      <p:sp>
        <p:nvSpPr>
          <p:cNvPr id="5" name="Footer Placeholder 4">
            <a:extLst>
              <a:ext uri="{FF2B5EF4-FFF2-40B4-BE49-F238E27FC236}">
                <a16:creationId xmlns:a16="http://schemas.microsoft.com/office/drawing/2014/main" id="{404884BD-F2D6-52CC-4035-E73F0529A0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7D684B-D93B-EB0F-86B9-EE6C1A7DD460}"/>
              </a:ext>
            </a:extLst>
          </p:cNvPr>
          <p:cNvSpPr>
            <a:spLocks noGrp="1"/>
          </p:cNvSpPr>
          <p:nvPr>
            <p:ph type="sldNum" sz="quarter" idx="12"/>
          </p:nvPr>
        </p:nvSpPr>
        <p:spPr/>
        <p:txBody>
          <a:bodyPr/>
          <a:lstStyle/>
          <a:p>
            <a:fld id="{1C20DDD4-1B9E-4450-9A58-055EF2160CAB}" type="slidenum">
              <a:rPr lang="en-US" smtClean="0"/>
              <a:t>‹#›</a:t>
            </a:fld>
            <a:endParaRPr lang="en-US"/>
          </a:p>
        </p:txBody>
      </p:sp>
    </p:spTree>
    <p:extLst>
      <p:ext uri="{BB962C8B-B14F-4D97-AF65-F5344CB8AC3E}">
        <p14:creationId xmlns:p14="http://schemas.microsoft.com/office/powerpoint/2010/main" val="2546024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AE18C-49FB-ED64-50AF-200736ED70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2F5239-30BF-292F-C387-B7F8DA1F36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FD745A-6811-A6A3-5431-2BB6FAE8D3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BB2F3B-40ED-5F6B-5C3E-BC2F1DC5B7B9}"/>
              </a:ext>
            </a:extLst>
          </p:cNvPr>
          <p:cNvSpPr>
            <a:spLocks noGrp="1"/>
          </p:cNvSpPr>
          <p:nvPr>
            <p:ph type="dt" sz="half" idx="10"/>
          </p:nvPr>
        </p:nvSpPr>
        <p:spPr/>
        <p:txBody>
          <a:bodyPr/>
          <a:lstStyle/>
          <a:p>
            <a:fld id="{78E3CC14-D4DC-46E8-B180-07917B83ECA4}" type="datetimeFigureOut">
              <a:rPr lang="en-US" smtClean="0"/>
              <a:t>12/16/2024</a:t>
            </a:fld>
            <a:endParaRPr lang="en-US"/>
          </a:p>
        </p:txBody>
      </p:sp>
      <p:sp>
        <p:nvSpPr>
          <p:cNvPr id="6" name="Footer Placeholder 5">
            <a:extLst>
              <a:ext uri="{FF2B5EF4-FFF2-40B4-BE49-F238E27FC236}">
                <a16:creationId xmlns:a16="http://schemas.microsoft.com/office/drawing/2014/main" id="{4194EAC4-BC50-1A48-A5E5-544D2D3CCB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8FE713-B0D2-8645-3CB1-07C5C97DB79C}"/>
              </a:ext>
            </a:extLst>
          </p:cNvPr>
          <p:cNvSpPr>
            <a:spLocks noGrp="1"/>
          </p:cNvSpPr>
          <p:nvPr>
            <p:ph type="sldNum" sz="quarter" idx="12"/>
          </p:nvPr>
        </p:nvSpPr>
        <p:spPr/>
        <p:txBody>
          <a:bodyPr/>
          <a:lstStyle/>
          <a:p>
            <a:fld id="{1C20DDD4-1B9E-4450-9A58-055EF2160CAB}" type="slidenum">
              <a:rPr lang="en-US" smtClean="0"/>
              <a:t>‹#›</a:t>
            </a:fld>
            <a:endParaRPr lang="en-US"/>
          </a:p>
        </p:txBody>
      </p:sp>
    </p:spTree>
    <p:extLst>
      <p:ext uri="{BB962C8B-B14F-4D97-AF65-F5344CB8AC3E}">
        <p14:creationId xmlns:p14="http://schemas.microsoft.com/office/powerpoint/2010/main" val="3856978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6D6AC-3560-FC3A-B794-488B3D66CE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848F91-A201-84BE-667F-C086E7C712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8D0714-A4E9-8A3E-304B-CE2494AA31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033ECF-3406-423B-5DD1-4DEC1061E6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039BA6-25CE-3BD4-9212-F86CCFAF7D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B689B6-E22C-0EEF-225D-1EF44CECFCCD}"/>
              </a:ext>
            </a:extLst>
          </p:cNvPr>
          <p:cNvSpPr>
            <a:spLocks noGrp="1"/>
          </p:cNvSpPr>
          <p:nvPr>
            <p:ph type="dt" sz="half" idx="10"/>
          </p:nvPr>
        </p:nvSpPr>
        <p:spPr/>
        <p:txBody>
          <a:bodyPr/>
          <a:lstStyle/>
          <a:p>
            <a:fld id="{78E3CC14-D4DC-46E8-B180-07917B83ECA4}" type="datetimeFigureOut">
              <a:rPr lang="en-US" smtClean="0"/>
              <a:t>12/16/2024</a:t>
            </a:fld>
            <a:endParaRPr lang="en-US"/>
          </a:p>
        </p:txBody>
      </p:sp>
      <p:sp>
        <p:nvSpPr>
          <p:cNvPr id="8" name="Footer Placeholder 7">
            <a:extLst>
              <a:ext uri="{FF2B5EF4-FFF2-40B4-BE49-F238E27FC236}">
                <a16:creationId xmlns:a16="http://schemas.microsoft.com/office/drawing/2014/main" id="{08E90894-51E7-0CAF-4AA5-E8A4DB8652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7497E4-B89C-177A-E647-A64948AFFDEA}"/>
              </a:ext>
            </a:extLst>
          </p:cNvPr>
          <p:cNvSpPr>
            <a:spLocks noGrp="1"/>
          </p:cNvSpPr>
          <p:nvPr>
            <p:ph type="sldNum" sz="quarter" idx="12"/>
          </p:nvPr>
        </p:nvSpPr>
        <p:spPr/>
        <p:txBody>
          <a:bodyPr/>
          <a:lstStyle/>
          <a:p>
            <a:fld id="{1C20DDD4-1B9E-4450-9A58-055EF2160CAB}" type="slidenum">
              <a:rPr lang="en-US" smtClean="0"/>
              <a:t>‹#›</a:t>
            </a:fld>
            <a:endParaRPr lang="en-US"/>
          </a:p>
        </p:txBody>
      </p:sp>
    </p:spTree>
    <p:extLst>
      <p:ext uri="{BB962C8B-B14F-4D97-AF65-F5344CB8AC3E}">
        <p14:creationId xmlns:p14="http://schemas.microsoft.com/office/powerpoint/2010/main" val="1813097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2023E-3E49-BC6F-83D5-AC103ECD6D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E2A9B1-C6B4-6D15-437D-8A496030AC31}"/>
              </a:ext>
            </a:extLst>
          </p:cNvPr>
          <p:cNvSpPr>
            <a:spLocks noGrp="1"/>
          </p:cNvSpPr>
          <p:nvPr>
            <p:ph type="dt" sz="half" idx="10"/>
          </p:nvPr>
        </p:nvSpPr>
        <p:spPr/>
        <p:txBody>
          <a:bodyPr/>
          <a:lstStyle/>
          <a:p>
            <a:fld id="{78E3CC14-D4DC-46E8-B180-07917B83ECA4}" type="datetimeFigureOut">
              <a:rPr lang="en-US" smtClean="0"/>
              <a:t>12/16/2024</a:t>
            </a:fld>
            <a:endParaRPr lang="en-US"/>
          </a:p>
        </p:txBody>
      </p:sp>
      <p:sp>
        <p:nvSpPr>
          <p:cNvPr id="4" name="Footer Placeholder 3">
            <a:extLst>
              <a:ext uri="{FF2B5EF4-FFF2-40B4-BE49-F238E27FC236}">
                <a16:creationId xmlns:a16="http://schemas.microsoft.com/office/drawing/2014/main" id="{9D86E3F0-09F0-8F8A-802B-874956AFDA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190494-938A-6B4D-0358-99DE72464A8F}"/>
              </a:ext>
            </a:extLst>
          </p:cNvPr>
          <p:cNvSpPr>
            <a:spLocks noGrp="1"/>
          </p:cNvSpPr>
          <p:nvPr>
            <p:ph type="sldNum" sz="quarter" idx="12"/>
          </p:nvPr>
        </p:nvSpPr>
        <p:spPr/>
        <p:txBody>
          <a:bodyPr/>
          <a:lstStyle/>
          <a:p>
            <a:fld id="{1C20DDD4-1B9E-4450-9A58-055EF2160CAB}" type="slidenum">
              <a:rPr lang="en-US" smtClean="0"/>
              <a:t>‹#›</a:t>
            </a:fld>
            <a:endParaRPr lang="en-US"/>
          </a:p>
        </p:txBody>
      </p:sp>
    </p:spTree>
    <p:extLst>
      <p:ext uri="{BB962C8B-B14F-4D97-AF65-F5344CB8AC3E}">
        <p14:creationId xmlns:p14="http://schemas.microsoft.com/office/powerpoint/2010/main" val="1373476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914352-E96C-35B5-B0B6-BE29112A010D}"/>
              </a:ext>
            </a:extLst>
          </p:cNvPr>
          <p:cNvSpPr>
            <a:spLocks noGrp="1"/>
          </p:cNvSpPr>
          <p:nvPr>
            <p:ph type="dt" sz="half" idx="10"/>
          </p:nvPr>
        </p:nvSpPr>
        <p:spPr/>
        <p:txBody>
          <a:bodyPr/>
          <a:lstStyle/>
          <a:p>
            <a:fld id="{78E3CC14-D4DC-46E8-B180-07917B83ECA4}" type="datetimeFigureOut">
              <a:rPr lang="en-US" smtClean="0"/>
              <a:t>12/16/2024</a:t>
            </a:fld>
            <a:endParaRPr lang="en-US"/>
          </a:p>
        </p:txBody>
      </p:sp>
      <p:sp>
        <p:nvSpPr>
          <p:cNvPr id="3" name="Footer Placeholder 2">
            <a:extLst>
              <a:ext uri="{FF2B5EF4-FFF2-40B4-BE49-F238E27FC236}">
                <a16:creationId xmlns:a16="http://schemas.microsoft.com/office/drawing/2014/main" id="{2C43702D-B682-9680-DD9B-FC54DFA657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B0DD175-B2D4-CC68-0D65-C53FC048C28D}"/>
              </a:ext>
            </a:extLst>
          </p:cNvPr>
          <p:cNvSpPr>
            <a:spLocks noGrp="1"/>
          </p:cNvSpPr>
          <p:nvPr>
            <p:ph type="sldNum" sz="quarter" idx="12"/>
          </p:nvPr>
        </p:nvSpPr>
        <p:spPr/>
        <p:txBody>
          <a:bodyPr/>
          <a:lstStyle/>
          <a:p>
            <a:fld id="{1C20DDD4-1B9E-4450-9A58-055EF2160CAB}" type="slidenum">
              <a:rPr lang="en-US" smtClean="0"/>
              <a:t>‹#›</a:t>
            </a:fld>
            <a:endParaRPr lang="en-US"/>
          </a:p>
        </p:txBody>
      </p:sp>
    </p:spTree>
    <p:extLst>
      <p:ext uri="{BB962C8B-B14F-4D97-AF65-F5344CB8AC3E}">
        <p14:creationId xmlns:p14="http://schemas.microsoft.com/office/powerpoint/2010/main" val="501355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33F0B-B709-A63C-DF31-6906C2DF59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6CD7BE-BC62-F9A8-CED8-003A992054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09CDB1-219A-76D0-7B21-F91E29D397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7D7FBF-0301-1A67-7CDB-63F86EBDFE1B}"/>
              </a:ext>
            </a:extLst>
          </p:cNvPr>
          <p:cNvSpPr>
            <a:spLocks noGrp="1"/>
          </p:cNvSpPr>
          <p:nvPr>
            <p:ph type="dt" sz="half" idx="10"/>
          </p:nvPr>
        </p:nvSpPr>
        <p:spPr/>
        <p:txBody>
          <a:bodyPr/>
          <a:lstStyle/>
          <a:p>
            <a:fld id="{78E3CC14-D4DC-46E8-B180-07917B83ECA4}" type="datetimeFigureOut">
              <a:rPr lang="en-US" smtClean="0"/>
              <a:t>12/16/2024</a:t>
            </a:fld>
            <a:endParaRPr lang="en-US"/>
          </a:p>
        </p:txBody>
      </p:sp>
      <p:sp>
        <p:nvSpPr>
          <p:cNvPr id="6" name="Footer Placeholder 5">
            <a:extLst>
              <a:ext uri="{FF2B5EF4-FFF2-40B4-BE49-F238E27FC236}">
                <a16:creationId xmlns:a16="http://schemas.microsoft.com/office/drawing/2014/main" id="{4181A7F2-A12D-50BC-B28B-8C74C1F3DA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ADAC66-6393-6C2C-676B-2A43760C2B46}"/>
              </a:ext>
            </a:extLst>
          </p:cNvPr>
          <p:cNvSpPr>
            <a:spLocks noGrp="1"/>
          </p:cNvSpPr>
          <p:nvPr>
            <p:ph type="sldNum" sz="quarter" idx="12"/>
          </p:nvPr>
        </p:nvSpPr>
        <p:spPr/>
        <p:txBody>
          <a:bodyPr/>
          <a:lstStyle/>
          <a:p>
            <a:fld id="{1C20DDD4-1B9E-4450-9A58-055EF2160CAB}" type="slidenum">
              <a:rPr lang="en-US" smtClean="0"/>
              <a:t>‹#›</a:t>
            </a:fld>
            <a:endParaRPr lang="en-US"/>
          </a:p>
        </p:txBody>
      </p:sp>
    </p:spTree>
    <p:extLst>
      <p:ext uri="{BB962C8B-B14F-4D97-AF65-F5344CB8AC3E}">
        <p14:creationId xmlns:p14="http://schemas.microsoft.com/office/powerpoint/2010/main" val="6329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92C43-BA33-7B35-8234-41A301D86F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48AF0F-D2B7-920D-65F6-D3A09B7BB8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794458-2F56-990B-584E-4079061E7B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19A6D2-9B49-2512-2FC0-BA97D7DD73C4}"/>
              </a:ext>
            </a:extLst>
          </p:cNvPr>
          <p:cNvSpPr>
            <a:spLocks noGrp="1"/>
          </p:cNvSpPr>
          <p:nvPr>
            <p:ph type="dt" sz="half" idx="10"/>
          </p:nvPr>
        </p:nvSpPr>
        <p:spPr/>
        <p:txBody>
          <a:bodyPr/>
          <a:lstStyle/>
          <a:p>
            <a:fld id="{78E3CC14-D4DC-46E8-B180-07917B83ECA4}" type="datetimeFigureOut">
              <a:rPr lang="en-US" smtClean="0"/>
              <a:t>12/16/2024</a:t>
            </a:fld>
            <a:endParaRPr lang="en-US"/>
          </a:p>
        </p:txBody>
      </p:sp>
      <p:sp>
        <p:nvSpPr>
          <p:cNvPr id="6" name="Footer Placeholder 5">
            <a:extLst>
              <a:ext uri="{FF2B5EF4-FFF2-40B4-BE49-F238E27FC236}">
                <a16:creationId xmlns:a16="http://schemas.microsoft.com/office/drawing/2014/main" id="{F76E2109-07AD-9DB5-753E-6ACEE96815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B21C91-6D91-E933-CD66-EE6574D301E2}"/>
              </a:ext>
            </a:extLst>
          </p:cNvPr>
          <p:cNvSpPr>
            <a:spLocks noGrp="1"/>
          </p:cNvSpPr>
          <p:nvPr>
            <p:ph type="sldNum" sz="quarter" idx="12"/>
          </p:nvPr>
        </p:nvSpPr>
        <p:spPr/>
        <p:txBody>
          <a:bodyPr/>
          <a:lstStyle/>
          <a:p>
            <a:fld id="{1C20DDD4-1B9E-4450-9A58-055EF2160CAB}" type="slidenum">
              <a:rPr lang="en-US" smtClean="0"/>
              <a:t>‹#›</a:t>
            </a:fld>
            <a:endParaRPr lang="en-US"/>
          </a:p>
        </p:txBody>
      </p:sp>
    </p:spTree>
    <p:extLst>
      <p:ext uri="{BB962C8B-B14F-4D97-AF65-F5344CB8AC3E}">
        <p14:creationId xmlns:p14="http://schemas.microsoft.com/office/powerpoint/2010/main" val="2950328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2A70A5-6E60-D30B-71C0-4585E9D839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6A2605-87CA-9CBB-07EF-E5D971E58A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06688-02A9-8716-C753-3CE6150924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8E3CC14-D4DC-46E8-B180-07917B83ECA4}" type="datetimeFigureOut">
              <a:rPr lang="en-US" smtClean="0"/>
              <a:t>12/16/2024</a:t>
            </a:fld>
            <a:endParaRPr lang="en-US"/>
          </a:p>
        </p:txBody>
      </p:sp>
      <p:sp>
        <p:nvSpPr>
          <p:cNvPr id="5" name="Footer Placeholder 4">
            <a:extLst>
              <a:ext uri="{FF2B5EF4-FFF2-40B4-BE49-F238E27FC236}">
                <a16:creationId xmlns:a16="http://schemas.microsoft.com/office/drawing/2014/main" id="{5CD24756-4EC9-22C1-C5C9-2B127C7EE1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D2DCB69-72BF-EB08-112F-447578398D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C20DDD4-1B9E-4450-9A58-055EF2160CAB}" type="slidenum">
              <a:rPr lang="en-US" smtClean="0"/>
              <a:t>‹#›</a:t>
            </a:fld>
            <a:endParaRPr lang="en-US"/>
          </a:p>
        </p:txBody>
      </p:sp>
    </p:spTree>
    <p:extLst>
      <p:ext uri="{BB962C8B-B14F-4D97-AF65-F5344CB8AC3E}">
        <p14:creationId xmlns:p14="http://schemas.microsoft.com/office/powerpoint/2010/main" val="1547967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40A9BA0-F58B-DAC2-29C2-70A1DB422531}"/>
              </a:ext>
            </a:extLst>
          </p:cNvPr>
          <p:cNvPicPr>
            <a:picLocks noChangeAspect="1"/>
          </p:cNvPicPr>
          <p:nvPr/>
        </p:nvPicPr>
        <p:blipFill>
          <a:blip r:embed="rId2">
            <a:alphaModFix amt="50000"/>
          </a:blip>
          <a:src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8C6D79DC-D983-C8C5-A8FC-480AA5C7B326}"/>
              </a:ext>
            </a:extLst>
          </p:cNvPr>
          <p:cNvSpPr>
            <a:spLocks noGrp="1"/>
          </p:cNvSpPr>
          <p:nvPr>
            <p:ph type="ctrTitle"/>
          </p:nvPr>
        </p:nvSpPr>
        <p:spPr>
          <a:xfrm>
            <a:off x="1524000" y="0"/>
            <a:ext cx="9144000" cy="2900518"/>
          </a:xfrm>
        </p:spPr>
        <p:txBody>
          <a:bodyPr>
            <a:normAutofit/>
          </a:bodyPr>
          <a:lstStyle/>
          <a:p>
            <a:r>
              <a:rPr lang="en-US" dirty="0" err="1">
                <a:solidFill>
                  <a:srgbClr val="FFFFFF"/>
                </a:solidFill>
              </a:rPr>
              <a:t>BikeStore</a:t>
            </a:r>
            <a:r>
              <a:rPr lang="en-US" dirty="0">
                <a:solidFill>
                  <a:srgbClr val="FFFFFF"/>
                </a:solidFill>
              </a:rPr>
              <a:t> </a:t>
            </a:r>
            <a:r>
              <a:rPr lang="en-US" dirty="0" err="1">
                <a:solidFill>
                  <a:srgbClr val="FFFFFF"/>
                </a:solidFill>
              </a:rPr>
              <a:t>DataBase</a:t>
            </a:r>
            <a:r>
              <a:rPr lang="en-US" dirty="0">
                <a:solidFill>
                  <a:srgbClr val="FFFFFF"/>
                </a:solidFill>
              </a:rPr>
              <a:t> Analysis</a:t>
            </a:r>
          </a:p>
        </p:txBody>
      </p:sp>
      <p:sp>
        <p:nvSpPr>
          <p:cNvPr id="6" name="TextBox 5">
            <a:extLst>
              <a:ext uri="{FF2B5EF4-FFF2-40B4-BE49-F238E27FC236}">
                <a16:creationId xmlns:a16="http://schemas.microsoft.com/office/drawing/2014/main" id="{F157A353-23A8-0674-9BF4-814FDDAD33C3}"/>
              </a:ext>
            </a:extLst>
          </p:cNvPr>
          <p:cNvSpPr txBox="1"/>
          <p:nvPr/>
        </p:nvSpPr>
        <p:spPr>
          <a:xfrm>
            <a:off x="2960591" y="5504805"/>
            <a:ext cx="6096000" cy="461665"/>
          </a:xfrm>
          <a:prstGeom prst="rect">
            <a:avLst/>
          </a:prstGeom>
          <a:noFill/>
        </p:spPr>
        <p:txBody>
          <a:bodyPr wrap="square">
            <a:spAutoFit/>
          </a:bodyPr>
          <a:lstStyle/>
          <a:p>
            <a:pPr algn="l"/>
            <a:r>
              <a:rPr lang="en-US" sz="2400" dirty="0">
                <a:solidFill>
                  <a:srgbClr val="FFFFFF"/>
                </a:solidFill>
              </a:rPr>
              <a:t>linkedin.com/in/nour-khaled-b04987272/</a:t>
            </a:r>
          </a:p>
        </p:txBody>
      </p:sp>
      <p:grpSp>
        <p:nvGrpSpPr>
          <p:cNvPr id="7" name="Group 6">
            <a:extLst>
              <a:ext uri="{FF2B5EF4-FFF2-40B4-BE49-F238E27FC236}">
                <a16:creationId xmlns:a16="http://schemas.microsoft.com/office/drawing/2014/main" id="{76A57A1A-0E63-99FD-6B31-09C57837064B}"/>
              </a:ext>
            </a:extLst>
          </p:cNvPr>
          <p:cNvGrpSpPr/>
          <p:nvPr/>
        </p:nvGrpSpPr>
        <p:grpSpPr>
          <a:xfrm>
            <a:off x="995680" y="4683760"/>
            <a:ext cx="1964911" cy="1910663"/>
            <a:chOff x="7571566" y="2468131"/>
            <a:chExt cx="3041314" cy="3098780"/>
          </a:xfrm>
        </p:grpSpPr>
        <p:sp>
          <p:nvSpPr>
            <p:cNvPr id="8" name="Oval 7" descr="A person in a blue suit&#10;&#10;Description automatically generated">
              <a:extLst>
                <a:ext uri="{FF2B5EF4-FFF2-40B4-BE49-F238E27FC236}">
                  <a16:creationId xmlns:a16="http://schemas.microsoft.com/office/drawing/2014/main" id="{7446BA6B-41E8-4A47-1D9C-A641927D5E03}"/>
                </a:ext>
              </a:extLst>
            </p:cNvPr>
            <p:cNvSpPr/>
            <p:nvPr/>
          </p:nvSpPr>
          <p:spPr>
            <a:xfrm>
              <a:off x="7571566" y="2468131"/>
              <a:ext cx="3041314" cy="3098780"/>
            </a:xfrm>
            <a:prstGeom prst="ellipse">
              <a:avLst/>
            </a:prstGeom>
            <a:blipFill>
              <a:blip r:embed="rId3">
                <a:extLst>
                  <a:ext uri="{28A0092B-C50C-407E-A947-70E740481C1C}">
                    <a14:useLocalDpi xmlns:a14="http://schemas.microsoft.com/office/drawing/2010/main" val="0"/>
                  </a:ext>
                </a:extLst>
              </a:blip>
              <a:srcRect/>
              <a:stretch>
                <a:fillRect/>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a:p>
          </p:txBody>
        </p:sp>
        <p:sp>
          <p:nvSpPr>
            <p:cNvPr id="10" name="Freeform: Shape 9">
              <a:extLst>
                <a:ext uri="{FF2B5EF4-FFF2-40B4-BE49-F238E27FC236}">
                  <a16:creationId xmlns:a16="http://schemas.microsoft.com/office/drawing/2014/main" id="{A3F95C98-1727-4465-91A1-3D4DCB5496BA}"/>
                </a:ext>
              </a:extLst>
            </p:cNvPr>
            <p:cNvSpPr/>
            <p:nvPr/>
          </p:nvSpPr>
          <p:spPr>
            <a:xfrm rot="10800000" flipH="1">
              <a:off x="8210146" y="3610010"/>
              <a:ext cx="1764156" cy="1542622"/>
            </a:xfrm>
            <a:custGeom>
              <a:avLst/>
              <a:gdLst>
                <a:gd name="connsiteX0" fmla="*/ 0 w 1764155"/>
                <a:gd name="connsiteY0" fmla="*/ 771311 h 1542621"/>
                <a:gd name="connsiteX1" fmla="*/ 882078 w 1764155"/>
                <a:gd name="connsiteY1" fmla="*/ 0 h 1542621"/>
                <a:gd name="connsiteX2" fmla="*/ 1764156 w 1764155"/>
                <a:gd name="connsiteY2" fmla="*/ 771311 h 1542621"/>
                <a:gd name="connsiteX3" fmla="*/ 882078 w 1764155"/>
                <a:gd name="connsiteY3" fmla="*/ 1542622 h 1542621"/>
                <a:gd name="connsiteX4" fmla="*/ 0 w 1764155"/>
                <a:gd name="connsiteY4" fmla="*/ 771311 h 1542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4155" h="1542621">
                  <a:moveTo>
                    <a:pt x="1764155" y="771311"/>
                  </a:moveTo>
                  <a:cubicBezTo>
                    <a:pt x="1764155" y="345328"/>
                    <a:pt x="1369235" y="0"/>
                    <a:pt x="882077" y="0"/>
                  </a:cubicBezTo>
                  <a:cubicBezTo>
                    <a:pt x="394919" y="0"/>
                    <a:pt x="0" y="345328"/>
                    <a:pt x="0" y="771311"/>
                  </a:cubicBezTo>
                  <a:cubicBezTo>
                    <a:pt x="0" y="1197294"/>
                    <a:pt x="394919" y="1542621"/>
                    <a:pt x="882077" y="1542621"/>
                  </a:cubicBezTo>
                  <a:cubicBezTo>
                    <a:pt x="1369235" y="1542621"/>
                    <a:pt x="1764155" y="1197294"/>
                    <a:pt x="1764155" y="771311"/>
                  </a:cubicBezTo>
                  <a:close/>
                </a:path>
              </a:pathLst>
            </a:cu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58356" tIns="225911" rIns="258354" bIns="225913" numCol="1" spcCol="1270" anchor="b" anchorCtr="0">
              <a:noAutofit/>
            </a:bodyPr>
            <a:lstStyle/>
            <a:p>
              <a:pPr marL="0" lvl="0" indent="0" algn="ctr" defTabSz="1911350">
                <a:lnSpc>
                  <a:spcPct val="90000"/>
                </a:lnSpc>
                <a:spcBef>
                  <a:spcPct val="0"/>
                </a:spcBef>
                <a:spcAft>
                  <a:spcPct val="35000"/>
                </a:spcAft>
                <a:buNone/>
              </a:pPr>
              <a:endParaRPr lang="en-US" sz="4300" kern="1200" dirty="0"/>
            </a:p>
          </p:txBody>
        </p:sp>
      </p:grpSp>
      <p:sp>
        <p:nvSpPr>
          <p:cNvPr id="14" name="Title 1">
            <a:extLst>
              <a:ext uri="{FF2B5EF4-FFF2-40B4-BE49-F238E27FC236}">
                <a16:creationId xmlns:a16="http://schemas.microsoft.com/office/drawing/2014/main" id="{59F6FC93-18C6-0A1E-E7DA-7CA6A73FDBC5}"/>
              </a:ext>
            </a:extLst>
          </p:cNvPr>
          <p:cNvSpPr txBox="1">
            <a:spLocks/>
          </p:cNvSpPr>
          <p:nvPr/>
        </p:nvSpPr>
        <p:spPr>
          <a:xfrm>
            <a:off x="1524000" y="2652192"/>
            <a:ext cx="9144000" cy="131200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solidFill>
                  <a:srgbClr val="FFFFFF"/>
                </a:solidFill>
              </a:rPr>
              <a:t>NTI SQL Project</a:t>
            </a:r>
            <a:endParaRPr lang="en-US" sz="7200" dirty="0">
              <a:solidFill>
                <a:srgbClr val="FFFFFF"/>
              </a:solidFill>
            </a:endParaRPr>
          </a:p>
        </p:txBody>
      </p:sp>
    </p:spTree>
    <p:extLst>
      <p:ext uri="{BB962C8B-B14F-4D97-AF65-F5344CB8AC3E}">
        <p14:creationId xmlns:p14="http://schemas.microsoft.com/office/powerpoint/2010/main" val="30445394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14"/>
                                        </p:tgtEl>
                                        <p:attrNameLst>
                                          <p:attrName>style.visibility</p:attrName>
                                        </p:attrNameLst>
                                      </p:cBhvr>
                                      <p:to>
                                        <p:strVal val="visible"/>
                                      </p:to>
                                    </p:set>
                                    <p:animEffect transition="in" filter="fade">
                                      <p:cBhvr>
                                        <p:cTn id="10" dur="7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727994-4F3A-4806-257C-119D2D22D4CE}"/>
              </a:ext>
            </a:extLst>
          </p:cNvPr>
          <p:cNvSpPr>
            <a:spLocks noGrp="1"/>
          </p:cNvSpPr>
          <p:nvPr>
            <p:ph type="title"/>
          </p:nvPr>
        </p:nvSpPr>
        <p:spPr>
          <a:xfrm>
            <a:off x="371094" y="1161288"/>
            <a:ext cx="3438144" cy="1239012"/>
          </a:xfrm>
        </p:spPr>
        <p:txBody>
          <a:bodyPr anchor="ctr">
            <a:normAutofit/>
          </a:bodyPr>
          <a:lstStyle/>
          <a:p>
            <a:r>
              <a:rPr lang="en-US" sz="2800" dirty="0"/>
              <a:t>3- How Many categories we Have?</a:t>
            </a:r>
          </a:p>
        </p:txBody>
      </p:sp>
      <p:sp>
        <p:nvSpPr>
          <p:cNvPr id="18" name="Rectangle 1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1B207E80-2E87-E4C6-5B64-71B3E584FBD0}"/>
              </a:ext>
            </a:extLst>
          </p:cNvPr>
          <p:cNvSpPr>
            <a:spLocks noGrp="1"/>
          </p:cNvSpPr>
          <p:nvPr>
            <p:ph idx="1"/>
          </p:nvPr>
        </p:nvSpPr>
        <p:spPr>
          <a:xfrm>
            <a:off x="371094" y="2718054"/>
            <a:ext cx="3438906" cy="3207258"/>
          </a:xfrm>
        </p:spPr>
        <p:txBody>
          <a:bodyPr anchor="t">
            <a:normAutofit/>
          </a:bodyPr>
          <a:lstStyle/>
          <a:p>
            <a:pPr marL="0" indent="0">
              <a:buNone/>
            </a:pPr>
            <a:r>
              <a:rPr lang="en-US" sz="2400" dirty="0">
                <a:solidFill>
                  <a:srgbClr val="00B050"/>
                </a:solidFill>
              </a:rPr>
              <a:t>- We have 7 categories of bikes that we sell in our store</a:t>
            </a:r>
          </a:p>
        </p:txBody>
      </p:sp>
      <p:pic>
        <p:nvPicPr>
          <p:cNvPr id="5" name="Picture 4">
            <a:extLst>
              <a:ext uri="{FF2B5EF4-FFF2-40B4-BE49-F238E27FC236}">
                <a16:creationId xmlns:a16="http://schemas.microsoft.com/office/drawing/2014/main" id="{3C0B24CC-09E9-2B41-0C41-000FECF9F6F1}"/>
              </a:ext>
            </a:extLst>
          </p:cNvPr>
          <p:cNvPicPr>
            <a:picLocks noChangeAspect="1"/>
          </p:cNvPicPr>
          <p:nvPr/>
        </p:nvPicPr>
        <p:blipFill>
          <a:blip r:embed="rId2"/>
          <a:stretch>
            <a:fillRect/>
          </a:stretch>
        </p:blipFill>
        <p:spPr>
          <a:xfrm>
            <a:off x="4698750" y="1161288"/>
            <a:ext cx="6933433" cy="4619752"/>
          </a:xfrm>
          <a:prstGeom prst="rect">
            <a:avLst/>
          </a:prstGeom>
        </p:spPr>
      </p:pic>
    </p:spTree>
    <p:extLst>
      <p:ext uri="{BB962C8B-B14F-4D97-AF65-F5344CB8AC3E}">
        <p14:creationId xmlns:p14="http://schemas.microsoft.com/office/powerpoint/2010/main" val="1116776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727994-4F3A-4806-257C-119D2D22D4CE}"/>
              </a:ext>
            </a:extLst>
          </p:cNvPr>
          <p:cNvSpPr>
            <a:spLocks noGrp="1"/>
          </p:cNvSpPr>
          <p:nvPr>
            <p:ph type="title"/>
          </p:nvPr>
        </p:nvSpPr>
        <p:spPr>
          <a:xfrm>
            <a:off x="371094" y="1161288"/>
            <a:ext cx="3438144" cy="1239012"/>
          </a:xfrm>
        </p:spPr>
        <p:txBody>
          <a:bodyPr anchor="ctr">
            <a:normAutofit fontScale="90000"/>
          </a:bodyPr>
          <a:lstStyle/>
          <a:p>
            <a:r>
              <a:rPr lang="en-US" sz="2800" dirty="0"/>
              <a:t>4- what is the category that sells the most bicycles?</a:t>
            </a:r>
          </a:p>
        </p:txBody>
      </p:sp>
      <p:sp>
        <p:nvSpPr>
          <p:cNvPr id="18" name="Rectangle 1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1B207E80-2E87-E4C6-5B64-71B3E584FBD0}"/>
              </a:ext>
            </a:extLst>
          </p:cNvPr>
          <p:cNvSpPr>
            <a:spLocks noGrp="1"/>
          </p:cNvSpPr>
          <p:nvPr>
            <p:ph idx="1"/>
          </p:nvPr>
        </p:nvSpPr>
        <p:spPr>
          <a:xfrm>
            <a:off x="371094" y="2718054"/>
            <a:ext cx="3438906" cy="3207258"/>
          </a:xfrm>
        </p:spPr>
        <p:txBody>
          <a:bodyPr anchor="t">
            <a:normAutofit/>
          </a:bodyPr>
          <a:lstStyle/>
          <a:p>
            <a:pPr marL="0" indent="0">
              <a:buNone/>
            </a:pPr>
            <a:r>
              <a:rPr lang="en-US" sz="2400" dirty="0">
                <a:solidFill>
                  <a:srgbClr val="00B050"/>
                </a:solidFill>
              </a:rPr>
              <a:t>-</a:t>
            </a:r>
            <a:r>
              <a:rPr lang="en-US" sz="2400" dirty="0">
                <a:solidFill>
                  <a:srgbClr val="FF0000"/>
                </a:solidFill>
              </a:rPr>
              <a:t> </a:t>
            </a:r>
            <a:r>
              <a:rPr lang="en-US" sz="2400" dirty="0">
                <a:solidFill>
                  <a:srgbClr val="00B050"/>
                </a:solidFill>
              </a:rPr>
              <a:t>We will see that we sold 2063 from the Cruisers bicycles category.</a:t>
            </a:r>
          </a:p>
        </p:txBody>
      </p:sp>
      <p:pic>
        <p:nvPicPr>
          <p:cNvPr id="5" name="Picture 4">
            <a:extLst>
              <a:ext uri="{FF2B5EF4-FFF2-40B4-BE49-F238E27FC236}">
                <a16:creationId xmlns:a16="http://schemas.microsoft.com/office/drawing/2014/main" id="{1A9E3E2C-64F0-33B4-09AD-DD69A2C622AA}"/>
              </a:ext>
            </a:extLst>
          </p:cNvPr>
          <p:cNvPicPr>
            <a:picLocks noChangeAspect="1"/>
          </p:cNvPicPr>
          <p:nvPr/>
        </p:nvPicPr>
        <p:blipFill>
          <a:blip r:embed="rId2"/>
          <a:stretch>
            <a:fillRect/>
          </a:stretch>
        </p:blipFill>
        <p:spPr>
          <a:xfrm>
            <a:off x="4689606" y="1161288"/>
            <a:ext cx="6699753" cy="4732365"/>
          </a:xfrm>
          <a:prstGeom prst="rect">
            <a:avLst/>
          </a:prstGeom>
        </p:spPr>
      </p:pic>
    </p:spTree>
    <p:extLst>
      <p:ext uri="{BB962C8B-B14F-4D97-AF65-F5344CB8AC3E}">
        <p14:creationId xmlns:p14="http://schemas.microsoft.com/office/powerpoint/2010/main" val="1814680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727994-4F3A-4806-257C-119D2D22D4CE}"/>
              </a:ext>
            </a:extLst>
          </p:cNvPr>
          <p:cNvSpPr>
            <a:spLocks noGrp="1"/>
          </p:cNvSpPr>
          <p:nvPr>
            <p:ph type="title"/>
          </p:nvPr>
        </p:nvSpPr>
        <p:spPr>
          <a:xfrm>
            <a:off x="371094" y="1161288"/>
            <a:ext cx="3438144" cy="1239012"/>
          </a:xfrm>
        </p:spPr>
        <p:txBody>
          <a:bodyPr anchor="ctr">
            <a:normAutofit fontScale="90000"/>
          </a:bodyPr>
          <a:lstStyle/>
          <a:p>
            <a:r>
              <a:rPr lang="en-US" sz="2800" dirty="0"/>
              <a:t>5- How many </a:t>
            </a:r>
            <a:r>
              <a:rPr lang="en-US" sz="2800" dirty="0" err="1"/>
              <a:t>BikeStores</a:t>
            </a:r>
            <a:r>
              <a:rPr lang="en-US" sz="2800" dirty="0"/>
              <a:t> do we have?</a:t>
            </a:r>
          </a:p>
        </p:txBody>
      </p:sp>
      <p:sp>
        <p:nvSpPr>
          <p:cNvPr id="18" name="Rectangle 1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1B207E80-2E87-E4C6-5B64-71B3E584FBD0}"/>
              </a:ext>
            </a:extLst>
          </p:cNvPr>
          <p:cNvSpPr>
            <a:spLocks noGrp="1"/>
          </p:cNvSpPr>
          <p:nvPr>
            <p:ph idx="1"/>
          </p:nvPr>
        </p:nvSpPr>
        <p:spPr>
          <a:xfrm>
            <a:off x="371094" y="2718054"/>
            <a:ext cx="3438906" cy="3207258"/>
          </a:xfrm>
        </p:spPr>
        <p:txBody>
          <a:bodyPr anchor="t">
            <a:normAutofit/>
          </a:bodyPr>
          <a:lstStyle/>
          <a:p>
            <a:pPr marL="0" indent="0">
              <a:buNone/>
            </a:pPr>
            <a:r>
              <a:rPr lang="en-US" sz="2400" dirty="0">
                <a:solidFill>
                  <a:srgbClr val="00B050"/>
                </a:solidFill>
              </a:rPr>
              <a:t>-</a:t>
            </a:r>
            <a:r>
              <a:rPr lang="en-US" sz="2400" dirty="0">
                <a:solidFill>
                  <a:srgbClr val="FF0000"/>
                </a:solidFill>
              </a:rPr>
              <a:t> </a:t>
            </a:r>
            <a:r>
              <a:rPr lang="en-US" sz="2400" dirty="0">
                <a:solidFill>
                  <a:srgbClr val="00B050"/>
                </a:solidFill>
              </a:rPr>
              <a:t>We have 3 stores Baldwin bikes, </a:t>
            </a:r>
            <a:r>
              <a:rPr lang="en-US" sz="2400" dirty="0" err="1">
                <a:solidFill>
                  <a:srgbClr val="00B050"/>
                </a:solidFill>
              </a:rPr>
              <a:t>santa</a:t>
            </a:r>
            <a:r>
              <a:rPr lang="en-US" sz="2400" dirty="0">
                <a:solidFill>
                  <a:srgbClr val="00B050"/>
                </a:solidFill>
              </a:rPr>
              <a:t> </a:t>
            </a:r>
            <a:r>
              <a:rPr lang="en-US" sz="2400" dirty="0" err="1">
                <a:solidFill>
                  <a:srgbClr val="00B050"/>
                </a:solidFill>
              </a:rPr>
              <a:t>cruz</a:t>
            </a:r>
            <a:r>
              <a:rPr lang="en-US" sz="2400" dirty="0">
                <a:solidFill>
                  <a:srgbClr val="00B050"/>
                </a:solidFill>
              </a:rPr>
              <a:t> bikes, Rowlett bikes</a:t>
            </a:r>
          </a:p>
        </p:txBody>
      </p:sp>
      <p:pic>
        <p:nvPicPr>
          <p:cNvPr id="4" name="Picture 3">
            <a:extLst>
              <a:ext uri="{FF2B5EF4-FFF2-40B4-BE49-F238E27FC236}">
                <a16:creationId xmlns:a16="http://schemas.microsoft.com/office/drawing/2014/main" id="{E46D15E6-DDE8-16FF-7A8B-4C6234B6262C}"/>
              </a:ext>
            </a:extLst>
          </p:cNvPr>
          <p:cNvPicPr>
            <a:picLocks noChangeAspect="1"/>
          </p:cNvPicPr>
          <p:nvPr/>
        </p:nvPicPr>
        <p:blipFill>
          <a:blip r:embed="rId2"/>
          <a:stretch>
            <a:fillRect/>
          </a:stretch>
        </p:blipFill>
        <p:spPr>
          <a:xfrm>
            <a:off x="4455672" y="2223634"/>
            <a:ext cx="6896425" cy="2882931"/>
          </a:xfrm>
          <a:prstGeom prst="rect">
            <a:avLst/>
          </a:prstGeom>
        </p:spPr>
      </p:pic>
    </p:spTree>
    <p:extLst>
      <p:ext uri="{BB962C8B-B14F-4D97-AF65-F5344CB8AC3E}">
        <p14:creationId xmlns:p14="http://schemas.microsoft.com/office/powerpoint/2010/main" val="263066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727994-4F3A-4806-257C-119D2D22D4CE}"/>
              </a:ext>
            </a:extLst>
          </p:cNvPr>
          <p:cNvSpPr>
            <a:spLocks noGrp="1"/>
          </p:cNvSpPr>
          <p:nvPr>
            <p:ph type="title"/>
          </p:nvPr>
        </p:nvSpPr>
        <p:spPr>
          <a:xfrm>
            <a:off x="371094" y="1161288"/>
            <a:ext cx="3713226" cy="1239012"/>
          </a:xfrm>
        </p:spPr>
        <p:txBody>
          <a:bodyPr anchor="ctr">
            <a:normAutofit fontScale="90000"/>
          </a:bodyPr>
          <a:lstStyle/>
          <a:p>
            <a:r>
              <a:rPr lang="en-US" sz="2800" dirty="0"/>
              <a:t>6-  How many total customers does </a:t>
            </a:r>
            <a:r>
              <a:rPr lang="en-US" sz="2800" dirty="0" err="1"/>
              <a:t>BikeStore</a:t>
            </a:r>
            <a:r>
              <a:rPr lang="en-US" sz="2800" dirty="0"/>
              <a:t> have?</a:t>
            </a:r>
          </a:p>
        </p:txBody>
      </p:sp>
      <p:sp>
        <p:nvSpPr>
          <p:cNvPr id="18" name="Rectangle 1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1B207E80-2E87-E4C6-5B64-71B3E584FBD0}"/>
              </a:ext>
            </a:extLst>
          </p:cNvPr>
          <p:cNvSpPr>
            <a:spLocks noGrp="1"/>
          </p:cNvSpPr>
          <p:nvPr>
            <p:ph idx="1"/>
          </p:nvPr>
        </p:nvSpPr>
        <p:spPr>
          <a:xfrm>
            <a:off x="371094" y="2718054"/>
            <a:ext cx="3438906" cy="3207258"/>
          </a:xfrm>
        </p:spPr>
        <p:txBody>
          <a:bodyPr anchor="t">
            <a:normAutofit/>
          </a:bodyPr>
          <a:lstStyle/>
          <a:p>
            <a:pPr marL="0" indent="0">
              <a:buNone/>
            </a:pPr>
            <a:r>
              <a:rPr lang="en-US" sz="2400" dirty="0">
                <a:solidFill>
                  <a:srgbClr val="00B050"/>
                </a:solidFill>
              </a:rPr>
              <a:t>-</a:t>
            </a:r>
            <a:r>
              <a:rPr lang="en-US" sz="2400" dirty="0">
                <a:solidFill>
                  <a:srgbClr val="FF0000"/>
                </a:solidFill>
              </a:rPr>
              <a:t> </a:t>
            </a:r>
            <a:r>
              <a:rPr lang="en-US" sz="2400" dirty="0">
                <a:solidFill>
                  <a:srgbClr val="00B050"/>
                </a:solidFill>
              </a:rPr>
              <a:t>We Have 1445 Customers in our store</a:t>
            </a:r>
          </a:p>
        </p:txBody>
      </p:sp>
      <p:pic>
        <p:nvPicPr>
          <p:cNvPr id="5" name="Picture 4">
            <a:extLst>
              <a:ext uri="{FF2B5EF4-FFF2-40B4-BE49-F238E27FC236}">
                <a16:creationId xmlns:a16="http://schemas.microsoft.com/office/drawing/2014/main" id="{B26399AB-C038-E4F0-56FD-3BA95270CBA6}"/>
              </a:ext>
            </a:extLst>
          </p:cNvPr>
          <p:cNvPicPr>
            <a:picLocks noChangeAspect="1"/>
          </p:cNvPicPr>
          <p:nvPr/>
        </p:nvPicPr>
        <p:blipFill>
          <a:blip r:embed="rId2"/>
          <a:stretch>
            <a:fillRect/>
          </a:stretch>
        </p:blipFill>
        <p:spPr>
          <a:xfrm>
            <a:off x="4655874" y="2273494"/>
            <a:ext cx="7335923" cy="2666298"/>
          </a:xfrm>
          <a:prstGeom prst="rect">
            <a:avLst/>
          </a:prstGeom>
        </p:spPr>
      </p:pic>
    </p:spTree>
    <p:extLst>
      <p:ext uri="{BB962C8B-B14F-4D97-AF65-F5344CB8AC3E}">
        <p14:creationId xmlns:p14="http://schemas.microsoft.com/office/powerpoint/2010/main" val="1362058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727994-4F3A-4806-257C-119D2D22D4CE}"/>
              </a:ext>
            </a:extLst>
          </p:cNvPr>
          <p:cNvSpPr>
            <a:spLocks noGrp="1"/>
          </p:cNvSpPr>
          <p:nvPr>
            <p:ph type="title"/>
          </p:nvPr>
        </p:nvSpPr>
        <p:spPr>
          <a:xfrm>
            <a:off x="371094" y="1161288"/>
            <a:ext cx="3438144" cy="1239012"/>
          </a:xfrm>
        </p:spPr>
        <p:txBody>
          <a:bodyPr anchor="ctr">
            <a:normAutofit/>
          </a:bodyPr>
          <a:lstStyle/>
          <a:p>
            <a:r>
              <a:rPr lang="en-US" sz="2800" dirty="0"/>
              <a:t>7- what is the total revenue per store?</a:t>
            </a:r>
          </a:p>
        </p:txBody>
      </p:sp>
      <p:sp>
        <p:nvSpPr>
          <p:cNvPr id="18" name="Rectangle 1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1B207E80-2E87-E4C6-5B64-71B3E584FBD0}"/>
              </a:ext>
            </a:extLst>
          </p:cNvPr>
          <p:cNvSpPr>
            <a:spLocks noGrp="1"/>
          </p:cNvSpPr>
          <p:nvPr>
            <p:ph idx="1"/>
          </p:nvPr>
        </p:nvSpPr>
        <p:spPr>
          <a:xfrm>
            <a:off x="371094" y="2718054"/>
            <a:ext cx="3438906" cy="3207258"/>
          </a:xfrm>
        </p:spPr>
        <p:txBody>
          <a:bodyPr anchor="t">
            <a:normAutofit/>
          </a:bodyPr>
          <a:lstStyle/>
          <a:p>
            <a:pPr marL="0" indent="0">
              <a:buNone/>
            </a:pPr>
            <a:r>
              <a:rPr lang="en-US" sz="2400" dirty="0">
                <a:solidFill>
                  <a:srgbClr val="00B050"/>
                </a:solidFill>
              </a:rPr>
              <a:t>-</a:t>
            </a:r>
            <a:r>
              <a:rPr lang="en-US" sz="2400" dirty="0">
                <a:solidFill>
                  <a:srgbClr val="FF0000"/>
                </a:solidFill>
              </a:rPr>
              <a:t> </a:t>
            </a:r>
            <a:r>
              <a:rPr lang="en-US" sz="2400" dirty="0">
                <a:solidFill>
                  <a:srgbClr val="00B050"/>
                </a:solidFill>
              </a:rPr>
              <a:t>We will see that Baldwin Bikes store is the store with the highest revenue among our stores.</a:t>
            </a:r>
          </a:p>
        </p:txBody>
      </p:sp>
      <p:pic>
        <p:nvPicPr>
          <p:cNvPr id="4" name="Picture 3">
            <a:extLst>
              <a:ext uri="{FF2B5EF4-FFF2-40B4-BE49-F238E27FC236}">
                <a16:creationId xmlns:a16="http://schemas.microsoft.com/office/drawing/2014/main" id="{D539AA19-1C0B-2CE9-A034-9EB222771B60}"/>
              </a:ext>
            </a:extLst>
          </p:cNvPr>
          <p:cNvPicPr>
            <a:picLocks noChangeAspect="1"/>
          </p:cNvPicPr>
          <p:nvPr/>
        </p:nvPicPr>
        <p:blipFill>
          <a:blip r:embed="rId2"/>
          <a:stretch>
            <a:fillRect/>
          </a:stretch>
        </p:blipFill>
        <p:spPr>
          <a:xfrm>
            <a:off x="4446529" y="1548466"/>
            <a:ext cx="7720072" cy="4593022"/>
          </a:xfrm>
          <a:prstGeom prst="rect">
            <a:avLst/>
          </a:prstGeom>
        </p:spPr>
      </p:pic>
    </p:spTree>
    <p:extLst>
      <p:ext uri="{BB962C8B-B14F-4D97-AF65-F5344CB8AC3E}">
        <p14:creationId xmlns:p14="http://schemas.microsoft.com/office/powerpoint/2010/main" val="243257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727994-4F3A-4806-257C-119D2D22D4CE}"/>
              </a:ext>
            </a:extLst>
          </p:cNvPr>
          <p:cNvSpPr>
            <a:spLocks noGrp="1"/>
          </p:cNvSpPr>
          <p:nvPr>
            <p:ph type="title"/>
          </p:nvPr>
        </p:nvSpPr>
        <p:spPr>
          <a:xfrm>
            <a:off x="371094" y="1161288"/>
            <a:ext cx="3438144" cy="1239012"/>
          </a:xfrm>
        </p:spPr>
        <p:txBody>
          <a:bodyPr anchor="ctr">
            <a:normAutofit/>
          </a:bodyPr>
          <a:lstStyle/>
          <a:p>
            <a:r>
              <a:rPr lang="en-US" sz="2800" dirty="0"/>
              <a:t>8- which category rejected more orders?</a:t>
            </a:r>
          </a:p>
        </p:txBody>
      </p:sp>
      <p:sp>
        <p:nvSpPr>
          <p:cNvPr id="18" name="Rectangle 1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1B207E80-2E87-E4C6-5B64-71B3E584FBD0}"/>
              </a:ext>
            </a:extLst>
          </p:cNvPr>
          <p:cNvSpPr>
            <a:spLocks noGrp="1"/>
          </p:cNvSpPr>
          <p:nvPr>
            <p:ph idx="1"/>
          </p:nvPr>
        </p:nvSpPr>
        <p:spPr>
          <a:xfrm>
            <a:off x="371094" y="2718054"/>
            <a:ext cx="3438906" cy="3207258"/>
          </a:xfrm>
        </p:spPr>
        <p:txBody>
          <a:bodyPr anchor="t">
            <a:normAutofit/>
          </a:bodyPr>
          <a:lstStyle/>
          <a:p>
            <a:pPr marL="0" indent="0">
              <a:buNone/>
            </a:pPr>
            <a:r>
              <a:rPr lang="en-US" sz="2400">
                <a:solidFill>
                  <a:srgbClr val="00B050"/>
                </a:solidFill>
              </a:rPr>
              <a:t>-</a:t>
            </a:r>
            <a:r>
              <a:rPr lang="en-US" sz="2400">
                <a:solidFill>
                  <a:srgbClr val="FF0000"/>
                </a:solidFill>
              </a:rPr>
              <a:t> </a:t>
            </a:r>
            <a:r>
              <a:rPr lang="en-US" sz="2400">
                <a:solidFill>
                  <a:srgbClr val="00B050"/>
                </a:solidFill>
              </a:rPr>
              <a:t>We will see that we Cruises bicycles rejected around 31 orders.</a:t>
            </a:r>
            <a:endParaRPr lang="en-US" sz="2400" dirty="0">
              <a:solidFill>
                <a:srgbClr val="00B050"/>
              </a:solidFill>
            </a:endParaRPr>
          </a:p>
        </p:txBody>
      </p:sp>
      <p:pic>
        <p:nvPicPr>
          <p:cNvPr id="4" name="Picture 3">
            <a:extLst>
              <a:ext uri="{FF2B5EF4-FFF2-40B4-BE49-F238E27FC236}">
                <a16:creationId xmlns:a16="http://schemas.microsoft.com/office/drawing/2014/main" id="{959B7E47-070E-B967-D830-A8CDB9ABDE09}"/>
              </a:ext>
            </a:extLst>
          </p:cNvPr>
          <p:cNvPicPr>
            <a:picLocks noChangeAspect="1"/>
          </p:cNvPicPr>
          <p:nvPr/>
        </p:nvPicPr>
        <p:blipFill>
          <a:blip r:embed="rId2"/>
          <a:stretch>
            <a:fillRect/>
          </a:stretch>
        </p:blipFill>
        <p:spPr>
          <a:xfrm>
            <a:off x="4455672" y="1239496"/>
            <a:ext cx="6934921" cy="4887007"/>
          </a:xfrm>
          <a:prstGeom prst="rect">
            <a:avLst/>
          </a:prstGeom>
        </p:spPr>
      </p:pic>
    </p:spTree>
    <p:extLst>
      <p:ext uri="{BB962C8B-B14F-4D97-AF65-F5344CB8AC3E}">
        <p14:creationId xmlns:p14="http://schemas.microsoft.com/office/powerpoint/2010/main" val="195979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727994-4F3A-4806-257C-119D2D22D4CE}"/>
              </a:ext>
            </a:extLst>
          </p:cNvPr>
          <p:cNvSpPr>
            <a:spLocks noGrp="1"/>
          </p:cNvSpPr>
          <p:nvPr>
            <p:ph type="title"/>
          </p:nvPr>
        </p:nvSpPr>
        <p:spPr>
          <a:xfrm>
            <a:off x="371094" y="1161288"/>
            <a:ext cx="3438144" cy="1239012"/>
          </a:xfrm>
        </p:spPr>
        <p:txBody>
          <a:bodyPr anchor="ctr">
            <a:normAutofit/>
          </a:bodyPr>
          <a:lstStyle/>
          <a:p>
            <a:r>
              <a:rPr lang="en-US" sz="2800" dirty="0"/>
              <a:t>9- Which brand is the most liked?</a:t>
            </a:r>
          </a:p>
        </p:txBody>
      </p:sp>
      <p:sp>
        <p:nvSpPr>
          <p:cNvPr id="18" name="Rectangle 1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1B207E80-2E87-E4C6-5B64-71B3E584FBD0}"/>
              </a:ext>
            </a:extLst>
          </p:cNvPr>
          <p:cNvSpPr>
            <a:spLocks noGrp="1"/>
          </p:cNvSpPr>
          <p:nvPr>
            <p:ph idx="1"/>
          </p:nvPr>
        </p:nvSpPr>
        <p:spPr>
          <a:xfrm>
            <a:off x="371094" y="2718054"/>
            <a:ext cx="3438906" cy="3207258"/>
          </a:xfrm>
        </p:spPr>
        <p:txBody>
          <a:bodyPr anchor="t">
            <a:normAutofit/>
          </a:bodyPr>
          <a:lstStyle/>
          <a:p>
            <a:pPr marL="0" indent="0">
              <a:buNone/>
            </a:pPr>
            <a:r>
              <a:rPr lang="en-US" sz="2400" dirty="0">
                <a:solidFill>
                  <a:srgbClr val="00B050"/>
                </a:solidFill>
              </a:rPr>
              <a:t>-</a:t>
            </a:r>
            <a:r>
              <a:rPr lang="en-US" sz="2400" dirty="0">
                <a:solidFill>
                  <a:srgbClr val="FF0000"/>
                </a:solidFill>
              </a:rPr>
              <a:t> </a:t>
            </a:r>
            <a:r>
              <a:rPr lang="en-US" sz="2400" dirty="0">
                <a:solidFill>
                  <a:srgbClr val="00B050"/>
                </a:solidFill>
              </a:rPr>
              <a:t>Here we measured how likeable the brand is by the total quantity of bikes sold for this brand, and we will find here that ELECTRA is the most likeable brand.</a:t>
            </a:r>
          </a:p>
        </p:txBody>
      </p:sp>
      <p:pic>
        <p:nvPicPr>
          <p:cNvPr id="4" name="Picture 3">
            <a:extLst>
              <a:ext uri="{FF2B5EF4-FFF2-40B4-BE49-F238E27FC236}">
                <a16:creationId xmlns:a16="http://schemas.microsoft.com/office/drawing/2014/main" id="{34C8C289-5E83-4793-BCB6-C02D95C86481}"/>
              </a:ext>
            </a:extLst>
          </p:cNvPr>
          <p:cNvPicPr>
            <a:picLocks noChangeAspect="1"/>
          </p:cNvPicPr>
          <p:nvPr/>
        </p:nvPicPr>
        <p:blipFill>
          <a:blip r:embed="rId2"/>
          <a:stretch>
            <a:fillRect/>
          </a:stretch>
        </p:blipFill>
        <p:spPr>
          <a:xfrm>
            <a:off x="4434160" y="1068435"/>
            <a:ext cx="7361947" cy="5066018"/>
          </a:xfrm>
          <a:prstGeom prst="rect">
            <a:avLst/>
          </a:prstGeom>
        </p:spPr>
      </p:pic>
    </p:spTree>
    <p:extLst>
      <p:ext uri="{BB962C8B-B14F-4D97-AF65-F5344CB8AC3E}">
        <p14:creationId xmlns:p14="http://schemas.microsoft.com/office/powerpoint/2010/main" val="4274884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BCA7B1A-3AF7-B237-68A8-8BA3E9B4705A}"/>
              </a:ext>
            </a:extLst>
          </p:cNvPr>
          <p:cNvSpPr>
            <a:spLocks noGrp="1"/>
          </p:cNvSpPr>
          <p:nvPr>
            <p:ph type="title"/>
          </p:nvPr>
        </p:nvSpPr>
        <p:spPr>
          <a:xfrm>
            <a:off x="1524000" y="1266095"/>
            <a:ext cx="9144000" cy="4258691"/>
          </a:xfrm>
        </p:spPr>
        <p:txBody>
          <a:bodyPr vert="horz" lIns="91440" tIns="45720" rIns="91440" bIns="45720" rtlCol="0" anchor="ctr">
            <a:normAutofit/>
          </a:bodyPr>
          <a:lstStyle/>
          <a:p>
            <a:pPr algn="ctr"/>
            <a:r>
              <a:rPr lang="en-US" sz="8000" b="1" kern="1200" dirty="0">
                <a:solidFill>
                  <a:srgbClr val="FF0000"/>
                </a:solidFill>
                <a:latin typeface="+mj-lt"/>
                <a:ea typeface="+mj-ea"/>
                <a:cs typeface="+mj-cs"/>
              </a:rPr>
              <a:t>Important Question Coming</a:t>
            </a:r>
            <a:br>
              <a:rPr lang="en-US" sz="8000" b="1" kern="1200" dirty="0">
                <a:solidFill>
                  <a:srgbClr val="FF0000"/>
                </a:solidFill>
                <a:latin typeface="+mj-lt"/>
                <a:ea typeface="+mj-ea"/>
                <a:cs typeface="+mj-cs"/>
              </a:rPr>
            </a:br>
            <a:r>
              <a:rPr lang="en-US" sz="8000" b="1" kern="1200" dirty="0">
                <a:solidFill>
                  <a:srgbClr val="FF0000"/>
                </a:solidFill>
                <a:latin typeface="+mj-lt"/>
                <a:ea typeface="+mj-ea"/>
                <a:cs typeface="+mj-cs"/>
              </a:rPr>
              <a:t>!!!!!!!!!!!!!!!!!!!!!</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5894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727994-4F3A-4806-257C-119D2D22D4CE}"/>
              </a:ext>
            </a:extLst>
          </p:cNvPr>
          <p:cNvSpPr>
            <a:spLocks noGrp="1"/>
          </p:cNvSpPr>
          <p:nvPr>
            <p:ph type="title"/>
          </p:nvPr>
        </p:nvSpPr>
        <p:spPr>
          <a:xfrm>
            <a:off x="371094" y="1161288"/>
            <a:ext cx="3438144" cy="1239012"/>
          </a:xfrm>
        </p:spPr>
        <p:txBody>
          <a:bodyPr anchor="ctr">
            <a:normAutofit fontScale="90000"/>
          </a:bodyPr>
          <a:lstStyle/>
          <a:p>
            <a:r>
              <a:rPr lang="en-US" sz="2800" dirty="0"/>
              <a:t>10-  Which store still have more products of the most liked brand?</a:t>
            </a:r>
          </a:p>
        </p:txBody>
      </p:sp>
      <p:sp>
        <p:nvSpPr>
          <p:cNvPr id="18" name="Rectangle 1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1B207E80-2E87-E4C6-5B64-71B3E584FBD0}"/>
              </a:ext>
            </a:extLst>
          </p:cNvPr>
          <p:cNvSpPr>
            <a:spLocks noGrp="1"/>
          </p:cNvSpPr>
          <p:nvPr>
            <p:ph idx="1"/>
          </p:nvPr>
        </p:nvSpPr>
        <p:spPr>
          <a:xfrm>
            <a:off x="371094" y="3538728"/>
            <a:ext cx="3438906" cy="2386584"/>
          </a:xfrm>
        </p:spPr>
        <p:txBody>
          <a:bodyPr anchor="t">
            <a:normAutofit/>
          </a:bodyPr>
          <a:lstStyle/>
          <a:p>
            <a:pPr marL="0" indent="0" algn="ctr">
              <a:buNone/>
            </a:pPr>
            <a:r>
              <a:rPr lang="en-US" sz="2400" dirty="0">
                <a:solidFill>
                  <a:srgbClr val="FF0000"/>
                </a:solidFill>
              </a:rPr>
              <a:t>We can Also answer this question by another way as follows</a:t>
            </a:r>
          </a:p>
        </p:txBody>
      </p:sp>
      <p:pic>
        <p:nvPicPr>
          <p:cNvPr id="4" name="Picture 3">
            <a:extLst>
              <a:ext uri="{FF2B5EF4-FFF2-40B4-BE49-F238E27FC236}">
                <a16:creationId xmlns:a16="http://schemas.microsoft.com/office/drawing/2014/main" id="{2A4B8392-AAE1-1C04-DB33-C7682D872819}"/>
              </a:ext>
            </a:extLst>
          </p:cNvPr>
          <p:cNvPicPr>
            <a:picLocks noChangeAspect="1"/>
          </p:cNvPicPr>
          <p:nvPr/>
        </p:nvPicPr>
        <p:blipFill>
          <a:blip r:embed="rId2"/>
          <a:stretch>
            <a:fillRect/>
          </a:stretch>
        </p:blipFill>
        <p:spPr>
          <a:xfrm>
            <a:off x="4446528" y="172696"/>
            <a:ext cx="7135871" cy="6685304"/>
          </a:xfrm>
          <a:prstGeom prst="rect">
            <a:avLst/>
          </a:prstGeom>
        </p:spPr>
      </p:pic>
      <p:sp>
        <p:nvSpPr>
          <p:cNvPr id="6" name="Content Placeholder 8">
            <a:extLst>
              <a:ext uri="{FF2B5EF4-FFF2-40B4-BE49-F238E27FC236}">
                <a16:creationId xmlns:a16="http://schemas.microsoft.com/office/drawing/2014/main" id="{7215BCB4-4F77-1C24-79B6-0F9E7398A3BB}"/>
              </a:ext>
            </a:extLst>
          </p:cNvPr>
          <p:cNvSpPr txBox="1">
            <a:spLocks/>
          </p:cNvSpPr>
          <p:nvPr/>
        </p:nvSpPr>
        <p:spPr>
          <a:xfrm>
            <a:off x="504192" y="2443480"/>
            <a:ext cx="3438144" cy="120243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rgbClr val="FF0000"/>
                </a:solidFill>
              </a:rPr>
              <a:t>1</a:t>
            </a:r>
            <a:r>
              <a:rPr lang="en-US" sz="2400" baseline="30000" dirty="0">
                <a:solidFill>
                  <a:srgbClr val="FF0000"/>
                </a:solidFill>
              </a:rPr>
              <a:t>st</a:t>
            </a:r>
            <a:r>
              <a:rPr lang="en-US" sz="2400" dirty="0">
                <a:solidFill>
                  <a:srgbClr val="FF0000"/>
                </a:solidFill>
              </a:rPr>
              <a:t> Method:</a:t>
            </a:r>
          </a:p>
        </p:txBody>
      </p:sp>
    </p:spTree>
    <p:extLst>
      <p:ext uri="{BB962C8B-B14F-4D97-AF65-F5344CB8AC3E}">
        <p14:creationId xmlns:p14="http://schemas.microsoft.com/office/powerpoint/2010/main" val="1936744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727994-4F3A-4806-257C-119D2D22D4CE}"/>
              </a:ext>
            </a:extLst>
          </p:cNvPr>
          <p:cNvSpPr>
            <a:spLocks noGrp="1"/>
          </p:cNvSpPr>
          <p:nvPr>
            <p:ph type="title"/>
          </p:nvPr>
        </p:nvSpPr>
        <p:spPr>
          <a:xfrm>
            <a:off x="371094" y="1161288"/>
            <a:ext cx="3438144" cy="1239012"/>
          </a:xfrm>
        </p:spPr>
        <p:txBody>
          <a:bodyPr anchor="ctr">
            <a:normAutofit fontScale="90000"/>
          </a:bodyPr>
          <a:lstStyle/>
          <a:p>
            <a:r>
              <a:rPr lang="en-US" sz="2800" dirty="0"/>
              <a:t>10-  Which store still have more products of the most liked brand?</a:t>
            </a:r>
          </a:p>
        </p:txBody>
      </p:sp>
      <p:sp>
        <p:nvSpPr>
          <p:cNvPr id="18" name="Rectangle 1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1B207E80-2E87-E4C6-5B64-71B3E584FBD0}"/>
              </a:ext>
            </a:extLst>
          </p:cNvPr>
          <p:cNvSpPr>
            <a:spLocks noGrp="1"/>
          </p:cNvSpPr>
          <p:nvPr>
            <p:ph idx="1"/>
          </p:nvPr>
        </p:nvSpPr>
        <p:spPr>
          <a:xfrm>
            <a:off x="340267" y="3700292"/>
            <a:ext cx="3438906" cy="2386584"/>
          </a:xfrm>
        </p:spPr>
        <p:txBody>
          <a:bodyPr anchor="t">
            <a:normAutofit/>
          </a:bodyPr>
          <a:lstStyle/>
          <a:p>
            <a:pPr marL="0" indent="0">
              <a:buNone/>
            </a:pPr>
            <a:r>
              <a:rPr lang="en-US" sz="2400" dirty="0">
                <a:solidFill>
                  <a:srgbClr val="FF0000"/>
                </a:solidFill>
              </a:rPr>
              <a:t>Now let’s see what is better between those two methods to answer this question and why</a:t>
            </a:r>
            <a:endParaRPr lang="en-US" sz="2400" dirty="0">
              <a:solidFill>
                <a:srgbClr val="00B050"/>
              </a:solidFill>
            </a:endParaRPr>
          </a:p>
        </p:txBody>
      </p:sp>
      <p:pic>
        <p:nvPicPr>
          <p:cNvPr id="5" name="Picture 4">
            <a:extLst>
              <a:ext uri="{FF2B5EF4-FFF2-40B4-BE49-F238E27FC236}">
                <a16:creationId xmlns:a16="http://schemas.microsoft.com/office/drawing/2014/main" id="{7ABA6EFD-A17B-182F-16A9-A71FF9A1466B}"/>
              </a:ext>
            </a:extLst>
          </p:cNvPr>
          <p:cNvPicPr>
            <a:picLocks noChangeAspect="1"/>
          </p:cNvPicPr>
          <p:nvPr/>
        </p:nvPicPr>
        <p:blipFill>
          <a:blip r:embed="rId2"/>
          <a:stretch>
            <a:fillRect/>
          </a:stretch>
        </p:blipFill>
        <p:spPr>
          <a:xfrm>
            <a:off x="4455672" y="808974"/>
            <a:ext cx="6867603" cy="5782637"/>
          </a:xfrm>
          <a:prstGeom prst="rect">
            <a:avLst/>
          </a:prstGeom>
        </p:spPr>
      </p:pic>
      <p:sp>
        <p:nvSpPr>
          <p:cNvPr id="7" name="Content Placeholder 8">
            <a:extLst>
              <a:ext uri="{FF2B5EF4-FFF2-40B4-BE49-F238E27FC236}">
                <a16:creationId xmlns:a16="http://schemas.microsoft.com/office/drawing/2014/main" id="{60E53F43-39D1-6175-2990-62AA45CFEE59}"/>
              </a:ext>
            </a:extLst>
          </p:cNvPr>
          <p:cNvSpPr txBox="1">
            <a:spLocks/>
          </p:cNvSpPr>
          <p:nvPr/>
        </p:nvSpPr>
        <p:spPr>
          <a:xfrm>
            <a:off x="395893" y="2504948"/>
            <a:ext cx="3438144" cy="120243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rgbClr val="FF0000"/>
                </a:solidFill>
              </a:rPr>
              <a:t>2</a:t>
            </a:r>
            <a:r>
              <a:rPr lang="en-US" sz="2400" baseline="30000" dirty="0">
                <a:solidFill>
                  <a:srgbClr val="FF0000"/>
                </a:solidFill>
              </a:rPr>
              <a:t>nd</a:t>
            </a:r>
            <a:r>
              <a:rPr lang="en-US" sz="2400" dirty="0">
                <a:solidFill>
                  <a:srgbClr val="FF0000"/>
                </a:solidFill>
              </a:rPr>
              <a:t> Method:</a:t>
            </a:r>
          </a:p>
        </p:txBody>
      </p:sp>
    </p:spTree>
    <p:extLst>
      <p:ext uri="{BB962C8B-B14F-4D97-AF65-F5344CB8AC3E}">
        <p14:creationId xmlns:p14="http://schemas.microsoft.com/office/powerpoint/2010/main" val="2011557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F97AD-93C7-559F-81B7-582DD465B765}"/>
              </a:ext>
            </a:extLst>
          </p:cNvPr>
          <p:cNvSpPr>
            <a:spLocks noGrp="1"/>
          </p:cNvSpPr>
          <p:nvPr>
            <p:ph type="title"/>
          </p:nvPr>
        </p:nvSpPr>
        <p:spPr/>
        <p:txBody>
          <a:bodyPr/>
          <a:lstStyle/>
          <a:p>
            <a:r>
              <a:rPr lang="en-US" dirty="0"/>
              <a:t>- What is this Project About:</a:t>
            </a:r>
          </a:p>
        </p:txBody>
      </p:sp>
      <p:sp>
        <p:nvSpPr>
          <p:cNvPr id="3" name="Content Placeholder 2">
            <a:extLst>
              <a:ext uri="{FF2B5EF4-FFF2-40B4-BE49-F238E27FC236}">
                <a16:creationId xmlns:a16="http://schemas.microsoft.com/office/drawing/2014/main" id="{9039FA75-FD3D-99DC-785C-9334E8ECDB0F}"/>
              </a:ext>
            </a:extLst>
          </p:cNvPr>
          <p:cNvSpPr>
            <a:spLocks noGrp="1"/>
          </p:cNvSpPr>
          <p:nvPr>
            <p:ph idx="1"/>
          </p:nvPr>
        </p:nvSpPr>
        <p:spPr>
          <a:xfrm>
            <a:off x="838200" y="1815465"/>
            <a:ext cx="10515600" cy="826135"/>
          </a:xfrm>
        </p:spPr>
        <p:txBody>
          <a:bodyPr>
            <a:normAutofit lnSpcReduction="10000"/>
          </a:bodyPr>
          <a:lstStyle/>
          <a:p>
            <a:r>
              <a:rPr lang="en-US" dirty="0">
                <a:solidFill>
                  <a:schemeClr val="accent6"/>
                </a:solidFill>
              </a:rPr>
              <a:t>Explored a dataset containing sales, production, and customer-related data.</a:t>
            </a:r>
          </a:p>
          <a:p>
            <a:endParaRPr lang="en-US" dirty="0"/>
          </a:p>
        </p:txBody>
      </p:sp>
      <p:sp>
        <p:nvSpPr>
          <p:cNvPr id="4" name="Title 1">
            <a:extLst>
              <a:ext uri="{FF2B5EF4-FFF2-40B4-BE49-F238E27FC236}">
                <a16:creationId xmlns:a16="http://schemas.microsoft.com/office/drawing/2014/main" id="{324FE391-D28D-2C32-0918-AE5EBFDB5E48}"/>
              </a:ext>
            </a:extLst>
          </p:cNvPr>
          <p:cNvSpPr txBox="1">
            <a:spLocks/>
          </p:cNvSpPr>
          <p:nvPr/>
        </p:nvSpPr>
        <p:spPr>
          <a:xfrm>
            <a:off x="838200" y="305577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 Our Goal:</a:t>
            </a:r>
          </a:p>
        </p:txBody>
      </p:sp>
      <p:sp>
        <p:nvSpPr>
          <p:cNvPr id="5" name="Content Placeholder 2">
            <a:extLst>
              <a:ext uri="{FF2B5EF4-FFF2-40B4-BE49-F238E27FC236}">
                <a16:creationId xmlns:a16="http://schemas.microsoft.com/office/drawing/2014/main" id="{827F9DBC-C772-4D81-6AB2-A3F353594555}"/>
              </a:ext>
            </a:extLst>
          </p:cNvPr>
          <p:cNvSpPr txBox="1">
            <a:spLocks/>
          </p:cNvSpPr>
          <p:nvPr/>
        </p:nvSpPr>
        <p:spPr>
          <a:xfrm>
            <a:off x="838200" y="4381342"/>
            <a:ext cx="10515600" cy="82613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accent6"/>
                </a:solidFill>
              </a:rPr>
              <a:t>Extract insights and answer business-related questions using SQL.</a:t>
            </a:r>
          </a:p>
          <a:p>
            <a:endParaRPr lang="en-US" dirty="0"/>
          </a:p>
        </p:txBody>
      </p:sp>
    </p:spTree>
    <p:extLst>
      <p:ext uri="{BB962C8B-B14F-4D97-AF65-F5344CB8AC3E}">
        <p14:creationId xmlns:p14="http://schemas.microsoft.com/office/powerpoint/2010/main" val="386789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B95ACF-5314-F3DC-268F-1222B32386F1}"/>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4100" kern="1200" dirty="0">
                <a:solidFill>
                  <a:schemeClr val="tx1"/>
                </a:solidFill>
                <a:latin typeface="+mj-lt"/>
                <a:ea typeface="+mj-ea"/>
                <a:cs typeface="+mj-cs"/>
              </a:rPr>
              <a:t>Comparison between the </a:t>
            </a:r>
            <a:r>
              <a:rPr lang="en-US" sz="4100" kern="1200" dirty="0" err="1">
                <a:solidFill>
                  <a:schemeClr val="tx1"/>
                </a:solidFill>
                <a:latin typeface="+mj-lt"/>
                <a:ea typeface="+mj-ea"/>
                <a:cs typeface="+mj-cs"/>
              </a:rPr>
              <a:t>subquerie</a:t>
            </a:r>
            <a:r>
              <a:rPr lang="en-US" sz="4100" kern="1200" dirty="0">
                <a:solidFill>
                  <a:schemeClr val="tx1"/>
                </a:solidFill>
                <a:latin typeface="+mj-lt"/>
                <a:ea typeface="+mj-ea"/>
                <a:cs typeface="+mj-cs"/>
              </a:rPr>
              <a:t> we made and the direct </a:t>
            </a:r>
            <a:r>
              <a:rPr lang="en-US" sz="4100" kern="1200" dirty="0" err="1">
                <a:solidFill>
                  <a:schemeClr val="tx1"/>
                </a:solidFill>
                <a:latin typeface="+mj-lt"/>
                <a:ea typeface="+mj-ea"/>
                <a:cs typeface="+mj-cs"/>
              </a:rPr>
              <a:t>querie</a:t>
            </a:r>
            <a:r>
              <a:rPr lang="en-US" sz="4100" kern="1200" dirty="0">
                <a:solidFill>
                  <a:schemeClr val="tx1"/>
                </a:solidFill>
                <a:latin typeface="+mj-lt"/>
                <a:ea typeface="+mj-ea"/>
                <a:cs typeface="+mj-cs"/>
              </a:rPr>
              <a:t> to answer question 10:</a:t>
            </a:r>
          </a:p>
        </p:txBody>
      </p:sp>
      <p:sp>
        <p:nvSpPr>
          <p:cNvPr id="34"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Table 23">
            <a:extLst>
              <a:ext uri="{FF2B5EF4-FFF2-40B4-BE49-F238E27FC236}">
                <a16:creationId xmlns:a16="http://schemas.microsoft.com/office/drawing/2014/main" id="{2DD58AB9-FF0A-5243-04F2-8CC4D203720C}"/>
              </a:ext>
            </a:extLst>
          </p:cNvPr>
          <p:cNvGraphicFramePr>
            <a:graphicFrameLocks noGrp="1"/>
          </p:cNvGraphicFramePr>
          <p:nvPr>
            <p:extLst>
              <p:ext uri="{D42A27DB-BD31-4B8C-83A1-F6EECF244321}">
                <p14:modId xmlns:p14="http://schemas.microsoft.com/office/powerpoint/2010/main" val="3423498884"/>
              </p:ext>
            </p:extLst>
          </p:nvPr>
        </p:nvGraphicFramePr>
        <p:xfrm>
          <a:off x="551175" y="2633472"/>
          <a:ext cx="11086604" cy="3586358"/>
        </p:xfrm>
        <a:graphic>
          <a:graphicData uri="http://schemas.openxmlformats.org/drawingml/2006/table">
            <a:tbl>
              <a:tblPr firstRow="1" bandRow="1">
                <a:tableStyleId>{69012ECD-51FC-41F1-AA8D-1B2483CD663E}</a:tableStyleId>
              </a:tblPr>
              <a:tblGrid>
                <a:gridCol w="3127444">
                  <a:extLst>
                    <a:ext uri="{9D8B030D-6E8A-4147-A177-3AD203B41FA5}">
                      <a16:colId xmlns:a16="http://schemas.microsoft.com/office/drawing/2014/main" val="2727906676"/>
                    </a:ext>
                  </a:extLst>
                </a:gridCol>
                <a:gridCol w="4005812">
                  <a:extLst>
                    <a:ext uri="{9D8B030D-6E8A-4147-A177-3AD203B41FA5}">
                      <a16:colId xmlns:a16="http://schemas.microsoft.com/office/drawing/2014/main" val="3827316505"/>
                    </a:ext>
                  </a:extLst>
                </a:gridCol>
                <a:gridCol w="3953348">
                  <a:extLst>
                    <a:ext uri="{9D8B030D-6E8A-4147-A177-3AD203B41FA5}">
                      <a16:colId xmlns:a16="http://schemas.microsoft.com/office/drawing/2014/main" val="90393305"/>
                    </a:ext>
                  </a:extLst>
                </a:gridCol>
              </a:tblGrid>
              <a:tr h="323360">
                <a:tc>
                  <a:txBody>
                    <a:bodyPr/>
                    <a:lstStyle/>
                    <a:p>
                      <a:pPr algn="ctr"/>
                      <a:r>
                        <a:rPr lang="en-US" sz="1400"/>
                        <a:t>Points of comparison </a:t>
                      </a:r>
                    </a:p>
                  </a:txBody>
                  <a:tcPr marL="73491" marR="73491" marT="36745" marB="36745"/>
                </a:tc>
                <a:tc>
                  <a:txBody>
                    <a:bodyPr/>
                    <a:lstStyle/>
                    <a:p>
                      <a:pPr algn="ctr"/>
                      <a:r>
                        <a:rPr lang="en-US" sz="1400"/>
                        <a:t>Method 1: Subquery with brand_id</a:t>
                      </a:r>
                    </a:p>
                  </a:txBody>
                  <a:tcPr marL="73491" marR="73491" marT="36745" marB="36745"/>
                </a:tc>
                <a:tc>
                  <a:txBody>
                    <a:bodyPr/>
                    <a:lstStyle/>
                    <a:p>
                      <a:pPr algn="ctr"/>
                      <a:r>
                        <a:rPr lang="en-US" sz="1400"/>
                        <a:t>Method 2: Direct Condition with brand_name</a:t>
                      </a:r>
                    </a:p>
                  </a:txBody>
                  <a:tcPr marL="73491" marR="73491" marT="36745" marB="36745"/>
                </a:tc>
                <a:extLst>
                  <a:ext uri="{0D108BD9-81ED-4DB2-BD59-A6C34878D82A}">
                    <a16:rowId xmlns:a16="http://schemas.microsoft.com/office/drawing/2014/main" val="3255589274"/>
                  </a:ext>
                </a:extLst>
              </a:tr>
              <a:tr h="543833">
                <a:tc>
                  <a:txBody>
                    <a:bodyPr/>
                    <a:lstStyle/>
                    <a:p>
                      <a:pPr algn="ctr"/>
                      <a:r>
                        <a:rPr lang="en-US" sz="1400"/>
                        <a:t>Logic</a:t>
                      </a:r>
                    </a:p>
                  </a:txBody>
                  <a:tcPr marL="73491" marR="73491" marT="36745" marB="36745"/>
                </a:tc>
                <a:tc>
                  <a:txBody>
                    <a:bodyPr/>
                    <a:lstStyle/>
                    <a:p>
                      <a:pPr algn="ctr"/>
                      <a:r>
                        <a:rPr lang="en-US" sz="1400"/>
                        <a:t>Dynamically determines the top brand by total quantity sold using a subquery.</a:t>
                      </a:r>
                    </a:p>
                  </a:txBody>
                  <a:tcPr marL="73491" marR="73491" marT="36745" marB="36745"/>
                </a:tc>
                <a:tc>
                  <a:txBody>
                    <a:bodyPr/>
                    <a:lstStyle/>
                    <a:p>
                      <a:pPr algn="ctr"/>
                      <a:r>
                        <a:rPr lang="en-US" sz="1400"/>
                        <a:t>Hardcodes the brand name 'Electra' directly in the WHERE clause.</a:t>
                      </a:r>
                    </a:p>
                  </a:txBody>
                  <a:tcPr marL="73491" marR="73491" marT="36745" marB="36745"/>
                </a:tc>
                <a:extLst>
                  <a:ext uri="{0D108BD9-81ED-4DB2-BD59-A6C34878D82A}">
                    <a16:rowId xmlns:a16="http://schemas.microsoft.com/office/drawing/2014/main" val="1973894771"/>
                  </a:ext>
                </a:extLst>
              </a:tr>
              <a:tr h="543833">
                <a:tc>
                  <a:txBody>
                    <a:bodyPr/>
                    <a:lstStyle/>
                    <a:p>
                      <a:pPr algn="ctr"/>
                      <a:r>
                        <a:rPr lang="en-US" sz="1400"/>
                        <a:t>Flexbility</a:t>
                      </a:r>
                    </a:p>
                  </a:txBody>
                  <a:tcPr marL="73491" marR="73491" marT="36745" marB="36745"/>
                </a:tc>
                <a:tc>
                  <a:txBody>
                    <a:bodyPr/>
                    <a:lstStyle/>
                    <a:p>
                      <a:pPr algn="ctr"/>
                      <a:r>
                        <a:rPr lang="en-US" sz="1400"/>
                        <a:t>Flexible: Automatically adjusts to the top-performing brand.</a:t>
                      </a:r>
                    </a:p>
                  </a:txBody>
                  <a:tcPr marL="73491" marR="73491" marT="36745" marB="36745"/>
                </a:tc>
                <a:tc>
                  <a:txBody>
                    <a:bodyPr/>
                    <a:lstStyle/>
                    <a:p>
                      <a:pPr algn="ctr"/>
                      <a:r>
                        <a:rPr lang="en-US" sz="1400"/>
                        <a:t>Static: Limited to 'Electra'; needs manual adjustment for other brands.</a:t>
                      </a:r>
                    </a:p>
                  </a:txBody>
                  <a:tcPr marL="73491" marR="73491" marT="36745" marB="36745" anchor="ctr"/>
                </a:tc>
                <a:extLst>
                  <a:ext uri="{0D108BD9-81ED-4DB2-BD59-A6C34878D82A}">
                    <a16:rowId xmlns:a16="http://schemas.microsoft.com/office/drawing/2014/main" val="1574196350"/>
                  </a:ext>
                </a:extLst>
              </a:tr>
              <a:tr h="543833">
                <a:tc>
                  <a:txBody>
                    <a:bodyPr/>
                    <a:lstStyle/>
                    <a:p>
                      <a:pPr algn="ctr"/>
                      <a:r>
                        <a:rPr lang="en-US" sz="1400"/>
                        <a:t>Readability</a:t>
                      </a:r>
                    </a:p>
                  </a:txBody>
                  <a:tcPr marL="73491" marR="73491" marT="36745" marB="36745"/>
                </a:tc>
                <a:tc>
                  <a:txBody>
                    <a:bodyPr/>
                    <a:lstStyle/>
                    <a:p>
                      <a:pPr algn="ctr"/>
                      <a:r>
                        <a:rPr lang="en-US" sz="1400"/>
                        <a:t>More complex due to the nested subquery logic.</a:t>
                      </a:r>
                    </a:p>
                  </a:txBody>
                  <a:tcPr marL="73491" marR="73491" marT="36745" marB="36745"/>
                </a:tc>
                <a:tc>
                  <a:txBody>
                    <a:bodyPr/>
                    <a:lstStyle/>
                    <a:p>
                      <a:pPr algn="ctr"/>
                      <a:r>
                        <a:rPr lang="en-US" sz="1400"/>
                        <a:t>Simpler and easier to read as it directly specifies the condition.</a:t>
                      </a:r>
                    </a:p>
                  </a:txBody>
                  <a:tcPr marL="73491" marR="73491" marT="36745" marB="36745" anchor="ctr"/>
                </a:tc>
                <a:extLst>
                  <a:ext uri="{0D108BD9-81ED-4DB2-BD59-A6C34878D82A}">
                    <a16:rowId xmlns:a16="http://schemas.microsoft.com/office/drawing/2014/main" val="363536006"/>
                  </a:ext>
                </a:extLst>
              </a:tr>
              <a:tr h="543833">
                <a:tc>
                  <a:txBody>
                    <a:bodyPr/>
                    <a:lstStyle/>
                    <a:p>
                      <a:pPr algn="ctr"/>
                      <a:r>
                        <a:rPr lang="en-US" sz="1400"/>
                        <a:t>Performance</a:t>
                      </a:r>
                    </a:p>
                  </a:txBody>
                  <a:tcPr marL="73491" marR="73491" marT="36745" marB="36745"/>
                </a:tc>
                <a:tc>
                  <a:txBody>
                    <a:bodyPr/>
                    <a:lstStyle/>
                    <a:p>
                      <a:pPr algn="ctr"/>
                      <a:r>
                        <a:rPr lang="en-US" sz="1400"/>
                        <a:t>Slightly slower due to the subquery that calculates the top brand dynamically.</a:t>
                      </a:r>
                    </a:p>
                  </a:txBody>
                  <a:tcPr marL="73491" marR="73491" marT="36745" marB="36745"/>
                </a:tc>
                <a:tc>
                  <a:txBody>
                    <a:bodyPr/>
                    <a:lstStyle/>
                    <a:p>
                      <a:pPr algn="ctr"/>
                      <a:r>
                        <a:rPr lang="en-US" sz="1400"/>
                        <a:t>Faster since it avoids the overhead of a subquery and works on a fixed condition.</a:t>
                      </a:r>
                    </a:p>
                  </a:txBody>
                  <a:tcPr marL="73491" marR="73491" marT="36745" marB="36745" anchor="ctr"/>
                </a:tc>
                <a:extLst>
                  <a:ext uri="{0D108BD9-81ED-4DB2-BD59-A6C34878D82A}">
                    <a16:rowId xmlns:a16="http://schemas.microsoft.com/office/drawing/2014/main" val="2545458274"/>
                  </a:ext>
                </a:extLst>
              </a:tr>
              <a:tr h="543833">
                <a:tc>
                  <a:txBody>
                    <a:bodyPr/>
                    <a:lstStyle/>
                    <a:p>
                      <a:pPr algn="ctr"/>
                      <a:r>
                        <a:rPr lang="en-US" sz="1400"/>
                        <a:t>Maintenance</a:t>
                      </a:r>
                    </a:p>
                  </a:txBody>
                  <a:tcPr marL="73491" marR="73491" marT="36745" marB="36745"/>
                </a:tc>
                <a:tc>
                  <a:txBody>
                    <a:bodyPr/>
                    <a:lstStyle/>
                    <a:p>
                      <a:pPr algn="ctr"/>
                      <a:r>
                        <a:rPr lang="en-US" sz="1400"/>
                        <a:t>Easier to maintain when brands change dynamically.</a:t>
                      </a:r>
                    </a:p>
                  </a:txBody>
                  <a:tcPr marL="73491" marR="73491" marT="36745" marB="36745"/>
                </a:tc>
                <a:tc>
                  <a:txBody>
                    <a:bodyPr/>
                    <a:lstStyle/>
                    <a:p>
                      <a:pPr algn="ctr"/>
                      <a:r>
                        <a:rPr lang="en-US" sz="1400"/>
                        <a:t>Requires manual changes if the target brand changes.</a:t>
                      </a:r>
                    </a:p>
                  </a:txBody>
                  <a:tcPr marL="73491" marR="73491" marT="36745" marB="36745" anchor="ctr"/>
                </a:tc>
                <a:extLst>
                  <a:ext uri="{0D108BD9-81ED-4DB2-BD59-A6C34878D82A}">
                    <a16:rowId xmlns:a16="http://schemas.microsoft.com/office/drawing/2014/main" val="4169595896"/>
                  </a:ext>
                </a:extLst>
              </a:tr>
              <a:tr h="543833">
                <a:tc>
                  <a:txBody>
                    <a:bodyPr/>
                    <a:lstStyle/>
                    <a:p>
                      <a:pPr algn="ctr"/>
                      <a:r>
                        <a:rPr lang="en-US" sz="1400"/>
                        <a:t>Use Case</a:t>
                      </a:r>
                    </a:p>
                  </a:txBody>
                  <a:tcPr marL="73491" marR="73491" marT="36745" marB="36745"/>
                </a:tc>
                <a:tc>
                  <a:txBody>
                    <a:bodyPr/>
                    <a:lstStyle/>
                    <a:p>
                      <a:pPr algn="ctr"/>
                      <a:r>
                        <a:rPr lang="en-US" sz="1400"/>
                        <a:t>Suitable for scenarios where the top-performing brand is unknown.</a:t>
                      </a:r>
                    </a:p>
                  </a:txBody>
                  <a:tcPr marL="73491" marR="73491" marT="36745" marB="36745"/>
                </a:tc>
                <a:tc>
                  <a:txBody>
                    <a:bodyPr/>
                    <a:lstStyle/>
                    <a:p>
                      <a:pPr algn="ctr"/>
                      <a:r>
                        <a:rPr lang="en-US" sz="1400"/>
                        <a:t>Suitable when the specific brand name is known in advance.</a:t>
                      </a:r>
                    </a:p>
                  </a:txBody>
                  <a:tcPr marL="73491" marR="73491" marT="36745" marB="36745" anchor="ctr"/>
                </a:tc>
                <a:extLst>
                  <a:ext uri="{0D108BD9-81ED-4DB2-BD59-A6C34878D82A}">
                    <a16:rowId xmlns:a16="http://schemas.microsoft.com/office/drawing/2014/main" val="3492059699"/>
                  </a:ext>
                </a:extLst>
              </a:tr>
            </a:tbl>
          </a:graphicData>
        </a:graphic>
      </p:graphicFrame>
    </p:spTree>
    <p:extLst>
      <p:ext uri="{BB962C8B-B14F-4D97-AF65-F5344CB8AC3E}">
        <p14:creationId xmlns:p14="http://schemas.microsoft.com/office/powerpoint/2010/main" val="117678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727994-4F3A-4806-257C-119D2D22D4CE}"/>
              </a:ext>
            </a:extLst>
          </p:cNvPr>
          <p:cNvSpPr>
            <a:spLocks noGrp="1"/>
          </p:cNvSpPr>
          <p:nvPr>
            <p:ph type="title"/>
          </p:nvPr>
        </p:nvSpPr>
        <p:spPr>
          <a:xfrm>
            <a:off x="371094" y="1161288"/>
            <a:ext cx="3438144" cy="1239012"/>
          </a:xfrm>
        </p:spPr>
        <p:txBody>
          <a:bodyPr anchor="ctr">
            <a:normAutofit fontScale="90000"/>
          </a:bodyPr>
          <a:lstStyle/>
          <a:p>
            <a:r>
              <a:rPr lang="en-US" sz="2800" dirty="0"/>
              <a:t>11-Which state is doing better in terms of sales?</a:t>
            </a:r>
          </a:p>
        </p:txBody>
      </p:sp>
      <p:sp>
        <p:nvSpPr>
          <p:cNvPr id="18" name="Rectangle 1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1B207E80-2E87-E4C6-5B64-71B3E584FBD0}"/>
              </a:ext>
            </a:extLst>
          </p:cNvPr>
          <p:cNvSpPr>
            <a:spLocks noGrp="1"/>
          </p:cNvSpPr>
          <p:nvPr>
            <p:ph idx="1"/>
          </p:nvPr>
        </p:nvSpPr>
        <p:spPr>
          <a:xfrm>
            <a:off x="340267" y="2657856"/>
            <a:ext cx="3438906" cy="3429020"/>
          </a:xfrm>
        </p:spPr>
        <p:txBody>
          <a:bodyPr anchor="t">
            <a:normAutofit/>
          </a:bodyPr>
          <a:lstStyle/>
          <a:p>
            <a:pPr marL="0" indent="0">
              <a:buNone/>
            </a:pPr>
            <a:r>
              <a:rPr lang="en-US" sz="2400" dirty="0">
                <a:solidFill>
                  <a:srgbClr val="00B050"/>
                </a:solidFill>
              </a:rPr>
              <a:t>- We will see that new York is the city with the most sales</a:t>
            </a:r>
          </a:p>
        </p:txBody>
      </p:sp>
      <p:pic>
        <p:nvPicPr>
          <p:cNvPr id="4" name="Picture 3">
            <a:extLst>
              <a:ext uri="{FF2B5EF4-FFF2-40B4-BE49-F238E27FC236}">
                <a16:creationId xmlns:a16="http://schemas.microsoft.com/office/drawing/2014/main" id="{AB374645-D51B-3C98-2EF1-4E3EFDCB9597}"/>
              </a:ext>
            </a:extLst>
          </p:cNvPr>
          <p:cNvPicPr>
            <a:picLocks noChangeAspect="1"/>
          </p:cNvPicPr>
          <p:nvPr/>
        </p:nvPicPr>
        <p:blipFill>
          <a:blip r:embed="rId2"/>
          <a:stretch>
            <a:fillRect/>
          </a:stretch>
        </p:blipFill>
        <p:spPr>
          <a:xfrm>
            <a:off x="4455672" y="1517080"/>
            <a:ext cx="7736328" cy="4128832"/>
          </a:xfrm>
          <a:prstGeom prst="rect">
            <a:avLst/>
          </a:prstGeom>
        </p:spPr>
      </p:pic>
    </p:spTree>
    <p:extLst>
      <p:ext uri="{BB962C8B-B14F-4D97-AF65-F5344CB8AC3E}">
        <p14:creationId xmlns:p14="http://schemas.microsoft.com/office/powerpoint/2010/main" val="1786254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727994-4F3A-4806-257C-119D2D22D4CE}"/>
              </a:ext>
            </a:extLst>
          </p:cNvPr>
          <p:cNvSpPr>
            <a:spLocks noGrp="1"/>
          </p:cNvSpPr>
          <p:nvPr>
            <p:ph type="title"/>
          </p:nvPr>
        </p:nvSpPr>
        <p:spPr>
          <a:xfrm>
            <a:off x="371094" y="1161288"/>
            <a:ext cx="3438144" cy="1239012"/>
          </a:xfrm>
        </p:spPr>
        <p:txBody>
          <a:bodyPr anchor="ctr">
            <a:normAutofit/>
          </a:bodyPr>
          <a:lstStyle/>
          <a:p>
            <a:r>
              <a:rPr lang="en-US" sz="2800" dirty="0"/>
              <a:t>12-How many orders are still pending?</a:t>
            </a:r>
          </a:p>
        </p:txBody>
      </p:sp>
      <p:sp>
        <p:nvSpPr>
          <p:cNvPr id="18" name="Rectangle 1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1B207E80-2E87-E4C6-5B64-71B3E584FBD0}"/>
              </a:ext>
            </a:extLst>
          </p:cNvPr>
          <p:cNvSpPr>
            <a:spLocks noGrp="1"/>
          </p:cNvSpPr>
          <p:nvPr>
            <p:ph idx="1"/>
          </p:nvPr>
        </p:nvSpPr>
        <p:spPr>
          <a:xfrm>
            <a:off x="340267" y="2657856"/>
            <a:ext cx="3438906" cy="3429020"/>
          </a:xfrm>
        </p:spPr>
        <p:txBody>
          <a:bodyPr anchor="t">
            <a:normAutofit/>
          </a:bodyPr>
          <a:lstStyle/>
          <a:p>
            <a:pPr marL="0" indent="0">
              <a:buNone/>
            </a:pPr>
            <a:r>
              <a:rPr lang="en-US" sz="2400" dirty="0">
                <a:solidFill>
                  <a:srgbClr val="00B050"/>
                </a:solidFill>
              </a:rPr>
              <a:t>- We Have 62 pending orders.</a:t>
            </a:r>
          </a:p>
        </p:txBody>
      </p:sp>
      <p:pic>
        <p:nvPicPr>
          <p:cNvPr id="5" name="Picture 4">
            <a:extLst>
              <a:ext uri="{FF2B5EF4-FFF2-40B4-BE49-F238E27FC236}">
                <a16:creationId xmlns:a16="http://schemas.microsoft.com/office/drawing/2014/main" id="{3C25C159-6F2F-C086-5326-525568391198}"/>
              </a:ext>
            </a:extLst>
          </p:cNvPr>
          <p:cNvPicPr>
            <a:picLocks noChangeAspect="1"/>
          </p:cNvPicPr>
          <p:nvPr/>
        </p:nvPicPr>
        <p:blipFill>
          <a:blip r:embed="rId2"/>
          <a:stretch>
            <a:fillRect/>
          </a:stretch>
        </p:blipFill>
        <p:spPr>
          <a:xfrm>
            <a:off x="4455672" y="1780794"/>
            <a:ext cx="7036679" cy="3710599"/>
          </a:xfrm>
          <a:prstGeom prst="rect">
            <a:avLst/>
          </a:prstGeom>
        </p:spPr>
      </p:pic>
    </p:spTree>
    <p:extLst>
      <p:ext uri="{BB962C8B-B14F-4D97-AF65-F5344CB8AC3E}">
        <p14:creationId xmlns:p14="http://schemas.microsoft.com/office/powerpoint/2010/main" val="3762072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727994-4F3A-4806-257C-119D2D22D4CE}"/>
              </a:ext>
            </a:extLst>
          </p:cNvPr>
          <p:cNvSpPr>
            <a:spLocks noGrp="1"/>
          </p:cNvSpPr>
          <p:nvPr>
            <p:ph type="title"/>
          </p:nvPr>
        </p:nvSpPr>
        <p:spPr>
          <a:xfrm>
            <a:off x="371094" y="1161288"/>
            <a:ext cx="3438144" cy="1239012"/>
          </a:xfrm>
        </p:spPr>
        <p:txBody>
          <a:bodyPr anchor="ctr">
            <a:normAutofit/>
          </a:bodyPr>
          <a:lstStyle/>
          <a:p>
            <a:r>
              <a:rPr lang="en-US" sz="2800" dirty="0"/>
              <a:t>13-Total Revenue</a:t>
            </a:r>
          </a:p>
        </p:txBody>
      </p:sp>
      <p:sp>
        <p:nvSpPr>
          <p:cNvPr id="18" name="Rectangle 1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1B207E80-2E87-E4C6-5B64-71B3E584FBD0}"/>
              </a:ext>
            </a:extLst>
          </p:cNvPr>
          <p:cNvSpPr>
            <a:spLocks noGrp="1"/>
          </p:cNvSpPr>
          <p:nvPr>
            <p:ph idx="1"/>
          </p:nvPr>
        </p:nvSpPr>
        <p:spPr>
          <a:xfrm>
            <a:off x="340267" y="2657856"/>
            <a:ext cx="3438906" cy="3429020"/>
          </a:xfrm>
        </p:spPr>
        <p:txBody>
          <a:bodyPr anchor="t">
            <a:normAutofit/>
          </a:bodyPr>
          <a:lstStyle/>
          <a:p>
            <a:pPr marL="0" indent="0">
              <a:buNone/>
            </a:pPr>
            <a:r>
              <a:rPr lang="en-US" sz="2400" dirty="0">
                <a:solidFill>
                  <a:srgbClr val="00B050"/>
                </a:solidFill>
              </a:rPr>
              <a:t>- We $7, 689,117 of total revenue.</a:t>
            </a:r>
          </a:p>
        </p:txBody>
      </p:sp>
      <p:pic>
        <p:nvPicPr>
          <p:cNvPr id="4" name="Picture 3">
            <a:extLst>
              <a:ext uri="{FF2B5EF4-FFF2-40B4-BE49-F238E27FC236}">
                <a16:creationId xmlns:a16="http://schemas.microsoft.com/office/drawing/2014/main" id="{05D1AF6F-8A60-8698-98AE-75B7542A6705}"/>
              </a:ext>
            </a:extLst>
          </p:cNvPr>
          <p:cNvPicPr>
            <a:picLocks noChangeAspect="1"/>
          </p:cNvPicPr>
          <p:nvPr/>
        </p:nvPicPr>
        <p:blipFill>
          <a:blip r:embed="rId2"/>
          <a:stretch>
            <a:fillRect/>
          </a:stretch>
        </p:blipFill>
        <p:spPr>
          <a:xfrm>
            <a:off x="4526432" y="1879600"/>
            <a:ext cx="7594807" cy="3599461"/>
          </a:xfrm>
          <a:prstGeom prst="rect">
            <a:avLst/>
          </a:prstGeom>
        </p:spPr>
      </p:pic>
    </p:spTree>
    <p:extLst>
      <p:ext uri="{BB962C8B-B14F-4D97-AF65-F5344CB8AC3E}">
        <p14:creationId xmlns:p14="http://schemas.microsoft.com/office/powerpoint/2010/main" val="2965576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7E6EE-28E4-0C6E-B690-B68F15F9826D}"/>
              </a:ext>
            </a:extLst>
          </p:cNvPr>
          <p:cNvSpPr>
            <a:spLocks noGrp="1"/>
          </p:cNvSpPr>
          <p:nvPr>
            <p:ph type="title"/>
          </p:nvPr>
        </p:nvSpPr>
        <p:spPr/>
        <p:txBody>
          <a:bodyPr/>
          <a:lstStyle/>
          <a:p>
            <a:r>
              <a:rPr lang="en-US" dirty="0"/>
              <a:t>Insights from the Analysis:</a:t>
            </a:r>
          </a:p>
        </p:txBody>
      </p:sp>
      <p:sp>
        <p:nvSpPr>
          <p:cNvPr id="3" name="Content Placeholder 2">
            <a:extLst>
              <a:ext uri="{FF2B5EF4-FFF2-40B4-BE49-F238E27FC236}">
                <a16:creationId xmlns:a16="http://schemas.microsoft.com/office/drawing/2014/main" id="{F7EB51F3-D218-0CED-BCED-1213DFAF4896}"/>
              </a:ext>
            </a:extLst>
          </p:cNvPr>
          <p:cNvSpPr>
            <a:spLocks noGrp="1"/>
          </p:cNvSpPr>
          <p:nvPr>
            <p:ph idx="1"/>
          </p:nvPr>
        </p:nvSpPr>
        <p:spPr/>
        <p:txBody>
          <a:bodyPr>
            <a:normAutofit lnSpcReduction="10000"/>
          </a:bodyPr>
          <a:lstStyle/>
          <a:p>
            <a:pPr>
              <a:buFontTx/>
              <a:buChar char="-"/>
            </a:pPr>
            <a:r>
              <a:rPr lang="en-US" dirty="0"/>
              <a:t>Most sold product: </a:t>
            </a:r>
            <a:r>
              <a:rPr lang="en-US" b="1" dirty="0"/>
              <a:t>TREK DOMANE SLR 9 Disc - 2018 </a:t>
            </a:r>
          </a:p>
          <a:p>
            <a:pPr>
              <a:buFontTx/>
              <a:buChar char="-"/>
            </a:pPr>
            <a:endParaRPr lang="en-US" dirty="0"/>
          </a:p>
          <a:p>
            <a:pPr>
              <a:buFontTx/>
              <a:buChar char="-"/>
            </a:pPr>
            <a:r>
              <a:rPr lang="en-US" dirty="0"/>
              <a:t>Total Customers: we have </a:t>
            </a:r>
            <a:r>
              <a:rPr lang="en-US" b="1" dirty="0"/>
              <a:t>1445</a:t>
            </a:r>
            <a:r>
              <a:rPr lang="en-US" dirty="0"/>
              <a:t> Total Customers</a:t>
            </a:r>
          </a:p>
          <a:p>
            <a:pPr>
              <a:buFontTx/>
              <a:buChar char="-"/>
            </a:pPr>
            <a:endParaRPr lang="en-US" dirty="0"/>
          </a:p>
          <a:p>
            <a:pPr>
              <a:buFontTx/>
              <a:buChar char="-"/>
            </a:pPr>
            <a:r>
              <a:rPr lang="en-US" dirty="0"/>
              <a:t>Highest store in revenue: Baldwin Bikes with </a:t>
            </a:r>
            <a:r>
              <a:rPr lang="en-US" b="1" dirty="0"/>
              <a:t>$5,215,751</a:t>
            </a:r>
          </a:p>
          <a:p>
            <a:pPr>
              <a:buFontTx/>
              <a:buChar char="-"/>
            </a:pPr>
            <a:endParaRPr lang="en-US" dirty="0"/>
          </a:p>
          <a:p>
            <a:pPr>
              <a:buFontTx/>
              <a:buChar char="-"/>
            </a:pPr>
            <a:r>
              <a:rPr lang="en-US" dirty="0"/>
              <a:t>Most likeable brand: </a:t>
            </a:r>
            <a:r>
              <a:rPr lang="en-US" b="1" dirty="0"/>
              <a:t>ELECTRA</a:t>
            </a:r>
          </a:p>
          <a:p>
            <a:pPr>
              <a:buFontTx/>
              <a:buChar char="-"/>
            </a:pPr>
            <a:endParaRPr lang="en-US" dirty="0"/>
          </a:p>
          <a:p>
            <a:pPr>
              <a:buFontTx/>
              <a:buChar char="-"/>
            </a:pPr>
            <a:r>
              <a:rPr lang="en-US" dirty="0"/>
              <a:t>Total Revenue: </a:t>
            </a:r>
            <a:r>
              <a:rPr lang="en-US" sz="2800" b="1" dirty="0"/>
              <a:t>$7, 689,117</a:t>
            </a:r>
            <a:endParaRPr lang="en-US" b="1" dirty="0"/>
          </a:p>
        </p:txBody>
      </p:sp>
    </p:spTree>
    <p:extLst>
      <p:ext uri="{BB962C8B-B14F-4D97-AF65-F5344CB8AC3E}">
        <p14:creationId xmlns:p14="http://schemas.microsoft.com/office/powerpoint/2010/main" val="3203319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7E947-33CB-B191-136A-CAA88E05A98E}"/>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583BE26A-BDC2-A2FC-25DB-DEC7500FA64D}"/>
              </a:ext>
            </a:extLst>
          </p:cNvPr>
          <p:cNvSpPr>
            <a:spLocks noGrp="1"/>
          </p:cNvSpPr>
          <p:nvPr>
            <p:ph idx="1"/>
          </p:nvPr>
        </p:nvSpPr>
        <p:spPr/>
        <p:txBody>
          <a:bodyPr/>
          <a:lstStyle/>
          <a:p>
            <a:pPr marL="0" indent="0">
              <a:buNone/>
            </a:pPr>
            <a:r>
              <a:rPr lang="en-US" dirty="0"/>
              <a:t>1- We have to take care of the least sold bikes and see why they aren’t sold because if people don’t like them at all then we shouldn’t buy them at the first place.</a:t>
            </a:r>
            <a:br>
              <a:rPr lang="en-US" dirty="0"/>
            </a:br>
            <a:endParaRPr lang="en-US" dirty="0"/>
          </a:p>
          <a:p>
            <a:pPr marL="0" indent="0">
              <a:buNone/>
            </a:pPr>
            <a:r>
              <a:rPr lang="en-US" dirty="0"/>
              <a:t>2- we should stay also focused on our most sold bike and see if this is just a trend or a seasonal thing or we should just keep buying this bike and provide plenty of it in stock.</a:t>
            </a:r>
          </a:p>
          <a:p>
            <a:pPr marL="0" indent="0">
              <a:buNone/>
            </a:pPr>
            <a:endParaRPr lang="en-US" dirty="0"/>
          </a:p>
          <a:p>
            <a:pPr marL="0" indent="0">
              <a:buNone/>
            </a:pPr>
            <a:r>
              <a:rPr lang="en-US" dirty="0"/>
              <a:t>3- we should see why there is quite a gap between </a:t>
            </a:r>
            <a:r>
              <a:rPr lang="en-US" dirty="0" err="1"/>
              <a:t>baldwin</a:t>
            </a:r>
            <a:r>
              <a:rPr lang="en-US" dirty="0"/>
              <a:t> bikes and the other stores.</a:t>
            </a:r>
          </a:p>
        </p:txBody>
      </p:sp>
    </p:spTree>
    <p:extLst>
      <p:ext uri="{BB962C8B-B14F-4D97-AF65-F5344CB8AC3E}">
        <p14:creationId xmlns:p14="http://schemas.microsoft.com/office/powerpoint/2010/main" val="1670423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CA24A-DD0B-801E-A29A-22F7A47438C7}"/>
              </a:ext>
            </a:extLst>
          </p:cNvPr>
          <p:cNvSpPr>
            <a:spLocks noGrp="1"/>
          </p:cNvSpPr>
          <p:nvPr>
            <p:ph type="title"/>
          </p:nvPr>
        </p:nvSpPr>
        <p:spPr/>
        <p:txBody>
          <a:bodyPr/>
          <a:lstStyle/>
          <a:p>
            <a:r>
              <a:rPr lang="en-US" dirty="0"/>
              <a:t>Our DB Diagram:</a:t>
            </a:r>
          </a:p>
        </p:txBody>
      </p:sp>
      <p:pic>
        <p:nvPicPr>
          <p:cNvPr id="5" name="Content Placeholder 4">
            <a:extLst>
              <a:ext uri="{FF2B5EF4-FFF2-40B4-BE49-F238E27FC236}">
                <a16:creationId xmlns:a16="http://schemas.microsoft.com/office/drawing/2014/main" id="{B6349AB5-9436-73BB-C910-EDE47CC190AC}"/>
              </a:ext>
            </a:extLst>
          </p:cNvPr>
          <p:cNvPicPr>
            <a:picLocks noGrp="1" noChangeAspect="1"/>
          </p:cNvPicPr>
          <p:nvPr>
            <p:ph idx="1"/>
          </p:nvPr>
        </p:nvPicPr>
        <p:blipFill>
          <a:blip r:embed="rId2"/>
          <a:stretch>
            <a:fillRect/>
          </a:stretch>
        </p:blipFill>
        <p:spPr>
          <a:xfrm>
            <a:off x="992221" y="1342418"/>
            <a:ext cx="10291864" cy="5223752"/>
          </a:xfrm>
        </p:spPr>
      </p:pic>
    </p:spTree>
    <p:extLst>
      <p:ext uri="{BB962C8B-B14F-4D97-AF65-F5344CB8AC3E}">
        <p14:creationId xmlns:p14="http://schemas.microsoft.com/office/powerpoint/2010/main" val="1914577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C89A3-CE1A-3CBA-FB6E-00553FD1EFF4}"/>
              </a:ext>
            </a:extLst>
          </p:cNvPr>
          <p:cNvSpPr>
            <a:spLocks noGrp="1"/>
          </p:cNvSpPr>
          <p:nvPr>
            <p:ph type="title"/>
          </p:nvPr>
        </p:nvSpPr>
        <p:spPr/>
        <p:txBody>
          <a:bodyPr/>
          <a:lstStyle/>
          <a:p>
            <a:r>
              <a:rPr lang="en-US" dirty="0"/>
              <a:t>Our DB tables:</a:t>
            </a:r>
          </a:p>
        </p:txBody>
      </p:sp>
      <p:sp>
        <p:nvSpPr>
          <p:cNvPr id="3" name="Content Placeholder 2">
            <a:extLst>
              <a:ext uri="{FF2B5EF4-FFF2-40B4-BE49-F238E27FC236}">
                <a16:creationId xmlns:a16="http://schemas.microsoft.com/office/drawing/2014/main" id="{994005B6-FB2A-052B-774F-430AA9642276}"/>
              </a:ext>
            </a:extLst>
          </p:cNvPr>
          <p:cNvSpPr>
            <a:spLocks noGrp="1"/>
          </p:cNvSpPr>
          <p:nvPr>
            <p:ph idx="1"/>
          </p:nvPr>
        </p:nvSpPr>
        <p:spPr/>
        <p:txBody>
          <a:bodyPr>
            <a:normAutofit fontScale="62500" lnSpcReduction="20000"/>
          </a:bodyPr>
          <a:lstStyle/>
          <a:p>
            <a:pPr marL="0" indent="0">
              <a:buNone/>
            </a:pPr>
            <a:r>
              <a:rPr lang="en-US" dirty="0"/>
              <a:t>1- Customers: have the customer information like the id, name, phone, </a:t>
            </a:r>
            <a:r>
              <a:rPr lang="en-US" dirty="0" err="1"/>
              <a:t>etc</a:t>
            </a:r>
            <a:r>
              <a:rPr lang="en-US" dirty="0"/>
              <a:t>…</a:t>
            </a:r>
          </a:p>
          <a:p>
            <a:pPr marL="0" indent="0">
              <a:buNone/>
            </a:pPr>
            <a:endParaRPr lang="en-US" dirty="0"/>
          </a:p>
          <a:p>
            <a:pPr marL="0" indent="0">
              <a:buNone/>
            </a:pPr>
            <a:r>
              <a:rPr lang="en-US" dirty="0"/>
              <a:t>2- orders: saves our orders data like the </a:t>
            </a:r>
            <a:r>
              <a:rPr lang="en-US" dirty="0" err="1"/>
              <a:t>OrderStatus</a:t>
            </a:r>
            <a:r>
              <a:rPr lang="en-US" dirty="0"/>
              <a:t>, </a:t>
            </a:r>
            <a:r>
              <a:rPr lang="en-US" dirty="0" err="1"/>
              <a:t>RequiredDate</a:t>
            </a:r>
            <a:r>
              <a:rPr lang="en-US" dirty="0"/>
              <a:t>, </a:t>
            </a:r>
            <a:r>
              <a:rPr lang="en-US" dirty="0" err="1"/>
              <a:t>ShippedDate</a:t>
            </a:r>
            <a:r>
              <a:rPr lang="en-US" dirty="0"/>
              <a:t>, </a:t>
            </a:r>
            <a:r>
              <a:rPr lang="en-US" dirty="0" err="1"/>
              <a:t>etc</a:t>
            </a:r>
            <a:r>
              <a:rPr lang="en-US" dirty="0"/>
              <a:t>….</a:t>
            </a:r>
          </a:p>
          <a:p>
            <a:pPr marL="0" indent="0">
              <a:buNone/>
            </a:pPr>
            <a:endParaRPr lang="en-US" dirty="0"/>
          </a:p>
          <a:p>
            <a:pPr marL="0" indent="0">
              <a:buNone/>
            </a:pPr>
            <a:r>
              <a:rPr lang="en-US" dirty="0"/>
              <a:t>3- Stores: have all the information about our stores and locations we are in like </a:t>
            </a:r>
            <a:r>
              <a:rPr lang="en-US" dirty="0" err="1"/>
              <a:t>StoreName</a:t>
            </a:r>
            <a:r>
              <a:rPr lang="en-US" dirty="0"/>
              <a:t>, </a:t>
            </a:r>
            <a:r>
              <a:rPr lang="en-US" dirty="0" err="1"/>
              <a:t>StoreID</a:t>
            </a:r>
            <a:r>
              <a:rPr lang="en-US" dirty="0"/>
              <a:t>, City, State, </a:t>
            </a:r>
            <a:r>
              <a:rPr lang="en-US" dirty="0" err="1"/>
              <a:t>etc</a:t>
            </a:r>
            <a:r>
              <a:rPr lang="en-US" dirty="0"/>
              <a:t>….</a:t>
            </a:r>
          </a:p>
          <a:p>
            <a:pPr marL="0" indent="0">
              <a:buNone/>
            </a:pPr>
            <a:endParaRPr lang="en-US" dirty="0"/>
          </a:p>
          <a:p>
            <a:pPr marL="0" indent="0">
              <a:buNone/>
            </a:pPr>
            <a:r>
              <a:rPr lang="en-US" dirty="0"/>
              <a:t>4- Products : have all the information about the products we as </a:t>
            </a:r>
            <a:r>
              <a:rPr lang="en-US" dirty="0" err="1"/>
              <a:t>ProductID</a:t>
            </a:r>
            <a:r>
              <a:rPr lang="en-US" dirty="0"/>
              <a:t>, ProductName, </a:t>
            </a:r>
            <a:r>
              <a:rPr lang="en-US" dirty="0" err="1"/>
              <a:t>ListPrice</a:t>
            </a:r>
            <a:r>
              <a:rPr lang="en-US" dirty="0"/>
              <a:t>, </a:t>
            </a:r>
            <a:r>
              <a:rPr lang="en-US" dirty="0" err="1"/>
              <a:t>etc</a:t>
            </a:r>
            <a:r>
              <a:rPr lang="en-US" dirty="0"/>
              <a:t>…….</a:t>
            </a:r>
          </a:p>
          <a:p>
            <a:pPr marL="0" indent="0">
              <a:buNone/>
            </a:pPr>
            <a:endParaRPr lang="en-US" dirty="0"/>
          </a:p>
          <a:p>
            <a:pPr marL="0" indent="0">
              <a:buNone/>
            </a:pPr>
            <a:r>
              <a:rPr lang="en-US" dirty="0"/>
              <a:t>5- Staff: have all the information about the people that work with us like </a:t>
            </a:r>
            <a:r>
              <a:rPr lang="en-US" dirty="0" err="1"/>
              <a:t>StaffID</a:t>
            </a:r>
            <a:r>
              <a:rPr lang="en-US" dirty="0"/>
              <a:t>, Name, Email, </a:t>
            </a:r>
            <a:r>
              <a:rPr lang="en-US" dirty="0" err="1"/>
              <a:t>etc</a:t>
            </a:r>
            <a:r>
              <a:rPr lang="en-US" dirty="0"/>
              <a:t>…..</a:t>
            </a:r>
          </a:p>
          <a:p>
            <a:pPr marL="0" indent="0">
              <a:buNone/>
            </a:pPr>
            <a:endParaRPr lang="en-US" dirty="0"/>
          </a:p>
          <a:p>
            <a:pPr marL="0" indent="0">
              <a:buNone/>
            </a:pPr>
            <a:r>
              <a:rPr lang="en-US" dirty="0"/>
              <a:t>All of our tables in the DB are connected with each other using foreign keys like Orders and stores.</a:t>
            </a:r>
          </a:p>
        </p:txBody>
      </p:sp>
    </p:spTree>
    <p:extLst>
      <p:ext uri="{BB962C8B-B14F-4D97-AF65-F5344CB8AC3E}">
        <p14:creationId xmlns:p14="http://schemas.microsoft.com/office/powerpoint/2010/main" val="2707856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Magnifying glass showing decling performance">
            <a:extLst>
              <a:ext uri="{FF2B5EF4-FFF2-40B4-BE49-F238E27FC236}">
                <a16:creationId xmlns:a16="http://schemas.microsoft.com/office/drawing/2014/main" id="{C535A956-4C88-4903-B0F2-91272BDF1543}"/>
              </a:ext>
            </a:extLst>
          </p:cNvPr>
          <p:cNvPicPr>
            <a:picLocks noChangeAspect="1"/>
          </p:cNvPicPr>
          <p:nvPr/>
        </p:nvPicPr>
        <p:blipFill>
          <a:blip r:embed="rId2"/>
          <a:srcRect t="1220" b="14510"/>
          <a:stretch/>
        </p:blipFill>
        <p:spPr>
          <a:xfrm>
            <a:off x="-3047" y="10"/>
            <a:ext cx="12191999" cy="6857990"/>
          </a:xfrm>
          <a:prstGeom prst="rect">
            <a:avLst/>
          </a:prstGeom>
        </p:spPr>
      </p:pic>
      <p:sp>
        <p:nvSpPr>
          <p:cNvPr id="10" name="Rectangle 9">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27494D-9CA8-3D58-8236-10CD43503208}"/>
              </a:ext>
            </a:extLst>
          </p:cNvPr>
          <p:cNvSpPr>
            <a:spLocks noGrp="1"/>
          </p:cNvSpPr>
          <p:nvPr>
            <p:ph type="title"/>
          </p:nvPr>
        </p:nvSpPr>
        <p:spPr>
          <a:xfrm>
            <a:off x="1097280" y="2702560"/>
            <a:ext cx="10058400" cy="119776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Analysis &amp; Exploration Using SQL</a:t>
            </a:r>
          </a:p>
        </p:txBody>
      </p:sp>
    </p:spTree>
    <p:extLst>
      <p:ext uri="{BB962C8B-B14F-4D97-AF65-F5344CB8AC3E}">
        <p14:creationId xmlns:p14="http://schemas.microsoft.com/office/powerpoint/2010/main" val="1045155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727994-4F3A-4806-257C-119D2D22D4CE}"/>
              </a:ext>
            </a:extLst>
          </p:cNvPr>
          <p:cNvSpPr>
            <a:spLocks noGrp="1"/>
          </p:cNvSpPr>
          <p:nvPr>
            <p:ph type="title"/>
          </p:nvPr>
        </p:nvSpPr>
        <p:spPr>
          <a:xfrm>
            <a:off x="371094" y="1161288"/>
            <a:ext cx="3438144" cy="1239012"/>
          </a:xfrm>
        </p:spPr>
        <p:txBody>
          <a:bodyPr anchor="ctr">
            <a:normAutofit/>
          </a:bodyPr>
          <a:lstStyle/>
          <a:p>
            <a:r>
              <a:rPr lang="en-US" sz="2800" dirty="0"/>
              <a:t>1- What is the Most Expensive Bike?</a:t>
            </a:r>
          </a:p>
        </p:txBody>
      </p:sp>
      <p:sp>
        <p:nvSpPr>
          <p:cNvPr id="18" name="Rectangle 1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1B207E80-2E87-E4C6-5B64-71B3E584FBD0}"/>
              </a:ext>
            </a:extLst>
          </p:cNvPr>
          <p:cNvSpPr>
            <a:spLocks noGrp="1"/>
          </p:cNvSpPr>
          <p:nvPr>
            <p:ph idx="1"/>
          </p:nvPr>
        </p:nvSpPr>
        <p:spPr>
          <a:xfrm>
            <a:off x="371094" y="2718054"/>
            <a:ext cx="3438906" cy="3207258"/>
          </a:xfrm>
        </p:spPr>
        <p:txBody>
          <a:bodyPr anchor="t">
            <a:normAutofit/>
          </a:bodyPr>
          <a:lstStyle/>
          <a:p>
            <a:pPr marL="0" indent="0">
              <a:buNone/>
            </a:pPr>
            <a:r>
              <a:rPr lang="en-US" sz="2400" dirty="0"/>
              <a:t>Now we can analyze more further to see a possible scenario on Why is this bike exactly is the most expensive.</a:t>
            </a:r>
          </a:p>
        </p:txBody>
      </p:sp>
      <p:pic>
        <p:nvPicPr>
          <p:cNvPr id="5" name="Content Placeholder 4">
            <a:extLst>
              <a:ext uri="{FF2B5EF4-FFF2-40B4-BE49-F238E27FC236}">
                <a16:creationId xmlns:a16="http://schemas.microsoft.com/office/drawing/2014/main" id="{4E10F98F-F650-4E9E-2C12-E98CA13DE46E}"/>
              </a:ext>
            </a:extLst>
          </p:cNvPr>
          <p:cNvPicPr>
            <a:picLocks noChangeAspect="1"/>
          </p:cNvPicPr>
          <p:nvPr/>
        </p:nvPicPr>
        <p:blipFill>
          <a:blip r:embed="rId2"/>
          <a:stretch>
            <a:fillRect/>
          </a:stretch>
        </p:blipFill>
        <p:spPr>
          <a:xfrm>
            <a:off x="4901184" y="1921841"/>
            <a:ext cx="6922008" cy="3114902"/>
          </a:xfrm>
          <a:prstGeom prst="rect">
            <a:avLst/>
          </a:prstGeom>
        </p:spPr>
      </p:pic>
    </p:spTree>
    <p:extLst>
      <p:ext uri="{BB962C8B-B14F-4D97-AF65-F5344CB8AC3E}">
        <p14:creationId xmlns:p14="http://schemas.microsoft.com/office/powerpoint/2010/main" val="1184938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727994-4F3A-4806-257C-119D2D22D4CE}"/>
              </a:ext>
            </a:extLst>
          </p:cNvPr>
          <p:cNvSpPr>
            <a:spLocks noGrp="1"/>
          </p:cNvSpPr>
          <p:nvPr>
            <p:ph type="title"/>
          </p:nvPr>
        </p:nvSpPr>
        <p:spPr>
          <a:xfrm>
            <a:off x="371094" y="1161288"/>
            <a:ext cx="3438144" cy="1239012"/>
          </a:xfrm>
        </p:spPr>
        <p:txBody>
          <a:bodyPr anchor="ctr">
            <a:normAutofit/>
          </a:bodyPr>
          <a:lstStyle/>
          <a:p>
            <a:r>
              <a:rPr lang="en-US" sz="2800" dirty="0"/>
              <a:t>1- What is the Most Expensive Bike?</a:t>
            </a:r>
          </a:p>
        </p:txBody>
      </p:sp>
      <p:sp>
        <p:nvSpPr>
          <p:cNvPr id="18" name="Rectangle 1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1B207E80-2E87-E4C6-5B64-71B3E584FBD0}"/>
              </a:ext>
            </a:extLst>
          </p:cNvPr>
          <p:cNvSpPr>
            <a:spLocks noGrp="1"/>
          </p:cNvSpPr>
          <p:nvPr>
            <p:ph idx="1"/>
          </p:nvPr>
        </p:nvSpPr>
        <p:spPr>
          <a:xfrm>
            <a:off x="371094" y="2718054"/>
            <a:ext cx="3438906" cy="3207258"/>
          </a:xfrm>
        </p:spPr>
        <p:txBody>
          <a:bodyPr anchor="t">
            <a:normAutofit/>
          </a:bodyPr>
          <a:lstStyle/>
          <a:p>
            <a:pPr marL="0" indent="0" algn="ctr">
              <a:buNone/>
            </a:pPr>
            <a:r>
              <a:rPr lang="en-US" sz="2400" dirty="0"/>
              <a:t>One of the reasons:</a:t>
            </a:r>
          </a:p>
          <a:p>
            <a:pPr marL="0" indent="0">
              <a:buNone/>
            </a:pPr>
            <a:r>
              <a:rPr lang="en-US" sz="2400" dirty="0">
                <a:solidFill>
                  <a:srgbClr val="FF0000"/>
                </a:solidFill>
              </a:rPr>
              <a:t>Brand Price Comparison</a:t>
            </a:r>
          </a:p>
          <a:p>
            <a:pPr marL="0" indent="0">
              <a:buNone/>
            </a:pPr>
            <a:endParaRPr lang="en-US" sz="2400" dirty="0">
              <a:solidFill>
                <a:srgbClr val="00B050"/>
              </a:solidFill>
            </a:endParaRPr>
          </a:p>
          <a:p>
            <a:pPr marL="0" indent="0">
              <a:buNone/>
            </a:pPr>
            <a:r>
              <a:rPr lang="en-US" sz="2400" dirty="0">
                <a:solidFill>
                  <a:srgbClr val="00B050"/>
                </a:solidFill>
              </a:rPr>
              <a:t>- we will see here that on average, the bikes of trek company are more expensive that other companies bikes.</a:t>
            </a:r>
          </a:p>
        </p:txBody>
      </p:sp>
      <p:pic>
        <p:nvPicPr>
          <p:cNvPr id="4" name="Picture 3">
            <a:extLst>
              <a:ext uri="{FF2B5EF4-FFF2-40B4-BE49-F238E27FC236}">
                <a16:creationId xmlns:a16="http://schemas.microsoft.com/office/drawing/2014/main" id="{AE70359E-DFB7-585D-F39D-F31ECA42A5B0}"/>
              </a:ext>
            </a:extLst>
          </p:cNvPr>
          <p:cNvPicPr>
            <a:picLocks noChangeAspect="1"/>
          </p:cNvPicPr>
          <p:nvPr/>
        </p:nvPicPr>
        <p:blipFill>
          <a:blip r:embed="rId2"/>
          <a:stretch>
            <a:fillRect/>
          </a:stretch>
        </p:blipFill>
        <p:spPr>
          <a:xfrm>
            <a:off x="4575703" y="1228418"/>
            <a:ext cx="7220403" cy="4401164"/>
          </a:xfrm>
          <a:prstGeom prst="rect">
            <a:avLst/>
          </a:prstGeom>
        </p:spPr>
      </p:pic>
    </p:spTree>
    <p:extLst>
      <p:ext uri="{BB962C8B-B14F-4D97-AF65-F5344CB8AC3E}">
        <p14:creationId xmlns:p14="http://schemas.microsoft.com/office/powerpoint/2010/main" val="3887110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727994-4F3A-4806-257C-119D2D22D4CE}"/>
              </a:ext>
            </a:extLst>
          </p:cNvPr>
          <p:cNvSpPr>
            <a:spLocks noGrp="1"/>
          </p:cNvSpPr>
          <p:nvPr>
            <p:ph type="title"/>
          </p:nvPr>
        </p:nvSpPr>
        <p:spPr>
          <a:xfrm>
            <a:off x="371094" y="1161288"/>
            <a:ext cx="3438144" cy="1239012"/>
          </a:xfrm>
        </p:spPr>
        <p:txBody>
          <a:bodyPr anchor="ctr">
            <a:normAutofit/>
          </a:bodyPr>
          <a:lstStyle/>
          <a:p>
            <a:r>
              <a:rPr lang="en-US" sz="2800" dirty="0"/>
              <a:t>1- What is the Most Expensive Bike?</a:t>
            </a:r>
          </a:p>
        </p:txBody>
      </p:sp>
      <p:sp>
        <p:nvSpPr>
          <p:cNvPr id="18" name="Rectangle 1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1B207E80-2E87-E4C6-5B64-71B3E584FBD0}"/>
              </a:ext>
            </a:extLst>
          </p:cNvPr>
          <p:cNvSpPr>
            <a:spLocks noGrp="1"/>
          </p:cNvSpPr>
          <p:nvPr>
            <p:ph idx="1"/>
          </p:nvPr>
        </p:nvSpPr>
        <p:spPr>
          <a:xfrm>
            <a:off x="371094" y="2718054"/>
            <a:ext cx="3438906" cy="3207258"/>
          </a:xfrm>
        </p:spPr>
        <p:txBody>
          <a:bodyPr anchor="t">
            <a:normAutofit/>
          </a:bodyPr>
          <a:lstStyle/>
          <a:p>
            <a:pPr marL="0" indent="0" algn="ctr">
              <a:buNone/>
            </a:pPr>
            <a:r>
              <a:rPr lang="en-US" sz="2400" dirty="0">
                <a:solidFill>
                  <a:srgbClr val="FF0000"/>
                </a:solidFill>
              </a:rPr>
              <a:t>Then Why it is the most expensive:</a:t>
            </a:r>
          </a:p>
          <a:p>
            <a:pPr marL="0" indent="0">
              <a:buNone/>
            </a:pPr>
            <a:r>
              <a:rPr lang="en-US" sz="2400" dirty="0">
                <a:solidFill>
                  <a:srgbClr val="00B050"/>
                </a:solidFill>
              </a:rPr>
              <a:t>- </a:t>
            </a:r>
            <a:r>
              <a:rPr lang="en-US" sz="1800" dirty="0">
                <a:solidFill>
                  <a:srgbClr val="008000"/>
                </a:solidFill>
              </a:rPr>
              <a:t>Trek bikes are considered Pricey because of the quality, innovation, and reliability of their bikes and most people that prioritize those things Buy trek bikes, so Trek Bikes are considered a good long term investment.</a:t>
            </a:r>
            <a:endParaRPr lang="en-US" sz="2400" dirty="0">
              <a:solidFill>
                <a:srgbClr val="00B050"/>
              </a:solidFill>
            </a:endParaRPr>
          </a:p>
          <a:p>
            <a:pPr marL="0" indent="0">
              <a:buNone/>
            </a:pPr>
            <a:endParaRPr lang="en-US" sz="2400" dirty="0">
              <a:solidFill>
                <a:srgbClr val="00B050"/>
              </a:solidFill>
            </a:endParaRPr>
          </a:p>
        </p:txBody>
      </p:sp>
      <p:pic>
        <p:nvPicPr>
          <p:cNvPr id="4" name="Picture 3">
            <a:extLst>
              <a:ext uri="{FF2B5EF4-FFF2-40B4-BE49-F238E27FC236}">
                <a16:creationId xmlns:a16="http://schemas.microsoft.com/office/drawing/2014/main" id="{AE70359E-DFB7-585D-F39D-F31ECA42A5B0}"/>
              </a:ext>
            </a:extLst>
          </p:cNvPr>
          <p:cNvPicPr>
            <a:picLocks noChangeAspect="1"/>
          </p:cNvPicPr>
          <p:nvPr/>
        </p:nvPicPr>
        <p:blipFill>
          <a:blip r:embed="rId2"/>
          <a:stretch>
            <a:fillRect/>
          </a:stretch>
        </p:blipFill>
        <p:spPr>
          <a:xfrm>
            <a:off x="4575703" y="1228418"/>
            <a:ext cx="7220403" cy="4401164"/>
          </a:xfrm>
          <a:prstGeom prst="rect">
            <a:avLst/>
          </a:prstGeom>
        </p:spPr>
      </p:pic>
    </p:spTree>
    <p:extLst>
      <p:ext uri="{BB962C8B-B14F-4D97-AF65-F5344CB8AC3E}">
        <p14:creationId xmlns:p14="http://schemas.microsoft.com/office/powerpoint/2010/main" val="2993761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727994-4F3A-4806-257C-119D2D22D4CE}"/>
              </a:ext>
            </a:extLst>
          </p:cNvPr>
          <p:cNvSpPr>
            <a:spLocks noGrp="1"/>
          </p:cNvSpPr>
          <p:nvPr>
            <p:ph type="title"/>
          </p:nvPr>
        </p:nvSpPr>
        <p:spPr>
          <a:xfrm>
            <a:off x="371094" y="1161288"/>
            <a:ext cx="3438144" cy="1239012"/>
          </a:xfrm>
        </p:spPr>
        <p:txBody>
          <a:bodyPr anchor="ctr">
            <a:normAutofit/>
          </a:bodyPr>
          <a:lstStyle/>
          <a:p>
            <a:r>
              <a:rPr lang="en-US" sz="2800" dirty="0"/>
              <a:t>2- What is the Least Sold Bikes?</a:t>
            </a:r>
          </a:p>
        </p:txBody>
      </p:sp>
      <p:sp>
        <p:nvSpPr>
          <p:cNvPr id="18" name="Rectangle 1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1B207E80-2E87-E4C6-5B64-71B3E584FBD0}"/>
              </a:ext>
            </a:extLst>
          </p:cNvPr>
          <p:cNvSpPr>
            <a:spLocks noGrp="1"/>
          </p:cNvSpPr>
          <p:nvPr>
            <p:ph idx="1"/>
          </p:nvPr>
        </p:nvSpPr>
        <p:spPr>
          <a:xfrm>
            <a:off x="371094" y="2718054"/>
            <a:ext cx="3438906" cy="3207258"/>
          </a:xfrm>
        </p:spPr>
        <p:txBody>
          <a:bodyPr anchor="t">
            <a:normAutofit/>
          </a:bodyPr>
          <a:lstStyle/>
          <a:p>
            <a:pPr marL="0" indent="0">
              <a:buNone/>
            </a:pPr>
            <a:r>
              <a:rPr lang="en-US" sz="2400" dirty="0">
                <a:solidFill>
                  <a:srgbClr val="00B050"/>
                </a:solidFill>
              </a:rPr>
              <a:t>- We have 28 Bikes that were only sold 1 time at our store.</a:t>
            </a:r>
          </a:p>
        </p:txBody>
      </p:sp>
      <p:sp>
        <p:nvSpPr>
          <p:cNvPr id="5" name="TextBox 4">
            <a:extLst>
              <a:ext uri="{FF2B5EF4-FFF2-40B4-BE49-F238E27FC236}">
                <a16:creationId xmlns:a16="http://schemas.microsoft.com/office/drawing/2014/main" id="{8E8511ED-2F01-FB8C-7A38-799F3814E7DE}"/>
              </a:ext>
            </a:extLst>
          </p:cNvPr>
          <p:cNvSpPr txBox="1"/>
          <p:nvPr/>
        </p:nvSpPr>
        <p:spPr>
          <a:xfrm>
            <a:off x="4401696" y="2794775"/>
            <a:ext cx="4045456" cy="4370427"/>
          </a:xfrm>
          <a:prstGeom prst="rect">
            <a:avLst/>
          </a:prstGeom>
          <a:noFill/>
        </p:spPr>
        <p:txBody>
          <a:bodyPr wrap="square">
            <a:spAutoFit/>
          </a:bodyPr>
          <a:lstStyle/>
          <a:p>
            <a:r>
              <a:rPr lang="en-US" sz="1200" dirty="0"/>
              <a:t>Electra Amsterdam Royal 8i - 2017/2018		1</a:t>
            </a:r>
          </a:p>
          <a:p>
            <a:r>
              <a:rPr lang="en-US" sz="1200" dirty="0"/>
              <a:t>Electra Cruiser 1 Tall - 2016/2018		1</a:t>
            </a:r>
          </a:p>
          <a:p>
            <a:r>
              <a:rPr lang="en-US" sz="1200" dirty="0"/>
              <a:t>Electra Cruiser 7D - 2016/2017/2018		1</a:t>
            </a:r>
          </a:p>
          <a:p>
            <a:r>
              <a:rPr lang="en-US" sz="1200" dirty="0"/>
              <a:t>Electra Soft Serve 1 (16-inch) - Girl's - 2018	1</a:t>
            </a:r>
          </a:p>
          <a:p>
            <a:r>
              <a:rPr lang="en-US" sz="1200" dirty="0"/>
              <a:t>Electra Straight 8 1 (16-inch) - Boy's - 2018	1</a:t>
            </a:r>
          </a:p>
          <a:p>
            <a:r>
              <a:rPr lang="en-US" sz="1200" dirty="0"/>
              <a:t>Electra Straight 8 1 (20-inch) - Boy's - 2018	1</a:t>
            </a:r>
          </a:p>
          <a:p>
            <a:r>
              <a:rPr lang="en-US" sz="1200" dirty="0"/>
              <a:t>Electra </a:t>
            </a:r>
            <a:r>
              <a:rPr lang="en-US" sz="1200" dirty="0" err="1"/>
              <a:t>Superbolt</a:t>
            </a:r>
            <a:r>
              <a:rPr lang="en-US" sz="1200" dirty="0"/>
              <a:t> 1 20" - 2018		1</a:t>
            </a:r>
          </a:p>
          <a:p>
            <a:r>
              <a:rPr lang="en-US" sz="1200" dirty="0"/>
              <a:t>Electra </a:t>
            </a:r>
            <a:r>
              <a:rPr lang="en-US" sz="1200" dirty="0" err="1"/>
              <a:t>Superbolt</a:t>
            </a:r>
            <a:r>
              <a:rPr lang="en-US" sz="1200" dirty="0"/>
              <a:t> 3i 20" - 2018		1</a:t>
            </a:r>
          </a:p>
          <a:p>
            <a:r>
              <a:rPr lang="en-US" sz="1200" dirty="0"/>
              <a:t>Electra Tiger Shark 3i (20-inch) - Boys' - 2018	1</a:t>
            </a:r>
          </a:p>
          <a:p>
            <a:r>
              <a:rPr lang="en-US" sz="1200" dirty="0"/>
              <a:t>Electra Treasure 3i 20" - 2018		1</a:t>
            </a:r>
          </a:p>
          <a:p>
            <a:r>
              <a:rPr lang="en-US" sz="1200" dirty="0"/>
              <a:t>Surly ECR Frameset - 2018			1</a:t>
            </a:r>
          </a:p>
          <a:p>
            <a:r>
              <a:rPr lang="en-US" sz="1200" dirty="0"/>
              <a:t>Trek </a:t>
            </a:r>
            <a:r>
              <a:rPr lang="en-US" sz="1200" dirty="0" err="1"/>
              <a:t>CrossRip</a:t>
            </a:r>
            <a:r>
              <a:rPr lang="en-US" sz="1200" dirty="0"/>
              <a:t> 2 - 2018			1</a:t>
            </a:r>
          </a:p>
          <a:p>
            <a:r>
              <a:rPr lang="en-US" sz="1200" dirty="0"/>
              <a:t>Trek </a:t>
            </a:r>
            <a:r>
              <a:rPr lang="en-US" sz="1200" dirty="0" err="1"/>
              <a:t>Domane</a:t>
            </a:r>
            <a:r>
              <a:rPr lang="en-US" sz="1200" dirty="0"/>
              <a:t> ALR 3 - 2018			1</a:t>
            </a:r>
          </a:p>
          <a:p>
            <a:r>
              <a:rPr lang="en-US" sz="1200" dirty="0"/>
              <a:t>Trek </a:t>
            </a:r>
            <a:r>
              <a:rPr lang="en-US" sz="1200" dirty="0" err="1"/>
              <a:t>Domane</a:t>
            </a:r>
            <a:r>
              <a:rPr lang="en-US" sz="1200" dirty="0"/>
              <a:t> SL 5 Women's - 2018		1</a:t>
            </a:r>
          </a:p>
          <a:p>
            <a:r>
              <a:rPr lang="en-US" sz="1200" dirty="0"/>
              <a:t>Trek </a:t>
            </a:r>
            <a:r>
              <a:rPr lang="en-US" sz="1200" dirty="0" err="1"/>
              <a:t>Domane</a:t>
            </a:r>
            <a:r>
              <a:rPr lang="en-US" sz="1200" dirty="0"/>
              <a:t> SL Frameset Women's – 2018	1</a:t>
            </a:r>
          </a:p>
          <a:p>
            <a:r>
              <a:rPr lang="en-US" sz="1200" dirty="0"/>
              <a:t>Trek </a:t>
            </a:r>
            <a:r>
              <a:rPr lang="en-US" sz="1200" dirty="0" err="1"/>
              <a:t>Domane</a:t>
            </a:r>
            <a:r>
              <a:rPr lang="en-US" sz="1200" dirty="0"/>
              <a:t> SLR 6 Disc - 2018		1</a:t>
            </a:r>
          </a:p>
          <a:p>
            <a:r>
              <a:rPr lang="en-US" sz="1200" dirty="0"/>
              <a:t>Trek </a:t>
            </a:r>
            <a:r>
              <a:rPr lang="en-US" sz="1200" dirty="0" err="1"/>
              <a:t>Domane</a:t>
            </a:r>
            <a:r>
              <a:rPr lang="en-US" sz="1200" dirty="0"/>
              <a:t> SLR Disc Frameset - 2018		1</a:t>
            </a:r>
          </a:p>
          <a:p>
            <a:r>
              <a:rPr lang="en-US" sz="1200" dirty="0"/>
              <a:t>Trek Lift+ </a:t>
            </a:r>
            <a:r>
              <a:rPr lang="en-US" sz="1200" dirty="0" err="1"/>
              <a:t>Lowstep</a:t>
            </a:r>
            <a:r>
              <a:rPr lang="en-US" sz="1200" dirty="0"/>
              <a:t> - 2018			1</a:t>
            </a:r>
          </a:p>
          <a:p>
            <a:r>
              <a:rPr lang="en-US" sz="1200" dirty="0"/>
              <a:t>Trek Madone 9 Frameset - 2018		1</a:t>
            </a:r>
          </a:p>
          <a:p>
            <a:r>
              <a:rPr lang="en-US" sz="1200" dirty="0"/>
              <a:t>Trek MT 201 - 2018			1</a:t>
            </a:r>
          </a:p>
          <a:p>
            <a:r>
              <a:rPr lang="en-US" sz="1200" dirty="0"/>
              <a:t>Trek </a:t>
            </a:r>
            <a:r>
              <a:rPr lang="en-US" sz="1200" dirty="0" err="1"/>
              <a:t>Powerfly</a:t>
            </a:r>
            <a:r>
              <a:rPr lang="en-US" sz="1200" dirty="0"/>
              <a:t> 5 - 2018			1</a:t>
            </a:r>
          </a:p>
          <a:p>
            <a:r>
              <a:rPr lang="en-US" sz="1200" dirty="0"/>
              <a:t>Trek </a:t>
            </a:r>
            <a:r>
              <a:rPr lang="en-US" sz="1200" dirty="0" err="1"/>
              <a:t>Powerfly</a:t>
            </a:r>
            <a:r>
              <a:rPr lang="en-US" sz="1200" dirty="0"/>
              <a:t> 5 FS - 2018			1</a:t>
            </a:r>
          </a:p>
          <a:p>
            <a:endParaRPr lang="en-US" sz="1400" dirty="0"/>
          </a:p>
        </p:txBody>
      </p:sp>
      <p:pic>
        <p:nvPicPr>
          <p:cNvPr id="7" name="Picture 6">
            <a:extLst>
              <a:ext uri="{FF2B5EF4-FFF2-40B4-BE49-F238E27FC236}">
                <a16:creationId xmlns:a16="http://schemas.microsoft.com/office/drawing/2014/main" id="{6D934E0E-6CBB-13E7-037E-21BD72332381}"/>
              </a:ext>
            </a:extLst>
          </p:cNvPr>
          <p:cNvPicPr>
            <a:picLocks noChangeAspect="1"/>
          </p:cNvPicPr>
          <p:nvPr/>
        </p:nvPicPr>
        <p:blipFill>
          <a:blip r:embed="rId2"/>
          <a:stretch>
            <a:fillRect/>
          </a:stretch>
        </p:blipFill>
        <p:spPr>
          <a:xfrm>
            <a:off x="4599520" y="119346"/>
            <a:ext cx="6020640" cy="2238687"/>
          </a:xfrm>
          <a:prstGeom prst="rect">
            <a:avLst/>
          </a:prstGeom>
        </p:spPr>
      </p:pic>
      <p:sp>
        <p:nvSpPr>
          <p:cNvPr id="11" name="TextBox 10">
            <a:extLst>
              <a:ext uri="{FF2B5EF4-FFF2-40B4-BE49-F238E27FC236}">
                <a16:creationId xmlns:a16="http://schemas.microsoft.com/office/drawing/2014/main" id="{29554384-E895-31AA-C736-5FCF4E3430B0}"/>
              </a:ext>
            </a:extLst>
          </p:cNvPr>
          <p:cNvSpPr txBox="1"/>
          <p:nvPr/>
        </p:nvSpPr>
        <p:spPr>
          <a:xfrm>
            <a:off x="8447152" y="2794775"/>
            <a:ext cx="4918892" cy="1200329"/>
          </a:xfrm>
          <a:prstGeom prst="rect">
            <a:avLst/>
          </a:prstGeom>
          <a:noFill/>
        </p:spPr>
        <p:txBody>
          <a:bodyPr wrap="square">
            <a:spAutoFit/>
          </a:bodyPr>
          <a:lstStyle/>
          <a:p>
            <a:r>
              <a:rPr lang="en-US" sz="1200" dirty="0"/>
              <a:t>Trek </a:t>
            </a:r>
            <a:r>
              <a:rPr lang="en-US" sz="1200" dirty="0" err="1"/>
              <a:t>Precaliber</a:t>
            </a:r>
            <a:r>
              <a:rPr lang="en-US" sz="1200" dirty="0"/>
              <a:t> 16 Boy's - 2018	                1</a:t>
            </a:r>
          </a:p>
          <a:p>
            <a:r>
              <a:rPr lang="en-US" sz="1200" dirty="0"/>
              <a:t>Trek </a:t>
            </a:r>
            <a:r>
              <a:rPr lang="en-US" sz="1200" dirty="0" err="1"/>
              <a:t>Precaliber</a:t>
            </a:r>
            <a:r>
              <a:rPr lang="en-US" sz="1200" dirty="0"/>
              <a:t> 20 6-speed Girl's - 2018	                1</a:t>
            </a:r>
          </a:p>
          <a:p>
            <a:r>
              <a:rPr lang="en-US" sz="1200" dirty="0"/>
              <a:t>Trek </a:t>
            </a:r>
            <a:r>
              <a:rPr lang="en-US" sz="1200" dirty="0" err="1"/>
              <a:t>Precaliber</a:t>
            </a:r>
            <a:r>
              <a:rPr lang="en-US" sz="1200" dirty="0"/>
              <a:t> 24 21-speed Girl's - 2018	                1</a:t>
            </a:r>
          </a:p>
          <a:p>
            <a:r>
              <a:rPr lang="en-US" sz="1200" dirty="0"/>
              <a:t>Trek </a:t>
            </a:r>
            <a:r>
              <a:rPr lang="en-US" sz="1200" dirty="0" err="1"/>
              <a:t>Precaliber</a:t>
            </a:r>
            <a:r>
              <a:rPr lang="en-US" sz="1200" dirty="0"/>
              <a:t> 24 7-speed Girl's - 2018	                1</a:t>
            </a:r>
          </a:p>
          <a:p>
            <a:r>
              <a:rPr lang="en-US" sz="1200" dirty="0"/>
              <a:t>Trek Superfly 20 - 2018		                1</a:t>
            </a:r>
          </a:p>
          <a:p>
            <a:r>
              <a:rPr lang="en-US" sz="1200" dirty="0"/>
              <a:t>Trek Superfly 24 - 2017/2018	                1</a:t>
            </a:r>
          </a:p>
        </p:txBody>
      </p:sp>
      <p:sp>
        <p:nvSpPr>
          <p:cNvPr id="13" name="TextBox 12">
            <a:extLst>
              <a:ext uri="{FF2B5EF4-FFF2-40B4-BE49-F238E27FC236}">
                <a16:creationId xmlns:a16="http://schemas.microsoft.com/office/drawing/2014/main" id="{9392A228-B211-8095-5220-AF15985C0788}"/>
              </a:ext>
            </a:extLst>
          </p:cNvPr>
          <p:cNvSpPr txBox="1"/>
          <p:nvPr/>
        </p:nvSpPr>
        <p:spPr>
          <a:xfrm>
            <a:off x="4446529" y="2413954"/>
            <a:ext cx="4000623" cy="338554"/>
          </a:xfrm>
          <a:prstGeom prst="rect">
            <a:avLst/>
          </a:prstGeom>
          <a:noFill/>
        </p:spPr>
        <p:txBody>
          <a:bodyPr wrap="square" rtlCol="0">
            <a:spAutoFit/>
          </a:bodyPr>
          <a:lstStyle/>
          <a:p>
            <a:r>
              <a:rPr lang="en-US" sz="1600" dirty="0">
                <a:solidFill>
                  <a:srgbClr val="FF0000"/>
                </a:solidFill>
              </a:rPr>
              <a:t>Product Name	                  #OfBikesSold</a:t>
            </a:r>
          </a:p>
        </p:txBody>
      </p:sp>
      <p:sp>
        <p:nvSpPr>
          <p:cNvPr id="14" name="TextBox 13">
            <a:extLst>
              <a:ext uri="{FF2B5EF4-FFF2-40B4-BE49-F238E27FC236}">
                <a16:creationId xmlns:a16="http://schemas.microsoft.com/office/drawing/2014/main" id="{A5D0A530-878B-0102-3781-9CC55F7AA1DA}"/>
              </a:ext>
            </a:extLst>
          </p:cNvPr>
          <p:cNvSpPr txBox="1"/>
          <p:nvPr/>
        </p:nvSpPr>
        <p:spPr>
          <a:xfrm>
            <a:off x="8295805" y="2400300"/>
            <a:ext cx="4292088" cy="338554"/>
          </a:xfrm>
          <a:prstGeom prst="rect">
            <a:avLst/>
          </a:prstGeom>
          <a:noFill/>
        </p:spPr>
        <p:txBody>
          <a:bodyPr wrap="square" rtlCol="0">
            <a:spAutoFit/>
          </a:bodyPr>
          <a:lstStyle/>
          <a:p>
            <a:r>
              <a:rPr lang="en-US" sz="1600" dirty="0">
                <a:solidFill>
                  <a:srgbClr val="FF0000"/>
                </a:solidFill>
              </a:rPr>
              <a:t>Product Name	                  #OfBikesSold</a:t>
            </a:r>
          </a:p>
        </p:txBody>
      </p:sp>
    </p:spTree>
    <p:extLst>
      <p:ext uri="{BB962C8B-B14F-4D97-AF65-F5344CB8AC3E}">
        <p14:creationId xmlns:p14="http://schemas.microsoft.com/office/powerpoint/2010/main" val="1083900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247</TotalTime>
  <Words>1224</Words>
  <Application>Microsoft Office PowerPoint</Application>
  <PresentationFormat>Widescreen</PresentationFormat>
  <Paragraphs>127</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Aptos</vt:lpstr>
      <vt:lpstr>Aptos Display</vt:lpstr>
      <vt:lpstr>Arial</vt:lpstr>
      <vt:lpstr>Calibri</vt:lpstr>
      <vt:lpstr>Office Theme</vt:lpstr>
      <vt:lpstr>BikeStore DataBase Analysis</vt:lpstr>
      <vt:lpstr>- What is this Project About:</vt:lpstr>
      <vt:lpstr>Our DB Diagram:</vt:lpstr>
      <vt:lpstr>Our DB tables:</vt:lpstr>
      <vt:lpstr>Analysis &amp; Exploration Using SQL</vt:lpstr>
      <vt:lpstr>1- What is the Most Expensive Bike?</vt:lpstr>
      <vt:lpstr>1- What is the Most Expensive Bike?</vt:lpstr>
      <vt:lpstr>1- What is the Most Expensive Bike?</vt:lpstr>
      <vt:lpstr>2- What is the Least Sold Bikes?</vt:lpstr>
      <vt:lpstr>3- How Many categories we Have?</vt:lpstr>
      <vt:lpstr>4- what is the category that sells the most bicycles?</vt:lpstr>
      <vt:lpstr>5- How many BikeStores do we have?</vt:lpstr>
      <vt:lpstr>6-  How many total customers does BikeStore have?</vt:lpstr>
      <vt:lpstr>7- what is the total revenue per store?</vt:lpstr>
      <vt:lpstr>8- which category rejected more orders?</vt:lpstr>
      <vt:lpstr>9- Which brand is the most liked?</vt:lpstr>
      <vt:lpstr>Important Question Coming !!!!!!!!!!!!!!!!!!!!!</vt:lpstr>
      <vt:lpstr>10-  Which store still have more products of the most liked brand?</vt:lpstr>
      <vt:lpstr>10-  Which store still have more products of the most liked brand?</vt:lpstr>
      <vt:lpstr>Comparison between the subquerie we made and the direct querie to answer question 10:</vt:lpstr>
      <vt:lpstr>11-Which state is doing better in terms of sales?</vt:lpstr>
      <vt:lpstr>12-How many orders are still pending?</vt:lpstr>
      <vt:lpstr>13-Total Revenue</vt:lpstr>
      <vt:lpstr>Insights from the Analysis: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نور الدين خالد السيد توفيق شعبان</dc:creator>
  <cp:lastModifiedBy>نور الدين خالد السيد توفيق شعبان</cp:lastModifiedBy>
  <cp:revision>1</cp:revision>
  <dcterms:created xsi:type="dcterms:W3CDTF">2024-12-16T17:25:56Z</dcterms:created>
  <dcterms:modified xsi:type="dcterms:W3CDTF">2024-12-16T21:33:38Z</dcterms:modified>
</cp:coreProperties>
</file>