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6"/>
  </p:notesMasterIdLst>
  <p:sldIdLst>
    <p:sldId id="256" r:id="rId2"/>
    <p:sldId id="268" r:id="rId3"/>
    <p:sldId id="257" r:id="rId4"/>
    <p:sldId id="283" r:id="rId5"/>
    <p:sldId id="258" r:id="rId6"/>
    <p:sldId id="269" r:id="rId7"/>
    <p:sldId id="259" r:id="rId8"/>
    <p:sldId id="270" r:id="rId9"/>
    <p:sldId id="294" r:id="rId10"/>
    <p:sldId id="295" r:id="rId11"/>
    <p:sldId id="271" r:id="rId12"/>
    <p:sldId id="272" r:id="rId13"/>
    <p:sldId id="273" r:id="rId14"/>
    <p:sldId id="276" r:id="rId15"/>
    <p:sldId id="277" r:id="rId16"/>
    <p:sldId id="280" r:id="rId17"/>
    <p:sldId id="282" r:id="rId18"/>
    <p:sldId id="289" r:id="rId19"/>
    <p:sldId id="290" r:id="rId20"/>
    <p:sldId id="291" r:id="rId21"/>
    <p:sldId id="292" r:id="rId22"/>
    <p:sldId id="293" r:id="rId23"/>
    <p:sldId id="264" r:id="rId24"/>
    <p:sldId id="267" r:id="rId25"/>
  </p:sldIdLst>
  <p:sldSz cx="18288000" cy="10287000"/>
  <p:notesSz cx="6858000" cy="9144000"/>
  <p:embeddedFontLst>
    <p:embeddedFont>
      <p:font typeface="Touvlo" panose="020B0604020202020204" charset="0"/>
      <p:regular r:id="rId27"/>
    </p:embeddedFont>
    <p:embeddedFont>
      <p:font typeface="Touvlo Bold" panose="020B0604020202020204" charset="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ABA"/>
    <a:srgbClr val="00F8F8"/>
    <a:srgbClr val="1B3A41"/>
    <a:srgbClr val="0E0F10"/>
    <a:srgbClr val="101A1D"/>
    <a:srgbClr val="152B30"/>
    <a:srgbClr val="101B1D"/>
    <a:srgbClr val="152C31"/>
    <a:srgbClr val="0D191C"/>
    <a:srgbClr val="1A33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3" d="100"/>
          <a:sy n="53" d="100"/>
        </p:scale>
        <p:origin x="802"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1858D6-936B-4271-A13B-BD372892EB55}" type="doc">
      <dgm:prSet loTypeId="urn:microsoft.com/office/officeart/2008/layout/CircularPictureCallout" loCatId="picture" qsTypeId="urn:microsoft.com/office/officeart/2005/8/quickstyle/simple4" qsCatId="simple" csTypeId="urn:microsoft.com/office/officeart/2005/8/colors/accent1_2" csCatId="accent1" phldr="1"/>
      <dgm:spPr/>
    </dgm:pt>
    <dgm:pt modelId="{C22E28BE-D2CA-4FE7-A6E9-BD6E01E6D666}">
      <dgm:prSet phldrT="[Text]" phldr="1"/>
      <dgm:spPr>
        <a:ln>
          <a:noFill/>
        </a:ln>
      </dgm:spPr>
      <dgm:t>
        <a:bodyPr/>
        <a:lstStyle/>
        <a:p>
          <a:endParaRPr lang="en-US" dirty="0">
            <a:noFill/>
          </a:endParaRPr>
        </a:p>
      </dgm:t>
    </dgm:pt>
    <dgm:pt modelId="{65925774-E015-4631-988C-DE0794660105}" type="parTrans" cxnId="{12918E17-2483-4EB3-9E9A-7E7E9D54A292}">
      <dgm:prSet/>
      <dgm:spPr/>
      <dgm:t>
        <a:bodyPr/>
        <a:lstStyle/>
        <a:p>
          <a:endParaRPr lang="en-US"/>
        </a:p>
      </dgm:t>
    </dgm:pt>
    <dgm:pt modelId="{67425DC1-500A-4DA6-B0CC-153D0F0B0386}" type="sibTrans" cxnId="{12918E17-2483-4EB3-9E9A-7E7E9D54A29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A person in a blue suit&#10;&#10;AI-generated content may be incorrect.">
            <a:extLst>
              <a:ext uri="{FF2B5EF4-FFF2-40B4-BE49-F238E27FC236}">
                <a16:creationId xmlns:a16="http://schemas.microsoft.com/office/drawing/2014/main" id="{CCDCBCBB-46E6-56E5-12BB-8D9BEA55EC94}"/>
              </a:ext>
            </a:extLst>
          </dgm14:cNvPr>
        </a:ext>
      </dgm:extLst>
    </dgm:pt>
    <dgm:pt modelId="{62220D89-C49B-462C-A3C8-0F1AE17B3A39}" type="pres">
      <dgm:prSet presAssocID="{2E1858D6-936B-4271-A13B-BD372892EB55}" presName="Name0" presStyleCnt="0">
        <dgm:presLayoutVars>
          <dgm:chMax val="7"/>
          <dgm:chPref val="7"/>
          <dgm:dir/>
        </dgm:presLayoutVars>
      </dgm:prSet>
      <dgm:spPr/>
    </dgm:pt>
    <dgm:pt modelId="{A64A8B0D-F54F-4158-B313-00953961068D}" type="pres">
      <dgm:prSet presAssocID="{2E1858D6-936B-4271-A13B-BD372892EB55}" presName="Name1" presStyleCnt="0"/>
      <dgm:spPr/>
    </dgm:pt>
    <dgm:pt modelId="{0EE1D437-0D73-4B76-A0C6-C5B00C01B32C}" type="pres">
      <dgm:prSet presAssocID="{67425DC1-500A-4DA6-B0CC-153D0F0B0386}" presName="picture_1" presStyleCnt="0"/>
      <dgm:spPr/>
    </dgm:pt>
    <dgm:pt modelId="{3CE07FB5-2551-4B29-9B77-7760AA4F7274}" type="pres">
      <dgm:prSet presAssocID="{67425DC1-500A-4DA6-B0CC-153D0F0B0386}" presName="pictureRepeatNode" presStyleLbl="alignImgPlace1" presStyleIdx="0" presStyleCnt="1" custScaleX="162182" custScaleY="164031"/>
      <dgm:spPr/>
    </dgm:pt>
    <dgm:pt modelId="{A6C9068E-ACF1-4A03-979F-318C6B089048}" type="pres">
      <dgm:prSet presAssocID="{C22E28BE-D2CA-4FE7-A6E9-BD6E01E6D666}" presName="text_1" presStyleLbl="node1" presStyleIdx="0" presStyleCnt="0">
        <dgm:presLayoutVars>
          <dgm:bulletEnabled val="1"/>
        </dgm:presLayoutVars>
      </dgm:prSet>
      <dgm:spPr/>
    </dgm:pt>
  </dgm:ptLst>
  <dgm:cxnLst>
    <dgm:cxn modelId="{12918E17-2483-4EB3-9E9A-7E7E9D54A292}" srcId="{2E1858D6-936B-4271-A13B-BD372892EB55}" destId="{C22E28BE-D2CA-4FE7-A6E9-BD6E01E6D666}" srcOrd="0" destOrd="0" parTransId="{65925774-E015-4631-988C-DE0794660105}" sibTransId="{67425DC1-500A-4DA6-B0CC-153D0F0B0386}"/>
    <dgm:cxn modelId="{2CB94FB3-7663-4647-B45A-3F4784210689}" type="presOf" srcId="{C22E28BE-D2CA-4FE7-A6E9-BD6E01E6D666}" destId="{A6C9068E-ACF1-4A03-979F-318C6B089048}" srcOrd="0" destOrd="0" presId="urn:microsoft.com/office/officeart/2008/layout/CircularPictureCallout"/>
    <dgm:cxn modelId="{E98D2BBB-6875-439B-89E0-502950973B74}" type="presOf" srcId="{2E1858D6-936B-4271-A13B-BD372892EB55}" destId="{62220D89-C49B-462C-A3C8-0F1AE17B3A39}" srcOrd="0" destOrd="0" presId="urn:microsoft.com/office/officeart/2008/layout/CircularPictureCallout"/>
    <dgm:cxn modelId="{84756DDA-3AD6-4761-9D24-959F8752EFB8}" type="presOf" srcId="{67425DC1-500A-4DA6-B0CC-153D0F0B0386}" destId="{3CE07FB5-2551-4B29-9B77-7760AA4F7274}" srcOrd="0" destOrd="0" presId="urn:microsoft.com/office/officeart/2008/layout/CircularPictureCallout"/>
    <dgm:cxn modelId="{BCF69F9E-B199-4E29-983A-09D0DAE526DF}" type="presParOf" srcId="{62220D89-C49B-462C-A3C8-0F1AE17B3A39}" destId="{A64A8B0D-F54F-4158-B313-00953961068D}" srcOrd="0" destOrd="0" presId="urn:microsoft.com/office/officeart/2008/layout/CircularPictureCallout"/>
    <dgm:cxn modelId="{C3EF25D5-2F38-4DAE-93C6-34EB70AD6855}" type="presParOf" srcId="{A64A8B0D-F54F-4158-B313-00953961068D}" destId="{0EE1D437-0D73-4B76-A0C6-C5B00C01B32C}" srcOrd="0" destOrd="0" presId="urn:microsoft.com/office/officeart/2008/layout/CircularPictureCallout"/>
    <dgm:cxn modelId="{5D92C9B3-7458-455C-8A72-2697543372D8}" type="presParOf" srcId="{0EE1D437-0D73-4B76-A0C6-C5B00C01B32C}" destId="{3CE07FB5-2551-4B29-9B77-7760AA4F7274}" srcOrd="0" destOrd="0" presId="urn:microsoft.com/office/officeart/2008/layout/CircularPictureCallout"/>
    <dgm:cxn modelId="{2FECFD06-B83B-4B43-824F-1F8587F87190}" type="presParOf" srcId="{A64A8B0D-F54F-4158-B313-00953961068D}" destId="{A6C9068E-ACF1-4A03-979F-318C6B089048}" srcOrd="1" destOrd="0" presId="urn:microsoft.com/office/officeart/2008/layout/CircularPictureCallou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1858D6-936B-4271-A13B-BD372892EB55}" type="doc">
      <dgm:prSet loTypeId="urn:microsoft.com/office/officeart/2008/layout/CircularPictureCallout" loCatId="picture" qsTypeId="urn:microsoft.com/office/officeart/2005/8/quickstyle/simple4" qsCatId="simple" csTypeId="urn:microsoft.com/office/officeart/2005/8/colors/accent1_2" csCatId="accent1" phldr="1"/>
      <dgm:spPr/>
    </dgm:pt>
    <dgm:pt modelId="{C22E28BE-D2CA-4FE7-A6E9-BD6E01E6D666}">
      <dgm:prSet phldrT="[Text]" phldr="1"/>
      <dgm:spPr>
        <a:ln>
          <a:noFill/>
        </a:ln>
      </dgm:spPr>
      <dgm:t>
        <a:bodyPr/>
        <a:lstStyle/>
        <a:p>
          <a:endParaRPr lang="en-US" dirty="0">
            <a:noFill/>
          </a:endParaRPr>
        </a:p>
      </dgm:t>
    </dgm:pt>
    <dgm:pt modelId="{65925774-E015-4631-988C-DE0794660105}" type="parTrans" cxnId="{12918E17-2483-4EB3-9E9A-7E7E9D54A292}">
      <dgm:prSet/>
      <dgm:spPr/>
      <dgm:t>
        <a:bodyPr/>
        <a:lstStyle/>
        <a:p>
          <a:endParaRPr lang="en-US"/>
        </a:p>
      </dgm:t>
    </dgm:pt>
    <dgm:pt modelId="{67425DC1-500A-4DA6-B0CC-153D0F0B0386}" type="sibTrans" cxnId="{12918E17-2483-4EB3-9E9A-7E7E9D54A292}">
      <dgm:prSet/>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t>
        <a:bodyPr/>
        <a:lstStyle/>
        <a:p>
          <a:endParaRPr lang="en-US"/>
        </a:p>
      </dgm:t>
      <dgm:extLst>
        <a:ext uri="{E40237B7-FDA0-4F09-8148-C483321AD2D9}">
          <dgm14:cNvPr xmlns:dgm14="http://schemas.microsoft.com/office/drawing/2010/diagram" id="0" name="" descr="A person in a blue suit&#10;&#10;AI-generated content may be incorrect.">
            <a:extLst>
              <a:ext uri="{FF2B5EF4-FFF2-40B4-BE49-F238E27FC236}">
                <a16:creationId xmlns:a16="http://schemas.microsoft.com/office/drawing/2014/main" id="{CCDCBCBB-46E6-56E5-12BB-8D9BEA55EC94}"/>
              </a:ext>
            </a:extLst>
          </dgm14:cNvPr>
        </a:ext>
      </dgm:extLst>
    </dgm:pt>
    <dgm:pt modelId="{62220D89-C49B-462C-A3C8-0F1AE17B3A39}" type="pres">
      <dgm:prSet presAssocID="{2E1858D6-936B-4271-A13B-BD372892EB55}" presName="Name0" presStyleCnt="0">
        <dgm:presLayoutVars>
          <dgm:chMax val="7"/>
          <dgm:chPref val="7"/>
          <dgm:dir/>
        </dgm:presLayoutVars>
      </dgm:prSet>
      <dgm:spPr/>
    </dgm:pt>
    <dgm:pt modelId="{A64A8B0D-F54F-4158-B313-00953961068D}" type="pres">
      <dgm:prSet presAssocID="{2E1858D6-936B-4271-A13B-BD372892EB55}" presName="Name1" presStyleCnt="0"/>
      <dgm:spPr/>
    </dgm:pt>
    <dgm:pt modelId="{0EE1D437-0D73-4B76-A0C6-C5B00C01B32C}" type="pres">
      <dgm:prSet presAssocID="{67425DC1-500A-4DA6-B0CC-153D0F0B0386}" presName="picture_1" presStyleCnt="0"/>
      <dgm:spPr/>
    </dgm:pt>
    <dgm:pt modelId="{3CE07FB5-2551-4B29-9B77-7760AA4F7274}" type="pres">
      <dgm:prSet presAssocID="{67425DC1-500A-4DA6-B0CC-153D0F0B0386}" presName="pictureRepeatNode" presStyleLbl="alignImgPlace1" presStyleIdx="0" presStyleCnt="1" custScaleX="162182" custScaleY="164031"/>
      <dgm:spPr/>
    </dgm:pt>
    <dgm:pt modelId="{A6C9068E-ACF1-4A03-979F-318C6B089048}" type="pres">
      <dgm:prSet presAssocID="{C22E28BE-D2CA-4FE7-A6E9-BD6E01E6D666}" presName="text_1" presStyleLbl="node1" presStyleIdx="0" presStyleCnt="0">
        <dgm:presLayoutVars>
          <dgm:bulletEnabled val="1"/>
        </dgm:presLayoutVars>
      </dgm:prSet>
      <dgm:spPr/>
    </dgm:pt>
  </dgm:ptLst>
  <dgm:cxnLst>
    <dgm:cxn modelId="{12918E17-2483-4EB3-9E9A-7E7E9D54A292}" srcId="{2E1858D6-936B-4271-A13B-BD372892EB55}" destId="{C22E28BE-D2CA-4FE7-A6E9-BD6E01E6D666}" srcOrd="0" destOrd="0" parTransId="{65925774-E015-4631-988C-DE0794660105}" sibTransId="{67425DC1-500A-4DA6-B0CC-153D0F0B0386}"/>
    <dgm:cxn modelId="{2CB94FB3-7663-4647-B45A-3F4784210689}" type="presOf" srcId="{C22E28BE-D2CA-4FE7-A6E9-BD6E01E6D666}" destId="{A6C9068E-ACF1-4A03-979F-318C6B089048}" srcOrd="0" destOrd="0" presId="urn:microsoft.com/office/officeart/2008/layout/CircularPictureCallout"/>
    <dgm:cxn modelId="{E98D2BBB-6875-439B-89E0-502950973B74}" type="presOf" srcId="{2E1858D6-936B-4271-A13B-BD372892EB55}" destId="{62220D89-C49B-462C-A3C8-0F1AE17B3A39}" srcOrd="0" destOrd="0" presId="urn:microsoft.com/office/officeart/2008/layout/CircularPictureCallout"/>
    <dgm:cxn modelId="{84756DDA-3AD6-4761-9D24-959F8752EFB8}" type="presOf" srcId="{67425DC1-500A-4DA6-B0CC-153D0F0B0386}" destId="{3CE07FB5-2551-4B29-9B77-7760AA4F7274}" srcOrd="0" destOrd="0" presId="urn:microsoft.com/office/officeart/2008/layout/CircularPictureCallout"/>
    <dgm:cxn modelId="{BCF69F9E-B199-4E29-983A-09D0DAE526DF}" type="presParOf" srcId="{62220D89-C49B-462C-A3C8-0F1AE17B3A39}" destId="{A64A8B0D-F54F-4158-B313-00953961068D}" srcOrd="0" destOrd="0" presId="urn:microsoft.com/office/officeart/2008/layout/CircularPictureCallout"/>
    <dgm:cxn modelId="{C3EF25D5-2F38-4DAE-93C6-34EB70AD6855}" type="presParOf" srcId="{A64A8B0D-F54F-4158-B313-00953961068D}" destId="{0EE1D437-0D73-4B76-A0C6-C5B00C01B32C}" srcOrd="0" destOrd="0" presId="urn:microsoft.com/office/officeart/2008/layout/CircularPictureCallout"/>
    <dgm:cxn modelId="{5D92C9B3-7458-455C-8A72-2697543372D8}" type="presParOf" srcId="{0EE1D437-0D73-4B76-A0C6-C5B00C01B32C}" destId="{3CE07FB5-2551-4B29-9B77-7760AA4F7274}" srcOrd="0" destOrd="0" presId="urn:microsoft.com/office/officeart/2008/layout/CircularPictureCallout"/>
    <dgm:cxn modelId="{2FECFD06-B83B-4B43-824F-1F8587F87190}" type="presParOf" srcId="{A64A8B0D-F54F-4158-B313-00953961068D}" destId="{A6C9068E-ACF1-4A03-979F-318C6B089048}" srcOrd="1" destOrd="0" presId="urn:microsoft.com/office/officeart/2008/layout/CircularPictureCallou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07FB5-2551-4B29-9B77-7760AA4F7274}">
      <dsp:nvSpPr>
        <dsp:cNvPr id="0" name=""/>
        <dsp:cNvSpPr/>
      </dsp:nvSpPr>
      <dsp:spPr>
        <a:xfrm>
          <a:off x="317261" y="67281"/>
          <a:ext cx="2721143" cy="2752167"/>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6C9068E-ACF1-4A03-979F-318C6B089048}">
      <dsp:nvSpPr>
        <dsp:cNvPr id="0" name=""/>
        <dsp:cNvSpPr/>
      </dsp:nvSpPr>
      <dsp:spPr>
        <a:xfrm>
          <a:off x="1140926" y="1495377"/>
          <a:ext cx="1073813" cy="553685"/>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marL="0" lvl="0" indent="0" algn="ctr" defTabSz="1644650">
            <a:lnSpc>
              <a:spcPct val="90000"/>
            </a:lnSpc>
            <a:spcBef>
              <a:spcPct val="0"/>
            </a:spcBef>
            <a:spcAft>
              <a:spcPct val="35000"/>
            </a:spcAft>
            <a:buNone/>
          </a:pPr>
          <a:endParaRPr lang="en-US" sz="3700" kern="1200" dirty="0">
            <a:noFill/>
          </a:endParaRPr>
        </a:p>
      </dsp:txBody>
      <dsp:txXfrm>
        <a:off x="1140926" y="1495377"/>
        <a:ext cx="1073813" cy="5536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E07FB5-2551-4B29-9B77-7760AA4F7274}">
      <dsp:nvSpPr>
        <dsp:cNvPr id="0" name=""/>
        <dsp:cNvSpPr/>
      </dsp:nvSpPr>
      <dsp:spPr>
        <a:xfrm>
          <a:off x="286505" y="16868"/>
          <a:ext cx="2457349" cy="2485364"/>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A6C9068E-ACF1-4A03-979F-318C6B089048}">
      <dsp:nvSpPr>
        <dsp:cNvPr id="0" name=""/>
        <dsp:cNvSpPr/>
      </dsp:nvSpPr>
      <dsp:spPr>
        <a:xfrm>
          <a:off x="1030322" y="1306521"/>
          <a:ext cx="969715" cy="500009"/>
        </a:xfrm>
        <a:prstGeom prst="rect">
          <a:avLst/>
        </a:prstGeom>
        <a:noFill/>
        <a:ln>
          <a:noFill/>
        </a:ln>
        <a:effectLst>
          <a:outerShdw blurRad="40000" dist="23000" dir="5400000" rotWithShape="0">
            <a:srgbClr val="000000">
              <a:alpha val="35000"/>
            </a:srgbClr>
          </a:outerShdw>
        </a:effectLst>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b" anchorCtr="0">
          <a:noAutofit/>
        </a:bodyPr>
        <a:lstStyle/>
        <a:p>
          <a:pPr marL="0" lvl="0" indent="0" algn="ctr" defTabSz="1466850">
            <a:lnSpc>
              <a:spcPct val="90000"/>
            </a:lnSpc>
            <a:spcBef>
              <a:spcPct val="0"/>
            </a:spcBef>
            <a:spcAft>
              <a:spcPct val="35000"/>
            </a:spcAft>
            <a:buNone/>
          </a:pPr>
          <a:endParaRPr lang="en-US" sz="3300" kern="1200" dirty="0">
            <a:noFill/>
          </a:endParaRPr>
        </a:p>
      </dsp:txBody>
      <dsp:txXfrm>
        <a:off x="1030322" y="1306521"/>
        <a:ext cx="969715" cy="500009"/>
      </dsp:txXfrm>
    </dsp:sp>
  </dsp:spTree>
</dsp:drawing>
</file>

<file path=ppt/diagrams/layout1.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8/layout/CircularPictureCallout">
  <dgm:title val=""/>
  <dgm:desc val=""/>
  <dgm:catLst>
    <dgm:cat type="picture" pri="2000"/>
    <dgm:cat type="pictureconvert" pri="2000"/>
  </dgm:catLst>
  <dgm:sampData>
    <dgm:dataModel>
      <dgm:ptLst>
        <dgm:pt modelId="0" type="doc"/>
        <dgm:pt modelId="1"/>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2"/>
    </dgm:constrLst>
    <dgm:layoutNode name="Name1">
      <dgm:alg type="composite"/>
      <dgm:shape xmlns:r="http://schemas.openxmlformats.org/officeDocument/2006/relationships" r:blip="">
        <dgm:adjLst/>
      </dgm:shape>
      <dgm:choose name="Name2">
        <dgm:if name="Name3" axis="ch" ptType="node" func="cnt" op="lte" val="1">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w" refFor="ch" refForName="picture_1" fact="0.18"/>
            <dgm:constr type="t" for="ch" forName="text_1" refType="h" refFor="ch" refForName="picture_1" fact="0.531"/>
          </dgm:constrLst>
        </dgm:if>
        <dgm:if name="Name4" axis="ch" ptType="node" func="cnt" op="lte" val="2">
          <dgm:choose name="Name5">
            <dgm:if name="Name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l" for="ch" forName="picture_2" refType="w" refFor="ch" refForName="picture_1" fact="1.21"/>
                <dgm:constr type="ctrY" for="ch" forName="picture_2" refType="h" refFor="ch" refForName="picture_1" fact="0.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Lst>
            </dgm:if>
            <dgm:else name="Name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5"/>
                <dgm:constr type="h" for="ch" forName="picture_2" refType="h" refFor="ch" refForName="picture_1" fact="0.5"/>
                <dgm:constr type="r" for="ch" forName="picture_2" refType="w"/>
                <dgm:constr type="rOff" for="ch" forName="picture_2" refType="w" refFor="ch" refForName="picture_1" fact="-1.21"/>
                <dgm:constr type="ctrY" for="ch" forName="picture_2" refType="h" refFor="ch" refForName="picture_1" fact="0.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Lst>
            </dgm:else>
          </dgm:choose>
        </dgm:if>
        <dgm:if name="Name8" axis="ch" ptType="node" func="cnt" op="lte" val="3">
          <dgm:choose name="Name9">
            <dgm:if name="Name10"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l" for="ch" forName="picture_2" refType="w" refFor="ch" refForName="picture_1" fact="1.21"/>
                <dgm:constr type="ctrY" for="ch" forName="picture_2" refType="h" refFor="ch" refForName="picture_1" fact="0.18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l" for="ch" forName="picture_3" refType="w" refFor="ch" refForName="picture_1" fact="1.21"/>
                <dgm:constr type="ctrY" for="ch" forName="picture_3" refType="h" refFor="ch" refForName="picture_1" fact="0.812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Lst>
            </dgm:if>
            <dgm:else name="Name11">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75"/>
                <dgm:constr type="h" for="ch" forName="picture_2" refType="h" refFor="ch" refForName="picture_1" fact="0.375"/>
                <dgm:constr type="r" for="ch" forName="picture_2" refType="w"/>
                <dgm:constr type="rOff" for="ch" forName="picture_2" refType="w" refFor="ch" refForName="picture_1" fact="-1.21"/>
                <dgm:constr type="ctrY" for="ch" forName="picture_2" refType="h" refFor="ch" refForName="picture_1" fact="0.18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75"/>
                <dgm:constr type="h" for="ch" forName="picture_3" refType="h" refFor="ch" refForName="picture_1" fact="0.375"/>
                <dgm:constr type="r" for="ch" forName="picture_3" refType="w"/>
                <dgm:constr type="rOff" for="ch" forName="picture_3" refType="w" refFor="ch" refForName="picture_1" fact="-1.21"/>
                <dgm:constr type="ctrY" for="ch" forName="picture_3" refType="h" refFor="ch" refForName="picture_1" fact="0.812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Lst>
            </dgm:else>
          </dgm:choose>
        </dgm:if>
        <dgm:if name="Name12" axis="ch" ptType="node" func="cnt" op="lte" val="4">
          <dgm:choose name="Name13">
            <dgm:if name="Name14"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l" for="ch" forName="picture_2" refType="w" refFor="ch" refForName="picture_1" fact="1.354"/>
                <dgm:constr type="ctrY" for="ch" forName="picture_2" refType="h" refFor="ch" refForName="picture_1" fact="0.1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l" for="ch" forName="picture_3" refType="w" refFor="ch" refForName="picture_1" fact="1.21"/>
                <dgm:constr type="ctrY" for="ch" forName="picture_3" refType="h" refFor="ch" refForName="picture_1" fact="0.5"/>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l" for="ch" forName="picture_4" refType="w" refFor="ch" refForName="picture_1" fact="1.354"/>
                <dgm:constr type="ctrY" for="ch" forName="picture_4" refType="h" refFor="ch" refForName="picture_1" fact="0.8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Lst>
            </dgm:if>
            <dgm:else name="Name15">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3"/>
                <dgm:constr type="h" for="ch" forName="picture_2" refType="h" refFor="ch" refForName="picture_1" fact="0.3"/>
                <dgm:constr type="r" for="ch" forName="picture_2" refType="w"/>
                <dgm:constr type="rOff" for="ch" forName="picture_2" refType="w" refFor="ch" refForName="picture_1" fact="-1.354"/>
                <dgm:constr type="ctrY" for="ch" forName="picture_2" refType="h" refFor="ch" refForName="picture_1" fact="0.1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3"/>
                <dgm:constr type="h" for="ch" forName="picture_3" refType="h" refFor="ch" refForName="picture_1" fact="0.3"/>
                <dgm:constr type="r" for="ch" forName="picture_3" refType="w"/>
                <dgm:constr type="rOff" for="ch" forName="picture_3" refType="w" refFor="ch" refForName="picture_1" fact="-1.21"/>
                <dgm:constr type="ctrY" for="ch" forName="picture_3" refType="h" refFor="ch" refForName="picture_1" fact="0.5"/>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3"/>
                <dgm:constr type="h" for="ch" forName="picture_4" refType="h" refFor="ch" refForName="picture_1" fact="0.3"/>
                <dgm:constr type="r" for="ch" forName="picture_4" refType="w"/>
                <dgm:constr type="rOff" for="ch" forName="picture_4" refType="w" refFor="ch" refForName="picture_1" fact="-1.354"/>
                <dgm:constr type="ctrY" for="ch" forName="picture_4" refType="h" refFor="ch" refForName="picture_1" fact="0.8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Lst>
            </dgm:else>
          </dgm:choose>
        </dgm:if>
        <dgm:if name="Name16" axis="ch" ptType="node" func="cnt" op="lte" val="5">
          <dgm:choose name="Name17">
            <dgm:if name="Name18"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l" for="ch" forName="picture_2" refType="w" refFor="ch" refForName="picture_1" fact="1.375"/>
                <dgm:constr type="ctrY" for="ch" forName="picture_2" refType="h" refFor="ch" refForName="picture_1" fact="0.11"/>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l" for="ch" forName="picture_3" refType="w" refFor="ch" refForName="picture_1" fact="1.21"/>
                <dgm:constr type="ctrY" for="ch" forName="picture_3" refType="h" refFor="ch" refForName="picture_1" fact="0.353"/>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l" for="ch" forName="picture_4" refType="w" refFor="ch" refForName="picture_1" fact="1.21"/>
                <dgm:constr type="ctrY" for="ch" forName="picture_4" refType="h" refFor="ch" refForName="picture_1" fact="0.647"/>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l" for="ch" forName="picture_5" refType="w" refFor="ch" refForName="picture_1" fact="1.375"/>
                <dgm:constr type="ctrY" for="ch" forName="picture_5" refType="h" refFor="ch" refForName="picture_1" fact="0.8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Lst>
            </dgm:if>
            <dgm:else name="Name19">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22"/>
                <dgm:constr type="h" for="ch" forName="picture_2" refType="h" refFor="ch" refForName="picture_1" fact="0.22"/>
                <dgm:constr type="r" for="ch" forName="picture_2" refType="w"/>
                <dgm:constr type="rOff" for="ch" forName="picture_2" refType="w" refFor="ch" refForName="picture_1" fact="-1.375"/>
                <dgm:constr type="ctrY" for="ch" forName="picture_2" refType="h" refFor="ch" refForName="picture_1" fact="0.11"/>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22"/>
                <dgm:constr type="h" for="ch" forName="picture_3" refType="h" refFor="ch" refForName="picture_1" fact="0.22"/>
                <dgm:constr type="r" for="ch" forName="picture_3" refType="w"/>
                <dgm:constr type="rOff" for="ch" forName="picture_3" refType="w" refFor="ch" refForName="picture_1" fact="-1.21"/>
                <dgm:constr type="ctrY" for="ch" forName="picture_3" refType="h" refFor="ch" refForName="picture_1" fact="0.353"/>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22"/>
                <dgm:constr type="h" for="ch" forName="picture_4" refType="h" refFor="ch" refForName="picture_1" fact="0.22"/>
                <dgm:constr type="r" for="ch" forName="picture_4" refType="w"/>
                <dgm:constr type="rOff" for="ch" forName="picture_4" refType="w" refFor="ch" refForName="picture_1" fact="-1.21"/>
                <dgm:constr type="ctrY" for="ch" forName="picture_4" refType="h" refFor="ch" refForName="picture_1" fact="0.647"/>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22"/>
                <dgm:constr type="h" for="ch" forName="picture_5" refType="h" refFor="ch" refForName="picture_1" fact="0.22"/>
                <dgm:constr type="r" for="ch" forName="picture_5" refType="w"/>
                <dgm:constr type="rOff" for="ch" forName="picture_5" refType="w" refFor="ch" refForName="picture_1" fact="-1.375"/>
                <dgm:constr type="ctrY" for="ch" forName="picture_5" refType="h" refFor="ch" refForName="picture_1" fact="0.8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Lst>
            </dgm:else>
          </dgm:choose>
        </dgm:if>
        <dgm:if name="Name20" axis="ch" ptType="node" func="cnt" op="lte" val="6">
          <dgm:choose name="Name21">
            <dgm:if name="Name22"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l" for="ch" forName="picture_2" refType="w" refFor="ch" refForName="picture_1" fact="1.4238"/>
                <dgm:constr type="ctrY" for="ch" forName="picture_2" refType="h" refFor="ch" refForName="picture_1" fact="0.09"/>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l" for="ch" forName="picture_3" refType="w" refFor="ch" refForName="picture_1" fact="1.2667"/>
                <dgm:constr type="ctrY" for="ch" forName="picture_3" refType="h" refFor="ch" refForName="picture_1" fact="0.261"/>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l" for="ch" forName="picture_4" refType="w" refFor="ch" refForName="picture_1" fact="1.21"/>
                <dgm:constr type="ctrY" for="ch" forName="picture_4" refType="h" refFor="ch" refForName="picture_1" fact="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l" for="ch" forName="picture_5" refType="w" refFor="ch" refForName="picture_1" fact="1.2667"/>
                <dgm:constr type="ctrY" for="ch" forName="picture_5" refType="h" refFor="ch" refForName="picture_1" fact="0.739"/>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l" for="ch" forName="picture_6" refType="w" refFor="ch" refForName="picture_1" fact="1.4238"/>
                <dgm:constr type="ctrY" for="ch" forName="picture_6" refType="h" refFor="ch" refForName="picture_1" fact="0.91"/>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Lst>
            </dgm:if>
            <dgm:else name="Name23">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8"/>
                <dgm:constr type="h" for="ch" forName="picture_2" refType="h" refFor="ch" refForName="picture_1" fact="0.18"/>
                <dgm:constr type="r" for="ch" forName="picture_2" refType="w"/>
                <dgm:constr type="rOff" for="ch" forName="picture_2" refType="w" refFor="ch" refForName="picture_1" fact="-1.4238"/>
                <dgm:constr type="ctrY" for="ch" forName="picture_2" refType="h" refFor="ch" refForName="picture_1" fact="0.09"/>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8"/>
                <dgm:constr type="h" for="ch" forName="picture_3" refType="h" refFor="ch" refForName="picture_1" fact="0.18"/>
                <dgm:constr type="r" for="ch" forName="picture_3" refType="w"/>
                <dgm:constr type="rOff" for="ch" forName="picture_3" refType="w" refFor="ch" refForName="picture_1" fact="-1.2667"/>
                <dgm:constr type="ctrY" for="ch" forName="picture_3" refType="h" refFor="ch" refForName="picture_1" fact="0.261"/>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8"/>
                <dgm:constr type="h" for="ch" forName="picture_4" refType="h" refFor="ch" refForName="picture_1" fact="0.18"/>
                <dgm:constr type="r" for="ch" forName="picture_4" refType="w"/>
                <dgm:constr type="rOff" for="ch" forName="picture_4" refType="w" refFor="ch" refForName="picture_1" fact="-1.21"/>
                <dgm:constr type="ctrY" for="ch" forName="picture_4" refType="h" refFor="ch" refForName="picture_1" fact="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8"/>
                <dgm:constr type="h" for="ch" forName="picture_5" refType="h" refFor="ch" refForName="picture_1" fact="0.18"/>
                <dgm:constr type="r" for="ch" forName="picture_5" refType="w"/>
                <dgm:constr type="rOff" for="ch" forName="picture_5" refType="w" refFor="ch" refForName="picture_1" fact="-1.2667"/>
                <dgm:constr type="ctrY" for="ch" forName="picture_5" refType="h" refFor="ch" refForName="picture_1" fact="0.739"/>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8"/>
                <dgm:constr type="h" for="ch" forName="picture_6" refType="h" refFor="ch" refForName="picture_1" fact="0.18"/>
                <dgm:constr type="r" for="ch" forName="picture_6" refType="w"/>
                <dgm:constr type="rOff" for="ch" forName="picture_6" refType="w" refFor="ch" refForName="picture_1" fact="-1.4238"/>
                <dgm:constr type="ctrY" for="ch" forName="picture_6" refType="h" refFor="ch" refForName="picture_1" fact="0.91"/>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Lst>
            </dgm:else>
          </dgm:choose>
        </dgm:if>
        <dgm:else name="Name24">
          <dgm:choose name="Name25">
            <dgm:if name="Name26" func="var" arg="dir" op="equ" val="norm">
              <dgm:constrLst>
                <dgm:constr type="h" for="ch" forName="picture_1" refType="h"/>
                <dgm:constr type="w" for="ch" forName="picture_1" refType="h" refFor="ch" refForName="picture_1" op="equ"/>
                <dgm:constr type="l" for="ch" forName="picture_1"/>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l" for="ch" forName="picture_2" refType="w" refFor="ch" refForName="picture_1" fact="1.4363"/>
                <dgm:constr type="ctrY" for="ch" forName="picture_2" refType="h" refFor="ch" refForName="picture_1" fact="0.075"/>
                <dgm:constr type="l" for="ch" forName="line_2" refType="ctrX" refFor="ch" refForName="picture_1"/>
                <dgm:constr type="h" for="ch" forName="line_2"/>
                <dgm:constr type="r" for="ch" forName="line_2" refType="ctrX" refFor="ch" refForName="picture_2"/>
                <dgm:constr type="ctrY" for="ch" forName="line_2" refType="ctrY" refFor="ch" refForName="picture_2"/>
                <dgm:constr type="r" for="ch" forName="textparent_2" refType="w"/>
                <dgm:constr type="h" for="ch" forName="textparent_2" refType="h" refFor="ch" refForName="picture_2"/>
                <dgm:constr type="l" for="ch" forName="textparent_2" refType="r"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l" for="ch" forName="picture_3" refType="w" refFor="ch" refForName="picture_1" fact="1.2898"/>
                <dgm:constr type="ctrY" for="ch" forName="picture_3" refType="h" refFor="ch" refForName="picture_1" fact="0.227"/>
                <dgm:constr type="l" for="ch" forName="line_3" refType="ctrX" refFor="ch" refForName="picture_1"/>
                <dgm:constr type="h" for="ch" forName="line_3"/>
                <dgm:constr type="r" for="ch" forName="line_3" refType="ctrX" refFor="ch" refForName="picture_3"/>
                <dgm:constr type="ctrY" for="ch" forName="line_3" refType="ctrY" refFor="ch" refForName="picture_3"/>
                <dgm:constr type="r" for="ch" forName="textparent_3" refType="w"/>
                <dgm:constr type="h" for="ch" forName="textparent_3" refType="h" refFor="ch" refForName="picture_3"/>
                <dgm:constr type="l" for="ch" forName="textparent_3" refType="r"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l" for="ch" forName="picture_4" refType="w" refFor="ch" refForName="picture_1" fact="1.21"/>
                <dgm:constr type="ctrY" for="ch" forName="picture_4" refType="h" refFor="ch" refForName="picture_1" fact="0.405"/>
                <dgm:constr type="l" for="ch" forName="line_4" refType="ctrX" refFor="ch" refForName="picture_1"/>
                <dgm:constr type="h" for="ch" forName="line_4"/>
                <dgm:constr type="r" for="ch" forName="line_4" refType="ctrX" refFor="ch" refForName="picture_4"/>
                <dgm:constr type="ctrY" for="ch" forName="line_4" refType="ctrY" refFor="ch" refForName="picture_4"/>
                <dgm:constr type="r" for="ch" forName="textparent_4" refType="w"/>
                <dgm:constr type="h" for="ch" forName="textparent_4" refType="h" refFor="ch" refForName="picture_4"/>
                <dgm:constr type="l" for="ch" forName="textparent_4" refType="r"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l" for="ch" forName="picture_5" refType="w" refFor="ch" refForName="picture_1" fact="1.21"/>
                <dgm:constr type="ctrY" for="ch" forName="picture_5" refType="h" refFor="ch" refForName="picture_1" fact="0.595"/>
                <dgm:constr type="l" for="ch" forName="line_5" refType="ctrX" refFor="ch" refForName="picture_1"/>
                <dgm:constr type="h" for="ch" forName="line_5"/>
                <dgm:constr type="r" for="ch" forName="line_5" refType="ctrX" refFor="ch" refForName="picture_5"/>
                <dgm:constr type="ctrY" for="ch" forName="line_5" refType="ctrY" refFor="ch" refForName="picture_5"/>
                <dgm:constr type="r" for="ch" forName="textparent_5" refType="w"/>
                <dgm:constr type="h" for="ch" forName="textparent_5" refType="h" refFor="ch" refForName="picture_5"/>
                <dgm:constr type="l" for="ch" forName="textparent_5" refType="r"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l" for="ch" forName="picture_6" refType="w" refFor="ch" refForName="picture_1" fact="1.2898"/>
                <dgm:constr type="ctrY" for="ch" forName="picture_6" refType="h" refFor="ch" refForName="picture_1" fact="0.773"/>
                <dgm:constr type="l" for="ch" forName="line_6" refType="ctrX" refFor="ch" refForName="picture_1"/>
                <dgm:constr type="h" for="ch" forName="line_6"/>
                <dgm:constr type="r" for="ch" forName="line_6" refType="ctrX" refFor="ch" refForName="picture_6"/>
                <dgm:constr type="ctrY" for="ch" forName="line_6" refType="ctrY" refFor="ch" refForName="picture_6"/>
                <dgm:constr type="r" for="ch" forName="textparent_6" refType="w"/>
                <dgm:constr type="h" for="ch" forName="textparent_6" refType="h" refFor="ch" refForName="picture_6"/>
                <dgm:constr type="l" for="ch" forName="textparent_6" refType="r"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l" for="ch" forName="picture_7" refType="w" refFor="ch" refForName="picture_1" fact="1.4363"/>
                <dgm:constr type="ctrY" for="ch" forName="picture_7" refType="h" refFor="ch" refForName="picture_1" fact="0.925"/>
                <dgm:constr type="l" for="ch" forName="line_7" refType="ctrX" refFor="ch" refForName="picture_1"/>
                <dgm:constr type="h" for="ch" forName="line_7"/>
                <dgm:constr type="r" for="ch" forName="line_7" refType="ctrX" refFor="ch" refForName="picture_7"/>
                <dgm:constr type="ctrY" for="ch" forName="line_7" refType="ctrY" refFor="ch" refForName="picture_7"/>
                <dgm:constr type="r" for="ch" forName="textparent_7" refType="w"/>
                <dgm:constr type="h" for="ch" forName="textparent_7" refType="h" refFor="ch" refForName="picture_7"/>
                <dgm:constr type="l" for="ch" forName="textparent_7" refType="r" refFor="ch" refForName="picture_7"/>
                <dgm:constr type="ctrY" for="ch" forName="textparent_7" refType="ctrY" refFor="ch" refForName="picture_7"/>
                <dgm:constr type="primFontSz" for="des" forName="text_7" refType="primFontSz" refFor="des" refForName="text_2" op="equ"/>
              </dgm:constrLst>
            </dgm:if>
            <dgm:else name="Name27">
              <dgm:constrLst>
                <dgm:constr type="h" for="ch" forName="picture_1" refType="h"/>
                <dgm:constr type="w" for="ch" forName="picture_1" refType="h" refFor="ch" refForName="picture_1" op="equ"/>
                <dgm:constr type="r" for="ch" forName="picture_1" refType="w"/>
                <dgm:constr type="t" for="ch" forName="picture_1"/>
                <dgm:constr type="w" for="ch" forName="text_1" refType="w" refFor="ch" refForName="picture_1" fact="0.64"/>
                <dgm:constr type="h" for="ch" forName="text_1" refType="h" refFor="ch" refForName="picture_1" fact="0.33"/>
                <dgm:constr type="l" for="ch" forName="text_1" refType="l" refFor="ch" refForName="picture_1"/>
                <dgm:constr type="lOff" for="ch" forName="text_1" refType="w" refFor="ch" refForName="picture_1" fact="0.18"/>
                <dgm:constr type="t" for="ch" forName="text_1" refType="h" refFor="ch" refForName="picture_1" fact="0.531"/>
                <dgm:constr type="w" for="ch" forName="picture_2" refType="w" refFor="ch" refForName="picture_1" fact="0.15"/>
                <dgm:constr type="h" for="ch" forName="picture_2" refType="h" refFor="ch" refForName="picture_1" fact="0.15"/>
                <dgm:constr type="r" for="ch" forName="picture_2" refType="w"/>
                <dgm:constr type="rOff" for="ch" forName="picture_2" refType="w" refFor="ch" refForName="picture_1" fact="-1.4363"/>
                <dgm:constr type="ctrY" for="ch" forName="picture_2" refType="h" refFor="ch" refForName="picture_1" fact="0.075"/>
                <dgm:constr type="r" for="ch" forName="line_2" refType="ctrX" refFor="ch" refForName="picture_1"/>
                <dgm:constr type="h" for="ch" forName="line_2"/>
                <dgm:constr type="l" for="ch" forName="line_2" refType="ctrX" refFor="ch" refForName="picture_2"/>
                <dgm:constr type="ctrY" for="ch" forName="line_2" refType="ctrY" refFor="ch" refForName="picture_2"/>
                <dgm:constr type="l" for="ch" forName="textparent_2"/>
                <dgm:constr type="h" for="ch" forName="textparent_2" refType="h" refFor="ch" refForName="picture_2"/>
                <dgm:constr type="r" for="ch" forName="textparent_2" refType="l" refFor="ch" refForName="picture_2"/>
                <dgm:constr type="ctrY" for="ch" forName="textparent_2" refType="ctrY" refFor="ch" refForName="picture_2"/>
                <dgm:constr type="primFontSz" for="des" forName="text_2" val="65"/>
                <dgm:constr type="w" for="ch" forName="picture_3" refType="w" refFor="ch" refForName="picture_1" fact="0.15"/>
                <dgm:constr type="h" for="ch" forName="picture_3" refType="h" refFor="ch" refForName="picture_1" fact="0.15"/>
                <dgm:constr type="r" for="ch" forName="picture_3" refType="w"/>
                <dgm:constr type="rOff" for="ch" forName="picture_3" refType="w" refFor="ch" refForName="picture_1" fact="-1.2898"/>
                <dgm:constr type="ctrY" for="ch" forName="picture_3" refType="h" refFor="ch" refForName="picture_1" fact="0.227"/>
                <dgm:constr type="r" for="ch" forName="line_3" refType="ctrX" refFor="ch" refForName="picture_1"/>
                <dgm:constr type="h" for="ch" forName="line_3"/>
                <dgm:constr type="l" for="ch" forName="line_3" refType="ctrX" refFor="ch" refForName="picture_3"/>
                <dgm:constr type="ctrY" for="ch" forName="line_3" refType="ctrY" refFor="ch" refForName="picture_3"/>
                <dgm:constr type="l" for="ch" forName="textparent_3"/>
                <dgm:constr type="h" for="ch" forName="textparent_3" refType="h" refFor="ch" refForName="picture_3"/>
                <dgm:constr type="r" for="ch" forName="textparent_3" refType="l" refFor="ch" refForName="picture_3"/>
                <dgm:constr type="ctrY" for="ch" forName="textparent_3" refType="ctrY" refFor="ch" refForName="picture_3"/>
                <dgm:constr type="primFontSz" for="des" forName="text_3" refType="primFontSz" refFor="des" refForName="text_2" op="equ"/>
                <dgm:constr type="w" for="ch" forName="picture_4" refType="w" refFor="ch" refForName="picture_1" fact="0.15"/>
                <dgm:constr type="h" for="ch" forName="picture_4" refType="h" refFor="ch" refForName="picture_1" fact="0.15"/>
                <dgm:constr type="r" for="ch" forName="picture_4" refType="w"/>
                <dgm:constr type="rOff" for="ch" forName="picture_4" refType="w" refFor="ch" refForName="picture_1" fact="-1.21"/>
                <dgm:constr type="ctrY" for="ch" forName="picture_4" refType="h" refFor="ch" refForName="picture_1" fact="0.405"/>
                <dgm:constr type="r" for="ch" forName="line_4" refType="ctrX" refFor="ch" refForName="picture_1"/>
                <dgm:constr type="h" for="ch" forName="line_4"/>
                <dgm:constr type="l" for="ch" forName="line_4" refType="ctrX" refFor="ch" refForName="picture_4"/>
                <dgm:constr type="ctrY" for="ch" forName="line_4" refType="ctrY" refFor="ch" refForName="picture_4"/>
                <dgm:constr type="l" for="ch" forName="textparent_4"/>
                <dgm:constr type="h" for="ch" forName="textparent_4" refType="h" refFor="ch" refForName="picture_4"/>
                <dgm:constr type="r" for="ch" forName="textparent_4" refType="l" refFor="ch" refForName="picture_4"/>
                <dgm:constr type="ctrY" for="ch" forName="textparent_4" refType="ctrY" refFor="ch" refForName="picture_4"/>
                <dgm:constr type="primFontSz" for="des" forName="text_4" refType="primFontSz" refFor="des" refForName="text_2" op="equ"/>
                <dgm:constr type="w" for="ch" forName="picture_5" refType="w" refFor="ch" refForName="picture_1" fact="0.15"/>
                <dgm:constr type="h" for="ch" forName="picture_5" refType="h" refFor="ch" refForName="picture_1" fact="0.15"/>
                <dgm:constr type="r" for="ch" forName="picture_5" refType="w"/>
                <dgm:constr type="rOff" for="ch" forName="picture_5" refType="w" refFor="ch" refForName="picture_1" fact="-1.21"/>
                <dgm:constr type="ctrY" for="ch" forName="picture_5" refType="h" refFor="ch" refForName="picture_1" fact="0.595"/>
                <dgm:constr type="r" for="ch" forName="line_5" refType="ctrX" refFor="ch" refForName="picture_1"/>
                <dgm:constr type="h" for="ch" forName="line_5"/>
                <dgm:constr type="l" for="ch" forName="line_5" refType="ctrX" refFor="ch" refForName="picture_5"/>
                <dgm:constr type="ctrY" for="ch" forName="line_5" refType="ctrY" refFor="ch" refForName="picture_5"/>
                <dgm:constr type="l" for="ch" forName="textparent_5"/>
                <dgm:constr type="h" for="ch" forName="textparent_5" refType="h" refFor="ch" refForName="picture_5"/>
                <dgm:constr type="r" for="ch" forName="textparent_5" refType="l" refFor="ch" refForName="picture_5"/>
                <dgm:constr type="ctrY" for="ch" forName="textparent_5" refType="ctrY" refFor="ch" refForName="picture_5"/>
                <dgm:constr type="primFontSz" for="des" forName="text_5" refType="primFontSz" refFor="des" refForName="text_2" op="equ"/>
                <dgm:constr type="w" for="ch" forName="picture_6" refType="w" refFor="ch" refForName="picture_1" fact="0.15"/>
                <dgm:constr type="h" for="ch" forName="picture_6" refType="h" refFor="ch" refForName="picture_1" fact="0.15"/>
                <dgm:constr type="r" for="ch" forName="picture_6" refType="w"/>
                <dgm:constr type="rOff" for="ch" forName="picture_6" refType="w" refFor="ch" refForName="picture_1" fact="-1.2898"/>
                <dgm:constr type="ctrY" for="ch" forName="picture_6" refType="h" refFor="ch" refForName="picture_1" fact="0.773"/>
                <dgm:constr type="r" for="ch" forName="line_6" refType="ctrX" refFor="ch" refForName="picture_1"/>
                <dgm:constr type="h" for="ch" forName="line_6"/>
                <dgm:constr type="l" for="ch" forName="line_6" refType="ctrX" refFor="ch" refForName="picture_6"/>
                <dgm:constr type="ctrY" for="ch" forName="line_6" refType="ctrY" refFor="ch" refForName="picture_6"/>
                <dgm:constr type="l" for="ch" forName="textparent_6"/>
                <dgm:constr type="h" for="ch" forName="textparent_6" refType="h" refFor="ch" refForName="picture_6"/>
                <dgm:constr type="r" for="ch" forName="textparent_6" refType="l" refFor="ch" refForName="picture_6"/>
                <dgm:constr type="ctrY" for="ch" forName="textparent_6" refType="ctrY" refFor="ch" refForName="picture_6"/>
                <dgm:constr type="primFontSz" for="des" forName="text_6" refType="primFontSz" refFor="des" refForName="text_2" op="equ"/>
                <dgm:constr type="w" for="ch" forName="picture_7" refType="w" refFor="ch" refForName="picture_1" fact="0.15"/>
                <dgm:constr type="h" for="ch" forName="picture_7" refType="h" refFor="ch" refForName="picture_1" fact="0.15"/>
                <dgm:constr type="r" for="ch" forName="picture_7" refType="w"/>
                <dgm:constr type="rOff" for="ch" forName="picture_7" refType="w" refFor="ch" refForName="picture_1" fact="-1.4363"/>
                <dgm:constr type="ctrY" for="ch" forName="picture_7" refType="h" refFor="ch" refForName="picture_1" fact="0.925"/>
                <dgm:constr type="r" for="ch" forName="line_7" refType="ctrX" refFor="ch" refForName="picture_1"/>
                <dgm:constr type="h" for="ch" forName="line_7"/>
                <dgm:constr type="l" for="ch" forName="line_7" refType="ctrX" refFor="ch" refForName="picture_7"/>
                <dgm:constr type="ctrY" for="ch" forName="line_7" refType="ctrY" refFor="ch" refForName="picture_7"/>
                <dgm:constr type="l" for="ch" forName="textparent_7"/>
                <dgm:constr type="h" for="ch" forName="textparent_7" refType="h" refFor="ch" refForName="picture_7"/>
                <dgm:constr type="r" for="ch" forName="textparent_7" refType="l" refFor="ch" refForName="picture_7"/>
                <dgm:constr type="ctrY" for="ch" forName="textparent_7" refType="ctrY" refFor="ch" refForName="picture_7"/>
                <dgm:constr type="primFontSz" for="des" forName="text_7" refType="primFontSz" refFor="des" refForName="text_2" op="equ"/>
              </dgm:constrLst>
            </dgm:else>
          </dgm:choose>
        </dgm:else>
      </dgm:choose>
      <dgm:forEach name="wrapper" axis="self" ptType="parTrans">
        <dgm:forEach name="wrapper2" axis="self" ptType="sibTrans" st="2">
          <dgm:forEach name="pictureRepeat" axis="self">
            <dgm:layoutNode name="pictureRepeatNode" styleLbl="alignImgPlace1">
              <dgm:alg type="sp"/>
              <dgm:shape xmlns:r="http://schemas.openxmlformats.org/officeDocument/2006/relationships" type="ellipse" r:blip="" blipPhldr="1">
                <dgm:adjLst/>
              </dgm:shape>
              <dgm:presOf axis="self"/>
            </dgm:layoutNode>
          </dgm:forEach>
        </dgm:forEach>
      </dgm:forEach>
      <dgm:forEach name="Name28" axis="ch" ptType="sibTrans" hideLastTrans="0" cnt="1">
        <dgm:layoutNode name="picture_1">
          <dgm:alg type="sp"/>
          <dgm:shape xmlns:r="http://schemas.openxmlformats.org/officeDocument/2006/relationships" r:blip="">
            <dgm:adjLst/>
          </dgm:shape>
          <dgm:presOf/>
          <dgm:constrLst/>
          <dgm:forEach name="Name29" ref="pictureRepeat"/>
        </dgm:layoutNode>
      </dgm:forEach>
      <dgm:forEach name="Name30" axis="ch" ptType="node" cnt="1">
        <dgm:layoutNode name="text_1" styleLbl="node1">
          <dgm:varLst>
            <dgm:bulletEnabled val="1"/>
          </dgm:varLst>
          <dgm:alg type="tx">
            <dgm:param type="txAnchorVert" val="b"/>
            <dgm:param type="txAnchorVertCh" val="b"/>
            <dgm:param type="parTxRTLAlign" val="r"/>
            <dgm:param type="shpTxRTLAlignCh" val="r"/>
          </dgm:alg>
          <dgm:shape xmlns:r="http://schemas.openxmlformats.org/officeDocument/2006/relationships" type="rect" r:blip="" hideGeom="1">
            <dgm:adjLst/>
          </dgm:shape>
          <dgm:presOf axis="desOrSelf" ptType="node"/>
          <dgm:constrLst>
            <dgm:constr type="primFontSz" val="65"/>
            <dgm:constr type="lMarg"/>
            <dgm:constr type="rMarg"/>
            <dgm:constr type="tMarg"/>
            <dgm:constr type="bMarg"/>
          </dgm:constrLst>
          <dgm:ruleLst>
            <dgm:rule type="primFontSz" val="5" fact="NaN" max="NaN"/>
          </dgm:ruleLst>
        </dgm:layoutNode>
      </dgm:forEach>
      <dgm:forEach name="Name31" axis="ch" ptType="sibTrans" hideLastTrans="0" st="2" cnt="1">
        <dgm:layoutNode name="picture_2">
          <dgm:alg type="sp"/>
          <dgm:shape xmlns:r="http://schemas.openxmlformats.org/officeDocument/2006/relationships" r:blip="">
            <dgm:adjLst/>
          </dgm:shape>
          <dgm:presOf/>
          <dgm:constrLst/>
          <dgm:forEach name="Name32" ref="pictureRepeat"/>
        </dgm:layoutNode>
      </dgm:forEach>
      <dgm:forEach name="Name33" axis="ch" ptType="node" st="2" cnt="1">
        <dgm:layoutNode name="line_2" styleLbl="parChTrans1D1">
          <dgm:alg type="sp"/>
          <dgm:shape xmlns:r="http://schemas.openxmlformats.org/officeDocument/2006/relationships" type="line" r:blip="" zOrderOff="-100">
            <dgm:adjLst/>
          </dgm:shape>
          <dgm:presOf/>
        </dgm:layoutNode>
        <dgm:layoutNode name="textparent_2">
          <dgm:choose name="Name34">
            <dgm:if name="Name35" func="var" arg="dir" op="equ" val="norm">
              <dgm:alg type="lin">
                <dgm:param type="horzAlign" val="l"/>
              </dgm:alg>
            </dgm:if>
            <dgm:else name="Name36">
              <dgm:alg type="lin">
                <dgm:param type="horzAlign" val="r"/>
              </dgm:alg>
            </dgm:else>
          </dgm:choose>
          <dgm:shape xmlns:r="http://schemas.openxmlformats.org/officeDocument/2006/relationships" type="rect" r:blip="" hideGeom="1">
            <dgm:adjLst/>
          </dgm:shape>
          <dgm:constrLst>
            <dgm:constr type="userW" for="ch" forName="text_2" refType="w"/>
            <dgm:constr type="h" for="ch" forName="text_2" refType="h"/>
          </dgm:constrLst>
          <dgm:presOf/>
          <dgm:layoutNode name="text_2" styleLbl="revTx">
            <dgm:varLst>
              <dgm:bulletEnabled val="1"/>
            </dgm:varLst>
            <dgm:choose name="Name37">
              <dgm:if name="Name38" func="var" arg="dir" op="equ" val="norm">
                <dgm:alg type="tx">
                  <dgm:param type="parTxLTRAlign" val="l"/>
                  <dgm:param type="shpTxLTRAlignCh" val="l"/>
                  <dgm:param type="parTxRTLAlign" val="r"/>
                  <dgm:param type="shpTxRTLAlignCh" val="r"/>
                </dgm:alg>
              </dgm:if>
              <dgm:else name="Name39">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0" axis="ch" ptType="sibTrans" hideLastTrans="0" st="3" cnt="1">
        <dgm:layoutNode name="picture_3">
          <dgm:alg type="sp"/>
          <dgm:shape xmlns:r="http://schemas.openxmlformats.org/officeDocument/2006/relationships" r:blip="">
            <dgm:adjLst/>
          </dgm:shape>
          <dgm:presOf/>
          <dgm:constrLst/>
          <dgm:forEach name="Name41" ref="pictureRepeat"/>
        </dgm:layoutNode>
      </dgm:forEach>
      <dgm:forEach name="Name42" axis="ch" ptType="node" st="3" cnt="1">
        <dgm:layoutNode name="line_3" styleLbl="parChTrans1D1">
          <dgm:alg type="sp"/>
          <dgm:shape xmlns:r="http://schemas.openxmlformats.org/officeDocument/2006/relationships" type="line" r:blip="" zOrderOff="-100">
            <dgm:adjLst/>
          </dgm:shape>
          <dgm:presOf/>
        </dgm:layoutNode>
        <dgm:layoutNode name="textparent_3">
          <dgm:choose name="Name43">
            <dgm:if name="Name44" func="var" arg="dir" op="equ" val="norm">
              <dgm:alg type="lin">
                <dgm:param type="horzAlign" val="l"/>
              </dgm:alg>
            </dgm:if>
            <dgm:else name="Name45">
              <dgm:alg type="lin">
                <dgm:param type="horzAlign" val="r"/>
              </dgm:alg>
            </dgm:else>
          </dgm:choose>
          <dgm:shape xmlns:r="http://schemas.openxmlformats.org/officeDocument/2006/relationships" type="rect" r:blip="" hideGeom="1">
            <dgm:adjLst/>
          </dgm:shape>
          <dgm:constrLst>
            <dgm:constr type="userW" for="ch" forName="text_3" refType="w"/>
            <dgm:constr type="h" for="ch" forName="text_3" refType="h"/>
          </dgm:constrLst>
          <dgm:presOf/>
          <dgm:layoutNode name="text_3" styleLbl="revTx">
            <dgm:varLst>
              <dgm:bulletEnabled val="1"/>
            </dgm:varLst>
            <dgm:choose name="Name46">
              <dgm:if name="Name47" func="var" arg="dir" op="equ" val="norm">
                <dgm:alg type="tx">
                  <dgm:param type="parTxLTRAlign" val="l"/>
                  <dgm:param type="shpTxLTRAlignCh" val="l"/>
                  <dgm:param type="parTxRTLAlign" val="r"/>
                  <dgm:param type="shpTxRTLAlignCh" val="r"/>
                </dgm:alg>
              </dgm:if>
              <dgm:else name="Name48">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49" axis="ch" ptType="sibTrans" hideLastTrans="0" st="4" cnt="1">
        <dgm:layoutNode name="picture_4">
          <dgm:alg type="sp"/>
          <dgm:shape xmlns:r="http://schemas.openxmlformats.org/officeDocument/2006/relationships" r:blip="">
            <dgm:adjLst/>
          </dgm:shape>
          <dgm:presOf/>
          <dgm:constrLst/>
          <dgm:forEach name="Name50" ref="pictureRepeat"/>
        </dgm:layoutNode>
      </dgm:forEach>
      <dgm:forEach name="Name51" axis="ch" ptType="node" st="4" cnt="1">
        <dgm:layoutNode name="line_4" styleLbl="parChTrans1D1">
          <dgm:alg type="sp"/>
          <dgm:shape xmlns:r="http://schemas.openxmlformats.org/officeDocument/2006/relationships" type="line" r:blip="" zOrderOff="-100">
            <dgm:adjLst/>
          </dgm:shape>
          <dgm:presOf/>
        </dgm:layoutNode>
        <dgm:layoutNode name="textparent_4">
          <dgm:choose name="Name52">
            <dgm:if name="Name53" func="var" arg="dir" op="equ" val="norm">
              <dgm:alg type="lin">
                <dgm:param type="horzAlign" val="l"/>
              </dgm:alg>
            </dgm:if>
            <dgm:else name="Name54">
              <dgm:alg type="lin">
                <dgm:param type="horzAlign" val="r"/>
              </dgm:alg>
            </dgm:else>
          </dgm:choose>
          <dgm:shape xmlns:r="http://schemas.openxmlformats.org/officeDocument/2006/relationships" type="rect" r:blip="" hideGeom="1">
            <dgm:adjLst/>
          </dgm:shape>
          <dgm:constrLst>
            <dgm:constr type="userW" for="ch" forName="text_4" refType="w"/>
            <dgm:constr type="h" for="ch" forName="text_4" refType="h"/>
          </dgm:constrLst>
          <dgm:presOf/>
          <dgm:layoutNode name="text_4" styleLbl="revTx">
            <dgm:varLst>
              <dgm:bulletEnabled val="1"/>
            </dgm:varLst>
            <dgm:choose name="Name55">
              <dgm:if name="Name56" func="var" arg="dir" op="equ" val="norm">
                <dgm:alg type="tx">
                  <dgm:param type="parTxLTRAlign" val="l"/>
                  <dgm:param type="shpTxLTRAlignCh" val="l"/>
                  <dgm:param type="parTxRTLAlign" val="r"/>
                  <dgm:param type="shpTxRTLAlignCh" val="r"/>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58" axis="ch" ptType="sibTrans" hideLastTrans="0" st="5" cnt="1">
        <dgm:layoutNode name="picture_5">
          <dgm:alg type="sp"/>
          <dgm:shape xmlns:r="http://schemas.openxmlformats.org/officeDocument/2006/relationships" r:blip="">
            <dgm:adjLst/>
          </dgm:shape>
          <dgm:presOf/>
          <dgm:constrLst/>
          <dgm:forEach name="Name59" ref="pictureRepeat"/>
        </dgm:layoutNode>
      </dgm:forEach>
      <dgm:forEach name="Name60" axis="ch" ptType="node" st="5" cnt="1">
        <dgm:layoutNode name="line_5" styleLbl="parChTrans1D1">
          <dgm:alg type="sp"/>
          <dgm:shape xmlns:r="http://schemas.openxmlformats.org/officeDocument/2006/relationships" type="line" r:blip="" zOrderOff="-100">
            <dgm:adjLst/>
          </dgm:shape>
          <dgm:presOf/>
        </dgm:layoutNode>
        <dgm:layoutNode name="textparent_5">
          <dgm:choose name="Name61">
            <dgm:if name="Name62" func="var" arg="dir" op="equ" val="norm">
              <dgm:alg type="lin">
                <dgm:param type="horzAlign" val="l"/>
              </dgm:alg>
            </dgm:if>
            <dgm:else name="Name63">
              <dgm:alg type="lin">
                <dgm:param type="horzAlign" val="r"/>
              </dgm:alg>
            </dgm:else>
          </dgm:choose>
          <dgm:shape xmlns:r="http://schemas.openxmlformats.org/officeDocument/2006/relationships" type="rect" r:blip="" hideGeom="1">
            <dgm:adjLst/>
          </dgm:shape>
          <dgm:constrLst>
            <dgm:constr type="userW" for="ch" forName="text_5" refType="w"/>
            <dgm:constr type="h" for="ch" forName="text_5" refType="h"/>
          </dgm:constrLst>
          <dgm:presOf/>
          <dgm:layoutNode name="text_5" styleLbl="revTx">
            <dgm:varLst>
              <dgm:bulletEnabled val="1"/>
            </dgm:varLst>
            <dgm:choose name="Name64">
              <dgm:if name="Name65" func="var" arg="dir" op="equ" val="norm">
                <dgm:alg type="tx">
                  <dgm:param type="parTxLTRAlign" val="l"/>
                  <dgm:param type="shpTxLTRAlignCh" val="l"/>
                  <dgm:param type="parTxRTLAlign" val="r"/>
                  <dgm:param type="shpTxRTLAlignCh" val="r"/>
                </dgm:alg>
              </dgm:if>
              <dgm:else name="Name66">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67" axis="ch" ptType="sibTrans" hideLastTrans="0" st="6" cnt="1">
        <dgm:layoutNode name="picture_6">
          <dgm:alg type="sp"/>
          <dgm:shape xmlns:r="http://schemas.openxmlformats.org/officeDocument/2006/relationships" r:blip="">
            <dgm:adjLst/>
          </dgm:shape>
          <dgm:presOf/>
          <dgm:constrLst/>
          <dgm:forEach name="Name68" ref="pictureRepeat"/>
        </dgm:layoutNode>
      </dgm:forEach>
      <dgm:forEach name="Name69" axis="ch" ptType="node" st="6" cnt="1">
        <dgm:layoutNode name="line_6" styleLbl="parChTrans1D1">
          <dgm:alg type="sp"/>
          <dgm:shape xmlns:r="http://schemas.openxmlformats.org/officeDocument/2006/relationships" type="line" r:blip="" zOrderOff="-100">
            <dgm:adjLst/>
          </dgm:shape>
          <dgm:presOf/>
        </dgm:layoutNode>
        <dgm:layoutNode name="textparent_6">
          <dgm:choose name="Name70">
            <dgm:if name="Name71" func="var" arg="dir" op="equ" val="norm">
              <dgm:alg type="lin">
                <dgm:param type="horzAlign" val="l"/>
              </dgm:alg>
            </dgm:if>
            <dgm:else name="Name72">
              <dgm:alg type="lin">
                <dgm:param type="horzAlign" val="r"/>
              </dgm:alg>
            </dgm:else>
          </dgm:choose>
          <dgm:shape xmlns:r="http://schemas.openxmlformats.org/officeDocument/2006/relationships" type="rect" r:blip="" hideGeom="1">
            <dgm:adjLst/>
          </dgm:shape>
          <dgm:constrLst>
            <dgm:constr type="userW" for="ch" forName="text_6" refType="w"/>
            <dgm:constr type="h" for="ch" forName="text_6" refType="h"/>
          </dgm:constrLst>
          <dgm:presOf/>
          <dgm:layoutNode name="text_6" styleLbl="revTx">
            <dgm:varLst>
              <dgm:bulletEnabled val="1"/>
            </dgm:varLst>
            <dgm:choose name="Name73">
              <dgm:if name="Name74" func="var" arg="dir" op="equ" val="norm">
                <dgm:alg type="tx">
                  <dgm:param type="parTxLTRAlign" val="l"/>
                  <dgm:param type="shpTxLTRAlignCh" val="l"/>
                  <dgm:param type="parTxRTLAlign" val="r"/>
                  <dgm:param type="shpTxRTLAlignCh" val="r"/>
                </dgm:alg>
              </dgm:if>
              <dgm:else name="Name75">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forEach name="Name76" axis="ch" ptType="sibTrans" hideLastTrans="0" st="7" cnt="1">
        <dgm:layoutNode name="picture_7">
          <dgm:alg type="sp"/>
          <dgm:shape xmlns:r="http://schemas.openxmlformats.org/officeDocument/2006/relationships" r:blip="">
            <dgm:adjLst/>
          </dgm:shape>
          <dgm:presOf/>
          <dgm:constrLst/>
          <dgm:forEach name="Name77" ref="pictureRepeat"/>
        </dgm:layoutNode>
      </dgm:forEach>
      <dgm:forEach name="Name78" axis="ch" ptType="node" st="7" cnt="1">
        <dgm:layoutNode name="line_7" styleLbl="parChTrans1D1">
          <dgm:alg type="sp"/>
          <dgm:shape xmlns:r="http://schemas.openxmlformats.org/officeDocument/2006/relationships" type="line" r:blip="" zOrderOff="-100">
            <dgm:adjLst/>
          </dgm:shape>
          <dgm:presOf/>
        </dgm:layoutNode>
        <dgm:layoutNode name="textparent_7">
          <dgm:choose name="Name79">
            <dgm:if name="Name80" func="var" arg="dir" op="equ" val="norm">
              <dgm:alg type="lin">
                <dgm:param type="horzAlign" val="l"/>
              </dgm:alg>
            </dgm:if>
            <dgm:else name="Name81">
              <dgm:alg type="lin">
                <dgm:param type="horzAlign" val="r"/>
              </dgm:alg>
            </dgm:else>
          </dgm:choose>
          <dgm:shape xmlns:r="http://schemas.openxmlformats.org/officeDocument/2006/relationships" type="rect" r:blip="" hideGeom="1">
            <dgm:adjLst/>
          </dgm:shape>
          <dgm:constrLst>
            <dgm:constr type="userW" for="ch" forName="text_7" refType="w"/>
            <dgm:constr type="h" for="ch" forName="text_7" refType="h"/>
          </dgm:constrLst>
          <dgm:presOf/>
          <dgm:layoutNode name="text_7" styleLbl="revTx">
            <dgm:varLst>
              <dgm:bulletEnabled val="1"/>
            </dgm:varLst>
            <dgm:choose name="Name82">
              <dgm:if name="Name83" func="var" arg="dir" op="equ" val="norm">
                <dgm:alg type="tx">
                  <dgm:param type="parTxLTRAlign" val="l"/>
                  <dgm:param type="shpTxLTRAlignCh" val="l"/>
                  <dgm:param type="parTxRTLAlign" val="r"/>
                  <dgm:param type="shpTxRTLAlignCh" val="r"/>
                </dgm:alg>
              </dgm:if>
              <dgm:else name="Name84">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userW"/>
              <dgm:constr type="w" refType="userW" fact="0.1"/>
              <dgm:constr type="lMarg" refType="primFontSz" fact="0.3"/>
              <dgm:constr type="rMarg" refType="primFontSz" fact="0.3"/>
              <dgm:constr type="tMarg"/>
              <dgm:constr type="bMarg"/>
            </dgm:constrLst>
            <dgm:ruleLst>
              <dgm:rule type="w" val="NaN" fact="1" max="NaN"/>
              <dgm:rule type="primFontSz" val="5" fact="NaN" max="NaN"/>
            </dgm:ruleLst>
          </dgm:layoutNode>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7B421A-1346-4E83-9BBC-3898EF15A23E}"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C0CF1F-9261-471E-BED5-2F8DB9639B45}" type="slidenum">
              <a:rPr lang="en-US" smtClean="0"/>
              <a:t>‹#›</a:t>
            </a:fld>
            <a:endParaRPr lang="en-US"/>
          </a:p>
        </p:txBody>
      </p:sp>
    </p:spTree>
    <p:extLst>
      <p:ext uri="{BB962C8B-B14F-4D97-AF65-F5344CB8AC3E}">
        <p14:creationId xmlns:p14="http://schemas.microsoft.com/office/powerpoint/2010/main" val="3836832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C0CF1F-9261-471E-BED5-2F8DB9639B45}" type="slidenum">
              <a:rPr lang="en-US" smtClean="0"/>
              <a:t>17</a:t>
            </a:fld>
            <a:endParaRPr lang="en-US"/>
          </a:p>
        </p:txBody>
      </p:sp>
    </p:spTree>
    <p:extLst>
      <p:ext uri="{BB962C8B-B14F-4D97-AF65-F5344CB8AC3E}">
        <p14:creationId xmlns:p14="http://schemas.microsoft.com/office/powerpoint/2010/main" val="1058360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84E0-F5BC-830C-1302-242D279845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BBEC72-AD06-3E77-7A14-B1887AC906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E32002-B03F-6F94-FCEB-7E4E1F2A86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0A73CE9-26A7-87DB-4558-3FFCC670FA8D}"/>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C0CF1F-9261-471E-BED5-2F8DB9639B4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138045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AEE8B-EC34-B63C-20E7-D3B5F0AB59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31BD24-8B01-4051-5E8C-64E9113F88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639261-0E8F-3B05-70B0-6A007D0C93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4963351-C401-CB31-5DA6-605D5647980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C0CF1F-9261-471E-BED5-2F8DB9639B4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598576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C128A-95C0-2784-3522-62012039B0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E2DF68-7DF4-DE66-82F6-833014559B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0386C9-738D-82F4-A863-C6E8D9F9C7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8B25A11-5DDF-A7A8-4B28-17CFF9F2A536}"/>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C0CF1F-9261-471E-BED5-2F8DB9639B4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3332556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C47E6-73C1-183B-9EB6-2AE87220D1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A7FB85-8EC5-A56A-1F22-E0A1C414F8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DDE762-D72B-4E8B-5359-EEAF15F1F9E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C045E8-E76E-EC01-12C8-CA2924FB2FB2}"/>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C0CF1F-9261-471E-BED5-2F8DB9639B4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24483012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AF185-7918-0DC7-A4F9-E3B8EB51AF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5C929-1952-226C-AE49-22233DCCDB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E2605E-FB23-D7F5-D7D4-3D0C42E8B8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CEAE83-E041-0268-FB6E-9565EF958ED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C0CF1F-9261-471E-BED5-2F8DB9639B45}" type="slidenum">
              <a:rPr kumimoji="0" lang="en-US"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082756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sv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2.svg"/><Relationship Id="rId7" Type="http://schemas.openxmlformats.org/officeDocument/2006/relationships/diagramQuickStyle" Target="../diagrams/quickStyle2.xm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hyperlink" Target="https://www.linkedin.com/in/nour-khaled-b04987272/" TargetMode="External"/><Relationship Id="rId9" Type="http://schemas.microsoft.com/office/2007/relationships/diagramDrawing" Target="../diagrams/drawing2.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2700000"/>
        </a:gradFill>
        <a:effectLst/>
      </p:bgPr>
    </p:bg>
    <p:spTree>
      <p:nvGrpSpPr>
        <p:cNvPr id="1" name=""/>
        <p:cNvGrpSpPr/>
        <p:nvPr/>
      </p:nvGrpSpPr>
      <p:grpSpPr>
        <a:xfrm>
          <a:off x="0" y="0"/>
          <a:ext cx="0" cy="0"/>
          <a:chOff x="0" y="0"/>
          <a:chExt cx="0" cy="0"/>
        </a:xfrm>
      </p:grpSpPr>
      <p:sp>
        <p:nvSpPr>
          <p:cNvPr id="3" name="TextBox 3"/>
          <p:cNvSpPr txBox="1"/>
          <p:nvPr/>
        </p:nvSpPr>
        <p:spPr>
          <a:xfrm>
            <a:off x="4169371" y="2171700"/>
            <a:ext cx="9998074" cy="4021565"/>
          </a:xfrm>
          <a:prstGeom prst="rect">
            <a:avLst/>
          </a:prstGeom>
        </p:spPr>
        <p:txBody>
          <a:bodyPr lIns="0" tIns="0" rIns="0" bIns="0" rtlCol="0" anchor="t">
            <a:spAutoFit/>
          </a:bodyPr>
          <a:lstStyle/>
          <a:p>
            <a:pPr algn="ctr">
              <a:lnSpc>
                <a:spcPts val="15454"/>
              </a:lnSpc>
            </a:pPr>
            <a:r>
              <a:rPr lang="en-US" sz="15454" spc="-1128" dirty="0">
                <a:solidFill>
                  <a:srgbClr val="00F8F8"/>
                </a:solidFill>
                <a:latin typeface="+mj-lt"/>
                <a:ea typeface="Touvlo"/>
                <a:cs typeface="Touvlo"/>
                <a:sym typeface="Touvlo"/>
              </a:rPr>
              <a:t>FINANCIAL REPORT</a:t>
            </a:r>
          </a:p>
        </p:txBody>
      </p:sp>
      <p:sp>
        <p:nvSpPr>
          <p:cNvPr id="4" name="Freeform 4"/>
          <p:cNvSpPr/>
          <p:nvPr/>
        </p:nvSpPr>
        <p:spPr>
          <a:xfrm>
            <a:off x="-2069238" y="7105632"/>
            <a:ext cx="4544458" cy="4114800"/>
          </a:xfrm>
          <a:custGeom>
            <a:avLst/>
            <a:gdLst/>
            <a:ahLst/>
            <a:cxnLst/>
            <a:rect l="l" t="t" r="r" b="b"/>
            <a:pathLst>
              <a:path w="4544458" h="4114800">
                <a:moveTo>
                  <a:pt x="0" y="0"/>
                </a:moveTo>
                <a:lnTo>
                  <a:pt x="4544458" y="0"/>
                </a:lnTo>
                <a:lnTo>
                  <a:pt x="454445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mj-lt"/>
            </a:endParaRPr>
          </a:p>
        </p:txBody>
      </p:sp>
      <p:sp>
        <p:nvSpPr>
          <p:cNvPr id="6" name="Freeform 6"/>
          <p:cNvSpPr/>
          <p:nvPr/>
        </p:nvSpPr>
        <p:spPr>
          <a:xfrm flipV="1">
            <a:off x="15812780" y="-933432"/>
            <a:ext cx="4544458" cy="4114800"/>
          </a:xfrm>
          <a:custGeom>
            <a:avLst/>
            <a:gdLst/>
            <a:ahLst/>
            <a:cxnLst/>
            <a:rect l="l" t="t" r="r" b="b"/>
            <a:pathLst>
              <a:path w="4544458" h="4114800">
                <a:moveTo>
                  <a:pt x="0" y="4114800"/>
                </a:moveTo>
                <a:lnTo>
                  <a:pt x="4544458" y="4114800"/>
                </a:lnTo>
                <a:lnTo>
                  <a:pt x="454445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latin typeface="+mj-lt"/>
            </a:endParaRPr>
          </a:p>
        </p:txBody>
      </p:sp>
      <p:sp>
        <p:nvSpPr>
          <p:cNvPr id="11" name="TextBox 10">
            <a:extLst>
              <a:ext uri="{FF2B5EF4-FFF2-40B4-BE49-F238E27FC236}">
                <a16:creationId xmlns:a16="http://schemas.microsoft.com/office/drawing/2014/main" id="{5EE0AAFF-1552-32BE-41E1-93ABBBF9C06E}"/>
              </a:ext>
            </a:extLst>
          </p:cNvPr>
          <p:cNvSpPr txBox="1"/>
          <p:nvPr/>
        </p:nvSpPr>
        <p:spPr>
          <a:xfrm>
            <a:off x="6742150" y="7906332"/>
            <a:ext cx="4803699" cy="417935"/>
          </a:xfrm>
          <a:prstGeom prst="rect">
            <a:avLst/>
          </a:prstGeom>
        </p:spPr>
        <p:txBody>
          <a:bodyPr wrap="square" lIns="0" tIns="0" rIns="0" bIns="0" rtlCol="0" anchor="t">
            <a:spAutoFit/>
          </a:bodyPr>
          <a:lstStyle/>
          <a:p>
            <a:pPr algn="ctr">
              <a:lnSpc>
                <a:spcPts val="3499"/>
              </a:lnSpc>
              <a:spcBef>
                <a:spcPct val="0"/>
              </a:spcBef>
            </a:pPr>
            <a:r>
              <a:rPr lang="en-US" sz="2499" spc="-149" dirty="0">
                <a:solidFill>
                  <a:srgbClr val="FFFFFF"/>
                </a:solidFill>
                <a:latin typeface="+mj-lt"/>
                <a:ea typeface="Touvlo"/>
                <a:cs typeface="Touvlo"/>
                <a:sym typeface="Touvlo"/>
              </a:rPr>
              <a:t>Made By: Nour El-Deen Khaled</a:t>
            </a:r>
          </a:p>
        </p:txBody>
      </p:sp>
      <p:graphicFrame>
        <p:nvGraphicFramePr>
          <p:cNvPr id="14" name="Diagram 13">
            <a:extLst>
              <a:ext uri="{FF2B5EF4-FFF2-40B4-BE49-F238E27FC236}">
                <a16:creationId xmlns:a16="http://schemas.microsoft.com/office/drawing/2014/main" id="{72D8A896-91D2-FDF4-740D-9E794C4833D4}"/>
              </a:ext>
            </a:extLst>
          </p:cNvPr>
          <p:cNvGraphicFramePr/>
          <p:nvPr>
            <p:extLst>
              <p:ext uri="{D42A27DB-BD31-4B8C-83A1-F6EECF244321}">
                <p14:modId xmlns:p14="http://schemas.microsoft.com/office/powerpoint/2010/main" val="49412074"/>
              </p:ext>
            </p:extLst>
          </p:nvPr>
        </p:nvGraphicFramePr>
        <p:xfrm>
          <a:off x="11353800" y="6462967"/>
          <a:ext cx="3355667" cy="288673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5891521A-E7E4-2D9A-4F5F-FBEF7BF59B2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C9799C6E-067B-F73B-9196-17C21FC74E51}"/>
              </a:ext>
            </a:extLst>
          </p:cNvPr>
          <p:cNvGrpSpPr/>
          <p:nvPr/>
        </p:nvGrpSpPr>
        <p:grpSpPr>
          <a:xfrm>
            <a:off x="917734" y="3467100"/>
            <a:ext cx="16836865" cy="6400801"/>
            <a:chOff x="0" y="0"/>
            <a:chExt cx="925536" cy="1007605"/>
          </a:xfrm>
        </p:grpSpPr>
        <p:sp>
          <p:nvSpPr>
            <p:cNvPr id="3" name="Freeform 3">
              <a:extLst>
                <a:ext uri="{FF2B5EF4-FFF2-40B4-BE49-F238E27FC236}">
                  <a16:creationId xmlns:a16="http://schemas.microsoft.com/office/drawing/2014/main" id="{1F7693FF-C3D2-6F2C-036F-F783CD1F7429}"/>
                </a:ext>
              </a:extLst>
            </p:cNvPr>
            <p:cNvSpPr/>
            <p:nvPr/>
          </p:nvSpPr>
          <p:spPr>
            <a:xfrm>
              <a:off x="0" y="0"/>
              <a:ext cx="925536" cy="1007605"/>
            </a:xfrm>
            <a:custGeom>
              <a:avLst/>
              <a:gdLst/>
              <a:ahLst/>
              <a:cxnLst/>
              <a:rect l="l" t="t" r="r" b="b"/>
              <a:pathLst>
                <a:path w="925536" h="1007605">
                  <a:moveTo>
                    <a:pt x="66092" y="0"/>
                  </a:moveTo>
                  <a:lnTo>
                    <a:pt x="859444" y="0"/>
                  </a:lnTo>
                  <a:cubicBezTo>
                    <a:pt x="895945" y="0"/>
                    <a:pt x="925536" y="29590"/>
                    <a:pt x="925536" y="66092"/>
                  </a:cubicBezTo>
                  <a:lnTo>
                    <a:pt x="925536" y="941513"/>
                  </a:lnTo>
                  <a:cubicBezTo>
                    <a:pt x="925536" y="978015"/>
                    <a:pt x="895945" y="1007605"/>
                    <a:pt x="859444" y="1007605"/>
                  </a:cubicBezTo>
                  <a:lnTo>
                    <a:pt x="66092" y="1007605"/>
                  </a:lnTo>
                  <a:cubicBezTo>
                    <a:pt x="29590" y="1007605"/>
                    <a:pt x="0" y="978015"/>
                    <a:pt x="0" y="941513"/>
                  </a:cubicBezTo>
                  <a:lnTo>
                    <a:pt x="0" y="66092"/>
                  </a:lnTo>
                  <a:cubicBezTo>
                    <a:pt x="0" y="29590"/>
                    <a:pt x="29590" y="0"/>
                    <a:pt x="66092" y="0"/>
                  </a:cubicBezTo>
                  <a:close/>
                </a:path>
              </a:pathLst>
            </a:custGeom>
            <a:gradFill rotWithShape="1">
              <a:gsLst>
                <a:gs pos="0">
                  <a:srgbClr val="1D454D">
                    <a:alpha val="100000"/>
                  </a:srgbClr>
                </a:gs>
                <a:gs pos="100000">
                  <a:srgbClr val="000000">
                    <a:alpha val="0"/>
                  </a:srgbClr>
                </a:gs>
              </a:gsLst>
              <a:lin ang="5400000"/>
            </a:gradFill>
          </p:spPr>
          <p:txBody>
            <a:bodyPr/>
            <a:lstStyle/>
            <a:p>
              <a:endParaRPr lang="en-US" sz="2800"/>
            </a:p>
          </p:txBody>
        </p:sp>
        <p:sp>
          <p:nvSpPr>
            <p:cNvPr id="4" name="TextBox 4">
              <a:extLst>
                <a:ext uri="{FF2B5EF4-FFF2-40B4-BE49-F238E27FC236}">
                  <a16:creationId xmlns:a16="http://schemas.microsoft.com/office/drawing/2014/main" id="{75FE6004-8995-3588-E14E-4DCB9A40F16B}"/>
                </a:ext>
              </a:extLst>
            </p:cNvPr>
            <p:cNvSpPr txBox="1"/>
            <p:nvPr/>
          </p:nvSpPr>
          <p:spPr>
            <a:xfrm>
              <a:off x="0" y="-47625"/>
              <a:ext cx="925536" cy="1055230"/>
            </a:xfrm>
            <a:prstGeom prst="rect">
              <a:avLst/>
            </a:prstGeom>
          </p:spPr>
          <p:txBody>
            <a:bodyPr lIns="50800" tIns="50800" rIns="50800" bIns="50800" rtlCol="0" anchor="ctr"/>
            <a:lstStyle/>
            <a:p>
              <a:pPr algn="ctr">
                <a:lnSpc>
                  <a:spcPts val="2800"/>
                </a:lnSpc>
              </a:pPr>
              <a:endParaRPr sz="2800"/>
            </a:p>
          </p:txBody>
        </p:sp>
      </p:grpSp>
      <p:sp>
        <p:nvSpPr>
          <p:cNvPr id="30" name="TextBox 30">
            <a:extLst>
              <a:ext uri="{FF2B5EF4-FFF2-40B4-BE49-F238E27FC236}">
                <a16:creationId xmlns:a16="http://schemas.microsoft.com/office/drawing/2014/main" id="{53813F30-0D4E-08FF-F353-3A1038519442}"/>
              </a:ext>
            </a:extLst>
          </p:cNvPr>
          <p:cNvSpPr txBox="1"/>
          <p:nvPr/>
        </p:nvSpPr>
        <p:spPr>
          <a:xfrm>
            <a:off x="818265" y="1900728"/>
            <a:ext cx="6769707" cy="1170257"/>
          </a:xfrm>
          <a:prstGeom prst="rect">
            <a:avLst/>
          </a:prstGeom>
        </p:spPr>
        <p:txBody>
          <a:bodyPr wrap="square" lIns="0" tIns="0" rIns="0" bIns="0" rtlCol="0" anchor="t">
            <a:spAutoFit/>
          </a:bodyPr>
          <a:lstStyle/>
          <a:p>
            <a:pPr algn="l">
              <a:lnSpc>
                <a:spcPts val="9799"/>
              </a:lnSpc>
              <a:spcBef>
                <a:spcPct val="0"/>
              </a:spcBef>
            </a:pPr>
            <a:r>
              <a:rPr lang="en-US" sz="6999" spc="-510" dirty="0">
                <a:solidFill>
                  <a:srgbClr val="00F8F8"/>
                </a:solidFill>
                <a:ea typeface="Touvlo"/>
                <a:cs typeface="Touvlo"/>
                <a:sym typeface="Touvlo"/>
              </a:rPr>
              <a:t>Data Preparation</a:t>
            </a:r>
          </a:p>
        </p:txBody>
      </p:sp>
      <p:sp>
        <p:nvSpPr>
          <p:cNvPr id="44" name="TextBox 17">
            <a:extLst>
              <a:ext uri="{FF2B5EF4-FFF2-40B4-BE49-F238E27FC236}">
                <a16:creationId xmlns:a16="http://schemas.microsoft.com/office/drawing/2014/main" id="{1198F15B-5C70-26C1-5C76-9593C7CE63C6}"/>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5" name="TextBox 18">
            <a:extLst>
              <a:ext uri="{FF2B5EF4-FFF2-40B4-BE49-F238E27FC236}">
                <a16:creationId xmlns:a16="http://schemas.microsoft.com/office/drawing/2014/main" id="{3D277A83-491C-FE50-BD8F-E41E530B4D39}"/>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46" name="TextBox 19">
            <a:extLst>
              <a:ext uri="{FF2B5EF4-FFF2-40B4-BE49-F238E27FC236}">
                <a16:creationId xmlns:a16="http://schemas.microsoft.com/office/drawing/2014/main" id="{7F1BBF1D-ACBD-E7D7-3864-40A5320CBC6C}"/>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47" name="TextBox 17">
            <a:extLst>
              <a:ext uri="{FF2B5EF4-FFF2-40B4-BE49-F238E27FC236}">
                <a16:creationId xmlns:a16="http://schemas.microsoft.com/office/drawing/2014/main" id="{050E3851-5749-0231-BA92-7FF030E0FE56}"/>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48" name="TextBox 18">
            <a:extLst>
              <a:ext uri="{FF2B5EF4-FFF2-40B4-BE49-F238E27FC236}">
                <a16:creationId xmlns:a16="http://schemas.microsoft.com/office/drawing/2014/main" id="{AA18C55B-D52D-0303-32D8-D8222371E134}"/>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49" name="TextBox 17">
            <a:extLst>
              <a:ext uri="{FF2B5EF4-FFF2-40B4-BE49-F238E27FC236}">
                <a16:creationId xmlns:a16="http://schemas.microsoft.com/office/drawing/2014/main" id="{AED969B6-A698-4524-508B-F9F9BAE924DF}"/>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51" name="TextBox 19">
            <a:extLst>
              <a:ext uri="{FF2B5EF4-FFF2-40B4-BE49-F238E27FC236}">
                <a16:creationId xmlns:a16="http://schemas.microsoft.com/office/drawing/2014/main" id="{0F6394FF-F0A7-BE8D-A408-AE046C6E2750}"/>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60" name="TextBox 59">
            <a:extLst>
              <a:ext uri="{FF2B5EF4-FFF2-40B4-BE49-F238E27FC236}">
                <a16:creationId xmlns:a16="http://schemas.microsoft.com/office/drawing/2014/main" id="{AF36DBA9-302C-738A-DE9B-48E3AEDDBE84}"/>
              </a:ext>
            </a:extLst>
          </p:cNvPr>
          <p:cNvSpPr txBox="1"/>
          <p:nvPr/>
        </p:nvSpPr>
        <p:spPr>
          <a:xfrm>
            <a:off x="1143000" y="3820567"/>
            <a:ext cx="16836865" cy="5693866"/>
          </a:xfrm>
          <a:prstGeom prst="rect">
            <a:avLst/>
          </a:prstGeom>
          <a:noFill/>
        </p:spPr>
        <p:txBody>
          <a:bodyPr wrap="square" rtlCol="0">
            <a:spAutoFit/>
          </a:bodyPr>
          <a:lstStyle/>
          <a:p>
            <a:r>
              <a:rPr lang="en-US" sz="2800" dirty="0">
                <a:solidFill>
                  <a:schemeClr val="bg1">
                    <a:lumMod val="95000"/>
                  </a:schemeClr>
                </a:solidFill>
              </a:rPr>
              <a:t>After getting the data from the Excel file I followed an ETL process and used power Query for:</a:t>
            </a:r>
          </a:p>
          <a:p>
            <a:endParaRPr lang="en-US" sz="2800" dirty="0">
              <a:solidFill>
                <a:schemeClr val="bg1">
                  <a:lumMod val="95000"/>
                </a:schemeClr>
              </a:solidFill>
            </a:endParaRPr>
          </a:p>
          <a:p>
            <a:r>
              <a:rPr lang="en-US" sz="2800" dirty="0">
                <a:solidFill>
                  <a:schemeClr val="bg1">
                    <a:lumMod val="95000"/>
                  </a:schemeClr>
                </a:solidFill>
              </a:rPr>
              <a:t>1- Cleaning the data if it needed any cleaning</a:t>
            </a:r>
          </a:p>
          <a:p>
            <a:endParaRPr lang="en-US" sz="2800" dirty="0">
              <a:solidFill>
                <a:schemeClr val="bg1">
                  <a:lumMod val="95000"/>
                </a:schemeClr>
              </a:solidFill>
            </a:endParaRPr>
          </a:p>
          <a:p>
            <a:r>
              <a:rPr lang="en-US" sz="2800" dirty="0">
                <a:solidFill>
                  <a:schemeClr val="bg1">
                    <a:lumMod val="95000"/>
                  </a:schemeClr>
                </a:solidFill>
              </a:rPr>
              <a:t>2- Re-Checking for data Types</a:t>
            </a:r>
          </a:p>
          <a:p>
            <a:endParaRPr lang="en-US" sz="2800" dirty="0">
              <a:solidFill>
                <a:schemeClr val="bg1">
                  <a:lumMod val="95000"/>
                </a:schemeClr>
              </a:solidFill>
            </a:endParaRPr>
          </a:p>
          <a:p>
            <a:r>
              <a:rPr lang="en-US" sz="2800" dirty="0">
                <a:solidFill>
                  <a:schemeClr val="bg1">
                    <a:lumMod val="95000"/>
                  </a:schemeClr>
                </a:solidFill>
              </a:rPr>
              <a:t>3- Recalculating some columns because it was calculated wrong and here are some of the columns I recalculated and the way I calculated it with:</a:t>
            </a:r>
          </a:p>
          <a:p>
            <a:r>
              <a:rPr lang="en-US" sz="2800" dirty="0">
                <a:solidFill>
                  <a:schemeClr val="bg1">
                    <a:lumMod val="95000"/>
                  </a:schemeClr>
                </a:solidFill>
              </a:rPr>
              <a:t>	1. </a:t>
            </a:r>
            <a:r>
              <a:rPr lang="en-US" sz="2800" dirty="0" err="1">
                <a:solidFill>
                  <a:schemeClr val="bg1">
                    <a:lumMod val="95000"/>
                  </a:schemeClr>
                </a:solidFill>
              </a:rPr>
              <a:t>GrossProfit</a:t>
            </a:r>
            <a:r>
              <a:rPr lang="en-US" sz="2800" dirty="0">
                <a:solidFill>
                  <a:schemeClr val="bg1">
                    <a:lumMod val="95000"/>
                  </a:schemeClr>
                </a:solidFill>
              </a:rPr>
              <a:t> = Revenue – COGS</a:t>
            </a:r>
          </a:p>
          <a:p>
            <a:r>
              <a:rPr lang="en-US" sz="2800" dirty="0">
                <a:solidFill>
                  <a:schemeClr val="bg1">
                    <a:lumMod val="95000"/>
                  </a:schemeClr>
                </a:solidFill>
              </a:rPr>
              <a:t>	2. </a:t>
            </a:r>
            <a:r>
              <a:rPr lang="en-US" sz="2800" dirty="0" err="1">
                <a:solidFill>
                  <a:schemeClr val="bg1">
                    <a:lumMod val="95000"/>
                  </a:schemeClr>
                </a:solidFill>
              </a:rPr>
              <a:t>NetProfit</a:t>
            </a:r>
            <a:r>
              <a:rPr lang="en-US" sz="2800" dirty="0">
                <a:solidFill>
                  <a:schemeClr val="bg1">
                    <a:lumMod val="95000"/>
                  </a:schemeClr>
                </a:solidFill>
              </a:rPr>
              <a:t> = </a:t>
            </a:r>
            <a:r>
              <a:rPr lang="en-US" sz="2800" dirty="0" err="1">
                <a:solidFill>
                  <a:schemeClr val="bg1">
                    <a:lumMod val="95000"/>
                  </a:schemeClr>
                </a:solidFill>
              </a:rPr>
              <a:t>GrossProfit</a:t>
            </a:r>
            <a:r>
              <a:rPr lang="en-US" sz="2800" dirty="0">
                <a:solidFill>
                  <a:schemeClr val="bg1">
                    <a:lumMod val="95000"/>
                  </a:schemeClr>
                </a:solidFill>
              </a:rPr>
              <a:t> – Operating expenses</a:t>
            </a:r>
          </a:p>
          <a:p>
            <a:r>
              <a:rPr lang="en-US" sz="2800" dirty="0">
                <a:solidFill>
                  <a:schemeClr val="bg1">
                    <a:lumMod val="95000"/>
                  </a:schemeClr>
                </a:solidFill>
              </a:rPr>
              <a:t>	3. equity = Total Assets – Total Liabilities</a:t>
            </a:r>
            <a:br>
              <a:rPr lang="en-US" sz="2800" dirty="0">
                <a:solidFill>
                  <a:schemeClr val="bg1">
                    <a:lumMod val="95000"/>
                  </a:schemeClr>
                </a:solidFill>
              </a:rPr>
            </a:br>
            <a:endParaRPr lang="en-US" sz="2800" dirty="0">
              <a:solidFill>
                <a:schemeClr val="bg1">
                  <a:lumMod val="95000"/>
                </a:schemeClr>
              </a:solidFill>
            </a:endParaRPr>
          </a:p>
          <a:p>
            <a:r>
              <a:rPr lang="en-US" sz="2800" dirty="0">
                <a:solidFill>
                  <a:schemeClr val="bg1">
                    <a:lumMod val="95000"/>
                  </a:schemeClr>
                </a:solidFill>
              </a:rPr>
              <a:t>4- Re-Validating the Date columns and checking if there is any non-valid dates</a:t>
            </a:r>
          </a:p>
        </p:txBody>
      </p:sp>
      <p:sp>
        <p:nvSpPr>
          <p:cNvPr id="63" name="TextBox 17">
            <a:extLst>
              <a:ext uri="{FF2B5EF4-FFF2-40B4-BE49-F238E27FC236}">
                <a16:creationId xmlns:a16="http://schemas.microsoft.com/office/drawing/2014/main" id="{CEB7BFF3-EA91-19BF-854C-2F9213DABE69}"/>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Data</a:t>
            </a:r>
          </a:p>
        </p:txBody>
      </p:sp>
    </p:spTree>
    <p:extLst>
      <p:ext uri="{BB962C8B-B14F-4D97-AF65-F5344CB8AC3E}">
        <p14:creationId xmlns:p14="http://schemas.microsoft.com/office/powerpoint/2010/main" val="2790908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7CD7A139-04EC-B03F-4F0C-181E9725F37E}"/>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000368CC-0F16-201B-2A3C-4AC5D7AA9FA7}"/>
              </a:ext>
            </a:extLst>
          </p:cNvPr>
          <p:cNvSpPr txBox="1"/>
          <p:nvPr/>
        </p:nvSpPr>
        <p:spPr>
          <a:xfrm>
            <a:off x="818265" y="1900728"/>
            <a:ext cx="12669135" cy="1170257"/>
          </a:xfrm>
          <a:prstGeom prst="rect">
            <a:avLst/>
          </a:prstGeom>
        </p:spPr>
        <p:txBody>
          <a:bodyPr wrap="square" lIns="0" tIns="0" rIns="0" bIns="0" rtlCol="0" anchor="t">
            <a:spAutoFit/>
          </a:bodyPr>
          <a:lstStyle/>
          <a:p>
            <a:pPr algn="l">
              <a:lnSpc>
                <a:spcPts val="9799"/>
              </a:lnSpc>
              <a:spcBef>
                <a:spcPct val="0"/>
              </a:spcBef>
            </a:pPr>
            <a:r>
              <a:rPr lang="en-US" sz="6999" spc="-510" dirty="0">
                <a:solidFill>
                  <a:srgbClr val="00F8F8"/>
                </a:solidFill>
                <a:ea typeface="Touvlo"/>
                <a:cs typeface="Touvlo"/>
                <a:sym typeface="Touvlo"/>
              </a:rPr>
              <a:t>1. Overview Analysis &amp; Findings</a:t>
            </a:r>
          </a:p>
        </p:txBody>
      </p:sp>
      <p:sp>
        <p:nvSpPr>
          <p:cNvPr id="44" name="TextBox 17">
            <a:extLst>
              <a:ext uri="{FF2B5EF4-FFF2-40B4-BE49-F238E27FC236}">
                <a16:creationId xmlns:a16="http://schemas.microsoft.com/office/drawing/2014/main" id="{A2A3C1F1-568D-193B-0350-D27D60643265}"/>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5" name="TextBox 18">
            <a:extLst>
              <a:ext uri="{FF2B5EF4-FFF2-40B4-BE49-F238E27FC236}">
                <a16:creationId xmlns:a16="http://schemas.microsoft.com/office/drawing/2014/main" id="{143BC064-E77E-16A2-DD59-27F64C9BE65B}"/>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46" name="TextBox 19">
            <a:extLst>
              <a:ext uri="{FF2B5EF4-FFF2-40B4-BE49-F238E27FC236}">
                <a16:creationId xmlns:a16="http://schemas.microsoft.com/office/drawing/2014/main" id="{6C1567A9-6AC1-86E0-9F64-BFF806F3D956}"/>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47" name="TextBox 17">
            <a:extLst>
              <a:ext uri="{FF2B5EF4-FFF2-40B4-BE49-F238E27FC236}">
                <a16:creationId xmlns:a16="http://schemas.microsoft.com/office/drawing/2014/main" id="{C2AD7843-1040-95D1-7F52-8E9236A7414B}"/>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48" name="TextBox 18">
            <a:extLst>
              <a:ext uri="{FF2B5EF4-FFF2-40B4-BE49-F238E27FC236}">
                <a16:creationId xmlns:a16="http://schemas.microsoft.com/office/drawing/2014/main" id="{32B27C19-487B-2E08-D349-9959E21C543E}"/>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49" name="TextBox 17">
            <a:extLst>
              <a:ext uri="{FF2B5EF4-FFF2-40B4-BE49-F238E27FC236}">
                <a16:creationId xmlns:a16="http://schemas.microsoft.com/office/drawing/2014/main" id="{1613120B-6769-5F45-53B3-288D5D14E42F}"/>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51" name="TextBox 19">
            <a:extLst>
              <a:ext uri="{FF2B5EF4-FFF2-40B4-BE49-F238E27FC236}">
                <a16:creationId xmlns:a16="http://schemas.microsoft.com/office/drawing/2014/main" id="{33A25296-E942-A84C-FB20-BA586DD3900D}"/>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63" name="TextBox 17">
            <a:extLst>
              <a:ext uri="{FF2B5EF4-FFF2-40B4-BE49-F238E27FC236}">
                <a16:creationId xmlns:a16="http://schemas.microsoft.com/office/drawing/2014/main" id="{01A1C444-03DF-5EEC-E733-7A9DA2CF158F}"/>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
        <p:nvSpPr>
          <p:cNvPr id="8" name="TextBox 8"/>
          <p:cNvSpPr txBox="1"/>
          <p:nvPr/>
        </p:nvSpPr>
        <p:spPr>
          <a:xfrm>
            <a:off x="1971160" y="6972300"/>
            <a:ext cx="14345679" cy="2585323"/>
          </a:xfrm>
          <a:prstGeom prst="rect">
            <a:avLst/>
          </a:prstGeom>
        </p:spPr>
        <p:txBody>
          <a:bodyPr wrap="square" lIns="0" tIns="0" rIns="0" bIns="0" rtlCol="0" anchor="t">
            <a:spAutoFit/>
          </a:bodyPr>
          <a:lstStyle/>
          <a:p>
            <a:pPr algn="ctr"/>
            <a:r>
              <a:rPr lang="en-US" sz="3600" b="1" i="0" dirty="0">
                <a:solidFill>
                  <a:srgbClr val="F8FAFF"/>
                </a:solidFill>
                <a:effectLst/>
              </a:rPr>
              <a:t>Revenue vs. Profit</a:t>
            </a:r>
            <a:br>
              <a:rPr lang="en-US" sz="3600" b="1" i="0" dirty="0">
                <a:solidFill>
                  <a:srgbClr val="F8FAFF"/>
                </a:solidFill>
                <a:effectLst/>
              </a:rPr>
            </a:br>
            <a:endParaRPr lang="en-US" sz="3600" dirty="0">
              <a:solidFill>
                <a:srgbClr val="F8FAFF"/>
              </a:solidFill>
            </a:endParaRPr>
          </a:p>
          <a:p>
            <a:pPr algn="l"/>
            <a:r>
              <a:rPr lang="en-US" sz="2400" b="0" i="0" dirty="0">
                <a:solidFill>
                  <a:srgbClr val="F8FAFF"/>
                </a:solidFill>
                <a:effectLst/>
              </a:rPr>
              <a:t>The company generated </a:t>
            </a:r>
            <a:r>
              <a:rPr lang="en-US" sz="2400" b="1" i="0" dirty="0">
                <a:solidFill>
                  <a:srgbClr val="F8FAFF"/>
                </a:solidFill>
                <a:effectLst/>
              </a:rPr>
              <a:t>8.9 millions in revenue ,</a:t>
            </a:r>
            <a:r>
              <a:rPr lang="en-US" sz="2400" i="1" dirty="0">
                <a:solidFill>
                  <a:srgbClr val="F8FAFF"/>
                </a:solidFill>
                <a:effectLst/>
              </a:rPr>
              <a:t>but </a:t>
            </a:r>
            <a:r>
              <a:rPr lang="en-US" sz="2400" dirty="0" err="1">
                <a:solidFill>
                  <a:srgbClr val="F8FAFF"/>
                </a:solidFill>
                <a:effectLst/>
              </a:rPr>
              <a:t>netprofit</a:t>
            </a:r>
            <a:r>
              <a:rPr lang="en-US" sz="2400" dirty="0">
                <a:solidFill>
                  <a:srgbClr val="F8FAFF"/>
                </a:solidFill>
                <a:effectLst/>
              </a:rPr>
              <a:t> was only</a:t>
            </a:r>
            <a:r>
              <a:rPr lang="en-US" sz="2400" b="1" i="1" dirty="0">
                <a:solidFill>
                  <a:srgbClr val="F8FAFF"/>
                </a:solidFill>
                <a:effectLst/>
              </a:rPr>
              <a:t> </a:t>
            </a:r>
            <a:r>
              <a:rPr lang="en-US" sz="2400" b="1" i="0" dirty="0">
                <a:solidFill>
                  <a:srgbClr val="F8FAFF"/>
                </a:solidFill>
                <a:effectLst/>
              </a:rPr>
              <a:t>1.59M</a:t>
            </a:r>
            <a:r>
              <a:rPr lang="en-US" sz="2400" b="0" i="0" dirty="0">
                <a:solidFill>
                  <a:srgbClr val="F8FAFF"/>
                </a:solidFill>
                <a:effectLst/>
              </a:rPr>
              <a:t> (17.8% margin), indicating significant operating costs or tax burdens.</a:t>
            </a:r>
          </a:p>
          <a:p>
            <a:br>
              <a:rPr lang="en-US" sz="2400" dirty="0"/>
            </a:br>
            <a:endParaRPr lang="en-US" sz="2400" spc="-107" dirty="0">
              <a:solidFill>
                <a:srgbClr val="FFFFFF"/>
              </a:solidFill>
              <a:ea typeface="Touvlo"/>
              <a:cs typeface="Touvlo"/>
              <a:sym typeface="Touvlo"/>
            </a:endParaRPr>
          </a:p>
        </p:txBody>
      </p:sp>
      <p:pic>
        <p:nvPicPr>
          <p:cNvPr id="15" name="Picture 14">
            <a:extLst>
              <a:ext uri="{FF2B5EF4-FFF2-40B4-BE49-F238E27FC236}">
                <a16:creationId xmlns:a16="http://schemas.microsoft.com/office/drawing/2014/main" id="{28F7A082-2C1C-1BEB-0AE1-32CA71DE60AB}"/>
              </a:ext>
            </a:extLst>
          </p:cNvPr>
          <p:cNvPicPr>
            <a:picLocks noChangeAspect="1"/>
          </p:cNvPicPr>
          <p:nvPr/>
        </p:nvPicPr>
        <p:blipFill>
          <a:blip r:embed="rId2"/>
          <a:stretch>
            <a:fillRect/>
          </a:stretch>
        </p:blipFill>
        <p:spPr>
          <a:xfrm>
            <a:off x="3668184" y="3314700"/>
            <a:ext cx="11487936" cy="2819400"/>
          </a:xfrm>
          <a:prstGeom prst="rect">
            <a:avLst/>
          </a:prstGeom>
        </p:spPr>
      </p:pic>
    </p:spTree>
    <p:extLst>
      <p:ext uri="{BB962C8B-B14F-4D97-AF65-F5344CB8AC3E}">
        <p14:creationId xmlns:p14="http://schemas.microsoft.com/office/powerpoint/2010/main" val="27013100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BF446C35-47AC-AC58-4E86-6D160B645E17}"/>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FE55B00D-C3D0-2F6B-CCBA-B4F22E990B82}"/>
              </a:ext>
            </a:extLst>
          </p:cNvPr>
          <p:cNvSpPr txBox="1"/>
          <p:nvPr/>
        </p:nvSpPr>
        <p:spPr>
          <a:xfrm>
            <a:off x="818265" y="1900728"/>
            <a:ext cx="9973109" cy="1193800"/>
          </a:xfrm>
          <a:prstGeom prst="rect">
            <a:avLst/>
          </a:prstGeom>
        </p:spPr>
        <p:txBody>
          <a:bodyPr lIns="0" tIns="0" rIns="0" bIns="0" rtlCol="0" anchor="t">
            <a:spAutoFit/>
          </a:bodyPr>
          <a:lstStyle/>
          <a:p>
            <a:pPr algn="l">
              <a:lnSpc>
                <a:spcPts val="9799"/>
              </a:lnSpc>
              <a:spcBef>
                <a:spcPct val="0"/>
              </a:spcBef>
            </a:pPr>
            <a:r>
              <a:rPr lang="en-US" sz="6999" spc="-510" dirty="0">
                <a:solidFill>
                  <a:srgbClr val="00F8F8"/>
                </a:solidFill>
                <a:ea typeface="Touvlo"/>
                <a:cs typeface="Touvlo"/>
                <a:sym typeface="Touvlo"/>
              </a:rPr>
              <a:t>2. Tax Analysis &amp; Findings</a:t>
            </a:r>
          </a:p>
        </p:txBody>
      </p:sp>
      <p:sp>
        <p:nvSpPr>
          <p:cNvPr id="8" name="TextBox 8">
            <a:extLst>
              <a:ext uri="{FF2B5EF4-FFF2-40B4-BE49-F238E27FC236}">
                <a16:creationId xmlns:a16="http://schemas.microsoft.com/office/drawing/2014/main" id="{40F94F98-1C92-72D1-81A7-6CEA83B19E6A}"/>
              </a:ext>
            </a:extLst>
          </p:cNvPr>
          <p:cNvSpPr txBox="1"/>
          <p:nvPr/>
        </p:nvSpPr>
        <p:spPr>
          <a:xfrm>
            <a:off x="1971160" y="6972300"/>
            <a:ext cx="14345679" cy="2623795"/>
          </a:xfrm>
          <a:prstGeom prst="rect">
            <a:avLst/>
          </a:prstGeom>
        </p:spPr>
        <p:txBody>
          <a:bodyPr wrap="square" lIns="0" tIns="0" rIns="0" bIns="0" rtlCol="0" anchor="t">
            <a:spAutoFit/>
          </a:bodyPr>
          <a:lstStyle/>
          <a:p>
            <a:pPr algn="ctr"/>
            <a:r>
              <a:rPr lang="en-US" sz="3600" b="1" i="0" dirty="0">
                <a:solidFill>
                  <a:srgbClr val="F8FAFF"/>
                </a:solidFill>
                <a:effectLst/>
              </a:rPr>
              <a:t>Tax Efficiency</a:t>
            </a:r>
            <a:br>
              <a:rPr lang="en-US" sz="3600" b="1" i="0" dirty="0">
                <a:solidFill>
                  <a:srgbClr val="F8FAFF"/>
                </a:solidFill>
                <a:effectLst/>
              </a:rPr>
            </a:br>
            <a:endParaRPr lang="en-US" sz="3600" dirty="0">
              <a:solidFill>
                <a:srgbClr val="F8FAFF"/>
              </a:solidFill>
            </a:endParaRPr>
          </a:p>
          <a:p>
            <a:pPr algn="l">
              <a:spcAft>
                <a:spcPts val="300"/>
              </a:spcAft>
            </a:pPr>
            <a:r>
              <a:rPr lang="en-US" sz="2400" b="0" i="0" dirty="0">
                <a:solidFill>
                  <a:srgbClr val="F8FAFF"/>
                </a:solidFill>
                <a:effectLst/>
              </a:rPr>
              <a:t>Total tax paid was </a:t>
            </a:r>
            <a:r>
              <a:rPr lang="en-US" sz="2400" b="1" i="0" dirty="0">
                <a:solidFill>
                  <a:srgbClr val="F8FAFF"/>
                </a:solidFill>
                <a:effectLst/>
              </a:rPr>
              <a:t>$2.07M</a:t>
            </a:r>
            <a:r>
              <a:rPr lang="en-US" sz="2400" b="0" i="0" dirty="0">
                <a:solidFill>
                  <a:srgbClr val="F8FAFF"/>
                </a:solidFill>
                <a:effectLst/>
              </a:rPr>
              <a:t> (23% of taxable income), with domestic taxes (</a:t>
            </a:r>
            <a:r>
              <a:rPr lang="en-US" sz="2400" b="1" i="0" dirty="0">
                <a:solidFill>
                  <a:srgbClr val="F8FAFF"/>
                </a:solidFill>
                <a:effectLst/>
              </a:rPr>
              <a:t>33.68% rate in Q1 2024</a:t>
            </a:r>
            <a:r>
              <a:rPr lang="en-US" sz="2400" b="0" i="0" dirty="0">
                <a:solidFill>
                  <a:srgbClr val="F8FAFF"/>
                </a:solidFill>
                <a:effectLst/>
              </a:rPr>
              <a:t>) being higher than international (</a:t>
            </a:r>
            <a:r>
              <a:rPr lang="en-US" sz="2400" b="1" i="0" dirty="0">
                <a:solidFill>
                  <a:srgbClr val="F8FAFF"/>
                </a:solidFill>
                <a:effectLst/>
              </a:rPr>
              <a:t>26.74%</a:t>
            </a:r>
            <a:r>
              <a:rPr lang="en-US" sz="2400" b="0" i="0" dirty="0">
                <a:solidFill>
                  <a:srgbClr val="F8FAFF"/>
                </a:solidFill>
                <a:effectLst/>
              </a:rPr>
              <a:t>).</a:t>
            </a:r>
          </a:p>
          <a:p>
            <a:br>
              <a:rPr lang="en-US" sz="2400" b="0" i="0" dirty="0">
                <a:solidFill>
                  <a:srgbClr val="F8FAFF"/>
                </a:solidFill>
                <a:effectLst/>
              </a:rPr>
            </a:br>
            <a:endParaRPr lang="en-US" sz="2400" spc="-107" dirty="0">
              <a:solidFill>
                <a:srgbClr val="FFFFFF"/>
              </a:solidFill>
              <a:ea typeface="Touvlo"/>
              <a:cs typeface="Touvlo"/>
              <a:sym typeface="Touvlo"/>
            </a:endParaRPr>
          </a:p>
        </p:txBody>
      </p:sp>
      <p:pic>
        <p:nvPicPr>
          <p:cNvPr id="3" name="Picture 2">
            <a:extLst>
              <a:ext uri="{FF2B5EF4-FFF2-40B4-BE49-F238E27FC236}">
                <a16:creationId xmlns:a16="http://schemas.microsoft.com/office/drawing/2014/main" id="{C445CDFC-135B-3691-B39F-2CCBAE81D670}"/>
              </a:ext>
            </a:extLst>
          </p:cNvPr>
          <p:cNvPicPr>
            <a:picLocks noChangeAspect="1"/>
          </p:cNvPicPr>
          <p:nvPr/>
        </p:nvPicPr>
        <p:blipFill>
          <a:blip r:embed="rId2"/>
          <a:stretch>
            <a:fillRect/>
          </a:stretch>
        </p:blipFill>
        <p:spPr>
          <a:xfrm>
            <a:off x="1185398" y="3619500"/>
            <a:ext cx="15751282" cy="2309996"/>
          </a:xfrm>
          <a:prstGeom prst="rect">
            <a:avLst/>
          </a:prstGeom>
        </p:spPr>
      </p:pic>
      <p:sp>
        <p:nvSpPr>
          <p:cNvPr id="2" name="TextBox 17">
            <a:extLst>
              <a:ext uri="{FF2B5EF4-FFF2-40B4-BE49-F238E27FC236}">
                <a16:creationId xmlns:a16="http://schemas.microsoft.com/office/drawing/2014/main" id="{AAB6E31B-D740-2A73-CCE8-32C09E5AEB0F}"/>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 name="TextBox 18">
            <a:extLst>
              <a:ext uri="{FF2B5EF4-FFF2-40B4-BE49-F238E27FC236}">
                <a16:creationId xmlns:a16="http://schemas.microsoft.com/office/drawing/2014/main" id="{E60432CC-7A73-94FA-70FC-87B69184D6B9}"/>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5" name="TextBox 19">
            <a:extLst>
              <a:ext uri="{FF2B5EF4-FFF2-40B4-BE49-F238E27FC236}">
                <a16:creationId xmlns:a16="http://schemas.microsoft.com/office/drawing/2014/main" id="{D0B23684-340E-392A-A925-B9C644A62CE8}"/>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6" name="TextBox 17">
            <a:extLst>
              <a:ext uri="{FF2B5EF4-FFF2-40B4-BE49-F238E27FC236}">
                <a16:creationId xmlns:a16="http://schemas.microsoft.com/office/drawing/2014/main" id="{E59A96A3-C41F-48D8-C56C-844809685C9A}"/>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7" name="TextBox 18">
            <a:extLst>
              <a:ext uri="{FF2B5EF4-FFF2-40B4-BE49-F238E27FC236}">
                <a16:creationId xmlns:a16="http://schemas.microsoft.com/office/drawing/2014/main" id="{F255B7BE-E44B-6729-9637-83B229F4BA54}"/>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9" name="TextBox 17">
            <a:extLst>
              <a:ext uri="{FF2B5EF4-FFF2-40B4-BE49-F238E27FC236}">
                <a16:creationId xmlns:a16="http://schemas.microsoft.com/office/drawing/2014/main" id="{ACF3ACDE-FB10-F530-6CF9-527AE0671CC7}"/>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0" name="TextBox 19">
            <a:extLst>
              <a:ext uri="{FF2B5EF4-FFF2-40B4-BE49-F238E27FC236}">
                <a16:creationId xmlns:a16="http://schemas.microsoft.com/office/drawing/2014/main" id="{84A269E3-842C-9D7A-AD65-370D46F81266}"/>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1" name="TextBox 17">
            <a:extLst>
              <a:ext uri="{FF2B5EF4-FFF2-40B4-BE49-F238E27FC236}">
                <a16:creationId xmlns:a16="http://schemas.microsoft.com/office/drawing/2014/main" id="{3D2715A4-645F-B587-0F40-C0F5B969CDB6}"/>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1544168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0552D7CD-DB44-0A26-2A51-D6C811CBB2CD}"/>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6C2A9F1B-31E1-399F-9E4E-7005E963C216}"/>
              </a:ext>
            </a:extLst>
          </p:cNvPr>
          <p:cNvSpPr txBox="1"/>
          <p:nvPr/>
        </p:nvSpPr>
        <p:spPr>
          <a:xfrm>
            <a:off x="861879" y="1672085"/>
            <a:ext cx="13311321" cy="1170257"/>
          </a:xfrm>
          <a:prstGeom prst="rect">
            <a:avLst/>
          </a:prstGeom>
        </p:spPr>
        <p:txBody>
          <a:bodyPr wrap="square" lIns="0" tIns="0" rIns="0" bIns="0" rtlCol="0" anchor="t">
            <a:spAutoFit/>
          </a:bodyPr>
          <a:lstStyle/>
          <a:p>
            <a:pPr algn="l">
              <a:lnSpc>
                <a:spcPts val="9799"/>
              </a:lnSpc>
              <a:spcBef>
                <a:spcPct val="0"/>
              </a:spcBef>
            </a:pPr>
            <a:r>
              <a:rPr lang="en-US" sz="6999" spc="-510" dirty="0">
                <a:solidFill>
                  <a:srgbClr val="00F8F8"/>
                </a:solidFill>
                <a:ea typeface="Touvlo"/>
                <a:cs typeface="Touvlo"/>
                <a:sym typeface="Touvlo"/>
              </a:rPr>
              <a:t>3.1. Customer Analysis &amp; Findings</a:t>
            </a:r>
          </a:p>
        </p:txBody>
      </p:sp>
      <p:sp>
        <p:nvSpPr>
          <p:cNvPr id="8" name="TextBox 8">
            <a:extLst>
              <a:ext uri="{FF2B5EF4-FFF2-40B4-BE49-F238E27FC236}">
                <a16:creationId xmlns:a16="http://schemas.microsoft.com/office/drawing/2014/main" id="{6CA5A199-716B-BD87-08E0-DFF0D2E78F98}"/>
              </a:ext>
            </a:extLst>
          </p:cNvPr>
          <p:cNvSpPr txBox="1"/>
          <p:nvPr/>
        </p:nvSpPr>
        <p:spPr>
          <a:xfrm>
            <a:off x="2590800" y="8267700"/>
            <a:ext cx="12649200" cy="1661993"/>
          </a:xfrm>
          <a:prstGeom prst="rect">
            <a:avLst/>
          </a:prstGeom>
        </p:spPr>
        <p:txBody>
          <a:bodyPr wrap="square" lIns="0" tIns="0" rIns="0" bIns="0" rtlCol="0" anchor="t">
            <a:spAutoFit/>
          </a:bodyPr>
          <a:lstStyle/>
          <a:p>
            <a:pPr marL="571500" indent="-571500" algn="ctr">
              <a:buFont typeface="Arial" panose="020B0604020202020204" pitchFamily="34" charset="0"/>
              <a:buChar char="•"/>
            </a:pPr>
            <a:r>
              <a:rPr lang="en-US" sz="3600" dirty="0">
                <a:solidFill>
                  <a:srgbClr val="F8FAFF"/>
                </a:solidFill>
              </a:rPr>
              <a:t>We see that the overall average </a:t>
            </a:r>
            <a:r>
              <a:rPr lang="en-US" sz="3600" b="1" dirty="0">
                <a:solidFill>
                  <a:srgbClr val="00BABA"/>
                </a:solidFill>
              </a:rPr>
              <a:t>NPS</a:t>
            </a:r>
            <a:r>
              <a:rPr lang="en-US" sz="3600" dirty="0">
                <a:solidFill>
                  <a:srgbClr val="F8FAFF"/>
                </a:solidFill>
              </a:rPr>
              <a:t> was </a:t>
            </a:r>
            <a:r>
              <a:rPr lang="en-US" sz="3600" b="1" dirty="0">
                <a:solidFill>
                  <a:srgbClr val="00BABA"/>
                </a:solidFill>
              </a:rPr>
              <a:t>4.01</a:t>
            </a:r>
            <a:r>
              <a:rPr lang="en-US" sz="3600" dirty="0">
                <a:solidFill>
                  <a:srgbClr val="F8FAFF"/>
                </a:solidFill>
              </a:rPr>
              <a:t> that is </a:t>
            </a:r>
            <a:r>
              <a:rPr lang="en-US" sz="3600" b="1" dirty="0">
                <a:solidFill>
                  <a:srgbClr val="00BABA"/>
                </a:solidFill>
              </a:rPr>
              <a:t>really low</a:t>
            </a:r>
          </a:p>
          <a:p>
            <a:pPr marL="571500" indent="-571500" algn="ctr">
              <a:buFont typeface="Arial" panose="020B0604020202020204" pitchFamily="34" charset="0"/>
              <a:buChar char="•"/>
            </a:pPr>
            <a:r>
              <a:rPr lang="en-US" sz="3600" dirty="0">
                <a:solidFill>
                  <a:srgbClr val="F8FAFF"/>
                </a:solidFill>
              </a:rPr>
              <a:t>the </a:t>
            </a:r>
            <a:r>
              <a:rPr lang="en-US" sz="3600" b="1" dirty="0">
                <a:solidFill>
                  <a:srgbClr val="00BABA"/>
                </a:solidFill>
              </a:rPr>
              <a:t>lowest</a:t>
            </a:r>
            <a:r>
              <a:rPr lang="en-US" sz="3600" dirty="0">
                <a:solidFill>
                  <a:srgbClr val="00BABA"/>
                </a:solidFill>
              </a:rPr>
              <a:t> </a:t>
            </a:r>
            <a:r>
              <a:rPr lang="en-US" sz="3600" b="1" dirty="0">
                <a:solidFill>
                  <a:srgbClr val="00BABA"/>
                </a:solidFill>
              </a:rPr>
              <a:t>NPS</a:t>
            </a:r>
            <a:r>
              <a:rPr lang="en-US" sz="3600" dirty="0">
                <a:solidFill>
                  <a:srgbClr val="00BABA"/>
                </a:solidFill>
              </a:rPr>
              <a:t> </a:t>
            </a:r>
            <a:r>
              <a:rPr lang="en-US" sz="3600" dirty="0">
                <a:solidFill>
                  <a:srgbClr val="F8FAFF"/>
                </a:solidFill>
              </a:rPr>
              <a:t>Feedback category that the customers gave us was </a:t>
            </a:r>
            <a:r>
              <a:rPr lang="en-US" sz="3600" b="1" dirty="0">
                <a:solidFill>
                  <a:srgbClr val="00BABA"/>
                </a:solidFill>
              </a:rPr>
              <a:t>3.2</a:t>
            </a:r>
            <a:r>
              <a:rPr lang="en-US" sz="3600" dirty="0">
                <a:solidFill>
                  <a:srgbClr val="F8FAFF"/>
                </a:solidFill>
              </a:rPr>
              <a:t> in </a:t>
            </a:r>
            <a:r>
              <a:rPr lang="en-US" sz="3600" b="1" dirty="0">
                <a:solidFill>
                  <a:srgbClr val="00BABA"/>
                </a:solidFill>
              </a:rPr>
              <a:t>Service</a:t>
            </a:r>
            <a:r>
              <a:rPr lang="en-US" sz="3600" dirty="0">
                <a:solidFill>
                  <a:srgbClr val="F8FAFF"/>
                </a:solidFill>
              </a:rPr>
              <a:t> Category</a:t>
            </a:r>
            <a:endParaRPr lang="en-US" sz="2400" spc="-107" dirty="0">
              <a:solidFill>
                <a:srgbClr val="FFFFFF"/>
              </a:solidFill>
              <a:ea typeface="Touvlo"/>
              <a:cs typeface="Touvlo"/>
              <a:sym typeface="Touvlo"/>
            </a:endParaRPr>
          </a:p>
        </p:txBody>
      </p:sp>
      <p:pic>
        <p:nvPicPr>
          <p:cNvPr id="3" name="Picture 2">
            <a:extLst>
              <a:ext uri="{FF2B5EF4-FFF2-40B4-BE49-F238E27FC236}">
                <a16:creationId xmlns:a16="http://schemas.microsoft.com/office/drawing/2014/main" id="{A72102FD-701A-0A39-A0DC-966450285118}"/>
              </a:ext>
            </a:extLst>
          </p:cNvPr>
          <p:cNvPicPr>
            <a:picLocks noChangeAspect="1"/>
          </p:cNvPicPr>
          <p:nvPr/>
        </p:nvPicPr>
        <p:blipFill>
          <a:blip r:embed="rId2"/>
          <a:stretch>
            <a:fillRect/>
          </a:stretch>
        </p:blipFill>
        <p:spPr>
          <a:xfrm>
            <a:off x="1623879" y="3086100"/>
            <a:ext cx="14960598" cy="4724400"/>
          </a:xfrm>
          <a:prstGeom prst="rect">
            <a:avLst/>
          </a:prstGeom>
        </p:spPr>
      </p:pic>
      <p:sp>
        <p:nvSpPr>
          <p:cNvPr id="2" name="TextBox 17">
            <a:extLst>
              <a:ext uri="{FF2B5EF4-FFF2-40B4-BE49-F238E27FC236}">
                <a16:creationId xmlns:a16="http://schemas.microsoft.com/office/drawing/2014/main" id="{728AB89B-4FDF-34E9-A8CC-E736C1F89471}"/>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 name="TextBox 18">
            <a:extLst>
              <a:ext uri="{FF2B5EF4-FFF2-40B4-BE49-F238E27FC236}">
                <a16:creationId xmlns:a16="http://schemas.microsoft.com/office/drawing/2014/main" id="{E50B0631-DB7D-1806-8C77-990B213F750A}"/>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5" name="TextBox 19">
            <a:extLst>
              <a:ext uri="{FF2B5EF4-FFF2-40B4-BE49-F238E27FC236}">
                <a16:creationId xmlns:a16="http://schemas.microsoft.com/office/drawing/2014/main" id="{143D764B-2EF9-1B92-466D-A4FF94A693E6}"/>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6" name="TextBox 17">
            <a:extLst>
              <a:ext uri="{FF2B5EF4-FFF2-40B4-BE49-F238E27FC236}">
                <a16:creationId xmlns:a16="http://schemas.microsoft.com/office/drawing/2014/main" id="{7D722D8B-36E3-006B-E2A6-33694A077719}"/>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7" name="TextBox 18">
            <a:extLst>
              <a:ext uri="{FF2B5EF4-FFF2-40B4-BE49-F238E27FC236}">
                <a16:creationId xmlns:a16="http://schemas.microsoft.com/office/drawing/2014/main" id="{4097DB6C-0917-9EFF-9698-D00AA0D007EF}"/>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9" name="TextBox 17">
            <a:extLst>
              <a:ext uri="{FF2B5EF4-FFF2-40B4-BE49-F238E27FC236}">
                <a16:creationId xmlns:a16="http://schemas.microsoft.com/office/drawing/2014/main" id="{2C2BFE7E-BD5F-68D8-55E2-ECCAF4EB5DF5}"/>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0" name="TextBox 19">
            <a:extLst>
              <a:ext uri="{FF2B5EF4-FFF2-40B4-BE49-F238E27FC236}">
                <a16:creationId xmlns:a16="http://schemas.microsoft.com/office/drawing/2014/main" id="{B24BB1F4-F791-CBEC-A836-34692C6AA57F}"/>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1" name="TextBox 17">
            <a:extLst>
              <a:ext uri="{FF2B5EF4-FFF2-40B4-BE49-F238E27FC236}">
                <a16:creationId xmlns:a16="http://schemas.microsoft.com/office/drawing/2014/main" id="{538CD862-BB00-51A5-CAE3-11A3FE59CF53}"/>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2058656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F98EF38D-38B0-7DB3-8E5C-485D4E38898F}"/>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37AEDFF5-43A6-24AB-8E10-D9EEB1292926}"/>
              </a:ext>
            </a:extLst>
          </p:cNvPr>
          <p:cNvSpPr txBox="1"/>
          <p:nvPr/>
        </p:nvSpPr>
        <p:spPr>
          <a:xfrm>
            <a:off x="861879" y="1672085"/>
            <a:ext cx="13006521" cy="1170257"/>
          </a:xfrm>
          <a:prstGeom prst="rect">
            <a:avLst/>
          </a:prstGeom>
        </p:spPr>
        <p:txBody>
          <a:bodyPr wrap="square" lIns="0" tIns="0" rIns="0" bIns="0" rtlCol="0" anchor="t">
            <a:spAutoFit/>
          </a:bodyPr>
          <a:lstStyle/>
          <a:p>
            <a:pPr algn="l">
              <a:lnSpc>
                <a:spcPts val="9799"/>
              </a:lnSpc>
              <a:spcBef>
                <a:spcPct val="0"/>
              </a:spcBef>
            </a:pPr>
            <a:r>
              <a:rPr lang="en-US" sz="6999" spc="-510" dirty="0">
                <a:solidFill>
                  <a:srgbClr val="00F8F8"/>
                </a:solidFill>
                <a:ea typeface="Touvlo"/>
                <a:cs typeface="Touvlo"/>
                <a:sym typeface="Touvlo"/>
              </a:rPr>
              <a:t>3.2. Customer Analysis &amp; Findings</a:t>
            </a:r>
          </a:p>
        </p:txBody>
      </p:sp>
      <p:sp>
        <p:nvSpPr>
          <p:cNvPr id="8" name="TextBox 8">
            <a:extLst>
              <a:ext uri="{FF2B5EF4-FFF2-40B4-BE49-F238E27FC236}">
                <a16:creationId xmlns:a16="http://schemas.microsoft.com/office/drawing/2014/main" id="{2F083AE3-4A7B-0757-CAEE-6FC707684867}"/>
              </a:ext>
            </a:extLst>
          </p:cNvPr>
          <p:cNvSpPr txBox="1"/>
          <p:nvPr/>
        </p:nvSpPr>
        <p:spPr>
          <a:xfrm>
            <a:off x="2667000" y="7962900"/>
            <a:ext cx="13543521" cy="1661993"/>
          </a:xfrm>
          <a:prstGeom prst="rect">
            <a:avLst/>
          </a:prstGeom>
        </p:spPr>
        <p:txBody>
          <a:bodyPr wrap="square" lIns="0" tIns="0" rIns="0" bIns="0" rtlCol="0" anchor="t">
            <a:spAutoFit/>
          </a:bodyPr>
          <a:lstStyle/>
          <a:p>
            <a:pPr marL="571500" indent="-571500">
              <a:buFont typeface="Arial" panose="020B0604020202020204" pitchFamily="34" charset="0"/>
              <a:buChar char="•"/>
            </a:pPr>
            <a:r>
              <a:rPr lang="en-US" sz="3600" spc="-107" dirty="0">
                <a:solidFill>
                  <a:srgbClr val="F8FAFF"/>
                </a:solidFill>
                <a:ea typeface="Touvlo"/>
                <a:cs typeface="Touvlo"/>
                <a:sym typeface="Touvlo"/>
              </a:rPr>
              <a:t>We see here that out </a:t>
            </a:r>
            <a:r>
              <a:rPr lang="en-US" sz="3600" spc="-107" dirty="0">
                <a:solidFill>
                  <a:srgbClr val="00BABA"/>
                </a:solidFill>
                <a:ea typeface="Touvlo"/>
                <a:cs typeface="Touvlo"/>
                <a:sym typeface="Touvlo"/>
              </a:rPr>
              <a:t>#customers </a:t>
            </a:r>
            <a:r>
              <a:rPr lang="en-US" sz="3600" spc="-107" dirty="0">
                <a:solidFill>
                  <a:srgbClr val="F8FAFF"/>
                </a:solidFill>
                <a:ea typeface="Touvlo"/>
                <a:cs typeface="Touvlo"/>
                <a:sym typeface="Touvlo"/>
              </a:rPr>
              <a:t>that has </a:t>
            </a:r>
            <a:r>
              <a:rPr lang="en-US" sz="3600" spc="-107" dirty="0">
                <a:solidFill>
                  <a:srgbClr val="00BABA"/>
                </a:solidFill>
                <a:ea typeface="Touvlo"/>
                <a:cs typeface="Touvlo"/>
                <a:sym typeface="Touvlo"/>
              </a:rPr>
              <a:t>high churn risk </a:t>
            </a:r>
            <a:r>
              <a:rPr lang="en-US" sz="3600" spc="-107" dirty="0" err="1">
                <a:solidFill>
                  <a:srgbClr val="00BABA"/>
                </a:solidFill>
                <a:ea typeface="Touvlo"/>
                <a:cs typeface="Touvlo"/>
                <a:sym typeface="Touvlo"/>
              </a:rPr>
              <a:t>indicatior</a:t>
            </a:r>
            <a:r>
              <a:rPr lang="en-US" sz="3600" spc="-107" dirty="0">
                <a:solidFill>
                  <a:srgbClr val="00BABA"/>
                </a:solidFill>
                <a:ea typeface="Touvlo"/>
                <a:cs typeface="Touvlo"/>
                <a:sym typeface="Touvlo"/>
              </a:rPr>
              <a:t> </a:t>
            </a:r>
            <a:r>
              <a:rPr lang="en-US" sz="3600" spc="-107" dirty="0">
                <a:solidFill>
                  <a:srgbClr val="F8FAFF"/>
                </a:solidFill>
                <a:ea typeface="Touvlo"/>
                <a:cs typeface="Touvlo"/>
                <a:sym typeface="Touvlo"/>
              </a:rPr>
              <a:t>is </a:t>
            </a:r>
            <a:r>
              <a:rPr lang="en-US" sz="3600" spc="-107" dirty="0">
                <a:solidFill>
                  <a:srgbClr val="00BABA"/>
                </a:solidFill>
                <a:ea typeface="Touvlo"/>
                <a:cs typeface="Touvlo"/>
                <a:sym typeface="Touvlo"/>
              </a:rPr>
              <a:t>high</a:t>
            </a:r>
          </a:p>
          <a:p>
            <a:pPr marL="571500" indent="-571500">
              <a:buFont typeface="Arial" panose="020B0604020202020204" pitchFamily="34" charset="0"/>
              <a:buChar char="•"/>
            </a:pPr>
            <a:r>
              <a:rPr lang="en-US" sz="3600" spc="-107" dirty="0">
                <a:solidFill>
                  <a:srgbClr val="F8FAFF"/>
                </a:solidFill>
                <a:ea typeface="Touvlo"/>
                <a:cs typeface="Touvlo"/>
                <a:sym typeface="Touvlo"/>
              </a:rPr>
              <a:t>we can see that there are customers with </a:t>
            </a:r>
            <a:r>
              <a:rPr lang="en-US" sz="3600" spc="-107" dirty="0">
                <a:solidFill>
                  <a:srgbClr val="00BABA"/>
                </a:solidFill>
                <a:ea typeface="Touvlo"/>
                <a:cs typeface="Touvlo"/>
                <a:sym typeface="Touvlo"/>
              </a:rPr>
              <a:t>high CLTV </a:t>
            </a:r>
            <a:r>
              <a:rPr lang="en-US" sz="3600" spc="-107" dirty="0">
                <a:solidFill>
                  <a:srgbClr val="F8FAFF"/>
                </a:solidFill>
                <a:ea typeface="Touvlo"/>
                <a:cs typeface="Touvlo"/>
                <a:sym typeface="Touvlo"/>
              </a:rPr>
              <a:t>and also have </a:t>
            </a:r>
            <a:r>
              <a:rPr lang="en-US" sz="3600" spc="-107" dirty="0">
                <a:solidFill>
                  <a:srgbClr val="00BABA"/>
                </a:solidFill>
                <a:ea typeface="Touvlo"/>
                <a:cs typeface="Touvlo"/>
                <a:sym typeface="Touvlo"/>
              </a:rPr>
              <a:t>high churn risk indicator</a:t>
            </a:r>
            <a:endParaRPr lang="en-US" sz="2400" spc="-107" dirty="0">
              <a:solidFill>
                <a:srgbClr val="00BABA"/>
              </a:solidFill>
              <a:ea typeface="Touvlo"/>
              <a:cs typeface="Touvlo"/>
              <a:sym typeface="Touvlo"/>
            </a:endParaRPr>
          </a:p>
        </p:txBody>
      </p:sp>
      <p:pic>
        <p:nvPicPr>
          <p:cNvPr id="6" name="Picture 5">
            <a:extLst>
              <a:ext uri="{FF2B5EF4-FFF2-40B4-BE49-F238E27FC236}">
                <a16:creationId xmlns:a16="http://schemas.microsoft.com/office/drawing/2014/main" id="{89A63337-B26F-48A1-5518-B83117F31E14}"/>
              </a:ext>
            </a:extLst>
          </p:cNvPr>
          <p:cNvPicPr>
            <a:picLocks noChangeAspect="1"/>
          </p:cNvPicPr>
          <p:nvPr/>
        </p:nvPicPr>
        <p:blipFill>
          <a:blip r:embed="rId2"/>
          <a:stretch>
            <a:fillRect/>
          </a:stretch>
        </p:blipFill>
        <p:spPr>
          <a:xfrm>
            <a:off x="3124200" y="3778514"/>
            <a:ext cx="12268200" cy="3553013"/>
          </a:xfrm>
          <a:prstGeom prst="rect">
            <a:avLst/>
          </a:prstGeom>
        </p:spPr>
      </p:pic>
      <p:sp>
        <p:nvSpPr>
          <p:cNvPr id="7" name="TextBox 17">
            <a:extLst>
              <a:ext uri="{FF2B5EF4-FFF2-40B4-BE49-F238E27FC236}">
                <a16:creationId xmlns:a16="http://schemas.microsoft.com/office/drawing/2014/main" id="{7922DF5F-96E2-E871-9EFA-52A53D5CE365}"/>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9" name="TextBox 18">
            <a:extLst>
              <a:ext uri="{FF2B5EF4-FFF2-40B4-BE49-F238E27FC236}">
                <a16:creationId xmlns:a16="http://schemas.microsoft.com/office/drawing/2014/main" id="{ED656D82-357F-77EC-F6BE-B35E64AC9E2F}"/>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10" name="TextBox 19">
            <a:extLst>
              <a:ext uri="{FF2B5EF4-FFF2-40B4-BE49-F238E27FC236}">
                <a16:creationId xmlns:a16="http://schemas.microsoft.com/office/drawing/2014/main" id="{A0210EF7-AA0D-FC0E-57C5-9D0A569E1027}"/>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11" name="TextBox 17">
            <a:extLst>
              <a:ext uri="{FF2B5EF4-FFF2-40B4-BE49-F238E27FC236}">
                <a16:creationId xmlns:a16="http://schemas.microsoft.com/office/drawing/2014/main" id="{91BF2087-0FEA-420E-455A-1A1D0B618E94}"/>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12" name="TextBox 18">
            <a:extLst>
              <a:ext uri="{FF2B5EF4-FFF2-40B4-BE49-F238E27FC236}">
                <a16:creationId xmlns:a16="http://schemas.microsoft.com/office/drawing/2014/main" id="{E67BD979-0418-51FD-A5C2-29E9DE03FDD1}"/>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13" name="TextBox 17">
            <a:extLst>
              <a:ext uri="{FF2B5EF4-FFF2-40B4-BE49-F238E27FC236}">
                <a16:creationId xmlns:a16="http://schemas.microsoft.com/office/drawing/2014/main" id="{AE40CE34-CC20-4BB4-ED90-07ACA370B972}"/>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4" name="TextBox 19">
            <a:extLst>
              <a:ext uri="{FF2B5EF4-FFF2-40B4-BE49-F238E27FC236}">
                <a16:creationId xmlns:a16="http://schemas.microsoft.com/office/drawing/2014/main" id="{CBC9EB9B-7C87-29DA-74A1-FDCD4ED6285C}"/>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5" name="TextBox 17">
            <a:extLst>
              <a:ext uri="{FF2B5EF4-FFF2-40B4-BE49-F238E27FC236}">
                <a16:creationId xmlns:a16="http://schemas.microsoft.com/office/drawing/2014/main" id="{D509585F-7219-853E-C37F-79B6DFAB5C5D}"/>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39227584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41118B05-9236-A89E-125C-4EEA978D6FDF}"/>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CD35F6A8-96BF-2EE0-A2C7-D965B5ADAF37}"/>
              </a:ext>
            </a:extLst>
          </p:cNvPr>
          <p:cNvSpPr txBox="1"/>
          <p:nvPr/>
        </p:nvSpPr>
        <p:spPr>
          <a:xfrm>
            <a:off x="861879" y="1672085"/>
            <a:ext cx="14530521"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kumimoji="0" lang="en-US" sz="6999" b="0" i="0" u="none" strike="noStrike" kern="1200" cap="none" spc="-510" normalizeH="0" baseline="0" noProof="0" dirty="0">
                <a:ln>
                  <a:noFill/>
                </a:ln>
                <a:solidFill>
                  <a:srgbClr val="00F8F8"/>
                </a:solidFill>
                <a:effectLst/>
                <a:uLnTx/>
                <a:uFillTx/>
                <a:ea typeface="Touvlo"/>
                <a:cs typeface="Touvlo"/>
                <a:sym typeface="Touvlo"/>
              </a:rPr>
              <a:t>4.1.  Employee Analysis &amp; Findings</a:t>
            </a:r>
          </a:p>
        </p:txBody>
      </p:sp>
      <p:sp>
        <p:nvSpPr>
          <p:cNvPr id="8" name="TextBox 8">
            <a:extLst>
              <a:ext uri="{FF2B5EF4-FFF2-40B4-BE49-F238E27FC236}">
                <a16:creationId xmlns:a16="http://schemas.microsoft.com/office/drawing/2014/main" id="{55C2C80E-4D66-9136-247C-85EE374E7177}"/>
              </a:ext>
            </a:extLst>
          </p:cNvPr>
          <p:cNvSpPr txBox="1"/>
          <p:nvPr/>
        </p:nvSpPr>
        <p:spPr>
          <a:xfrm>
            <a:off x="1391679" y="6819900"/>
            <a:ext cx="16362921" cy="3323987"/>
          </a:xfrm>
          <a:prstGeom prst="rect">
            <a:avLst/>
          </a:prstGeom>
        </p:spPr>
        <p:txBody>
          <a:bodyPr wrap="square" lIns="0" tIns="0" rIns="0" bIns="0" rtlCol="0" anchor="t">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107" normalizeH="0" baseline="0" noProof="0" dirty="0">
                <a:ln>
                  <a:noFill/>
                </a:ln>
                <a:solidFill>
                  <a:srgbClr val="F8FAFF"/>
                </a:solidFill>
                <a:effectLst/>
                <a:uLnTx/>
                <a:uFillTx/>
                <a:ea typeface="Touvlo"/>
                <a:cs typeface="Touvlo"/>
                <a:sym typeface="Touvlo"/>
              </a:rPr>
              <a:t>We see </a:t>
            </a:r>
            <a:r>
              <a:rPr lang="en-US" sz="3600" spc="-107" dirty="0">
                <a:solidFill>
                  <a:srgbClr val="F8FAFF"/>
                </a:solidFill>
                <a:ea typeface="Touvlo"/>
                <a:cs typeface="Touvlo"/>
                <a:sym typeface="Touvlo"/>
              </a:rPr>
              <a:t>that there is a weak positive correlation between the Employee performance and the Training expenses which shows that there is minimal impact of training on employee performance</a:t>
            </a:r>
          </a:p>
          <a:p>
            <a:pPr marR="0" lvl="0" algn="l" defTabSz="914400" rtl="0" eaLnBrk="1" fontAlgn="auto" latinLnBrk="0" hangingPunct="1">
              <a:lnSpc>
                <a:spcPct val="100000"/>
              </a:lnSpc>
              <a:spcBef>
                <a:spcPts val="0"/>
              </a:spcBef>
              <a:spcAft>
                <a:spcPts val="0"/>
              </a:spcAft>
              <a:buClrTx/>
              <a:buSzTx/>
              <a:tabLst/>
              <a:defRPr/>
            </a:pPr>
            <a:endParaRPr kumimoji="0" lang="en-US" sz="3600" b="0" i="0" u="none" strike="noStrike" kern="1200" cap="none" spc="-107" normalizeH="0" baseline="0" noProof="0" dirty="0">
              <a:ln>
                <a:noFill/>
              </a:ln>
              <a:solidFill>
                <a:srgbClr val="F8FAFF"/>
              </a:solidFill>
              <a:effectLst/>
              <a:uLnTx/>
              <a:uFillTx/>
              <a:ea typeface="Touvlo"/>
              <a:cs typeface="Touvlo"/>
              <a:sym typeface="Touvlo"/>
            </a:endParaRPr>
          </a:p>
          <a:p>
            <a:pPr marR="0" lvl="0" algn="l" defTabSz="914400" rtl="0" eaLnBrk="1" fontAlgn="auto" latinLnBrk="0" hangingPunct="1">
              <a:lnSpc>
                <a:spcPct val="100000"/>
              </a:lnSpc>
              <a:spcBef>
                <a:spcPts val="0"/>
              </a:spcBef>
              <a:spcAft>
                <a:spcPts val="0"/>
              </a:spcAft>
              <a:buClrTx/>
              <a:buSzTx/>
              <a:tabLst/>
              <a:defRPr/>
            </a:pPr>
            <a:r>
              <a:rPr lang="en-US" sz="3600" spc="-107" dirty="0">
                <a:solidFill>
                  <a:srgbClr val="F8FAFF"/>
                </a:solidFill>
                <a:ea typeface="Touvlo"/>
                <a:cs typeface="Touvlo"/>
                <a:sym typeface="Touvlo"/>
              </a:rPr>
              <a:t>We will see also that it doesn’t necessarily mean when the employee cost us high training expenses that he/she will have higher monthly revenue contribution</a:t>
            </a:r>
            <a:endParaRPr kumimoji="0" lang="en-US" sz="2400" b="0" i="0" u="none" strike="noStrike" kern="1200" cap="none" spc="-107" normalizeH="0" baseline="0" noProof="0" dirty="0">
              <a:ln>
                <a:noFill/>
              </a:ln>
              <a:solidFill>
                <a:srgbClr val="00BABA"/>
              </a:solidFill>
              <a:effectLst/>
              <a:uLnTx/>
              <a:uFillTx/>
              <a:ea typeface="Touvlo"/>
              <a:cs typeface="Touvlo"/>
              <a:sym typeface="Touvlo"/>
            </a:endParaRPr>
          </a:p>
        </p:txBody>
      </p:sp>
      <p:pic>
        <p:nvPicPr>
          <p:cNvPr id="3" name="Picture 2">
            <a:extLst>
              <a:ext uri="{FF2B5EF4-FFF2-40B4-BE49-F238E27FC236}">
                <a16:creationId xmlns:a16="http://schemas.microsoft.com/office/drawing/2014/main" id="{4A646D6A-25D7-98BB-D775-DBFDF4766B43}"/>
              </a:ext>
            </a:extLst>
          </p:cNvPr>
          <p:cNvPicPr>
            <a:picLocks noChangeAspect="1"/>
          </p:cNvPicPr>
          <p:nvPr/>
        </p:nvPicPr>
        <p:blipFill>
          <a:blip r:embed="rId2"/>
          <a:stretch>
            <a:fillRect/>
          </a:stretch>
        </p:blipFill>
        <p:spPr>
          <a:xfrm>
            <a:off x="4533900" y="3030420"/>
            <a:ext cx="9220200" cy="3781243"/>
          </a:xfrm>
          <a:prstGeom prst="rect">
            <a:avLst/>
          </a:prstGeom>
        </p:spPr>
      </p:pic>
      <p:sp>
        <p:nvSpPr>
          <p:cNvPr id="4" name="TextBox 17">
            <a:extLst>
              <a:ext uri="{FF2B5EF4-FFF2-40B4-BE49-F238E27FC236}">
                <a16:creationId xmlns:a16="http://schemas.microsoft.com/office/drawing/2014/main" id="{353EC6F4-22A0-5CD4-99B6-F85A96D1A6C2}"/>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5" name="TextBox 18">
            <a:extLst>
              <a:ext uri="{FF2B5EF4-FFF2-40B4-BE49-F238E27FC236}">
                <a16:creationId xmlns:a16="http://schemas.microsoft.com/office/drawing/2014/main" id="{72F813D7-5EF4-7A6D-8506-63FA0FC390FB}"/>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7" name="TextBox 19">
            <a:extLst>
              <a:ext uri="{FF2B5EF4-FFF2-40B4-BE49-F238E27FC236}">
                <a16:creationId xmlns:a16="http://schemas.microsoft.com/office/drawing/2014/main" id="{EC74DF56-C406-7EF5-C01D-D8B1BB28C076}"/>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9" name="TextBox 17">
            <a:extLst>
              <a:ext uri="{FF2B5EF4-FFF2-40B4-BE49-F238E27FC236}">
                <a16:creationId xmlns:a16="http://schemas.microsoft.com/office/drawing/2014/main" id="{FBD35AC8-956E-6AF8-4B41-B741D90C12BC}"/>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10" name="TextBox 18">
            <a:extLst>
              <a:ext uri="{FF2B5EF4-FFF2-40B4-BE49-F238E27FC236}">
                <a16:creationId xmlns:a16="http://schemas.microsoft.com/office/drawing/2014/main" id="{97E2DB6C-D3A9-0DAB-FA34-33B154C75A05}"/>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11" name="TextBox 17">
            <a:extLst>
              <a:ext uri="{FF2B5EF4-FFF2-40B4-BE49-F238E27FC236}">
                <a16:creationId xmlns:a16="http://schemas.microsoft.com/office/drawing/2014/main" id="{00A34BFE-83FE-63F9-52C0-C0FFB0968F82}"/>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2" name="TextBox 19">
            <a:extLst>
              <a:ext uri="{FF2B5EF4-FFF2-40B4-BE49-F238E27FC236}">
                <a16:creationId xmlns:a16="http://schemas.microsoft.com/office/drawing/2014/main" id="{17BBB19E-35FC-C9CC-15C4-17B3A90D70C0}"/>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3" name="TextBox 17">
            <a:extLst>
              <a:ext uri="{FF2B5EF4-FFF2-40B4-BE49-F238E27FC236}">
                <a16:creationId xmlns:a16="http://schemas.microsoft.com/office/drawing/2014/main" id="{F65BEB9E-1508-45E2-031A-A07C08021429}"/>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13465892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71572DC9-5467-5924-3CC7-99BE436C43C6}"/>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03B563F3-89E1-1BC4-A23A-65B308FC8D67}"/>
              </a:ext>
            </a:extLst>
          </p:cNvPr>
          <p:cNvSpPr txBox="1"/>
          <p:nvPr/>
        </p:nvSpPr>
        <p:spPr>
          <a:xfrm>
            <a:off x="861879" y="1672085"/>
            <a:ext cx="14530521"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kumimoji="0" lang="en-US" sz="6999" b="0" i="0" u="none" strike="noStrike" kern="1200" cap="none" spc="-510" normalizeH="0" baseline="0" noProof="0" dirty="0">
                <a:ln>
                  <a:noFill/>
                </a:ln>
                <a:solidFill>
                  <a:srgbClr val="00F8F8"/>
                </a:solidFill>
                <a:effectLst/>
                <a:uLnTx/>
                <a:uFillTx/>
                <a:ea typeface="Touvlo"/>
                <a:cs typeface="Touvlo"/>
                <a:sym typeface="Touvlo"/>
              </a:rPr>
              <a:t>4.2.  Employee Analysis &amp; Findings</a:t>
            </a:r>
          </a:p>
        </p:txBody>
      </p:sp>
      <p:sp>
        <p:nvSpPr>
          <p:cNvPr id="8" name="TextBox 8">
            <a:extLst>
              <a:ext uri="{FF2B5EF4-FFF2-40B4-BE49-F238E27FC236}">
                <a16:creationId xmlns:a16="http://schemas.microsoft.com/office/drawing/2014/main" id="{52667408-C175-AE68-13E0-8594FC13C261}"/>
              </a:ext>
            </a:extLst>
          </p:cNvPr>
          <p:cNvSpPr txBox="1"/>
          <p:nvPr/>
        </p:nvSpPr>
        <p:spPr>
          <a:xfrm>
            <a:off x="1391679" y="6819900"/>
            <a:ext cx="16362921" cy="3323987"/>
          </a:xfrm>
          <a:prstGeom prst="rect">
            <a:avLst/>
          </a:prstGeom>
        </p:spPr>
        <p:txBody>
          <a:bodyPr wrap="square" lIns="0" tIns="0" rIns="0" bIns="0" rtlCol="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7" normalizeH="0" baseline="0" noProof="0" dirty="0">
                <a:ln>
                  <a:noFill/>
                </a:ln>
                <a:solidFill>
                  <a:srgbClr val="F8FAFF"/>
                </a:solidFill>
                <a:effectLst/>
                <a:uLnTx/>
                <a:uFillTx/>
                <a:ea typeface="Touvlo"/>
                <a:cs typeface="Touvlo"/>
                <a:sym typeface="Touvlo"/>
              </a:rPr>
              <a:t>We see that there is a weak positive correlation between the Employee performance and the Training expenses which shows that there is minimal impact of training on employee performance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3600" b="0" i="0" u="none" strike="noStrike" kern="1200" cap="none" spc="-107" normalizeH="0" baseline="0" noProof="0" dirty="0">
              <a:ln>
                <a:noFill/>
              </a:ln>
              <a:solidFill>
                <a:srgbClr val="F8FAFF"/>
              </a:solidFill>
              <a:effectLst/>
              <a:uLnTx/>
              <a:uFillTx/>
              <a:ea typeface="Touvlo"/>
              <a:cs typeface="Touvlo"/>
              <a:sym typeface="Touvlo"/>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0" i="0" u="none" strike="noStrike" kern="1200" cap="none" spc="-107" normalizeH="0" baseline="0" noProof="0" dirty="0">
                <a:ln>
                  <a:noFill/>
                </a:ln>
                <a:solidFill>
                  <a:srgbClr val="F8FAFF"/>
                </a:solidFill>
                <a:effectLst/>
                <a:uLnTx/>
                <a:uFillTx/>
                <a:ea typeface="Touvlo"/>
                <a:cs typeface="Touvlo"/>
                <a:sym typeface="Touvlo"/>
              </a:rPr>
              <a:t>We will see also that it doesn’t necessarily mean when the employee cost us high training expenses that he/she will have higher monthly revenue contribution</a:t>
            </a:r>
            <a:endParaRPr kumimoji="0" lang="en-US" sz="2400" b="0" i="0" u="none" strike="noStrike" kern="1200" cap="none" spc="-107" normalizeH="0" baseline="0" noProof="0" dirty="0">
              <a:ln>
                <a:noFill/>
              </a:ln>
              <a:solidFill>
                <a:srgbClr val="00BABA"/>
              </a:solidFill>
              <a:effectLst/>
              <a:uLnTx/>
              <a:uFillTx/>
              <a:ea typeface="Touvlo"/>
              <a:cs typeface="Touvlo"/>
              <a:sym typeface="Touvlo"/>
            </a:endParaRPr>
          </a:p>
        </p:txBody>
      </p:sp>
      <p:pic>
        <p:nvPicPr>
          <p:cNvPr id="4" name="Picture 3">
            <a:extLst>
              <a:ext uri="{FF2B5EF4-FFF2-40B4-BE49-F238E27FC236}">
                <a16:creationId xmlns:a16="http://schemas.microsoft.com/office/drawing/2014/main" id="{B21C20EE-F6F4-5867-20C3-13FC903B7A7F}"/>
              </a:ext>
            </a:extLst>
          </p:cNvPr>
          <p:cNvPicPr>
            <a:picLocks noChangeAspect="1"/>
          </p:cNvPicPr>
          <p:nvPr/>
        </p:nvPicPr>
        <p:blipFill>
          <a:blip r:embed="rId2"/>
          <a:stretch>
            <a:fillRect/>
          </a:stretch>
        </p:blipFill>
        <p:spPr>
          <a:xfrm>
            <a:off x="1810849" y="3467100"/>
            <a:ext cx="15524580" cy="2457559"/>
          </a:xfrm>
          <a:prstGeom prst="rect">
            <a:avLst/>
          </a:prstGeom>
        </p:spPr>
      </p:pic>
      <p:sp>
        <p:nvSpPr>
          <p:cNvPr id="5" name="TextBox 17">
            <a:extLst>
              <a:ext uri="{FF2B5EF4-FFF2-40B4-BE49-F238E27FC236}">
                <a16:creationId xmlns:a16="http://schemas.microsoft.com/office/drawing/2014/main" id="{A247FF32-9D84-AECB-5119-6B7459E930FD}"/>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6" name="TextBox 18">
            <a:extLst>
              <a:ext uri="{FF2B5EF4-FFF2-40B4-BE49-F238E27FC236}">
                <a16:creationId xmlns:a16="http://schemas.microsoft.com/office/drawing/2014/main" id="{1E856328-EC25-3DFA-8401-65B6B06C2FFA}"/>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7" name="TextBox 19">
            <a:extLst>
              <a:ext uri="{FF2B5EF4-FFF2-40B4-BE49-F238E27FC236}">
                <a16:creationId xmlns:a16="http://schemas.microsoft.com/office/drawing/2014/main" id="{484CD354-426E-547D-61F5-929E2EDA5BE0}"/>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9" name="TextBox 17">
            <a:extLst>
              <a:ext uri="{FF2B5EF4-FFF2-40B4-BE49-F238E27FC236}">
                <a16:creationId xmlns:a16="http://schemas.microsoft.com/office/drawing/2014/main" id="{DF818A87-EF22-DD25-6561-BCFEDFF3AE2C}"/>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10" name="TextBox 18">
            <a:extLst>
              <a:ext uri="{FF2B5EF4-FFF2-40B4-BE49-F238E27FC236}">
                <a16:creationId xmlns:a16="http://schemas.microsoft.com/office/drawing/2014/main" id="{1747FA0B-B938-1648-77B1-7EB0CD9168E3}"/>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11" name="TextBox 17">
            <a:extLst>
              <a:ext uri="{FF2B5EF4-FFF2-40B4-BE49-F238E27FC236}">
                <a16:creationId xmlns:a16="http://schemas.microsoft.com/office/drawing/2014/main" id="{6CB6A10A-D7AC-B8E3-FC90-8A8D066066CB}"/>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2" name="TextBox 19">
            <a:extLst>
              <a:ext uri="{FF2B5EF4-FFF2-40B4-BE49-F238E27FC236}">
                <a16:creationId xmlns:a16="http://schemas.microsoft.com/office/drawing/2014/main" id="{511E9EB5-19CF-D7A4-F892-3C9AB000E1F2}"/>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3" name="TextBox 17">
            <a:extLst>
              <a:ext uri="{FF2B5EF4-FFF2-40B4-BE49-F238E27FC236}">
                <a16:creationId xmlns:a16="http://schemas.microsoft.com/office/drawing/2014/main" id="{6498F865-AA5F-18E0-F236-3B1F8350F659}"/>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131848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EAE8A173-7DDA-4BC9-CA48-EC393DF517A6}"/>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14407482-71C7-8AFB-ED02-5D486E0286AD}"/>
              </a:ext>
            </a:extLst>
          </p:cNvPr>
          <p:cNvSpPr txBox="1"/>
          <p:nvPr/>
        </p:nvSpPr>
        <p:spPr>
          <a:xfrm>
            <a:off x="861879" y="1672085"/>
            <a:ext cx="14530521"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kumimoji="0" lang="en-US" sz="6999" b="0" i="0" u="none" strike="noStrike" kern="1200" cap="none" spc="-510" normalizeH="0" baseline="0" noProof="0" dirty="0">
                <a:ln>
                  <a:noFill/>
                </a:ln>
                <a:solidFill>
                  <a:srgbClr val="00F8F8"/>
                </a:solidFill>
                <a:effectLst/>
                <a:uLnTx/>
                <a:uFillTx/>
                <a:ea typeface="Touvlo"/>
                <a:cs typeface="Touvlo"/>
                <a:sym typeface="Touvlo"/>
              </a:rPr>
              <a:t>4.3.  Employee Analysis &amp; Findings</a:t>
            </a:r>
          </a:p>
        </p:txBody>
      </p:sp>
      <p:sp>
        <p:nvSpPr>
          <p:cNvPr id="8" name="TextBox 8">
            <a:extLst>
              <a:ext uri="{FF2B5EF4-FFF2-40B4-BE49-F238E27FC236}">
                <a16:creationId xmlns:a16="http://schemas.microsoft.com/office/drawing/2014/main" id="{12969B8C-E8F6-C057-1859-5E18108E7349}"/>
              </a:ext>
            </a:extLst>
          </p:cNvPr>
          <p:cNvSpPr txBox="1"/>
          <p:nvPr/>
        </p:nvSpPr>
        <p:spPr>
          <a:xfrm>
            <a:off x="1073502" y="6819900"/>
            <a:ext cx="16362921" cy="2769989"/>
          </a:xfrm>
          <a:prstGeom prst="rect">
            <a:avLst/>
          </a:prstGeom>
        </p:spPr>
        <p:txBody>
          <a:bodyPr wrap="square" lIns="0" tIns="0" rIns="0" bIns="0" rtlCol="0" anchor="t">
            <a:spAutoFit/>
          </a:bodyPr>
          <a:lstStyle/>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107" normalizeH="0" baseline="0" noProof="0" dirty="0">
                <a:ln>
                  <a:noFill/>
                </a:ln>
                <a:solidFill>
                  <a:srgbClr val="F8FAFF"/>
                </a:solidFill>
                <a:effectLst/>
                <a:uLnTx/>
                <a:uFillTx/>
                <a:ea typeface="Touvlo"/>
                <a:cs typeface="Touvlo"/>
                <a:sym typeface="Touvlo"/>
              </a:rPr>
              <a:t>We see that the </a:t>
            </a:r>
            <a:r>
              <a:rPr kumimoji="0" lang="en-US" sz="3600" b="0" i="0" u="none" strike="noStrike" kern="1200" cap="none" spc="-107" normalizeH="0" baseline="0" noProof="0" dirty="0">
                <a:ln>
                  <a:noFill/>
                </a:ln>
                <a:solidFill>
                  <a:srgbClr val="00BABA"/>
                </a:solidFill>
                <a:effectLst/>
                <a:uLnTx/>
                <a:uFillTx/>
                <a:ea typeface="Touvlo"/>
                <a:cs typeface="Touvlo"/>
                <a:sym typeface="Touvlo"/>
              </a:rPr>
              <a:t>Marketing</a:t>
            </a:r>
            <a:r>
              <a:rPr kumimoji="0" lang="en-US" sz="3600" b="0" i="0" u="none" strike="noStrike" kern="1200" cap="none" spc="-107" normalizeH="0" baseline="0" noProof="0" dirty="0">
                <a:ln>
                  <a:noFill/>
                </a:ln>
                <a:solidFill>
                  <a:srgbClr val="F8FAFF"/>
                </a:solidFill>
                <a:effectLst/>
                <a:uLnTx/>
                <a:uFillTx/>
                <a:ea typeface="Touvlo"/>
                <a:cs typeface="Touvlo"/>
                <a:sym typeface="Touvlo"/>
              </a:rPr>
              <a:t> and the </a:t>
            </a:r>
            <a:r>
              <a:rPr kumimoji="0" lang="en-US" sz="3600" b="0" i="0" u="none" strike="noStrike" kern="1200" cap="none" spc="-107" normalizeH="0" baseline="0" noProof="0" dirty="0">
                <a:ln>
                  <a:noFill/>
                </a:ln>
                <a:solidFill>
                  <a:srgbClr val="00BABA"/>
                </a:solidFill>
                <a:effectLst/>
                <a:uLnTx/>
                <a:uFillTx/>
                <a:ea typeface="Touvlo"/>
                <a:cs typeface="Touvlo"/>
                <a:sym typeface="Touvlo"/>
              </a:rPr>
              <a:t>HR</a:t>
            </a:r>
            <a:r>
              <a:rPr kumimoji="0" lang="en-US" sz="3600" b="0" i="0" u="none" strike="noStrike" kern="1200" cap="none" spc="-107" normalizeH="0" baseline="0" noProof="0" dirty="0">
                <a:ln>
                  <a:noFill/>
                </a:ln>
                <a:solidFill>
                  <a:srgbClr val="F8FAFF"/>
                </a:solidFill>
                <a:effectLst/>
                <a:uLnTx/>
                <a:uFillTx/>
                <a:ea typeface="Touvlo"/>
                <a:cs typeface="Touvlo"/>
                <a:sym typeface="Touvlo"/>
              </a:rPr>
              <a:t> departments have the </a:t>
            </a:r>
            <a:r>
              <a:rPr kumimoji="0" lang="en-US" sz="3600" b="0" i="0" u="none" strike="noStrike" kern="1200" cap="none" spc="-107" normalizeH="0" baseline="0" noProof="0" dirty="0">
                <a:ln>
                  <a:noFill/>
                </a:ln>
                <a:solidFill>
                  <a:srgbClr val="00BABA"/>
                </a:solidFill>
                <a:effectLst/>
                <a:uLnTx/>
                <a:uFillTx/>
                <a:ea typeface="Touvlo"/>
                <a:cs typeface="Touvlo"/>
                <a:sym typeface="Touvlo"/>
              </a:rPr>
              <a:t>highest productivity score</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3600" spc="-107" dirty="0">
              <a:solidFill>
                <a:srgbClr val="F8FAFF"/>
              </a:solidFill>
              <a:ea typeface="Touvlo"/>
              <a:cs typeface="Touvlo"/>
              <a:sym typeface="Touvlo"/>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3600" b="0" i="0" u="none" strike="noStrike" kern="1200" cap="none" spc="-107" normalizeH="0" baseline="0" noProof="0" dirty="0">
                <a:ln>
                  <a:noFill/>
                </a:ln>
                <a:solidFill>
                  <a:srgbClr val="F8FAFF"/>
                </a:solidFill>
                <a:effectLst/>
                <a:uLnTx/>
                <a:uFillTx/>
                <a:ea typeface="Touvlo"/>
                <a:cs typeface="Touvlo"/>
                <a:sym typeface="Touvlo"/>
              </a:rPr>
              <a:t>We see that the </a:t>
            </a:r>
            <a:r>
              <a:rPr kumimoji="0" lang="en-US" sz="3600" b="0" i="0" u="none" strike="noStrike" kern="1200" cap="none" spc="-107" normalizeH="0" baseline="0" noProof="0" dirty="0">
                <a:ln>
                  <a:noFill/>
                </a:ln>
                <a:solidFill>
                  <a:srgbClr val="00BABA"/>
                </a:solidFill>
                <a:effectLst/>
                <a:uLnTx/>
                <a:uFillTx/>
                <a:ea typeface="Touvlo"/>
                <a:cs typeface="Touvlo"/>
                <a:sym typeface="Touvlo"/>
              </a:rPr>
              <a:t>Finance </a:t>
            </a:r>
            <a:r>
              <a:rPr kumimoji="0" lang="en-US" sz="3600" b="0" i="0" u="none" strike="noStrike" kern="1200" cap="none" spc="-107" normalizeH="0" baseline="0" noProof="0" dirty="0">
                <a:ln>
                  <a:noFill/>
                </a:ln>
                <a:solidFill>
                  <a:schemeClr val="bg1"/>
                </a:solidFill>
                <a:effectLst/>
                <a:uLnTx/>
                <a:uFillTx/>
                <a:ea typeface="Touvlo"/>
                <a:cs typeface="Touvlo"/>
                <a:sym typeface="Touvlo"/>
              </a:rPr>
              <a:t>department</a:t>
            </a:r>
            <a:r>
              <a:rPr kumimoji="0" lang="en-US" sz="3600" b="0" i="0" u="none" strike="noStrike" kern="1200" cap="none" spc="-107" normalizeH="0" baseline="0" noProof="0" dirty="0">
                <a:ln>
                  <a:noFill/>
                </a:ln>
                <a:solidFill>
                  <a:srgbClr val="F8FAFF"/>
                </a:solidFill>
                <a:effectLst/>
                <a:uLnTx/>
                <a:uFillTx/>
                <a:ea typeface="Touvlo"/>
                <a:cs typeface="Touvlo"/>
                <a:sym typeface="Touvlo"/>
              </a:rPr>
              <a:t> takes the </a:t>
            </a:r>
            <a:r>
              <a:rPr kumimoji="0" lang="en-US" sz="3600" b="0" i="0" u="none" strike="noStrike" kern="1200" cap="none" spc="-107" normalizeH="0" baseline="0" noProof="0" dirty="0">
                <a:ln>
                  <a:noFill/>
                </a:ln>
                <a:solidFill>
                  <a:srgbClr val="00BABA"/>
                </a:solidFill>
                <a:effectLst/>
                <a:uLnTx/>
                <a:uFillTx/>
                <a:ea typeface="Touvlo"/>
                <a:cs typeface="Touvlo"/>
                <a:sym typeface="Touvlo"/>
              </a:rPr>
              <a:t>most training expenses </a:t>
            </a:r>
            <a:r>
              <a:rPr kumimoji="0" lang="en-US" sz="3600" b="0" i="0" u="none" strike="noStrike" kern="1200" cap="none" spc="-107" normalizeH="0" baseline="0" noProof="0" dirty="0">
                <a:ln>
                  <a:noFill/>
                </a:ln>
                <a:solidFill>
                  <a:srgbClr val="F8FAFF"/>
                </a:solidFill>
                <a:effectLst/>
                <a:uLnTx/>
                <a:uFillTx/>
                <a:ea typeface="Touvlo"/>
                <a:cs typeface="Touvlo"/>
                <a:sym typeface="Touvlo"/>
              </a:rPr>
              <a:t>in average while they are performing nearly </a:t>
            </a:r>
            <a:r>
              <a:rPr kumimoji="0" lang="en-US" sz="3600" b="0" i="0" u="none" strike="noStrike" kern="1200" cap="none" spc="-107" normalizeH="0" baseline="0" noProof="0" dirty="0">
                <a:ln>
                  <a:noFill/>
                </a:ln>
                <a:solidFill>
                  <a:srgbClr val="00BABA"/>
                </a:solidFill>
                <a:effectLst/>
                <a:uLnTx/>
                <a:uFillTx/>
                <a:ea typeface="Touvlo"/>
                <a:cs typeface="Touvlo"/>
                <a:sym typeface="Touvlo"/>
              </a:rPr>
              <a:t>10% </a:t>
            </a:r>
            <a:r>
              <a:rPr kumimoji="0" lang="en-US" sz="3600" b="0" i="0" u="none" strike="noStrike" kern="1200" cap="none" spc="-107" normalizeH="0" baseline="0" noProof="0" dirty="0">
                <a:ln>
                  <a:noFill/>
                </a:ln>
                <a:solidFill>
                  <a:srgbClr val="F8FAFF"/>
                </a:solidFill>
                <a:effectLst/>
                <a:uLnTx/>
                <a:uFillTx/>
                <a:ea typeface="Touvlo"/>
                <a:cs typeface="Touvlo"/>
                <a:sym typeface="Touvlo"/>
              </a:rPr>
              <a:t>less on average compared to the </a:t>
            </a:r>
            <a:r>
              <a:rPr kumimoji="0" lang="en-US" sz="3600" b="0" i="0" u="none" strike="noStrike" kern="1200" cap="none" spc="-107" normalizeH="0" baseline="0" noProof="0" dirty="0">
                <a:ln>
                  <a:noFill/>
                </a:ln>
                <a:solidFill>
                  <a:srgbClr val="00BABA"/>
                </a:solidFill>
                <a:effectLst/>
                <a:uLnTx/>
                <a:uFillTx/>
                <a:ea typeface="Touvlo"/>
                <a:cs typeface="Touvlo"/>
                <a:sym typeface="Touvlo"/>
              </a:rPr>
              <a:t>HR</a:t>
            </a:r>
            <a:r>
              <a:rPr kumimoji="0" lang="en-US" sz="3600" b="0" i="0" u="none" strike="noStrike" kern="1200" cap="none" spc="-107" normalizeH="0" baseline="0" noProof="0" dirty="0">
                <a:ln>
                  <a:noFill/>
                </a:ln>
                <a:solidFill>
                  <a:srgbClr val="F8FAFF"/>
                </a:solidFill>
                <a:effectLst/>
                <a:uLnTx/>
                <a:uFillTx/>
                <a:ea typeface="Touvlo"/>
                <a:cs typeface="Touvlo"/>
                <a:sym typeface="Touvlo"/>
              </a:rPr>
              <a:t> and </a:t>
            </a:r>
            <a:r>
              <a:rPr kumimoji="0" lang="en-US" sz="3600" b="0" i="0" u="none" strike="noStrike" kern="1200" cap="none" spc="-107" normalizeH="0" baseline="0" noProof="0" dirty="0">
                <a:ln>
                  <a:noFill/>
                </a:ln>
                <a:solidFill>
                  <a:srgbClr val="00BABA"/>
                </a:solidFill>
                <a:effectLst/>
                <a:uLnTx/>
                <a:uFillTx/>
                <a:ea typeface="Touvlo"/>
                <a:cs typeface="Touvlo"/>
                <a:sym typeface="Touvlo"/>
              </a:rPr>
              <a:t>Marketing</a:t>
            </a:r>
            <a:r>
              <a:rPr kumimoji="0" lang="en-US" sz="3600" b="0" i="0" u="none" strike="noStrike" kern="1200" cap="none" spc="-107" normalizeH="0" baseline="0" noProof="0" dirty="0">
                <a:ln>
                  <a:noFill/>
                </a:ln>
                <a:solidFill>
                  <a:srgbClr val="F8FAFF"/>
                </a:solidFill>
                <a:effectLst/>
                <a:uLnTx/>
                <a:uFillTx/>
                <a:ea typeface="Touvlo"/>
                <a:cs typeface="Touvlo"/>
                <a:sym typeface="Touvlo"/>
              </a:rPr>
              <a:t> Departments</a:t>
            </a:r>
            <a:endParaRPr kumimoji="0" lang="en-US" sz="2400" b="0" i="0" u="none" strike="noStrike" kern="1200" cap="none" spc="-107" normalizeH="0" baseline="0" noProof="0" dirty="0">
              <a:ln>
                <a:noFill/>
              </a:ln>
              <a:solidFill>
                <a:srgbClr val="00BABA"/>
              </a:solidFill>
              <a:effectLst/>
              <a:uLnTx/>
              <a:uFillTx/>
              <a:ea typeface="Touvlo"/>
              <a:cs typeface="Touvlo"/>
              <a:sym typeface="Touvlo"/>
            </a:endParaRPr>
          </a:p>
        </p:txBody>
      </p:sp>
      <p:pic>
        <p:nvPicPr>
          <p:cNvPr id="4" name="Picture 3">
            <a:extLst>
              <a:ext uri="{FF2B5EF4-FFF2-40B4-BE49-F238E27FC236}">
                <a16:creationId xmlns:a16="http://schemas.microsoft.com/office/drawing/2014/main" id="{4E2696AD-0882-2CB3-6250-20CA6125A68D}"/>
              </a:ext>
            </a:extLst>
          </p:cNvPr>
          <p:cNvPicPr>
            <a:picLocks noChangeAspect="1"/>
          </p:cNvPicPr>
          <p:nvPr/>
        </p:nvPicPr>
        <p:blipFill>
          <a:blip r:embed="rId3"/>
          <a:stretch>
            <a:fillRect/>
          </a:stretch>
        </p:blipFill>
        <p:spPr>
          <a:xfrm>
            <a:off x="1697788" y="3411341"/>
            <a:ext cx="15114351" cy="2467096"/>
          </a:xfrm>
          <a:prstGeom prst="rect">
            <a:avLst/>
          </a:prstGeom>
        </p:spPr>
      </p:pic>
      <p:sp>
        <p:nvSpPr>
          <p:cNvPr id="5" name="TextBox 17">
            <a:extLst>
              <a:ext uri="{FF2B5EF4-FFF2-40B4-BE49-F238E27FC236}">
                <a16:creationId xmlns:a16="http://schemas.microsoft.com/office/drawing/2014/main" id="{A8551BFD-8E4C-8699-5EE8-5CECAFC12A6A}"/>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6" name="TextBox 18">
            <a:extLst>
              <a:ext uri="{FF2B5EF4-FFF2-40B4-BE49-F238E27FC236}">
                <a16:creationId xmlns:a16="http://schemas.microsoft.com/office/drawing/2014/main" id="{EF6A3793-B201-FF71-BF4E-20D8369FB167}"/>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7" name="TextBox 19">
            <a:extLst>
              <a:ext uri="{FF2B5EF4-FFF2-40B4-BE49-F238E27FC236}">
                <a16:creationId xmlns:a16="http://schemas.microsoft.com/office/drawing/2014/main" id="{4894888A-314E-81AC-3463-C1BAAAF13774}"/>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9" name="TextBox 17">
            <a:extLst>
              <a:ext uri="{FF2B5EF4-FFF2-40B4-BE49-F238E27FC236}">
                <a16:creationId xmlns:a16="http://schemas.microsoft.com/office/drawing/2014/main" id="{EE72E402-06EA-2C56-AE09-AD74727B8995}"/>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10" name="TextBox 18">
            <a:extLst>
              <a:ext uri="{FF2B5EF4-FFF2-40B4-BE49-F238E27FC236}">
                <a16:creationId xmlns:a16="http://schemas.microsoft.com/office/drawing/2014/main" id="{16888410-F7C6-7617-7278-EDBEEF6A1F2A}"/>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11" name="TextBox 17">
            <a:extLst>
              <a:ext uri="{FF2B5EF4-FFF2-40B4-BE49-F238E27FC236}">
                <a16:creationId xmlns:a16="http://schemas.microsoft.com/office/drawing/2014/main" id="{8BB4980E-B421-86A5-21E9-37B5F81945F9}"/>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2" name="TextBox 19">
            <a:extLst>
              <a:ext uri="{FF2B5EF4-FFF2-40B4-BE49-F238E27FC236}">
                <a16:creationId xmlns:a16="http://schemas.microsoft.com/office/drawing/2014/main" id="{8ECD7296-26D7-02D5-8CDB-ABB03F693DC6}"/>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3" name="TextBox 17">
            <a:extLst>
              <a:ext uri="{FF2B5EF4-FFF2-40B4-BE49-F238E27FC236}">
                <a16:creationId xmlns:a16="http://schemas.microsoft.com/office/drawing/2014/main" id="{DE7FE520-BFBA-B556-0C82-FBA1B158CB82}"/>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27240727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0E9F61FB-1077-DC73-B29E-D9F09815BC4E}"/>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C6A409B8-6232-AD35-67B3-F849AD0A0738}"/>
              </a:ext>
            </a:extLst>
          </p:cNvPr>
          <p:cNvSpPr txBox="1"/>
          <p:nvPr/>
        </p:nvSpPr>
        <p:spPr>
          <a:xfrm>
            <a:off x="840108" y="1562100"/>
            <a:ext cx="16664121"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lang="en-US" sz="6999" spc="-510" dirty="0">
                <a:solidFill>
                  <a:srgbClr val="00F8F8"/>
                </a:solidFill>
                <a:ea typeface="Touvlo"/>
                <a:cs typeface="Touvlo"/>
                <a:sym typeface="Touvlo"/>
              </a:rPr>
              <a:t>5</a:t>
            </a:r>
            <a:r>
              <a:rPr kumimoji="0" lang="en-US" sz="6999" b="0" i="0" u="none" strike="noStrike" kern="1200" cap="none" spc="-510" normalizeH="0" baseline="0" noProof="0" dirty="0">
                <a:ln>
                  <a:noFill/>
                </a:ln>
                <a:solidFill>
                  <a:srgbClr val="00F8F8"/>
                </a:solidFill>
                <a:effectLst/>
                <a:uLnTx/>
                <a:uFillTx/>
                <a:ea typeface="Touvlo"/>
                <a:cs typeface="Touvlo"/>
                <a:sym typeface="Touvlo"/>
              </a:rPr>
              <a:t>.1.  Investment Portfolio Analysis &amp; Findings</a:t>
            </a:r>
          </a:p>
        </p:txBody>
      </p:sp>
      <p:sp>
        <p:nvSpPr>
          <p:cNvPr id="8" name="TextBox 8">
            <a:extLst>
              <a:ext uri="{FF2B5EF4-FFF2-40B4-BE49-F238E27FC236}">
                <a16:creationId xmlns:a16="http://schemas.microsoft.com/office/drawing/2014/main" id="{13F7AE1C-7273-268C-55B1-447D070798A8}"/>
              </a:ext>
            </a:extLst>
          </p:cNvPr>
          <p:cNvSpPr txBox="1"/>
          <p:nvPr/>
        </p:nvSpPr>
        <p:spPr>
          <a:xfrm>
            <a:off x="811422" y="7380584"/>
            <a:ext cx="17429721" cy="1107996"/>
          </a:xfrm>
          <a:prstGeom prst="rect">
            <a:avLst/>
          </a:prstGeom>
        </p:spPr>
        <p:txBody>
          <a:bodyPr wrap="square" lIns="0" tIns="0" rIns="0" bIns="0" rtlCol="0" anchor="t">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107" normalizeH="0" baseline="0" noProof="0" dirty="0">
                <a:ln>
                  <a:noFill/>
                </a:ln>
                <a:solidFill>
                  <a:srgbClr val="F8FAFF"/>
                </a:solidFill>
                <a:effectLst/>
                <a:uLnTx/>
                <a:uFillTx/>
                <a:ea typeface="Touvlo"/>
                <a:cs typeface="Touvlo"/>
                <a:sym typeface="Touvlo"/>
              </a:rPr>
              <a:t>We invest </a:t>
            </a:r>
            <a:r>
              <a:rPr lang="en-US" sz="3600" spc="-107" dirty="0">
                <a:solidFill>
                  <a:srgbClr val="F8FAFF"/>
                </a:solidFill>
                <a:ea typeface="Touvlo"/>
                <a:cs typeface="Touvlo"/>
                <a:sym typeface="Touvlo"/>
              </a:rPr>
              <a:t>in a total of</a:t>
            </a:r>
            <a:r>
              <a:rPr kumimoji="0" lang="en-US" sz="3600" b="0" i="0" u="none" strike="noStrike" kern="1200" cap="none" spc="-107" normalizeH="0" baseline="0" noProof="0" dirty="0">
                <a:ln>
                  <a:noFill/>
                </a:ln>
                <a:solidFill>
                  <a:srgbClr val="F8FAFF"/>
                </a:solidFill>
                <a:effectLst/>
                <a:uLnTx/>
                <a:uFillTx/>
                <a:ea typeface="Touvlo"/>
                <a:cs typeface="Touvlo"/>
                <a:sym typeface="Touvlo"/>
              </a:rPr>
              <a:t> </a:t>
            </a:r>
            <a:r>
              <a:rPr kumimoji="0" lang="en-US" sz="3600" b="0" i="0" u="none" strike="noStrike" kern="1200" cap="none" spc="-107" normalizeH="0" baseline="0" noProof="0" dirty="0">
                <a:ln>
                  <a:noFill/>
                </a:ln>
                <a:solidFill>
                  <a:srgbClr val="00BABA"/>
                </a:solidFill>
                <a:effectLst/>
                <a:uLnTx/>
                <a:uFillTx/>
                <a:ea typeface="Touvlo"/>
                <a:cs typeface="Touvlo"/>
                <a:sym typeface="Touvlo"/>
              </a:rPr>
              <a:t>15</a:t>
            </a:r>
            <a:r>
              <a:rPr kumimoji="0" lang="en-US" sz="3600" b="0" i="0" u="none" strike="noStrike" kern="1200" cap="none" spc="-107" normalizeH="0" baseline="0" noProof="0" dirty="0">
                <a:ln>
                  <a:noFill/>
                </a:ln>
                <a:solidFill>
                  <a:srgbClr val="F8FAFF"/>
                </a:solidFill>
                <a:effectLst/>
                <a:uLnTx/>
                <a:uFillTx/>
                <a:ea typeface="Touvlo"/>
                <a:cs typeface="Touvlo"/>
                <a:sym typeface="Touvlo"/>
              </a:rPr>
              <a:t> entities with most of our investments going for Startups with </a:t>
            </a:r>
            <a:r>
              <a:rPr kumimoji="0" lang="en-US" sz="3600" b="0" i="0" u="none" strike="noStrike" kern="1200" cap="none" spc="-107" normalizeH="0" baseline="0" noProof="0" dirty="0">
                <a:ln>
                  <a:noFill/>
                </a:ln>
                <a:solidFill>
                  <a:srgbClr val="00BABA"/>
                </a:solidFill>
                <a:effectLst/>
                <a:uLnTx/>
                <a:uFillTx/>
                <a:ea typeface="Touvlo"/>
                <a:cs typeface="Touvlo"/>
                <a:sym typeface="Touvlo"/>
              </a:rPr>
              <a:t>8 investments</a:t>
            </a:r>
          </a:p>
          <a:p>
            <a:pPr marR="0" lvl="0" algn="l" defTabSz="914400" rtl="0" eaLnBrk="1" fontAlgn="auto" latinLnBrk="0" hangingPunct="1">
              <a:lnSpc>
                <a:spcPct val="100000"/>
              </a:lnSpc>
              <a:spcBef>
                <a:spcPts val="0"/>
              </a:spcBef>
              <a:spcAft>
                <a:spcPts val="0"/>
              </a:spcAft>
              <a:buClrTx/>
              <a:buSzTx/>
              <a:tabLst/>
              <a:defRPr/>
            </a:pPr>
            <a:endParaRPr kumimoji="0" lang="en-US" sz="3600" b="0" i="0" u="none" strike="noStrike" kern="1200" cap="none" spc="-107" normalizeH="0" baseline="0" noProof="0" dirty="0">
              <a:ln>
                <a:noFill/>
              </a:ln>
              <a:solidFill>
                <a:srgbClr val="F8FAFF"/>
              </a:solidFill>
              <a:effectLst/>
              <a:uLnTx/>
              <a:uFillTx/>
              <a:ea typeface="Touvlo"/>
              <a:cs typeface="Touvlo"/>
              <a:sym typeface="Touvlo"/>
            </a:endParaRPr>
          </a:p>
        </p:txBody>
      </p:sp>
      <p:pic>
        <p:nvPicPr>
          <p:cNvPr id="3" name="Picture 2">
            <a:extLst>
              <a:ext uri="{FF2B5EF4-FFF2-40B4-BE49-F238E27FC236}">
                <a16:creationId xmlns:a16="http://schemas.microsoft.com/office/drawing/2014/main" id="{CE19568E-9E36-06C0-E060-939FF27BC058}"/>
              </a:ext>
            </a:extLst>
          </p:cNvPr>
          <p:cNvPicPr>
            <a:picLocks noChangeAspect="1"/>
          </p:cNvPicPr>
          <p:nvPr/>
        </p:nvPicPr>
        <p:blipFill>
          <a:blip r:embed="rId3"/>
          <a:stretch>
            <a:fillRect/>
          </a:stretch>
        </p:blipFill>
        <p:spPr>
          <a:xfrm>
            <a:off x="1094666" y="4229100"/>
            <a:ext cx="16634971" cy="2438400"/>
          </a:xfrm>
          <a:prstGeom prst="rect">
            <a:avLst/>
          </a:prstGeom>
        </p:spPr>
      </p:pic>
      <p:sp>
        <p:nvSpPr>
          <p:cNvPr id="5" name="TextBox 17">
            <a:extLst>
              <a:ext uri="{FF2B5EF4-FFF2-40B4-BE49-F238E27FC236}">
                <a16:creationId xmlns:a16="http://schemas.microsoft.com/office/drawing/2014/main" id="{6676E066-F3CC-64C2-15B7-982066019676}"/>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6" name="TextBox 18">
            <a:extLst>
              <a:ext uri="{FF2B5EF4-FFF2-40B4-BE49-F238E27FC236}">
                <a16:creationId xmlns:a16="http://schemas.microsoft.com/office/drawing/2014/main" id="{93A5C2D5-0200-12BB-CB9E-4210745A0C7B}"/>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7" name="TextBox 19">
            <a:extLst>
              <a:ext uri="{FF2B5EF4-FFF2-40B4-BE49-F238E27FC236}">
                <a16:creationId xmlns:a16="http://schemas.microsoft.com/office/drawing/2014/main" id="{D3B8C60D-1DE0-D5F3-FAD6-BFBA71EAEDD2}"/>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9" name="TextBox 17">
            <a:extLst>
              <a:ext uri="{FF2B5EF4-FFF2-40B4-BE49-F238E27FC236}">
                <a16:creationId xmlns:a16="http://schemas.microsoft.com/office/drawing/2014/main" id="{0AE475C5-71A3-A176-9928-DA6B5CB44D87}"/>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10" name="TextBox 18">
            <a:extLst>
              <a:ext uri="{FF2B5EF4-FFF2-40B4-BE49-F238E27FC236}">
                <a16:creationId xmlns:a16="http://schemas.microsoft.com/office/drawing/2014/main" id="{CB8F31DC-50E6-548A-1731-E9AB1B5585EC}"/>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11" name="TextBox 17">
            <a:extLst>
              <a:ext uri="{FF2B5EF4-FFF2-40B4-BE49-F238E27FC236}">
                <a16:creationId xmlns:a16="http://schemas.microsoft.com/office/drawing/2014/main" id="{9E041F4D-97E6-DF14-C406-179F6E5CCB76}"/>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2" name="TextBox 19">
            <a:extLst>
              <a:ext uri="{FF2B5EF4-FFF2-40B4-BE49-F238E27FC236}">
                <a16:creationId xmlns:a16="http://schemas.microsoft.com/office/drawing/2014/main" id="{99D04FCE-DC6D-4A62-3F46-946C63604977}"/>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3" name="TextBox 17">
            <a:extLst>
              <a:ext uri="{FF2B5EF4-FFF2-40B4-BE49-F238E27FC236}">
                <a16:creationId xmlns:a16="http://schemas.microsoft.com/office/drawing/2014/main" id="{2836E363-56FB-6EAF-A4A3-66C5D0782920}"/>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29791365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1E94E19B-572E-F3B4-7B48-89F95CB785FA}"/>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059D1B66-AEC0-32B1-B0E4-A47B60BC89C1}"/>
              </a:ext>
            </a:extLst>
          </p:cNvPr>
          <p:cNvSpPr txBox="1"/>
          <p:nvPr/>
        </p:nvSpPr>
        <p:spPr>
          <a:xfrm>
            <a:off x="861879" y="1672085"/>
            <a:ext cx="16664121"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lang="en-US" sz="6999" spc="-510" dirty="0">
                <a:solidFill>
                  <a:srgbClr val="00F8F8"/>
                </a:solidFill>
                <a:ea typeface="Touvlo"/>
                <a:cs typeface="Touvlo"/>
                <a:sym typeface="Touvlo"/>
              </a:rPr>
              <a:t>5</a:t>
            </a:r>
            <a:r>
              <a:rPr kumimoji="0" lang="en-US" sz="6999" b="0" i="0" u="none" strike="noStrike" kern="1200" cap="none" spc="-510" normalizeH="0" baseline="0" noProof="0" dirty="0">
                <a:ln>
                  <a:noFill/>
                </a:ln>
                <a:solidFill>
                  <a:srgbClr val="00F8F8"/>
                </a:solidFill>
                <a:effectLst/>
                <a:uLnTx/>
                <a:uFillTx/>
                <a:ea typeface="Touvlo"/>
                <a:cs typeface="Touvlo"/>
                <a:sym typeface="Touvlo"/>
              </a:rPr>
              <a:t>.2.  Investment Portfolio Analysis &amp; Findings</a:t>
            </a:r>
          </a:p>
        </p:txBody>
      </p:sp>
      <p:sp>
        <p:nvSpPr>
          <p:cNvPr id="8" name="TextBox 8">
            <a:extLst>
              <a:ext uri="{FF2B5EF4-FFF2-40B4-BE49-F238E27FC236}">
                <a16:creationId xmlns:a16="http://schemas.microsoft.com/office/drawing/2014/main" id="{C62EC915-5D77-4C36-B22A-32D7E5F82FAD}"/>
              </a:ext>
            </a:extLst>
          </p:cNvPr>
          <p:cNvSpPr txBox="1"/>
          <p:nvPr/>
        </p:nvSpPr>
        <p:spPr>
          <a:xfrm>
            <a:off x="6019800" y="3438184"/>
            <a:ext cx="11734800" cy="2031325"/>
          </a:xfrm>
          <a:prstGeom prst="rect">
            <a:avLst/>
          </a:prstGeom>
        </p:spPr>
        <p:txBody>
          <a:bodyPr wrap="square" lIns="0" tIns="0" rIns="0" bIns="0" rtlCol="0" anchor="t">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4400" b="0" i="0" u="none" strike="noStrike" kern="1200" cap="none" spc="-107" normalizeH="0" baseline="0" noProof="0" dirty="0">
                <a:ln>
                  <a:noFill/>
                </a:ln>
                <a:solidFill>
                  <a:srgbClr val="F8FAFF"/>
                </a:solidFill>
                <a:effectLst/>
                <a:uLnTx/>
                <a:uFillTx/>
                <a:ea typeface="Touvlo"/>
                <a:cs typeface="Touvlo"/>
                <a:sym typeface="Touvlo"/>
              </a:rPr>
              <a:t>The </a:t>
            </a:r>
            <a:r>
              <a:rPr kumimoji="0" lang="en-US" sz="4400" b="0" i="0" u="none" strike="noStrike" kern="1200" cap="none" spc="-107" normalizeH="0" baseline="0" noProof="0" dirty="0">
                <a:ln>
                  <a:noFill/>
                </a:ln>
                <a:solidFill>
                  <a:srgbClr val="00BABA"/>
                </a:solidFill>
                <a:effectLst/>
                <a:uLnTx/>
                <a:uFillTx/>
                <a:ea typeface="Touvlo"/>
                <a:cs typeface="Touvlo"/>
                <a:sym typeface="Touvlo"/>
              </a:rPr>
              <a:t>Startups</a:t>
            </a:r>
            <a:r>
              <a:rPr kumimoji="0" lang="en-US" sz="4400" b="0" i="0" u="none" strike="noStrike" kern="1200" cap="none" spc="-107" normalizeH="0" baseline="0" noProof="0" dirty="0">
                <a:ln>
                  <a:noFill/>
                </a:ln>
                <a:solidFill>
                  <a:srgbClr val="F8FAFF"/>
                </a:solidFill>
                <a:effectLst/>
                <a:uLnTx/>
                <a:uFillTx/>
                <a:ea typeface="Touvlo"/>
                <a:cs typeface="Touvlo"/>
                <a:sym typeface="Touvlo"/>
              </a:rPr>
              <a:t> generated the </a:t>
            </a:r>
            <a:r>
              <a:rPr kumimoji="0" lang="en-US" sz="4400" b="0" i="0" u="none" strike="noStrike" kern="1200" cap="none" spc="-107" normalizeH="0" baseline="0" noProof="0" dirty="0">
                <a:ln>
                  <a:noFill/>
                </a:ln>
                <a:solidFill>
                  <a:srgbClr val="00BABA"/>
                </a:solidFill>
                <a:effectLst/>
                <a:uLnTx/>
                <a:uFillTx/>
                <a:ea typeface="Touvlo"/>
                <a:cs typeface="Touvlo"/>
                <a:sym typeface="Touvlo"/>
              </a:rPr>
              <a:t>highest ROI</a:t>
            </a:r>
            <a:r>
              <a:rPr kumimoji="0" lang="en-US" sz="4400" b="0" i="0" u="none" strike="noStrike" kern="1200" cap="none" spc="-107" normalizeH="0" baseline="0" noProof="0" dirty="0">
                <a:ln>
                  <a:noFill/>
                </a:ln>
                <a:solidFill>
                  <a:srgbClr val="F8FAFF"/>
                </a:solidFill>
                <a:effectLst/>
                <a:uLnTx/>
                <a:uFillTx/>
                <a:ea typeface="Touvlo"/>
                <a:cs typeface="Touvlo"/>
                <a:sym typeface="Touvlo"/>
              </a:rPr>
              <a:t> but </a:t>
            </a:r>
            <a:r>
              <a:rPr lang="en-US" sz="4400" spc="-107" dirty="0">
                <a:solidFill>
                  <a:srgbClr val="F8FAFF"/>
                </a:solidFill>
                <a:ea typeface="Touvlo"/>
                <a:cs typeface="Touvlo"/>
                <a:sym typeface="Touvlo"/>
              </a:rPr>
              <a:t>on average </a:t>
            </a:r>
            <a:r>
              <a:rPr lang="en-US" sz="4400" spc="-107" dirty="0">
                <a:solidFill>
                  <a:srgbClr val="00BABA"/>
                </a:solidFill>
                <a:ea typeface="Touvlo"/>
                <a:cs typeface="Touvlo"/>
                <a:sym typeface="Touvlo"/>
              </a:rPr>
              <a:t>Bonds</a:t>
            </a:r>
            <a:r>
              <a:rPr lang="en-US" sz="4400" spc="-107" dirty="0">
                <a:solidFill>
                  <a:srgbClr val="F8FAFF"/>
                </a:solidFill>
                <a:ea typeface="Touvlo"/>
                <a:cs typeface="Touvlo"/>
                <a:sym typeface="Touvlo"/>
              </a:rPr>
              <a:t> generate the </a:t>
            </a:r>
            <a:r>
              <a:rPr lang="en-US" sz="4400" spc="-107" dirty="0">
                <a:solidFill>
                  <a:srgbClr val="00BABA"/>
                </a:solidFill>
                <a:ea typeface="Touvlo"/>
                <a:cs typeface="Touvlo"/>
                <a:sym typeface="Touvlo"/>
              </a:rPr>
              <a:t>highest ROI</a:t>
            </a:r>
            <a:r>
              <a:rPr lang="en-US" sz="4400" spc="-107" dirty="0">
                <a:solidFill>
                  <a:srgbClr val="F8FAFF"/>
                </a:solidFill>
                <a:ea typeface="Touvlo"/>
                <a:cs typeface="Touvlo"/>
                <a:sym typeface="Touvlo"/>
              </a:rPr>
              <a:t> and is considered more steady than Startups.</a:t>
            </a:r>
            <a:endParaRPr kumimoji="0" lang="en-US" sz="4400" b="0" i="0" u="none" strike="noStrike" kern="1200" cap="none" spc="-107" normalizeH="0" baseline="0" noProof="0" dirty="0">
              <a:ln>
                <a:noFill/>
              </a:ln>
              <a:solidFill>
                <a:srgbClr val="00BABA"/>
              </a:solidFill>
              <a:effectLst/>
              <a:uLnTx/>
              <a:uFillTx/>
              <a:ea typeface="Touvlo"/>
              <a:cs typeface="Touvlo"/>
              <a:sym typeface="Touvlo"/>
            </a:endParaRPr>
          </a:p>
        </p:txBody>
      </p:sp>
      <p:sp>
        <p:nvSpPr>
          <p:cNvPr id="2" name="TextBox 17">
            <a:extLst>
              <a:ext uri="{FF2B5EF4-FFF2-40B4-BE49-F238E27FC236}">
                <a16:creationId xmlns:a16="http://schemas.microsoft.com/office/drawing/2014/main" id="{0C8685C8-8A94-0571-C4D1-ED878A6789FB}"/>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 name="TextBox 18">
            <a:extLst>
              <a:ext uri="{FF2B5EF4-FFF2-40B4-BE49-F238E27FC236}">
                <a16:creationId xmlns:a16="http://schemas.microsoft.com/office/drawing/2014/main" id="{694C5F5F-DC53-AB9A-66CE-3EAA79A7F0BD}"/>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5" name="TextBox 19">
            <a:extLst>
              <a:ext uri="{FF2B5EF4-FFF2-40B4-BE49-F238E27FC236}">
                <a16:creationId xmlns:a16="http://schemas.microsoft.com/office/drawing/2014/main" id="{0165D350-6964-013A-FC07-340AFE8F9359}"/>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6" name="TextBox 17">
            <a:extLst>
              <a:ext uri="{FF2B5EF4-FFF2-40B4-BE49-F238E27FC236}">
                <a16:creationId xmlns:a16="http://schemas.microsoft.com/office/drawing/2014/main" id="{B4F920B2-C64B-00EC-59B5-BC3AB395BEF7}"/>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7" name="TextBox 18">
            <a:extLst>
              <a:ext uri="{FF2B5EF4-FFF2-40B4-BE49-F238E27FC236}">
                <a16:creationId xmlns:a16="http://schemas.microsoft.com/office/drawing/2014/main" id="{A9BAE925-C39E-667B-225F-ED99176B26A6}"/>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9" name="TextBox 17">
            <a:extLst>
              <a:ext uri="{FF2B5EF4-FFF2-40B4-BE49-F238E27FC236}">
                <a16:creationId xmlns:a16="http://schemas.microsoft.com/office/drawing/2014/main" id="{4B256126-03A9-185A-C4DA-3D9136A850C5}"/>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0" name="TextBox 19">
            <a:extLst>
              <a:ext uri="{FF2B5EF4-FFF2-40B4-BE49-F238E27FC236}">
                <a16:creationId xmlns:a16="http://schemas.microsoft.com/office/drawing/2014/main" id="{D8E609DF-90E3-0F41-5F31-5670851E3A6A}"/>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1" name="TextBox 17">
            <a:extLst>
              <a:ext uri="{FF2B5EF4-FFF2-40B4-BE49-F238E27FC236}">
                <a16:creationId xmlns:a16="http://schemas.microsoft.com/office/drawing/2014/main" id="{E4CBCD01-5A99-D68B-9D3B-452BAE3FE1FF}"/>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pic>
        <p:nvPicPr>
          <p:cNvPr id="13" name="Picture 12">
            <a:extLst>
              <a:ext uri="{FF2B5EF4-FFF2-40B4-BE49-F238E27FC236}">
                <a16:creationId xmlns:a16="http://schemas.microsoft.com/office/drawing/2014/main" id="{5DC1DF38-DA8C-E90F-18BC-25BDC23082EE}"/>
              </a:ext>
            </a:extLst>
          </p:cNvPr>
          <p:cNvPicPr>
            <a:picLocks noChangeAspect="1"/>
          </p:cNvPicPr>
          <p:nvPr/>
        </p:nvPicPr>
        <p:blipFill>
          <a:blip r:embed="rId3"/>
          <a:stretch>
            <a:fillRect/>
          </a:stretch>
        </p:blipFill>
        <p:spPr>
          <a:xfrm>
            <a:off x="775136" y="3285404"/>
            <a:ext cx="4615514" cy="6651769"/>
          </a:xfrm>
          <a:prstGeom prst="rect">
            <a:avLst/>
          </a:prstGeom>
        </p:spPr>
      </p:pic>
      <p:pic>
        <p:nvPicPr>
          <p:cNvPr id="15" name="Picture 14">
            <a:extLst>
              <a:ext uri="{FF2B5EF4-FFF2-40B4-BE49-F238E27FC236}">
                <a16:creationId xmlns:a16="http://schemas.microsoft.com/office/drawing/2014/main" id="{EEADB26C-AF46-03A6-E8A9-9F50971F5DD1}"/>
              </a:ext>
            </a:extLst>
          </p:cNvPr>
          <p:cNvPicPr>
            <a:picLocks noChangeAspect="1"/>
          </p:cNvPicPr>
          <p:nvPr/>
        </p:nvPicPr>
        <p:blipFill>
          <a:blip r:embed="rId4"/>
          <a:stretch>
            <a:fillRect/>
          </a:stretch>
        </p:blipFill>
        <p:spPr>
          <a:xfrm>
            <a:off x="6019800" y="6307849"/>
            <a:ext cx="12091291" cy="3468166"/>
          </a:xfrm>
          <a:prstGeom prst="rect">
            <a:avLst/>
          </a:prstGeom>
        </p:spPr>
      </p:pic>
    </p:spTree>
    <p:extLst>
      <p:ext uri="{BB962C8B-B14F-4D97-AF65-F5344CB8AC3E}">
        <p14:creationId xmlns:p14="http://schemas.microsoft.com/office/powerpoint/2010/main" val="410916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2700000"/>
        </a:gradFill>
        <a:effectLst/>
      </p:bgPr>
    </p:bg>
    <p:spTree>
      <p:nvGrpSpPr>
        <p:cNvPr id="1" name="">
          <a:extLst>
            <a:ext uri="{FF2B5EF4-FFF2-40B4-BE49-F238E27FC236}">
              <a16:creationId xmlns:a16="http://schemas.microsoft.com/office/drawing/2014/main" id="{263932EE-EC97-2D2D-9429-52ECDA08634C}"/>
            </a:ext>
          </a:extLst>
        </p:cNvPr>
        <p:cNvGrpSpPr/>
        <p:nvPr/>
      </p:nvGrpSpPr>
      <p:grpSpPr>
        <a:xfrm>
          <a:off x="0" y="0"/>
          <a:ext cx="0" cy="0"/>
          <a:chOff x="0" y="0"/>
          <a:chExt cx="0" cy="0"/>
        </a:xfrm>
      </p:grpSpPr>
      <p:cxnSp>
        <p:nvCxnSpPr>
          <p:cNvPr id="60" name="Straight Connector 59">
            <a:extLst>
              <a:ext uri="{FF2B5EF4-FFF2-40B4-BE49-F238E27FC236}">
                <a16:creationId xmlns:a16="http://schemas.microsoft.com/office/drawing/2014/main" id="{8AD84B7D-899B-3110-B890-53AE8F03CC0B}"/>
              </a:ext>
            </a:extLst>
          </p:cNvPr>
          <p:cNvCxnSpPr>
            <a:cxnSpLocks/>
          </p:cNvCxnSpPr>
          <p:nvPr/>
        </p:nvCxnSpPr>
        <p:spPr>
          <a:xfrm flipH="1" flipV="1">
            <a:off x="1905000" y="8011255"/>
            <a:ext cx="15011400" cy="104045"/>
          </a:xfrm>
          <a:prstGeom prst="line">
            <a:avLst/>
          </a:prstGeom>
          <a:ln w="117475">
            <a:gradFill flip="none" rotWithShape="1">
              <a:gsLst>
                <a:gs pos="100000">
                  <a:srgbClr val="1A3339"/>
                </a:gs>
                <a:gs pos="0">
                  <a:schemeClr val="tx1"/>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908C620-1757-AF75-CA7A-1CBB09EAE1ED}"/>
              </a:ext>
            </a:extLst>
          </p:cNvPr>
          <p:cNvCxnSpPr>
            <a:cxnSpLocks/>
          </p:cNvCxnSpPr>
          <p:nvPr/>
        </p:nvCxnSpPr>
        <p:spPr>
          <a:xfrm>
            <a:off x="670560" y="4381500"/>
            <a:ext cx="16550640" cy="0"/>
          </a:xfrm>
          <a:prstGeom prst="line">
            <a:avLst/>
          </a:prstGeom>
          <a:ln w="117475">
            <a:gradFill flip="none" rotWithShape="1">
              <a:gsLst>
                <a:gs pos="100000">
                  <a:srgbClr val="1A3339"/>
                </a:gs>
                <a:gs pos="0">
                  <a:schemeClr val="tx1"/>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4" name="Freeform 4">
            <a:extLst>
              <a:ext uri="{FF2B5EF4-FFF2-40B4-BE49-F238E27FC236}">
                <a16:creationId xmlns:a16="http://schemas.microsoft.com/office/drawing/2014/main" id="{39FAE77E-C5B4-9E70-DCC9-22C3E00B9170}"/>
              </a:ext>
            </a:extLst>
          </p:cNvPr>
          <p:cNvSpPr/>
          <p:nvPr/>
        </p:nvSpPr>
        <p:spPr>
          <a:xfrm>
            <a:off x="-2069238" y="7105632"/>
            <a:ext cx="4544458" cy="4114800"/>
          </a:xfrm>
          <a:custGeom>
            <a:avLst/>
            <a:gdLst/>
            <a:ahLst/>
            <a:cxnLst/>
            <a:rect l="l" t="t" r="r" b="b"/>
            <a:pathLst>
              <a:path w="4544458" h="4114800">
                <a:moveTo>
                  <a:pt x="0" y="0"/>
                </a:moveTo>
                <a:lnTo>
                  <a:pt x="4544458" y="0"/>
                </a:lnTo>
                <a:lnTo>
                  <a:pt x="454445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a:extLst>
              <a:ext uri="{FF2B5EF4-FFF2-40B4-BE49-F238E27FC236}">
                <a16:creationId xmlns:a16="http://schemas.microsoft.com/office/drawing/2014/main" id="{13ADDBE9-4C18-F153-723F-EF4C9AB955E1}"/>
              </a:ext>
            </a:extLst>
          </p:cNvPr>
          <p:cNvSpPr/>
          <p:nvPr/>
        </p:nvSpPr>
        <p:spPr>
          <a:xfrm flipV="1">
            <a:off x="15812780" y="-933432"/>
            <a:ext cx="4544458" cy="4114800"/>
          </a:xfrm>
          <a:custGeom>
            <a:avLst/>
            <a:gdLst/>
            <a:ahLst/>
            <a:cxnLst/>
            <a:rect l="l" t="t" r="r" b="b"/>
            <a:pathLst>
              <a:path w="4544458" h="4114800">
                <a:moveTo>
                  <a:pt x="0" y="4114800"/>
                </a:moveTo>
                <a:lnTo>
                  <a:pt x="4544458" y="4114800"/>
                </a:lnTo>
                <a:lnTo>
                  <a:pt x="454445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2" name="TextBox 3">
            <a:extLst>
              <a:ext uri="{FF2B5EF4-FFF2-40B4-BE49-F238E27FC236}">
                <a16:creationId xmlns:a16="http://schemas.microsoft.com/office/drawing/2014/main" id="{67DC71B6-1812-F88D-BFBE-7DFEAFFAD600}"/>
              </a:ext>
            </a:extLst>
          </p:cNvPr>
          <p:cNvSpPr txBox="1"/>
          <p:nvPr/>
        </p:nvSpPr>
        <p:spPr>
          <a:xfrm>
            <a:off x="685800" y="222407"/>
            <a:ext cx="5394960" cy="1803122"/>
          </a:xfrm>
          <a:prstGeom prst="rect">
            <a:avLst/>
          </a:prstGeom>
        </p:spPr>
        <p:txBody>
          <a:bodyPr wrap="square" lIns="0" tIns="0" rIns="0" bIns="0" rtlCol="0" anchor="t">
            <a:spAutoFit/>
          </a:bodyPr>
          <a:lstStyle/>
          <a:p>
            <a:pPr algn="ctr">
              <a:lnSpc>
                <a:spcPts val="15454"/>
              </a:lnSpc>
            </a:pPr>
            <a:r>
              <a:rPr lang="en-US" sz="8800" spc="-1128" dirty="0">
                <a:solidFill>
                  <a:srgbClr val="00F8F8"/>
                </a:solidFill>
                <a:ea typeface="Touvlo"/>
                <a:cs typeface="Touvlo"/>
                <a:sym typeface="Touvlo"/>
              </a:rPr>
              <a:t>Agenda:</a:t>
            </a:r>
          </a:p>
        </p:txBody>
      </p:sp>
      <p:sp>
        <p:nvSpPr>
          <p:cNvPr id="7" name="Oval 6">
            <a:extLst>
              <a:ext uri="{FF2B5EF4-FFF2-40B4-BE49-F238E27FC236}">
                <a16:creationId xmlns:a16="http://schemas.microsoft.com/office/drawing/2014/main" id="{70E1857F-16D5-F072-6189-96E27EDCCABD}"/>
              </a:ext>
            </a:extLst>
          </p:cNvPr>
          <p:cNvSpPr/>
          <p:nvPr/>
        </p:nvSpPr>
        <p:spPr>
          <a:xfrm>
            <a:off x="1313806" y="3467100"/>
            <a:ext cx="2834640" cy="1828800"/>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Background</a:t>
            </a:r>
            <a:endParaRPr lang="en-US" sz="2800" dirty="0"/>
          </a:p>
        </p:txBody>
      </p:sp>
      <p:sp>
        <p:nvSpPr>
          <p:cNvPr id="12" name="Oval 11">
            <a:extLst>
              <a:ext uri="{FF2B5EF4-FFF2-40B4-BE49-F238E27FC236}">
                <a16:creationId xmlns:a16="http://schemas.microsoft.com/office/drawing/2014/main" id="{7D0316C6-E1C2-8689-C28F-40D5385651C1}"/>
              </a:ext>
            </a:extLst>
          </p:cNvPr>
          <p:cNvSpPr/>
          <p:nvPr/>
        </p:nvSpPr>
        <p:spPr>
          <a:xfrm>
            <a:off x="9144000" y="3467100"/>
            <a:ext cx="2834640" cy="1828800"/>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Questions to Answer</a:t>
            </a:r>
            <a:endParaRPr lang="en-US" sz="2800" dirty="0"/>
          </a:p>
        </p:txBody>
      </p:sp>
      <p:sp>
        <p:nvSpPr>
          <p:cNvPr id="13" name="Oval 12">
            <a:extLst>
              <a:ext uri="{FF2B5EF4-FFF2-40B4-BE49-F238E27FC236}">
                <a16:creationId xmlns:a16="http://schemas.microsoft.com/office/drawing/2014/main" id="{ED2B7D98-5E65-B95F-B16E-1E79038998F1}"/>
              </a:ext>
            </a:extLst>
          </p:cNvPr>
          <p:cNvSpPr/>
          <p:nvPr/>
        </p:nvSpPr>
        <p:spPr>
          <a:xfrm>
            <a:off x="5413688" y="3467100"/>
            <a:ext cx="2834640" cy="1828800"/>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Project Goals</a:t>
            </a:r>
            <a:endParaRPr lang="en-US" sz="2800" dirty="0"/>
          </a:p>
        </p:txBody>
      </p:sp>
      <p:sp>
        <p:nvSpPr>
          <p:cNvPr id="15" name="Oval 14">
            <a:extLst>
              <a:ext uri="{FF2B5EF4-FFF2-40B4-BE49-F238E27FC236}">
                <a16:creationId xmlns:a16="http://schemas.microsoft.com/office/drawing/2014/main" id="{2CFE0757-B495-9686-FAB3-28908B8A93EC}"/>
              </a:ext>
            </a:extLst>
          </p:cNvPr>
          <p:cNvSpPr/>
          <p:nvPr/>
        </p:nvSpPr>
        <p:spPr>
          <a:xfrm>
            <a:off x="12874312" y="3418745"/>
            <a:ext cx="2834640" cy="1828800"/>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Methodology</a:t>
            </a:r>
            <a:endParaRPr lang="en-US" sz="2800" dirty="0"/>
          </a:p>
        </p:txBody>
      </p:sp>
      <p:sp>
        <p:nvSpPr>
          <p:cNvPr id="16" name="Oval 15">
            <a:extLst>
              <a:ext uri="{FF2B5EF4-FFF2-40B4-BE49-F238E27FC236}">
                <a16:creationId xmlns:a16="http://schemas.microsoft.com/office/drawing/2014/main" id="{3177D461-3EFB-D2B7-4831-2085F0424D28}"/>
              </a:ext>
            </a:extLst>
          </p:cNvPr>
          <p:cNvSpPr/>
          <p:nvPr/>
        </p:nvSpPr>
        <p:spPr>
          <a:xfrm>
            <a:off x="1630680" y="7205847"/>
            <a:ext cx="2468880" cy="1645920"/>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Conclusion</a:t>
            </a:r>
            <a:endParaRPr lang="en-US" sz="2800" dirty="0"/>
          </a:p>
        </p:txBody>
      </p:sp>
      <p:sp>
        <p:nvSpPr>
          <p:cNvPr id="17" name="Oval 16">
            <a:extLst>
              <a:ext uri="{FF2B5EF4-FFF2-40B4-BE49-F238E27FC236}">
                <a16:creationId xmlns:a16="http://schemas.microsoft.com/office/drawing/2014/main" id="{CAE6541B-DB1C-3B35-935E-757A30C25FA8}"/>
              </a:ext>
            </a:extLst>
          </p:cNvPr>
          <p:cNvSpPr/>
          <p:nvPr/>
        </p:nvSpPr>
        <p:spPr>
          <a:xfrm>
            <a:off x="5440680" y="7205847"/>
            <a:ext cx="2468880" cy="1645920"/>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Business Impact</a:t>
            </a:r>
            <a:endParaRPr lang="en-US" sz="2800" dirty="0"/>
          </a:p>
        </p:txBody>
      </p:sp>
      <p:sp>
        <p:nvSpPr>
          <p:cNvPr id="18" name="Oval 17">
            <a:extLst>
              <a:ext uri="{FF2B5EF4-FFF2-40B4-BE49-F238E27FC236}">
                <a16:creationId xmlns:a16="http://schemas.microsoft.com/office/drawing/2014/main" id="{3518585C-3645-AA4E-F460-4D243D7753BC}"/>
              </a:ext>
            </a:extLst>
          </p:cNvPr>
          <p:cNvSpPr/>
          <p:nvPr/>
        </p:nvSpPr>
        <p:spPr>
          <a:xfrm>
            <a:off x="9174480" y="7197071"/>
            <a:ext cx="2468880" cy="1645920"/>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Result</a:t>
            </a:r>
            <a:endParaRPr lang="en-US" sz="2800" dirty="0"/>
          </a:p>
        </p:txBody>
      </p:sp>
      <p:sp>
        <p:nvSpPr>
          <p:cNvPr id="19" name="Oval 18">
            <a:extLst>
              <a:ext uri="{FF2B5EF4-FFF2-40B4-BE49-F238E27FC236}">
                <a16:creationId xmlns:a16="http://schemas.microsoft.com/office/drawing/2014/main" id="{67D1FE86-8803-528F-3B96-2C86A3E8FE54}"/>
              </a:ext>
            </a:extLst>
          </p:cNvPr>
          <p:cNvSpPr/>
          <p:nvPr/>
        </p:nvSpPr>
        <p:spPr>
          <a:xfrm>
            <a:off x="12832080" y="7209640"/>
            <a:ext cx="2468880" cy="1645920"/>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Analysis</a:t>
            </a:r>
            <a:endParaRPr lang="en-US" sz="2800" dirty="0"/>
          </a:p>
        </p:txBody>
      </p:sp>
      <p:cxnSp>
        <p:nvCxnSpPr>
          <p:cNvPr id="21" name="Straight Arrow Connector 20">
            <a:extLst>
              <a:ext uri="{FF2B5EF4-FFF2-40B4-BE49-F238E27FC236}">
                <a16:creationId xmlns:a16="http://schemas.microsoft.com/office/drawing/2014/main" id="{FC1CF072-6253-BF75-CD20-EF6DA74BEA52}"/>
              </a:ext>
            </a:extLst>
          </p:cNvPr>
          <p:cNvCxnSpPr>
            <a:cxnSpLocks/>
            <a:stCxn id="15" idx="4"/>
            <a:endCxn id="30" idx="0"/>
          </p:cNvCxnSpPr>
          <p:nvPr/>
        </p:nvCxnSpPr>
        <p:spPr>
          <a:xfrm flipH="1">
            <a:off x="13193217" y="5247545"/>
            <a:ext cx="1098415" cy="126253"/>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7C2169D-EFB4-E9DA-E41F-942AB0131B40}"/>
              </a:ext>
            </a:extLst>
          </p:cNvPr>
          <p:cNvCxnSpPr>
            <a:cxnSpLocks/>
            <a:stCxn id="15" idx="4"/>
            <a:endCxn id="32" idx="0"/>
          </p:cNvCxnSpPr>
          <p:nvPr/>
        </p:nvCxnSpPr>
        <p:spPr>
          <a:xfrm>
            <a:off x="14291632" y="5247545"/>
            <a:ext cx="0" cy="5577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4F61D4A-C712-0C2E-BB08-10DADDFD9E55}"/>
              </a:ext>
            </a:extLst>
          </p:cNvPr>
          <p:cNvCxnSpPr>
            <a:cxnSpLocks/>
            <a:stCxn id="15" idx="4"/>
            <a:endCxn id="33" idx="0"/>
          </p:cNvCxnSpPr>
          <p:nvPr/>
        </p:nvCxnSpPr>
        <p:spPr>
          <a:xfrm>
            <a:off x="14291632" y="5247545"/>
            <a:ext cx="1289996" cy="11429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F795F843-4BE5-4989-0260-6307C5C3C421}"/>
              </a:ext>
            </a:extLst>
          </p:cNvPr>
          <p:cNvSpPr/>
          <p:nvPr/>
        </p:nvSpPr>
        <p:spPr>
          <a:xfrm>
            <a:off x="12591240" y="5373798"/>
            <a:ext cx="1203953" cy="952500"/>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bg1"/>
                </a:solidFill>
              </a:rPr>
              <a:t>Tools</a:t>
            </a:r>
            <a:endParaRPr lang="en-US" sz="2000" dirty="0"/>
          </a:p>
        </p:txBody>
      </p:sp>
      <p:sp>
        <p:nvSpPr>
          <p:cNvPr id="32" name="Oval 31">
            <a:extLst>
              <a:ext uri="{FF2B5EF4-FFF2-40B4-BE49-F238E27FC236}">
                <a16:creationId xmlns:a16="http://schemas.microsoft.com/office/drawing/2014/main" id="{694769F1-66A2-B3B5-64CF-4BCBFC440B37}"/>
              </a:ext>
            </a:extLst>
          </p:cNvPr>
          <p:cNvSpPr/>
          <p:nvPr/>
        </p:nvSpPr>
        <p:spPr>
          <a:xfrm>
            <a:off x="13689655" y="5805266"/>
            <a:ext cx="1203953" cy="952500"/>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bg1"/>
                </a:solidFill>
              </a:rPr>
              <a:t>Process</a:t>
            </a:r>
            <a:endParaRPr lang="en-US" sz="2000" dirty="0"/>
          </a:p>
        </p:txBody>
      </p:sp>
      <p:sp>
        <p:nvSpPr>
          <p:cNvPr id="33" name="Oval 32">
            <a:extLst>
              <a:ext uri="{FF2B5EF4-FFF2-40B4-BE49-F238E27FC236}">
                <a16:creationId xmlns:a16="http://schemas.microsoft.com/office/drawing/2014/main" id="{544E406C-DEA9-9399-B897-75E787C196B3}"/>
              </a:ext>
            </a:extLst>
          </p:cNvPr>
          <p:cNvSpPr/>
          <p:nvPr/>
        </p:nvSpPr>
        <p:spPr>
          <a:xfrm>
            <a:off x="14777081" y="5361844"/>
            <a:ext cx="1609093" cy="952500"/>
          </a:xfrm>
          <a:prstGeom prst="ellipse">
            <a:avLst/>
          </a:prstGeom>
          <a:no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000" dirty="0">
                <a:solidFill>
                  <a:schemeClr val="bg1"/>
                </a:solidFill>
              </a:rPr>
              <a:t>Implement</a:t>
            </a:r>
            <a:endParaRPr lang="en-US" sz="2000" dirty="0"/>
          </a:p>
        </p:txBody>
      </p:sp>
      <p:cxnSp>
        <p:nvCxnSpPr>
          <p:cNvPr id="54" name="Straight Connector 53">
            <a:extLst>
              <a:ext uri="{FF2B5EF4-FFF2-40B4-BE49-F238E27FC236}">
                <a16:creationId xmlns:a16="http://schemas.microsoft.com/office/drawing/2014/main" id="{BF2EE491-26A3-8604-B0DF-5F17EC9EC495}"/>
              </a:ext>
            </a:extLst>
          </p:cNvPr>
          <p:cNvCxnSpPr>
            <a:cxnSpLocks/>
          </p:cNvCxnSpPr>
          <p:nvPr/>
        </p:nvCxnSpPr>
        <p:spPr>
          <a:xfrm flipH="1" flipV="1">
            <a:off x="17145000" y="4333145"/>
            <a:ext cx="15240" cy="3782155"/>
          </a:xfrm>
          <a:prstGeom prst="line">
            <a:avLst/>
          </a:prstGeom>
          <a:ln w="117475">
            <a:gradFill flip="none" rotWithShape="1">
              <a:gsLst>
                <a:gs pos="100000">
                  <a:srgbClr val="1A3339"/>
                </a:gs>
                <a:gs pos="0">
                  <a:schemeClr val="tx1"/>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64" name="Arrow: Right 63">
            <a:extLst>
              <a:ext uri="{FF2B5EF4-FFF2-40B4-BE49-F238E27FC236}">
                <a16:creationId xmlns:a16="http://schemas.microsoft.com/office/drawing/2014/main" id="{6C603D46-98AA-1EBE-2E2A-578234893ECD}"/>
              </a:ext>
            </a:extLst>
          </p:cNvPr>
          <p:cNvSpPr/>
          <p:nvPr/>
        </p:nvSpPr>
        <p:spPr>
          <a:xfrm>
            <a:off x="4419600" y="4152900"/>
            <a:ext cx="640080" cy="457200"/>
          </a:xfrm>
          <a:prstGeom prst="rightArrow">
            <a:avLst/>
          </a:prstGeom>
          <a:solidFill>
            <a:srgbClr val="00BABA"/>
          </a:solidFill>
          <a:ln>
            <a:solidFill>
              <a:srgbClr val="1A333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Arrow: Right 64">
            <a:extLst>
              <a:ext uri="{FF2B5EF4-FFF2-40B4-BE49-F238E27FC236}">
                <a16:creationId xmlns:a16="http://schemas.microsoft.com/office/drawing/2014/main" id="{EFA9064A-F8F1-725C-7BCC-6B6817D574C3}"/>
              </a:ext>
            </a:extLst>
          </p:cNvPr>
          <p:cNvSpPr/>
          <p:nvPr/>
        </p:nvSpPr>
        <p:spPr>
          <a:xfrm>
            <a:off x="8377327" y="4152900"/>
            <a:ext cx="640080" cy="45720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Arrow: Right 65">
            <a:extLst>
              <a:ext uri="{FF2B5EF4-FFF2-40B4-BE49-F238E27FC236}">
                <a16:creationId xmlns:a16="http://schemas.microsoft.com/office/drawing/2014/main" id="{8FA81CB6-5847-0246-9788-867795473E6D}"/>
              </a:ext>
            </a:extLst>
          </p:cNvPr>
          <p:cNvSpPr/>
          <p:nvPr/>
        </p:nvSpPr>
        <p:spPr>
          <a:xfrm>
            <a:off x="12107639" y="4144137"/>
            <a:ext cx="640080" cy="45720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Arrow: Right 66">
            <a:extLst>
              <a:ext uri="{FF2B5EF4-FFF2-40B4-BE49-F238E27FC236}">
                <a16:creationId xmlns:a16="http://schemas.microsoft.com/office/drawing/2014/main" id="{7974A495-97E1-970A-4BBB-BF67009B1A8F}"/>
              </a:ext>
            </a:extLst>
          </p:cNvPr>
          <p:cNvSpPr/>
          <p:nvPr/>
        </p:nvSpPr>
        <p:spPr>
          <a:xfrm>
            <a:off x="15944952" y="4122420"/>
            <a:ext cx="640080" cy="45720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Arrow: Right 69">
            <a:extLst>
              <a:ext uri="{FF2B5EF4-FFF2-40B4-BE49-F238E27FC236}">
                <a16:creationId xmlns:a16="http://schemas.microsoft.com/office/drawing/2014/main" id="{28A5E9CB-0158-D52F-5FE0-D9FD2A67572E}"/>
              </a:ext>
            </a:extLst>
          </p:cNvPr>
          <p:cNvSpPr/>
          <p:nvPr/>
        </p:nvSpPr>
        <p:spPr>
          <a:xfrm rot="5400000">
            <a:off x="16824960" y="5082540"/>
            <a:ext cx="640080" cy="45720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Arrow: Right 72">
            <a:extLst>
              <a:ext uri="{FF2B5EF4-FFF2-40B4-BE49-F238E27FC236}">
                <a16:creationId xmlns:a16="http://schemas.microsoft.com/office/drawing/2014/main" id="{D66DA10B-2080-5103-8807-E59562C7BC77}"/>
              </a:ext>
            </a:extLst>
          </p:cNvPr>
          <p:cNvSpPr/>
          <p:nvPr/>
        </p:nvSpPr>
        <p:spPr>
          <a:xfrm rot="5400000">
            <a:off x="16824960" y="6606540"/>
            <a:ext cx="640080" cy="45720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Arrow: Right 73">
            <a:extLst>
              <a:ext uri="{FF2B5EF4-FFF2-40B4-BE49-F238E27FC236}">
                <a16:creationId xmlns:a16="http://schemas.microsoft.com/office/drawing/2014/main" id="{6803A970-BD39-5E6B-459D-D1316E07AC3B}"/>
              </a:ext>
            </a:extLst>
          </p:cNvPr>
          <p:cNvSpPr/>
          <p:nvPr/>
        </p:nvSpPr>
        <p:spPr>
          <a:xfrm rot="10800000">
            <a:off x="11811001" y="7904575"/>
            <a:ext cx="640080" cy="36576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Right 74">
            <a:extLst>
              <a:ext uri="{FF2B5EF4-FFF2-40B4-BE49-F238E27FC236}">
                <a16:creationId xmlns:a16="http://schemas.microsoft.com/office/drawing/2014/main" id="{D69159DB-75C8-B444-843D-7D31FBA88EAC}"/>
              </a:ext>
            </a:extLst>
          </p:cNvPr>
          <p:cNvSpPr/>
          <p:nvPr/>
        </p:nvSpPr>
        <p:spPr>
          <a:xfrm rot="10800000">
            <a:off x="8153401" y="7886700"/>
            <a:ext cx="640080" cy="36576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Arrow: Right 75">
            <a:extLst>
              <a:ext uri="{FF2B5EF4-FFF2-40B4-BE49-F238E27FC236}">
                <a16:creationId xmlns:a16="http://schemas.microsoft.com/office/drawing/2014/main" id="{B4B953F7-84CA-BE06-049B-3E968967AE0C}"/>
              </a:ext>
            </a:extLst>
          </p:cNvPr>
          <p:cNvSpPr/>
          <p:nvPr/>
        </p:nvSpPr>
        <p:spPr>
          <a:xfrm rot="10800000">
            <a:off x="4267201" y="7901940"/>
            <a:ext cx="640080" cy="36576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8C55B99B-03D7-9076-02AC-ED5DAF81A46E}"/>
              </a:ext>
            </a:extLst>
          </p:cNvPr>
          <p:cNvSpPr/>
          <p:nvPr/>
        </p:nvSpPr>
        <p:spPr>
          <a:xfrm>
            <a:off x="16276319" y="7343045"/>
            <a:ext cx="1737361" cy="1429479"/>
          </a:xfrm>
          <a:prstGeom prst="ellipse">
            <a:avLst/>
          </a:prstGeom>
          <a:gradFill>
            <a:gsLst>
              <a:gs pos="0">
                <a:srgbClr val="000000">
                  <a:alpha val="100000"/>
                </a:srgbClr>
              </a:gs>
              <a:gs pos="100000">
                <a:srgbClr val="191818">
                  <a:alpha val="100000"/>
                </a:srgbClr>
              </a:gs>
            </a:gsLst>
            <a:lin ang="2700000" scaled="0"/>
          </a:gra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bg1"/>
                </a:solidFill>
              </a:rPr>
              <a:t>Data</a:t>
            </a:r>
            <a:endParaRPr lang="en-US" sz="2800" dirty="0"/>
          </a:p>
        </p:txBody>
      </p:sp>
      <p:sp>
        <p:nvSpPr>
          <p:cNvPr id="78" name="Arrow: Right 77">
            <a:extLst>
              <a:ext uri="{FF2B5EF4-FFF2-40B4-BE49-F238E27FC236}">
                <a16:creationId xmlns:a16="http://schemas.microsoft.com/office/drawing/2014/main" id="{ABBBAC32-2EA0-464C-F79F-AFD05CC3AEB0}"/>
              </a:ext>
            </a:extLst>
          </p:cNvPr>
          <p:cNvSpPr/>
          <p:nvPr/>
        </p:nvSpPr>
        <p:spPr>
          <a:xfrm rot="10800000">
            <a:off x="15438120" y="7886700"/>
            <a:ext cx="640080" cy="365760"/>
          </a:xfrm>
          <a:prstGeom prst="rightArrow">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23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DF250566-5368-E164-AA1D-955BD9B85F24}"/>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0272CF42-537C-373B-4761-8EEBCE99C11A}"/>
              </a:ext>
            </a:extLst>
          </p:cNvPr>
          <p:cNvSpPr txBox="1"/>
          <p:nvPr/>
        </p:nvSpPr>
        <p:spPr>
          <a:xfrm>
            <a:off x="861879" y="1672085"/>
            <a:ext cx="16664121"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kumimoji="0" lang="ar-EG" sz="6999" b="0" i="0" u="none" strike="noStrike" kern="1200" cap="none" spc="-510" normalizeH="0" baseline="0" noProof="0" dirty="0">
                <a:ln>
                  <a:noFill/>
                </a:ln>
                <a:solidFill>
                  <a:srgbClr val="00F8F8"/>
                </a:solidFill>
                <a:effectLst/>
                <a:uLnTx/>
                <a:uFillTx/>
                <a:ea typeface="Touvlo"/>
                <a:cs typeface="Touvlo"/>
                <a:sym typeface="Touvlo"/>
              </a:rPr>
              <a:t>6</a:t>
            </a:r>
            <a:r>
              <a:rPr kumimoji="0" lang="en-US" sz="6999" b="0" i="0" u="none" strike="noStrike" kern="1200" cap="none" spc="-510" normalizeH="0" baseline="0" noProof="0" dirty="0">
                <a:ln>
                  <a:noFill/>
                </a:ln>
                <a:solidFill>
                  <a:srgbClr val="00F8F8"/>
                </a:solidFill>
                <a:effectLst/>
                <a:uLnTx/>
                <a:uFillTx/>
                <a:ea typeface="Touvlo"/>
                <a:cs typeface="Touvlo"/>
                <a:sym typeface="Touvlo"/>
              </a:rPr>
              <a:t>.  </a:t>
            </a:r>
            <a:r>
              <a:rPr lang="en-US" sz="6999" spc="-510" dirty="0">
                <a:solidFill>
                  <a:srgbClr val="00F8F8"/>
                </a:solidFill>
                <a:ea typeface="Touvlo"/>
                <a:cs typeface="Touvlo"/>
                <a:sym typeface="Touvlo"/>
              </a:rPr>
              <a:t>ESG </a:t>
            </a:r>
            <a:r>
              <a:rPr kumimoji="0" lang="en-US" sz="6999" b="0" i="0" u="none" strike="noStrike" kern="1200" cap="none" spc="-510" normalizeH="0" baseline="0" noProof="0" dirty="0">
                <a:ln>
                  <a:noFill/>
                </a:ln>
                <a:solidFill>
                  <a:srgbClr val="00F8F8"/>
                </a:solidFill>
                <a:effectLst/>
                <a:uLnTx/>
                <a:uFillTx/>
                <a:ea typeface="Touvlo"/>
                <a:cs typeface="Touvlo"/>
                <a:sym typeface="Touvlo"/>
              </a:rPr>
              <a:t>Analysis &amp; Findings</a:t>
            </a:r>
          </a:p>
        </p:txBody>
      </p:sp>
      <p:sp>
        <p:nvSpPr>
          <p:cNvPr id="8" name="TextBox 8">
            <a:extLst>
              <a:ext uri="{FF2B5EF4-FFF2-40B4-BE49-F238E27FC236}">
                <a16:creationId xmlns:a16="http://schemas.microsoft.com/office/drawing/2014/main" id="{EC47CF3D-950C-0388-F8DF-6167B293E806}"/>
              </a:ext>
            </a:extLst>
          </p:cNvPr>
          <p:cNvSpPr txBox="1"/>
          <p:nvPr/>
        </p:nvSpPr>
        <p:spPr>
          <a:xfrm>
            <a:off x="1515651" y="3321690"/>
            <a:ext cx="6050550" cy="2462213"/>
          </a:xfrm>
          <a:prstGeom prst="rect">
            <a:avLst/>
          </a:prstGeom>
        </p:spPr>
        <p:txBody>
          <a:bodyPr wrap="square" lIns="0" tIns="0" rIns="0" bIns="0" rtlCol="0" anchor="t">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107" normalizeH="0" baseline="0" noProof="0" dirty="0">
                <a:ln>
                  <a:noFill/>
                </a:ln>
                <a:solidFill>
                  <a:srgbClr val="F8FAFF"/>
                </a:solidFill>
                <a:effectLst/>
                <a:uLnTx/>
                <a:uFillTx/>
                <a:ea typeface="Touvlo"/>
                <a:cs typeface="Touvlo"/>
                <a:sym typeface="Touvlo"/>
              </a:rPr>
              <a:t>This is what I made for the ESG Rating:</a:t>
            </a:r>
          </a:p>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107" normalizeH="0" baseline="0" noProof="0" dirty="0">
                <a:ln>
                  <a:noFill/>
                </a:ln>
                <a:solidFill>
                  <a:srgbClr val="F8FAFF"/>
                </a:solidFill>
                <a:effectLst/>
                <a:uLnTx/>
                <a:uFillTx/>
                <a:ea typeface="Touvlo"/>
                <a:cs typeface="Touvlo"/>
                <a:sym typeface="Touvlo"/>
              </a:rPr>
              <a:t>- A Corresponds 4</a:t>
            </a:r>
          </a:p>
          <a:p>
            <a:pPr marR="0" lvl="0" algn="l" defTabSz="914400" rtl="0" eaLnBrk="1" fontAlgn="auto" latinLnBrk="0" hangingPunct="1">
              <a:lnSpc>
                <a:spcPct val="100000"/>
              </a:lnSpc>
              <a:spcBef>
                <a:spcPts val="0"/>
              </a:spcBef>
              <a:spcAft>
                <a:spcPts val="0"/>
              </a:spcAft>
              <a:buClrTx/>
              <a:buSzTx/>
              <a:tabLst/>
              <a:defRPr/>
            </a:pPr>
            <a:r>
              <a:rPr lang="en-US" sz="3200" spc="-107" dirty="0">
                <a:solidFill>
                  <a:srgbClr val="F8FAFF"/>
                </a:solidFill>
                <a:ea typeface="Touvlo"/>
                <a:cs typeface="Touvlo"/>
                <a:sym typeface="Touvlo"/>
              </a:rPr>
              <a:t>- B Corresponds 3</a:t>
            </a:r>
          </a:p>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107" normalizeH="0" baseline="0" noProof="0" dirty="0">
                <a:ln>
                  <a:noFill/>
                </a:ln>
                <a:solidFill>
                  <a:srgbClr val="F8FAFF"/>
                </a:solidFill>
                <a:effectLst/>
                <a:uLnTx/>
                <a:uFillTx/>
                <a:ea typeface="Touvlo"/>
                <a:cs typeface="Touvlo"/>
                <a:sym typeface="Touvlo"/>
              </a:rPr>
              <a:t>- C </a:t>
            </a:r>
            <a:r>
              <a:rPr lang="en-US" sz="3200" spc="-107" dirty="0">
                <a:solidFill>
                  <a:srgbClr val="F8FAFF"/>
                </a:solidFill>
                <a:ea typeface="Touvlo"/>
                <a:cs typeface="Touvlo"/>
                <a:sym typeface="Touvlo"/>
              </a:rPr>
              <a:t>Corresponds 2</a:t>
            </a:r>
          </a:p>
          <a:p>
            <a:pPr marR="0" lvl="0" algn="l" defTabSz="914400" rtl="0" eaLnBrk="1" fontAlgn="auto" latinLnBrk="0" hangingPunct="1">
              <a:lnSpc>
                <a:spcPct val="100000"/>
              </a:lnSpc>
              <a:spcBef>
                <a:spcPts val="0"/>
              </a:spcBef>
              <a:spcAft>
                <a:spcPts val="0"/>
              </a:spcAft>
              <a:buClrTx/>
              <a:buSzTx/>
              <a:tabLst/>
              <a:defRPr/>
            </a:pPr>
            <a:r>
              <a:rPr kumimoji="0" lang="en-US" sz="3200" b="0" i="0" u="none" strike="noStrike" kern="1200" cap="none" spc="-107" normalizeH="0" baseline="0" noProof="0" dirty="0">
                <a:ln>
                  <a:noFill/>
                </a:ln>
                <a:solidFill>
                  <a:srgbClr val="F8FAFF"/>
                </a:solidFill>
                <a:effectLst/>
                <a:uLnTx/>
                <a:uFillTx/>
                <a:ea typeface="Touvlo"/>
                <a:cs typeface="Touvlo"/>
                <a:sym typeface="Touvlo"/>
              </a:rPr>
              <a:t>- D </a:t>
            </a:r>
            <a:r>
              <a:rPr lang="en-US" sz="3200" spc="-107" dirty="0">
                <a:solidFill>
                  <a:srgbClr val="F8FAFF"/>
                </a:solidFill>
                <a:ea typeface="Touvlo"/>
                <a:cs typeface="Touvlo"/>
                <a:sym typeface="Touvlo"/>
              </a:rPr>
              <a:t>Corresponds 1</a:t>
            </a:r>
            <a:endParaRPr kumimoji="0" lang="en-US" sz="3200" b="0" i="0" u="none" strike="noStrike" kern="1200" cap="none" spc="-107" normalizeH="0" baseline="0" noProof="0" dirty="0">
              <a:ln>
                <a:noFill/>
              </a:ln>
              <a:solidFill>
                <a:srgbClr val="00BABA"/>
              </a:solidFill>
              <a:effectLst/>
              <a:uLnTx/>
              <a:uFillTx/>
              <a:ea typeface="Touvlo"/>
              <a:cs typeface="Touvlo"/>
              <a:sym typeface="Touvlo"/>
            </a:endParaRPr>
          </a:p>
        </p:txBody>
      </p:sp>
      <p:sp>
        <p:nvSpPr>
          <p:cNvPr id="2" name="TextBox 17">
            <a:extLst>
              <a:ext uri="{FF2B5EF4-FFF2-40B4-BE49-F238E27FC236}">
                <a16:creationId xmlns:a16="http://schemas.microsoft.com/office/drawing/2014/main" id="{A34BFBCF-392F-3AF2-047D-EEF86FD24942}"/>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 name="TextBox 18">
            <a:extLst>
              <a:ext uri="{FF2B5EF4-FFF2-40B4-BE49-F238E27FC236}">
                <a16:creationId xmlns:a16="http://schemas.microsoft.com/office/drawing/2014/main" id="{B8DDDF65-28E0-B0FC-39ED-8FB65DD39665}"/>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5" name="TextBox 19">
            <a:extLst>
              <a:ext uri="{FF2B5EF4-FFF2-40B4-BE49-F238E27FC236}">
                <a16:creationId xmlns:a16="http://schemas.microsoft.com/office/drawing/2014/main" id="{69D1BE72-D775-213A-5AA5-4F6C18F69412}"/>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6" name="TextBox 17">
            <a:extLst>
              <a:ext uri="{FF2B5EF4-FFF2-40B4-BE49-F238E27FC236}">
                <a16:creationId xmlns:a16="http://schemas.microsoft.com/office/drawing/2014/main" id="{F4545B26-E604-3113-2EA8-568CA70F382C}"/>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7" name="TextBox 18">
            <a:extLst>
              <a:ext uri="{FF2B5EF4-FFF2-40B4-BE49-F238E27FC236}">
                <a16:creationId xmlns:a16="http://schemas.microsoft.com/office/drawing/2014/main" id="{4C31D9CC-189D-A13A-9991-6EFDA276EC29}"/>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9" name="TextBox 17">
            <a:extLst>
              <a:ext uri="{FF2B5EF4-FFF2-40B4-BE49-F238E27FC236}">
                <a16:creationId xmlns:a16="http://schemas.microsoft.com/office/drawing/2014/main" id="{DB1F0C99-3F21-8B17-B478-CD679AB3A1F3}"/>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0" name="TextBox 19">
            <a:extLst>
              <a:ext uri="{FF2B5EF4-FFF2-40B4-BE49-F238E27FC236}">
                <a16:creationId xmlns:a16="http://schemas.microsoft.com/office/drawing/2014/main" id="{917E1A29-22F5-0B36-F860-39FF7B141F91}"/>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1" name="TextBox 17">
            <a:extLst>
              <a:ext uri="{FF2B5EF4-FFF2-40B4-BE49-F238E27FC236}">
                <a16:creationId xmlns:a16="http://schemas.microsoft.com/office/drawing/2014/main" id="{47B5A0FF-44BC-F140-8FBF-58C605C953AD}"/>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pic>
        <p:nvPicPr>
          <p:cNvPr id="12" name="Picture 11">
            <a:extLst>
              <a:ext uri="{FF2B5EF4-FFF2-40B4-BE49-F238E27FC236}">
                <a16:creationId xmlns:a16="http://schemas.microsoft.com/office/drawing/2014/main" id="{98BBADD5-D2F0-298C-597C-6C86F37932DD}"/>
              </a:ext>
            </a:extLst>
          </p:cNvPr>
          <p:cNvPicPr>
            <a:picLocks noChangeAspect="1"/>
          </p:cNvPicPr>
          <p:nvPr/>
        </p:nvPicPr>
        <p:blipFill>
          <a:blip r:embed="rId3"/>
          <a:stretch>
            <a:fillRect/>
          </a:stretch>
        </p:blipFill>
        <p:spPr>
          <a:xfrm>
            <a:off x="4798084" y="3876911"/>
            <a:ext cx="3342024" cy="1855217"/>
          </a:xfrm>
          <a:prstGeom prst="rect">
            <a:avLst/>
          </a:prstGeom>
        </p:spPr>
      </p:pic>
      <p:pic>
        <p:nvPicPr>
          <p:cNvPr id="18" name="Picture 17">
            <a:extLst>
              <a:ext uri="{FF2B5EF4-FFF2-40B4-BE49-F238E27FC236}">
                <a16:creationId xmlns:a16="http://schemas.microsoft.com/office/drawing/2014/main" id="{AE9B615A-439A-4D01-D51A-FF19B8827B0C}"/>
              </a:ext>
            </a:extLst>
          </p:cNvPr>
          <p:cNvPicPr>
            <a:picLocks noChangeAspect="1"/>
          </p:cNvPicPr>
          <p:nvPr/>
        </p:nvPicPr>
        <p:blipFill>
          <a:blip r:embed="rId4"/>
          <a:stretch>
            <a:fillRect/>
          </a:stretch>
        </p:blipFill>
        <p:spPr>
          <a:xfrm>
            <a:off x="11049000" y="3924300"/>
            <a:ext cx="6827250" cy="6129999"/>
          </a:xfrm>
          <a:prstGeom prst="rect">
            <a:avLst/>
          </a:prstGeom>
        </p:spPr>
      </p:pic>
      <p:sp>
        <p:nvSpPr>
          <p:cNvPr id="19" name="TextBox 8">
            <a:extLst>
              <a:ext uri="{FF2B5EF4-FFF2-40B4-BE49-F238E27FC236}">
                <a16:creationId xmlns:a16="http://schemas.microsoft.com/office/drawing/2014/main" id="{6FDDFB5E-4110-756D-8514-3664EF40D426}"/>
              </a:ext>
            </a:extLst>
          </p:cNvPr>
          <p:cNvSpPr txBox="1"/>
          <p:nvPr/>
        </p:nvSpPr>
        <p:spPr>
          <a:xfrm>
            <a:off x="4213726" y="6741096"/>
            <a:ext cx="6050550" cy="2462213"/>
          </a:xfrm>
          <a:prstGeom prst="rect">
            <a:avLst/>
          </a:prstGeom>
        </p:spPr>
        <p:txBody>
          <a:bodyPr wrap="square" lIns="0" tIns="0" rIns="0" bIns="0" rtlCol="0" anchor="t">
            <a:spAutoFit/>
          </a:bodyPr>
          <a:lstStyle/>
          <a:p>
            <a:pPr marR="0" lvl="0" algn="l" defTabSz="914400" rtl="0" eaLnBrk="1" fontAlgn="auto" latinLnBrk="0" hangingPunct="1">
              <a:lnSpc>
                <a:spcPct val="100000"/>
              </a:lnSpc>
              <a:spcBef>
                <a:spcPts val="0"/>
              </a:spcBef>
              <a:spcAft>
                <a:spcPts val="0"/>
              </a:spcAft>
              <a:buClrTx/>
              <a:buSzTx/>
              <a:tabLst/>
              <a:defRPr/>
            </a:pPr>
            <a:r>
              <a:rPr lang="en-US" sz="3200" spc="-107" dirty="0">
                <a:solidFill>
                  <a:srgbClr val="F8FAFF"/>
                </a:solidFill>
                <a:ea typeface="Touvlo"/>
                <a:cs typeface="Touvlo"/>
                <a:sym typeface="Touvlo"/>
              </a:rPr>
              <a:t>We see here that </a:t>
            </a:r>
            <a:r>
              <a:rPr lang="en-US" sz="3200" spc="-107" dirty="0">
                <a:solidFill>
                  <a:srgbClr val="00BABA"/>
                </a:solidFill>
                <a:ea typeface="Touvlo"/>
                <a:cs typeface="Touvlo"/>
                <a:sym typeface="Touvlo"/>
              </a:rPr>
              <a:t>Nov </a:t>
            </a:r>
            <a:r>
              <a:rPr lang="en-US" sz="3200" spc="-107" dirty="0">
                <a:solidFill>
                  <a:schemeClr val="bg1"/>
                </a:solidFill>
                <a:ea typeface="Touvlo"/>
                <a:cs typeface="Touvlo"/>
                <a:sym typeface="Touvlo"/>
              </a:rPr>
              <a:t>is considered one of the highest months on both carbon emissions and energy consumption so we need to investigate further why is this happening</a:t>
            </a:r>
            <a:endParaRPr kumimoji="0" lang="en-US" sz="3200" b="0" i="0" u="none" strike="noStrike" kern="1200" cap="none" spc="-107" normalizeH="0" baseline="0" noProof="0" dirty="0">
              <a:ln>
                <a:noFill/>
              </a:ln>
              <a:solidFill>
                <a:srgbClr val="00BABA"/>
              </a:solidFill>
              <a:effectLst/>
              <a:uLnTx/>
              <a:uFillTx/>
              <a:ea typeface="Touvlo"/>
              <a:cs typeface="Touvlo"/>
              <a:sym typeface="Touvlo"/>
            </a:endParaRPr>
          </a:p>
        </p:txBody>
      </p:sp>
    </p:spTree>
    <p:extLst>
      <p:ext uri="{BB962C8B-B14F-4D97-AF65-F5344CB8AC3E}">
        <p14:creationId xmlns:p14="http://schemas.microsoft.com/office/powerpoint/2010/main" val="620059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97A4D6E7-BC9A-AC1C-7E58-51A9EF367944}"/>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CF8F0372-E8A6-CC1A-F940-2AA8A49BFCF3}"/>
              </a:ext>
            </a:extLst>
          </p:cNvPr>
          <p:cNvSpPr txBox="1"/>
          <p:nvPr/>
        </p:nvSpPr>
        <p:spPr>
          <a:xfrm>
            <a:off x="861879" y="1672085"/>
            <a:ext cx="16664121"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kumimoji="0" lang="en-US" sz="6999" b="0" i="0" u="none" strike="noStrike" kern="1200" cap="none" spc="-510" normalizeH="0" baseline="0" noProof="0" dirty="0">
                <a:ln>
                  <a:noFill/>
                </a:ln>
                <a:solidFill>
                  <a:srgbClr val="00F8F8"/>
                </a:solidFill>
                <a:effectLst/>
                <a:uLnTx/>
                <a:uFillTx/>
                <a:ea typeface="Touvlo"/>
                <a:cs typeface="Touvlo"/>
                <a:sym typeface="Touvlo"/>
              </a:rPr>
              <a:t>7.  Growth Forecast Analysis &amp; Findings</a:t>
            </a:r>
          </a:p>
        </p:txBody>
      </p:sp>
      <p:sp>
        <p:nvSpPr>
          <p:cNvPr id="8" name="TextBox 8">
            <a:extLst>
              <a:ext uri="{FF2B5EF4-FFF2-40B4-BE49-F238E27FC236}">
                <a16:creationId xmlns:a16="http://schemas.microsoft.com/office/drawing/2014/main" id="{CD9D3F97-DF06-203F-4CC4-A5577A0E001D}"/>
              </a:ext>
            </a:extLst>
          </p:cNvPr>
          <p:cNvSpPr txBox="1"/>
          <p:nvPr/>
        </p:nvSpPr>
        <p:spPr>
          <a:xfrm>
            <a:off x="858250" y="7444657"/>
            <a:ext cx="17145000" cy="2031325"/>
          </a:xfrm>
          <a:prstGeom prst="rect">
            <a:avLst/>
          </a:prstGeom>
        </p:spPr>
        <p:txBody>
          <a:bodyPr wrap="square" lIns="0" tIns="0" rIns="0" bIns="0" rtlCol="0" anchor="t">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4400" b="0" i="0" u="none" strike="noStrike" kern="1200" cap="none" spc="-107" normalizeH="0" baseline="0" noProof="0" dirty="0">
                <a:ln>
                  <a:noFill/>
                </a:ln>
                <a:solidFill>
                  <a:srgbClr val="F8FAFF"/>
                </a:solidFill>
                <a:effectLst/>
                <a:uLnTx/>
                <a:uFillTx/>
                <a:ea typeface="Touvlo"/>
                <a:cs typeface="Touvlo"/>
                <a:sym typeface="Touvlo"/>
              </a:rPr>
              <a:t>There is a </a:t>
            </a:r>
            <a:r>
              <a:rPr kumimoji="0" lang="en-US" sz="4400" b="0" i="0" u="none" strike="noStrike" kern="1200" cap="none" spc="-107" normalizeH="0" baseline="0" noProof="0" dirty="0">
                <a:ln>
                  <a:noFill/>
                </a:ln>
                <a:solidFill>
                  <a:srgbClr val="00BABA"/>
                </a:solidFill>
                <a:effectLst/>
                <a:uLnTx/>
                <a:uFillTx/>
                <a:ea typeface="Touvlo"/>
                <a:cs typeface="Touvlo"/>
                <a:sym typeface="Touvlo"/>
              </a:rPr>
              <a:t>positive weak correlation</a:t>
            </a:r>
            <a:r>
              <a:rPr kumimoji="0" lang="en-US" sz="4400" b="0" i="0" u="none" strike="noStrike" kern="1200" cap="none" spc="-107" normalizeH="0" baseline="0" noProof="0" dirty="0">
                <a:ln>
                  <a:noFill/>
                </a:ln>
                <a:solidFill>
                  <a:srgbClr val="F8FAFF"/>
                </a:solidFill>
                <a:effectLst/>
                <a:uLnTx/>
                <a:uFillTx/>
                <a:ea typeface="Touvlo"/>
                <a:cs typeface="Touvlo"/>
                <a:sym typeface="Touvlo"/>
              </a:rPr>
              <a:t> between </a:t>
            </a:r>
            <a:r>
              <a:rPr kumimoji="0" lang="en-US" sz="4400" b="0" i="0" u="none" strike="noStrike" kern="1200" cap="none" spc="-107" normalizeH="0" baseline="0" noProof="0" dirty="0">
                <a:ln>
                  <a:noFill/>
                </a:ln>
                <a:solidFill>
                  <a:srgbClr val="00BABA"/>
                </a:solidFill>
                <a:effectLst/>
                <a:uLnTx/>
                <a:uFillTx/>
                <a:ea typeface="Touvlo"/>
                <a:cs typeface="Touvlo"/>
                <a:sym typeface="Touvlo"/>
              </a:rPr>
              <a:t>Marketing Investment </a:t>
            </a:r>
            <a:r>
              <a:rPr kumimoji="0" lang="en-US" sz="4400" b="0" i="0" u="none" strike="noStrike" kern="1200" cap="none" spc="-107" normalizeH="0" baseline="0" noProof="0" dirty="0">
                <a:ln>
                  <a:noFill/>
                </a:ln>
                <a:solidFill>
                  <a:srgbClr val="F8FAFF"/>
                </a:solidFill>
                <a:effectLst/>
                <a:uLnTx/>
                <a:uFillTx/>
                <a:ea typeface="Touvlo"/>
                <a:cs typeface="Touvlo"/>
                <a:sym typeface="Touvlo"/>
              </a:rPr>
              <a:t>and </a:t>
            </a:r>
            <a:r>
              <a:rPr kumimoji="0" lang="en-US" sz="4400" b="0" i="0" u="none" strike="noStrike" kern="1200" cap="none" spc="-107" normalizeH="0" baseline="0" noProof="0" dirty="0">
                <a:ln>
                  <a:noFill/>
                </a:ln>
                <a:solidFill>
                  <a:srgbClr val="00BABA"/>
                </a:solidFill>
                <a:effectLst/>
                <a:uLnTx/>
                <a:uFillTx/>
                <a:ea typeface="Touvlo"/>
                <a:cs typeface="Touvlo"/>
                <a:sym typeface="Touvlo"/>
              </a:rPr>
              <a:t>Actual Revenue</a:t>
            </a:r>
            <a:r>
              <a:rPr kumimoji="0" lang="en-US" sz="4400" b="0" i="0" u="none" strike="noStrike" kern="1200" cap="none" spc="-107" normalizeH="0" baseline="0" noProof="0" dirty="0">
                <a:ln>
                  <a:noFill/>
                </a:ln>
                <a:solidFill>
                  <a:srgbClr val="F8FAFF"/>
                </a:solidFill>
                <a:effectLst/>
                <a:uLnTx/>
                <a:uFillTx/>
                <a:ea typeface="Touvlo"/>
                <a:cs typeface="Touvlo"/>
                <a:sym typeface="Touvlo"/>
              </a:rPr>
              <a:t> so we need to investigate further on this matter because we can be marketing to wrong audience or the marketing effect will have an impact later</a:t>
            </a:r>
            <a:endParaRPr kumimoji="0" lang="en-US" sz="4400" b="0" i="0" u="none" strike="noStrike" kern="1200" cap="none" spc="-107" normalizeH="0" baseline="0" noProof="0" dirty="0">
              <a:ln>
                <a:noFill/>
              </a:ln>
              <a:solidFill>
                <a:srgbClr val="00BABA"/>
              </a:solidFill>
              <a:effectLst/>
              <a:uLnTx/>
              <a:uFillTx/>
              <a:ea typeface="Touvlo"/>
              <a:cs typeface="Touvlo"/>
              <a:sym typeface="Touvlo"/>
            </a:endParaRPr>
          </a:p>
        </p:txBody>
      </p:sp>
      <p:sp>
        <p:nvSpPr>
          <p:cNvPr id="2" name="TextBox 17">
            <a:extLst>
              <a:ext uri="{FF2B5EF4-FFF2-40B4-BE49-F238E27FC236}">
                <a16:creationId xmlns:a16="http://schemas.microsoft.com/office/drawing/2014/main" id="{1639E950-2E03-907A-956E-261CD539C99C}"/>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 name="TextBox 18">
            <a:extLst>
              <a:ext uri="{FF2B5EF4-FFF2-40B4-BE49-F238E27FC236}">
                <a16:creationId xmlns:a16="http://schemas.microsoft.com/office/drawing/2014/main" id="{8C87AEA3-3B86-2ACE-CA96-C524C0AF3739}"/>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5" name="TextBox 19">
            <a:extLst>
              <a:ext uri="{FF2B5EF4-FFF2-40B4-BE49-F238E27FC236}">
                <a16:creationId xmlns:a16="http://schemas.microsoft.com/office/drawing/2014/main" id="{B2134925-49E5-E913-53F8-33BB2C290702}"/>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6" name="TextBox 17">
            <a:extLst>
              <a:ext uri="{FF2B5EF4-FFF2-40B4-BE49-F238E27FC236}">
                <a16:creationId xmlns:a16="http://schemas.microsoft.com/office/drawing/2014/main" id="{320DDE57-BC58-9E31-6460-D0DCBBB7E597}"/>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7" name="TextBox 18">
            <a:extLst>
              <a:ext uri="{FF2B5EF4-FFF2-40B4-BE49-F238E27FC236}">
                <a16:creationId xmlns:a16="http://schemas.microsoft.com/office/drawing/2014/main" id="{0002AAC1-5704-B359-FB9A-FBA1A9E81959}"/>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9" name="TextBox 17">
            <a:extLst>
              <a:ext uri="{FF2B5EF4-FFF2-40B4-BE49-F238E27FC236}">
                <a16:creationId xmlns:a16="http://schemas.microsoft.com/office/drawing/2014/main" id="{57B1E9EF-3B5B-323B-450C-028D985FC6D1}"/>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0" name="TextBox 19">
            <a:extLst>
              <a:ext uri="{FF2B5EF4-FFF2-40B4-BE49-F238E27FC236}">
                <a16:creationId xmlns:a16="http://schemas.microsoft.com/office/drawing/2014/main" id="{A52AF66C-2752-8E69-5342-EAAD5E01AEC6}"/>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1" name="TextBox 17">
            <a:extLst>
              <a:ext uri="{FF2B5EF4-FFF2-40B4-BE49-F238E27FC236}">
                <a16:creationId xmlns:a16="http://schemas.microsoft.com/office/drawing/2014/main" id="{1C137089-AE62-957D-2855-95347110ABBB}"/>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pic>
        <p:nvPicPr>
          <p:cNvPr id="12" name="Picture 11">
            <a:extLst>
              <a:ext uri="{FF2B5EF4-FFF2-40B4-BE49-F238E27FC236}">
                <a16:creationId xmlns:a16="http://schemas.microsoft.com/office/drawing/2014/main" id="{42CF566F-C063-1191-A8FF-A486DEB892E0}"/>
              </a:ext>
            </a:extLst>
          </p:cNvPr>
          <p:cNvPicPr>
            <a:picLocks noChangeAspect="1"/>
          </p:cNvPicPr>
          <p:nvPr/>
        </p:nvPicPr>
        <p:blipFill>
          <a:blip r:embed="rId3"/>
          <a:stretch>
            <a:fillRect/>
          </a:stretch>
        </p:blipFill>
        <p:spPr>
          <a:xfrm>
            <a:off x="3679531" y="3258939"/>
            <a:ext cx="10928938" cy="3769121"/>
          </a:xfrm>
          <a:prstGeom prst="rect">
            <a:avLst/>
          </a:prstGeom>
        </p:spPr>
      </p:pic>
    </p:spTree>
    <p:extLst>
      <p:ext uri="{BB962C8B-B14F-4D97-AF65-F5344CB8AC3E}">
        <p14:creationId xmlns:p14="http://schemas.microsoft.com/office/powerpoint/2010/main" val="1684634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A045A38B-E385-A0E0-3B57-1C356326AC58}"/>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C4CA2041-344F-D682-7032-7C4E8A3E111B}"/>
              </a:ext>
            </a:extLst>
          </p:cNvPr>
          <p:cNvSpPr txBox="1"/>
          <p:nvPr/>
        </p:nvSpPr>
        <p:spPr>
          <a:xfrm>
            <a:off x="861879" y="1672085"/>
            <a:ext cx="16664121"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kumimoji="0" lang="en-US" sz="6999" b="0" i="0" u="none" strike="noStrike" kern="1200" cap="none" spc="-510" normalizeH="0" baseline="0" noProof="0" dirty="0">
                <a:ln>
                  <a:noFill/>
                </a:ln>
                <a:solidFill>
                  <a:srgbClr val="00F8F8"/>
                </a:solidFill>
                <a:effectLst/>
                <a:uLnTx/>
                <a:uFillTx/>
                <a:ea typeface="Touvlo"/>
                <a:cs typeface="Touvlo"/>
                <a:sym typeface="Touvlo"/>
              </a:rPr>
              <a:t>7.  Growth Forecast Analysis &amp; Findings</a:t>
            </a:r>
          </a:p>
        </p:txBody>
      </p:sp>
      <p:sp>
        <p:nvSpPr>
          <p:cNvPr id="8" name="TextBox 8">
            <a:extLst>
              <a:ext uri="{FF2B5EF4-FFF2-40B4-BE49-F238E27FC236}">
                <a16:creationId xmlns:a16="http://schemas.microsoft.com/office/drawing/2014/main" id="{07780DBB-389B-8044-43EF-316ACC0F3EE5}"/>
              </a:ext>
            </a:extLst>
          </p:cNvPr>
          <p:cNvSpPr txBox="1"/>
          <p:nvPr/>
        </p:nvSpPr>
        <p:spPr>
          <a:xfrm>
            <a:off x="858250" y="7444657"/>
            <a:ext cx="17145000" cy="2031325"/>
          </a:xfrm>
          <a:prstGeom prst="rect">
            <a:avLst/>
          </a:prstGeom>
        </p:spPr>
        <p:txBody>
          <a:bodyPr wrap="square" lIns="0" tIns="0" rIns="0" bIns="0" rtlCol="0" anchor="t">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4400" b="0" i="0" u="none" strike="noStrike" kern="1200" cap="none" spc="-107" normalizeH="0" baseline="0" noProof="0" dirty="0">
                <a:ln>
                  <a:noFill/>
                </a:ln>
                <a:solidFill>
                  <a:srgbClr val="F8FAFF"/>
                </a:solidFill>
                <a:effectLst/>
                <a:uLnTx/>
                <a:uFillTx/>
                <a:ea typeface="Touvlo"/>
                <a:cs typeface="Touvlo"/>
                <a:sym typeface="Touvlo"/>
              </a:rPr>
              <a:t>There is a </a:t>
            </a:r>
            <a:r>
              <a:rPr kumimoji="0" lang="en-US" sz="4400" b="0" i="0" u="none" strike="noStrike" kern="1200" cap="none" spc="-107" normalizeH="0" baseline="0" noProof="0" dirty="0">
                <a:ln>
                  <a:noFill/>
                </a:ln>
                <a:solidFill>
                  <a:srgbClr val="00BABA"/>
                </a:solidFill>
                <a:effectLst/>
                <a:uLnTx/>
                <a:uFillTx/>
                <a:ea typeface="Touvlo"/>
                <a:cs typeface="Touvlo"/>
                <a:sym typeface="Touvlo"/>
              </a:rPr>
              <a:t>positive weak correlation</a:t>
            </a:r>
            <a:r>
              <a:rPr kumimoji="0" lang="en-US" sz="4400" b="0" i="0" u="none" strike="noStrike" kern="1200" cap="none" spc="-107" normalizeH="0" baseline="0" noProof="0" dirty="0">
                <a:ln>
                  <a:noFill/>
                </a:ln>
                <a:solidFill>
                  <a:srgbClr val="F8FAFF"/>
                </a:solidFill>
                <a:effectLst/>
                <a:uLnTx/>
                <a:uFillTx/>
                <a:ea typeface="Touvlo"/>
                <a:cs typeface="Touvlo"/>
                <a:sym typeface="Touvlo"/>
              </a:rPr>
              <a:t> between </a:t>
            </a:r>
            <a:r>
              <a:rPr kumimoji="0" lang="en-US" sz="4400" b="0" i="0" u="none" strike="noStrike" kern="1200" cap="none" spc="-107" normalizeH="0" baseline="0" noProof="0" dirty="0">
                <a:ln>
                  <a:noFill/>
                </a:ln>
                <a:solidFill>
                  <a:srgbClr val="00BABA"/>
                </a:solidFill>
                <a:effectLst/>
                <a:uLnTx/>
                <a:uFillTx/>
                <a:ea typeface="Touvlo"/>
                <a:cs typeface="Touvlo"/>
                <a:sym typeface="Touvlo"/>
              </a:rPr>
              <a:t>Marketing Investment </a:t>
            </a:r>
            <a:r>
              <a:rPr kumimoji="0" lang="en-US" sz="4400" b="0" i="0" u="none" strike="noStrike" kern="1200" cap="none" spc="-107" normalizeH="0" baseline="0" noProof="0" dirty="0">
                <a:ln>
                  <a:noFill/>
                </a:ln>
                <a:solidFill>
                  <a:srgbClr val="F8FAFF"/>
                </a:solidFill>
                <a:effectLst/>
                <a:uLnTx/>
                <a:uFillTx/>
                <a:ea typeface="Touvlo"/>
                <a:cs typeface="Touvlo"/>
                <a:sym typeface="Touvlo"/>
              </a:rPr>
              <a:t>and </a:t>
            </a:r>
            <a:r>
              <a:rPr kumimoji="0" lang="en-US" sz="4400" b="0" i="0" u="none" strike="noStrike" kern="1200" cap="none" spc="-107" normalizeH="0" baseline="0" noProof="0" dirty="0">
                <a:ln>
                  <a:noFill/>
                </a:ln>
                <a:solidFill>
                  <a:srgbClr val="00BABA"/>
                </a:solidFill>
                <a:effectLst/>
                <a:uLnTx/>
                <a:uFillTx/>
                <a:ea typeface="Touvlo"/>
                <a:cs typeface="Touvlo"/>
                <a:sym typeface="Touvlo"/>
              </a:rPr>
              <a:t>Actual Revenue</a:t>
            </a:r>
            <a:r>
              <a:rPr kumimoji="0" lang="en-US" sz="4400" b="0" i="0" u="none" strike="noStrike" kern="1200" cap="none" spc="-107" normalizeH="0" baseline="0" noProof="0" dirty="0">
                <a:ln>
                  <a:noFill/>
                </a:ln>
                <a:solidFill>
                  <a:srgbClr val="F8FAFF"/>
                </a:solidFill>
                <a:effectLst/>
                <a:uLnTx/>
                <a:uFillTx/>
                <a:ea typeface="Touvlo"/>
                <a:cs typeface="Touvlo"/>
                <a:sym typeface="Touvlo"/>
              </a:rPr>
              <a:t> so we need to investigate further on this matter because we can be marketing to wrong audience or the marketing effect will have an impact later</a:t>
            </a:r>
            <a:endParaRPr kumimoji="0" lang="en-US" sz="4400" b="0" i="0" u="none" strike="noStrike" kern="1200" cap="none" spc="-107" normalizeH="0" baseline="0" noProof="0" dirty="0">
              <a:ln>
                <a:noFill/>
              </a:ln>
              <a:solidFill>
                <a:srgbClr val="00BABA"/>
              </a:solidFill>
              <a:effectLst/>
              <a:uLnTx/>
              <a:uFillTx/>
              <a:ea typeface="Touvlo"/>
              <a:cs typeface="Touvlo"/>
              <a:sym typeface="Touvlo"/>
            </a:endParaRPr>
          </a:p>
        </p:txBody>
      </p:sp>
      <p:sp>
        <p:nvSpPr>
          <p:cNvPr id="2" name="TextBox 17">
            <a:extLst>
              <a:ext uri="{FF2B5EF4-FFF2-40B4-BE49-F238E27FC236}">
                <a16:creationId xmlns:a16="http://schemas.microsoft.com/office/drawing/2014/main" id="{0FAEE494-9708-3A3A-22B5-9F253EEAE44E}"/>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 name="TextBox 18">
            <a:extLst>
              <a:ext uri="{FF2B5EF4-FFF2-40B4-BE49-F238E27FC236}">
                <a16:creationId xmlns:a16="http://schemas.microsoft.com/office/drawing/2014/main" id="{29EB6B08-E361-CCBD-2C44-2B60605055DA}"/>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5" name="TextBox 19">
            <a:extLst>
              <a:ext uri="{FF2B5EF4-FFF2-40B4-BE49-F238E27FC236}">
                <a16:creationId xmlns:a16="http://schemas.microsoft.com/office/drawing/2014/main" id="{ADD799FC-4DA8-5227-818F-A056C173B45B}"/>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6" name="TextBox 17">
            <a:extLst>
              <a:ext uri="{FF2B5EF4-FFF2-40B4-BE49-F238E27FC236}">
                <a16:creationId xmlns:a16="http://schemas.microsoft.com/office/drawing/2014/main" id="{E6AC47EF-917D-5630-A1D4-9477130790B6}"/>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7" name="TextBox 18">
            <a:extLst>
              <a:ext uri="{FF2B5EF4-FFF2-40B4-BE49-F238E27FC236}">
                <a16:creationId xmlns:a16="http://schemas.microsoft.com/office/drawing/2014/main" id="{E980A285-B30E-2ADA-4005-A9884A2A70D2}"/>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9" name="TextBox 17">
            <a:extLst>
              <a:ext uri="{FF2B5EF4-FFF2-40B4-BE49-F238E27FC236}">
                <a16:creationId xmlns:a16="http://schemas.microsoft.com/office/drawing/2014/main" id="{B029A695-CB16-FC15-A4B2-25D703C242F0}"/>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Analysis</a:t>
            </a:r>
          </a:p>
        </p:txBody>
      </p:sp>
      <p:sp>
        <p:nvSpPr>
          <p:cNvPr id="10" name="TextBox 19">
            <a:extLst>
              <a:ext uri="{FF2B5EF4-FFF2-40B4-BE49-F238E27FC236}">
                <a16:creationId xmlns:a16="http://schemas.microsoft.com/office/drawing/2014/main" id="{5168D953-AF16-30D2-2FD9-F10980C224F2}"/>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11" name="TextBox 17">
            <a:extLst>
              <a:ext uri="{FF2B5EF4-FFF2-40B4-BE49-F238E27FC236}">
                <a16:creationId xmlns:a16="http://schemas.microsoft.com/office/drawing/2014/main" id="{86C58B32-B40F-2B53-36F5-C63357ABB50D}"/>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pic>
        <p:nvPicPr>
          <p:cNvPr id="12" name="Picture 11">
            <a:extLst>
              <a:ext uri="{FF2B5EF4-FFF2-40B4-BE49-F238E27FC236}">
                <a16:creationId xmlns:a16="http://schemas.microsoft.com/office/drawing/2014/main" id="{2FA9E02F-0BF4-5B77-1258-E728669D9B49}"/>
              </a:ext>
            </a:extLst>
          </p:cNvPr>
          <p:cNvPicPr>
            <a:picLocks noChangeAspect="1"/>
          </p:cNvPicPr>
          <p:nvPr/>
        </p:nvPicPr>
        <p:blipFill>
          <a:blip r:embed="rId3"/>
          <a:stretch>
            <a:fillRect/>
          </a:stretch>
        </p:blipFill>
        <p:spPr>
          <a:xfrm>
            <a:off x="3679531" y="3258939"/>
            <a:ext cx="10928938" cy="3769121"/>
          </a:xfrm>
          <a:prstGeom prst="rect">
            <a:avLst/>
          </a:prstGeom>
        </p:spPr>
      </p:pic>
    </p:spTree>
    <p:extLst>
      <p:ext uri="{BB962C8B-B14F-4D97-AF65-F5344CB8AC3E}">
        <p14:creationId xmlns:p14="http://schemas.microsoft.com/office/powerpoint/2010/main" val="1056020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rotWithShape="1">
          <a:gsLst>
            <a:gs pos="0">
              <a:srgbClr val="1B3A41">
                <a:alpha val="100000"/>
              </a:srgbClr>
            </a:gs>
            <a:gs pos="100000">
              <a:srgbClr val="0F2529">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flipH="1">
            <a:off x="-2394715" y="7200900"/>
            <a:ext cx="4544458" cy="4114800"/>
          </a:xfrm>
          <a:custGeom>
            <a:avLst/>
            <a:gdLst/>
            <a:ahLst/>
            <a:cxnLst/>
            <a:rect l="l" t="t" r="r" b="b"/>
            <a:pathLst>
              <a:path w="4544458" h="4114800">
                <a:moveTo>
                  <a:pt x="4544458" y="0"/>
                </a:moveTo>
                <a:lnTo>
                  <a:pt x="0" y="0"/>
                </a:lnTo>
                <a:lnTo>
                  <a:pt x="0" y="4114800"/>
                </a:lnTo>
                <a:lnTo>
                  <a:pt x="4544458" y="4114800"/>
                </a:lnTo>
                <a:lnTo>
                  <a:pt x="4544458"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5511116" y="-877888"/>
            <a:ext cx="4544458" cy="4114800"/>
          </a:xfrm>
          <a:custGeom>
            <a:avLst/>
            <a:gdLst/>
            <a:ahLst/>
            <a:cxnLst/>
            <a:rect l="l" t="t" r="r" b="b"/>
            <a:pathLst>
              <a:path w="4544458" h="4114800">
                <a:moveTo>
                  <a:pt x="0" y="4114800"/>
                </a:moveTo>
                <a:lnTo>
                  <a:pt x="4544458" y="4114800"/>
                </a:lnTo>
                <a:lnTo>
                  <a:pt x="454445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9" name="TextBox 9"/>
          <p:cNvSpPr txBox="1"/>
          <p:nvPr/>
        </p:nvSpPr>
        <p:spPr>
          <a:xfrm>
            <a:off x="935816" y="1478969"/>
            <a:ext cx="6531784" cy="1170257"/>
          </a:xfrm>
          <a:prstGeom prst="rect">
            <a:avLst/>
          </a:prstGeom>
        </p:spPr>
        <p:txBody>
          <a:bodyPr wrap="square" lIns="0" tIns="0" rIns="0" bIns="0" rtlCol="0" anchor="t">
            <a:spAutoFit/>
          </a:bodyPr>
          <a:lstStyle/>
          <a:p>
            <a:pPr algn="ctr">
              <a:lnSpc>
                <a:spcPts val="9799"/>
              </a:lnSpc>
              <a:spcBef>
                <a:spcPct val="0"/>
              </a:spcBef>
            </a:pPr>
            <a:r>
              <a:rPr lang="en-US" sz="6999" spc="-510" dirty="0">
                <a:solidFill>
                  <a:srgbClr val="00F8F8"/>
                </a:solidFill>
                <a:ea typeface="Touvlo"/>
                <a:cs typeface="Touvlo"/>
                <a:sym typeface="Touvlo"/>
              </a:rPr>
              <a:t>Business Impact</a:t>
            </a:r>
          </a:p>
        </p:txBody>
      </p:sp>
      <p:grpSp>
        <p:nvGrpSpPr>
          <p:cNvPr id="10" name="Group 10"/>
          <p:cNvGrpSpPr/>
          <p:nvPr/>
        </p:nvGrpSpPr>
        <p:grpSpPr>
          <a:xfrm>
            <a:off x="1155405" y="2808309"/>
            <a:ext cx="15977202" cy="6287768"/>
            <a:chOff x="0" y="0"/>
            <a:chExt cx="1449256" cy="763216"/>
          </a:xfrm>
        </p:grpSpPr>
        <p:sp>
          <p:nvSpPr>
            <p:cNvPr id="11" name="Freeform 11"/>
            <p:cNvSpPr/>
            <p:nvPr/>
          </p:nvSpPr>
          <p:spPr>
            <a:xfrm>
              <a:off x="0" y="0"/>
              <a:ext cx="1449257" cy="763216"/>
            </a:xfrm>
            <a:custGeom>
              <a:avLst/>
              <a:gdLst/>
              <a:ahLst/>
              <a:cxnLst/>
              <a:rect l="l" t="t" r="r" b="b"/>
              <a:pathLst>
                <a:path w="1449257" h="763216">
                  <a:moveTo>
                    <a:pt x="56278" y="0"/>
                  </a:moveTo>
                  <a:lnTo>
                    <a:pt x="1392979" y="0"/>
                  </a:lnTo>
                  <a:cubicBezTo>
                    <a:pt x="1424060" y="0"/>
                    <a:pt x="1449257" y="25196"/>
                    <a:pt x="1449257" y="56278"/>
                  </a:cubicBezTo>
                  <a:lnTo>
                    <a:pt x="1449257" y="706938"/>
                  </a:lnTo>
                  <a:cubicBezTo>
                    <a:pt x="1449257" y="738020"/>
                    <a:pt x="1424060" y="763216"/>
                    <a:pt x="1392979" y="763216"/>
                  </a:cubicBezTo>
                  <a:lnTo>
                    <a:pt x="56278" y="763216"/>
                  </a:lnTo>
                  <a:cubicBezTo>
                    <a:pt x="25196" y="763216"/>
                    <a:pt x="0" y="738020"/>
                    <a:pt x="0" y="706938"/>
                  </a:cubicBezTo>
                  <a:lnTo>
                    <a:pt x="0" y="56278"/>
                  </a:lnTo>
                  <a:cubicBezTo>
                    <a:pt x="0" y="25196"/>
                    <a:pt x="25196" y="0"/>
                    <a:pt x="56278" y="0"/>
                  </a:cubicBezTo>
                  <a:close/>
                </a:path>
              </a:pathLst>
            </a:custGeom>
            <a:solidFill>
              <a:srgbClr val="1D454D"/>
            </a:solidFill>
          </p:spPr>
          <p:txBody>
            <a:bodyPr/>
            <a:lstStyle/>
            <a:p>
              <a:endParaRPr lang="en-US" dirty="0"/>
            </a:p>
          </p:txBody>
        </p:sp>
        <p:sp>
          <p:nvSpPr>
            <p:cNvPr id="12" name="TextBox 12"/>
            <p:cNvSpPr txBox="1"/>
            <p:nvPr/>
          </p:nvSpPr>
          <p:spPr>
            <a:xfrm>
              <a:off x="0" y="-47625"/>
              <a:ext cx="1449256" cy="810841"/>
            </a:xfrm>
            <a:prstGeom prst="rect">
              <a:avLst/>
            </a:prstGeom>
          </p:spPr>
          <p:txBody>
            <a:bodyPr lIns="50800" tIns="50800" rIns="50800" bIns="50800" rtlCol="0" anchor="ctr"/>
            <a:lstStyle/>
            <a:p>
              <a:pPr algn="ctr">
                <a:lnSpc>
                  <a:spcPts val="2800"/>
                </a:lnSpc>
              </a:pPr>
              <a:endParaRPr/>
            </a:p>
          </p:txBody>
        </p:sp>
      </p:grpSp>
      <p:sp>
        <p:nvSpPr>
          <p:cNvPr id="14" name="TextBox 14"/>
          <p:cNvSpPr txBox="1"/>
          <p:nvPr/>
        </p:nvSpPr>
        <p:spPr>
          <a:xfrm>
            <a:off x="1359213" y="3236912"/>
            <a:ext cx="15633387" cy="5785430"/>
          </a:xfrm>
          <a:prstGeom prst="rect">
            <a:avLst/>
          </a:prstGeom>
        </p:spPr>
        <p:txBody>
          <a:bodyPr wrap="square" lIns="0" tIns="0" rIns="0" bIns="0" rtlCol="0" anchor="t">
            <a:spAutoFit/>
          </a:bodyPr>
          <a:lstStyle/>
          <a:p>
            <a:pPr marL="457200" indent="-457200" algn="l">
              <a:lnSpc>
                <a:spcPts val="2520"/>
              </a:lnSpc>
              <a:spcBef>
                <a:spcPct val="0"/>
              </a:spcBef>
              <a:buAutoNum type="arabicPeriod"/>
            </a:pPr>
            <a:r>
              <a:rPr lang="en-US" sz="2800" spc="-107" dirty="0">
                <a:solidFill>
                  <a:srgbClr val="FFFFFF"/>
                </a:solidFill>
                <a:ea typeface="Touvlo"/>
                <a:cs typeface="Touvlo"/>
                <a:sym typeface="Touvlo"/>
              </a:rPr>
              <a:t>We need to investigate in our Support center and see why it has the lowest NPS among the different feedback categories  because we have the highest average NPS in our Product which means customers love our product but our support is the lowest which means that the customers may not buy from us again and it will have bad return on our sales.</a:t>
            </a:r>
            <a:br>
              <a:rPr lang="en-US" sz="2800" spc="-107" dirty="0">
                <a:solidFill>
                  <a:srgbClr val="FFFFFF"/>
                </a:solidFill>
                <a:ea typeface="Touvlo"/>
                <a:cs typeface="Touvlo"/>
                <a:sym typeface="Touvlo"/>
              </a:rPr>
            </a:br>
            <a:endParaRPr lang="en-US" sz="2800" spc="-107" dirty="0">
              <a:solidFill>
                <a:srgbClr val="FFFFFF"/>
              </a:solidFill>
              <a:ea typeface="Touvlo"/>
              <a:cs typeface="Touvlo"/>
              <a:sym typeface="Touvlo"/>
            </a:endParaRPr>
          </a:p>
          <a:p>
            <a:pPr marL="457200" indent="-457200" algn="l">
              <a:lnSpc>
                <a:spcPts val="2520"/>
              </a:lnSpc>
              <a:spcBef>
                <a:spcPct val="0"/>
              </a:spcBef>
              <a:buAutoNum type="arabicPeriod"/>
            </a:pPr>
            <a:r>
              <a:rPr lang="en-US" sz="2800" spc="-107" dirty="0">
                <a:solidFill>
                  <a:srgbClr val="FFFFFF"/>
                </a:solidFill>
                <a:ea typeface="Touvlo"/>
                <a:cs typeface="Touvlo"/>
                <a:sym typeface="Touvlo"/>
              </a:rPr>
              <a:t>We need to further investigate on the IT department and why it had the lowest AVG in the productivity Score .</a:t>
            </a:r>
            <a:br>
              <a:rPr lang="en-US" sz="2800" spc="-107" dirty="0">
                <a:solidFill>
                  <a:srgbClr val="FFFFFF"/>
                </a:solidFill>
                <a:ea typeface="Touvlo"/>
                <a:cs typeface="Touvlo"/>
                <a:sym typeface="Touvlo"/>
              </a:rPr>
            </a:br>
            <a:endParaRPr lang="en-US" sz="2800" spc="-107" dirty="0">
              <a:solidFill>
                <a:srgbClr val="FFFFFF"/>
              </a:solidFill>
              <a:ea typeface="Touvlo"/>
              <a:cs typeface="Touvlo"/>
              <a:sym typeface="Touvlo"/>
            </a:endParaRPr>
          </a:p>
          <a:p>
            <a:pPr marL="457200" indent="-457200" algn="l">
              <a:lnSpc>
                <a:spcPts val="2520"/>
              </a:lnSpc>
              <a:spcBef>
                <a:spcPct val="0"/>
              </a:spcBef>
              <a:buAutoNum type="arabicPeriod"/>
            </a:pPr>
            <a:r>
              <a:rPr lang="en-US" sz="2800" spc="-107" dirty="0">
                <a:solidFill>
                  <a:srgbClr val="FFFFFF"/>
                </a:solidFill>
                <a:ea typeface="Touvlo"/>
                <a:cs typeface="Touvlo"/>
                <a:sym typeface="Touvlo"/>
              </a:rPr>
              <a:t>We need to keep investing in Bonds because it is considered a safe and steady investment and it provided us with the highest AVG of ROI.</a:t>
            </a:r>
            <a:br>
              <a:rPr lang="en-US" sz="2800" spc="-107" dirty="0">
                <a:solidFill>
                  <a:srgbClr val="FFFFFF"/>
                </a:solidFill>
                <a:ea typeface="Touvlo"/>
                <a:cs typeface="Touvlo"/>
                <a:sym typeface="Touvlo"/>
              </a:rPr>
            </a:br>
            <a:endParaRPr lang="en-US" sz="2800" spc="-107" dirty="0">
              <a:solidFill>
                <a:srgbClr val="FFFFFF"/>
              </a:solidFill>
              <a:ea typeface="Touvlo"/>
              <a:cs typeface="Touvlo"/>
              <a:sym typeface="Touvlo"/>
            </a:endParaRPr>
          </a:p>
          <a:p>
            <a:pPr marL="457200" indent="-457200" algn="l">
              <a:lnSpc>
                <a:spcPts val="2520"/>
              </a:lnSpc>
              <a:spcBef>
                <a:spcPct val="0"/>
              </a:spcBef>
              <a:buAutoNum type="arabicPeriod"/>
            </a:pPr>
            <a:r>
              <a:rPr lang="en-US" sz="2800" spc="-107" dirty="0">
                <a:solidFill>
                  <a:srgbClr val="FFFFFF"/>
                </a:solidFill>
                <a:ea typeface="Touvlo"/>
                <a:cs typeface="Touvlo"/>
                <a:sym typeface="Touvlo"/>
              </a:rPr>
              <a:t>We see that investing in Stocks wasn’t the Right decision until now because the only 2 investments that we made in stocks scores at out least 3 investments by ROI in the company.</a:t>
            </a:r>
          </a:p>
          <a:p>
            <a:pPr marL="457200" indent="-457200" algn="l">
              <a:lnSpc>
                <a:spcPts val="2520"/>
              </a:lnSpc>
              <a:spcBef>
                <a:spcPct val="0"/>
              </a:spcBef>
              <a:buAutoNum type="arabicPeriod"/>
            </a:pPr>
            <a:endParaRPr lang="en-US" sz="2800" spc="-107" dirty="0">
              <a:solidFill>
                <a:srgbClr val="FFFFFF"/>
              </a:solidFill>
              <a:ea typeface="Touvlo"/>
              <a:cs typeface="Touvlo"/>
              <a:sym typeface="Touvlo"/>
            </a:endParaRPr>
          </a:p>
          <a:p>
            <a:pPr marL="457200" indent="-457200" algn="l">
              <a:lnSpc>
                <a:spcPts val="2520"/>
              </a:lnSpc>
              <a:spcBef>
                <a:spcPct val="0"/>
              </a:spcBef>
              <a:buAutoNum type="arabicPeriod"/>
            </a:pPr>
            <a:r>
              <a:rPr lang="en-US" sz="2800" spc="-107" dirty="0">
                <a:solidFill>
                  <a:srgbClr val="FFFFFF"/>
                </a:solidFill>
                <a:ea typeface="Touvlo"/>
                <a:cs typeface="Touvlo"/>
                <a:sym typeface="Touvlo"/>
              </a:rPr>
              <a:t>We need to see why the month November is considered one of the highest months in Energy Consumption and carbon emissions over Years.</a:t>
            </a:r>
          </a:p>
          <a:p>
            <a:pPr marL="457200" indent="-457200" algn="l">
              <a:lnSpc>
                <a:spcPts val="2520"/>
              </a:lnSpc>
              <a:spcBef>
                <a:spcPct val="0"/>
              </a:spcBef>
              <a:buAutoNum type="arabicPeriod"/>
            </a:pPr>
            <a:endParaRPr lang="en-US" sz="2800" spc="-107" dirty="0">
              <a:solidFill>
                <a:srgbClr val="FFFFFF"/>
              </a:solidFill>
              <a:ea typeface="Touvlo"/>
              <a:cs typeface="Touvlo"/>
              <a:sym typeface="Touvlo"/>
            </a:endParaRPr>
          </a:p>
          <a:p>
            <a:pPr marL="457200" indent="-457200" algn="l">
              <a:lnSpc>
                <a:spcPts val="2520"/>
              </a:lnSpc>
              <a:spcBef>
                <a:spcPct val="0"/>
              </a:spcBef>
              <a:buAutoNum type="arabicPeriod"/>
            </a:pPr>
            <a:r>
              <a:rPr lang="en-US" sz="2800" spc="-107" dirty="0">
                <a:solidFill>
                  <a:srgbClr val="FFFFFF"/>
                </a:solidFill>
                <a:ea typeface="Touvlo"/>
                <a:cs typeface="Touvlo"/>
                <a:sym typeface="Touvlo"/>
              </a:rPr>
              <a:t>There is a Weak positive correlation between Marketing investment and actual revenue, so we need to further investigate and see if there is any pending campaigns that its results will impact soon because as we saw earlier</a:t>
            </a:r>
          </a:p>
        </p:txBody>
      </p:sp>
      <p:sp>
        <p:nvSpPr>
          <p:cNvPr id="4" name="TextBox 17">
            <a:extLst>
              <a:ext uri="{FF2B5EF4-FFF2-40B4-BE49-F238E27FC236}">
                <a16:creationId xmlns:a16="http://schemas.microsoft.com/office/drawing/2014/main" id="{93B642FC-5D92-BA48-3AF4-0B5A17C31995}"/>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5" name="TextBox 18">
            <a:extLst>
              <a:ext uri="{FF2B5EF4-FFF2-40B4-BE49-F238E27FC236}">
                <a16:creationId xmlns:a16="http://schemas.microsoft.com/office/drawing/2014/main" id="{50E78741-EE9C-4536-3657-C0560F62EA47}"/>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6" name="TextBox 19">
            <a:extLst>
              <a:ext uri="{FF2B5EF4-FFF2-40B4-BE49-F238E27FC236}">
                <a16:creationId xmlns:a16="http://schemas.microsoft.com/office/drawing/2014/main" id="{A119F8F9-7BBD-DA3C-F7A8-C5DDEF8E8D28}"/>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b="1" spc="-146" dirty="0">
                <a:solidFill>
                  <a:srgbClr val="00F8F8"/>
                </a:solidFill>
                <a:ea typeface="Touvlo"/>
                <a:cs typeface="Touvlo"/>
                <a:sym typeface="Touvlo"/>
              </a:rPr>
              <a:t>Business Impact</a:t>
            </a:r>
          </a:p>
        </p:txBody>
      </p:sp>
      <p:sp>
        <p:nvSpPr>
          <p:cNvPr id="7" name="TextBox 17">
            <a:extLst>
              <a:ext uri="{FF2B5EF4-FFF2-40B4-BE49-F238E27FC236}">
                <a16:creationId xmlns:a16="http://schemas.microsoft.com/office/drawing/2014/main" id="{13DD0614-6054-3CB2-EC37-7A21A4E12723}"/>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8" name="TextBox 18">
            <a:extLst>
              <a:ext uri="{FF2B5EF4-FFF2-40B4-BE49-F238E27FC236}">
                <a16:creationId xmlns:a16="http://schemas.microsoft.com/office/drawing/2014/main" id="{7A5E2968-24D6-57DE-C0DF-5D63F633AFE4}"/>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21" name="TextBox 17">
            <a:extLst>
              <a:ext uri="{FF2B5EF4-FFF2-40B4-BE49-F238E27FC236}">
                <a16:creationId xmlns:a16="http://schemas.microsoft.com/office/drawing/2014/main" id="{7394A461-6D15-5315-2858-A29F5EFA53C7}"/>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22" name="TextBox 19">
            <a:extLst>
              <a:ext uri="{FF2B5EF4-FFF2-40B4-BE49-F238E27FC236}">
                <a16:creationId xmlns:a16="http://schemas.microsoft.com/office/drawing/2014/main" id="{5F23DBF6-B46C-DF3A-98DD-A358559CF56B}"/>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23" name="TextBox 17">
            <a:extLst>
              <a:ext uri="{FF2B5EF4-FFF2-40B4-BE49-F238E27FC236}">
                <a16:creationId xmlns:a16="http://schemas.microsoft.com/office/drawing/2014/main" id="{F4144C5D-D797-E18A-1493-A095E85C4F82}"/>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2700000"/>
        </a:gradFill>
        <a:effectLst/>
      </p:bgPr>
    </p:bg>
    <p:spTree>
      <p:nvGrpSpPr>
        <p:cNvPr id="1" name=""/>
        <p:cNvGrpSpPr/>
        <p:nvPr/>
      </p:nvGrpSpPr>
      <p:grpSpPr>
        <a:xfrm>
          <a:off x="0" y="0"/>
          <a:ext cx="0" cy="0"/>
          <a:chOff x="0" y="0"/>
          <a:chExt cx="0" cy="0"/>
        </a:xfrm>
      </p:grpSpPr>
      <p:sp>
        <p:nvSpPr>
          <p:cNvPr id="2" name="Freeform 2"/>
          <p:cNvSpPr/>
          <p:nvPr/>
        </p:nvSpPr>
        <p:spPr>
          <a:xfrm>
            <a:off x="-2069238" y="7105632"/>
            <a:ext cx="4544458" cy="4114800"/>
          </a:xfrm>
          <a:custGeom>
            <a:avLst/>
            <a:gdLst/>
            <a:ahLst/>
            <a:cxnLst/>
            <a:rect l="l" t="t" r="r" b="b"/>
            <a:pathLst>
              <a:path w="4544458" h="4114800">
                <a:moveTo>
                  <a:pt x="0" y="0"/>
                </a:moveTo>
                <a:lnTo>
                  <a:pt x="4544458" y="0"/>
                </a:lnTo>
                <a:lnTo>
                  <a:pt x="454445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5812780" y="-933432"/>
            <a:ext cx="4544458" cy="4114800"/>
          </a:xfrm>
          <a:custGeom>
            <a:avLst/>
            <a:gdLst/>
            <a:ahLst/>
            <a:cxnLst/>
            <a:rect l="l" t="t" r="r" b="b"/>
            <a:pathLst>
              <a:path w="4544458" h="4114800">
                <a:moveTo>
                  <a:pt x="0" y="4114800"/>
                </a:moveTo>
                <a:lnTo>
                  <a:pt x="4544458" y="4114800"/>
                </a:lnTo>
                <a:lnTo>
                  <a:pt x="454445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4" name="TextBox 4"/>
          <p:cNvSpPr txBox="1"/>
          <p:nvPr/>
        </p:nvSpPr>
        <p:spPr>
          <a:xfrm>
            <a:off x="11272296" y="2552700"/>
            <a:ext cx="6927364" cy="5791265"/>
          </a:xfrm>
          <a:prstGeom prst="rect">
            <a:avLst/>
          </a:prstGeom>
        </p:spPr>
        <p:txBody>
          <a:bodyPr wrap="square" lIns="0" tIns="0" rIns="0" bIns="0" rtlCol="0" anchor="t">
            <a:spAutoFit/>
          </a:bodyPr>
          <a:lstStyle/>
          <a:p>
            <a:pPr algn="ctr">
              <a:lnSpc>
                <a:spcPts val="15454"/>
              </a:lnSpc>
            </a:pPr>
            <a:r>
              <a:rPr lang="en-US" sz="9600" i="1" spc="-1128" dirty="0">
                <a:solidFill>
                  <a:srgbClr val="00BABA"/>
                </a:solidFill>
                <a:ea typeface="Touvlo"/>
                <a:cs typeface="Touvlo"/>
                <a:sym typeface="Touvlo"/>
              </a:rPr>
              <a:t>Thank</a:t>
            </a:r>
          </a:p>
          <a:p>
            <a:pPr algn="ctr">
              <a:lnSpc>
                <a:spcPts val="15454"/>
              </a:lnSpc>
            </a:pPr>
            <a:r>
              <a:rPr lang="en-US" sz="9600" i="1" spc="-1128" dirty="0">
                <a:solidFill>
                  <a:srgbClr val="00BABA"/>
                </a:solidFill>
                <a:ea typeface="Touvlo"/>
                <a:cs typeface="Touvlo"/>
                <a:sym typeface="Touvlo"/>
              </a:rPr>
              <a:t>You  for  reading  this far</a:t>
            </a:r>
          </a:p>
        </p:txBody>
      </p:sp>
      <p:sp>
        <p:nvSpPr>
          <p:cNvPr id="10" name="TextBox 10"/>
          <p:cNvSpPr txBox="1"/>
          <p:nvPr/>
        </p:nvSpPr>
        <p:spPr>
          <a:xfrm>
            <a:off x="1120469" y="4991100"/>
            <a:ext cx="4023556" cy="448841"/>
          </a:xfrm>
          <a:prstGeom prst="rect">
            <a:avLst/>
          </a:prstGeom>
        </p:spPr>
        <p:txBody>
          <a:bodyPr lIns="0" tIns="0" rIns="0" bIns="0" rtlCol="0" anchor="t">
            <a:spAutoFit/>
          </a:bodyPr>
          <a:lstStyle/>
          <a:p>
            <a:pPr algn="ctr">
              <a:lnSpc>
                <a:spcPts val="3499"/>
              </a:lnSpc>
              <a:spcBef>
                <a:spcPct val="0"/>
              </a:spcBef>
            </a:pPr>
            <a:r>
              <a:rPr lang="en-US" sz="3200" spc="-149" dirty="0" err="1">
                <a:solidFill>
                  <a:srgbClr val="FFFFFF"/>
                </a:solidFill>
                <a:ea typeface="Touvlo"/>
                <a:cs typeface="Touvlo"/>
                <a:sym typeface="Touvlo"/>
              </a:rPr>
              <a:t>Linkedin</a:t>
            </a:r>
            <a:r>
              <a:rPr lang="en-US" sz="3200" spc="-149" dirty="0">
                <a:solidFill>
                  <a:srgbClr val="FFFFFF"/>
                </a:solidFill>
                <a:ea typeface="Touvlo"/>
                <a:cs typeface="Touvlo"/>
                <a:sym typeface="Touvlo"/>
              </a:rPr>
              <a:t> Profile : </a:t>
            </a:r>
            <a:r>
              <a:rPr lang="en-US" sz="3200" spc="-149" dirty="0">
                <a:solidFill>
                  <a:srgbClr val="FFFFFF"/>
                </a:solidFill>
                <a:ea typeface="Touvlo"/>
                <a:cs typeface="Touvlo"/>
                <a:sym typeface="Touvlo"/>
                <a:hlinkClick r:id="rId4"/>
              </a:rPr>
              <a:t>Click Here</a:t>
            </a:r>
            <a:endParaRPr lang="en-US" sz="3200" spc="-149" dirty="0">
              <a:solidFill>
                <a:srgbClr val="FFFFFF"/>
              </a:solidFill>
              <a:ea typeface="Touvlo"/>
              <a:cs typeface="Touvlo"/>
              <a:sym typeface="Touvlo"/>
            </a:endParaRPr>
          </a:p>
        </p:txBody>
      </p:sp>
      <p:sp>
        <p:nvSpPr>
          <p:cNvPr id="15" name="TextBox 17">
            <a:extLst>
              <a:ext uri="{FF2B5EF4-FFF2-40B4-BE49-F238E27FC236}">
                <a16:creationId xmlns:a16="http://schemas.microsoft.com/office/drawing/2014/main" id="{8B421701-2824-5B0C-7C50-5C6D1121AFFD}"/>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16" name="TextBox 18">
            <a:extLst>
              <a:ext uri="{FF2B5EF4-FFF2-40B4-BE49-F238E27FC236}">
                <a16:creationId xmlns:a16="http://schemas.microsoft.com/office/drawing/2014/main" id="{F6FF3C28-81AD-D0BA-C52D-A95B1071AB26}"/>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17" name="TextBox 19">
            <a:extLst>
              <a:ext uri="{FF2B5EF4-FFF2-40B4-BE49-F238E27FC236}">
                <a16:creationId xmlns:a16="http://schemas.microsoft.com/office/drawing/2014/main" id="{2DDF1B71-529B-7009-0CBB-3B18768112D3}"/>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18" name="TextBox 17">
            <a:extLst>
              <a:ext uri="{FF2B5EF4-FFF2-40B4-BE49-F238E27FC236}">
                <a16:creationId xmlns:a16="http://schemas.microsoft.com/office/drawing/2014/main" id="{556024B7-9344-243C-7C7D-0557E15F3D67}"/>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19" name="TextBox 18">
            <a:extLst>
              <a:ext uri="{FF2B5EF4-FFF2-40B4-BE49-F238E27FC236}">
                <a16:creationId xmlns:a16="http://schemas.microsoft.com/office/drawing/2014/main" id="{8E8444CB-B029-18F6-2B41-9D04106528B3}"/>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20" name="TextBox 17">
            <a:extLst>
              <a:ext uri="{FF2B5EF4-FFF2-40B4-BE49-F238E27FC236}">
                <a16:creationId xmlns:a16="http://schemas.microsoft.com/office/drawing/2014/main" id="{C5403862-F9A2-3FFF-1574-A00F1170D09A}"/>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21" name="TextBox 19">
            <a:extLst>
              <a:ext uri="{FF2B5EF4-FFF2-40B4-BE49-F238E27FC236}">
                <a16:creationId xmlns:a16="http://schemas.microsoft.com/office/drawing/2014/main" id="{3EF1A9C1-072D-5719-FCAD-4CB358072BD3}"/>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b="1" spc="-146" dirty="0">
                <a:solidFill>
                  <a:srgbClr val="00F8F8"/>
                </a:solidFill>
                <a:ea typeface="Touvlo"/>
                <a:cs typeface="Touvlo"/>
                <a:sym typeface="Touvlo"/>
              </a:rPr>
              <a:t>Conclusion</a:t>
            </a:r>
          </a:p>
        </p:txBody>
      </p:sp>
      <p:sp>
        <p:nvSpPr>
          <p:cNvPr id="22" name="TextBox 17">
            <a:extLst>
              <a:ext uri="{FF2B5EF4-FFF2-40B4-BE49-F238E27FC236}">
                <a16:creationId xmlns:a16="http://schemas.microsoft.com/office/drawing/2014/main" id="{931368CC-6DB3-4D1B-9386-6E1A45D7B686}"/>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
        <p:nvSpPr>
          <p:cNvPr id="23" name="TextBox 4">
            <a:extLst>
              <a:ext uri="{FF2B5EF4-FFF2-40B4-BE49-F238E27FC236}">
                <a16:creationId xmlns:a16="http://schemas.microsoft.com/office/drawing/2014/main" id="{89550783-8729-7F77-64A3-5FAD61E84CE7}"/>
              </a:ext>
            </a:extLst>
          </p:cNvPr>
          <p:cNvSpPr txBox="1"/>
          <p:nvPr/>
        </p:nvSpPr>
        <p:spPr>
          <a:xfrm>
            <a:off x="-300214" y="1943100"/>
            <a:ext cx="7836460" cy="1842171"/>
          </a:xfrm>
          <a:prstGeom prst="rect">
            <a:avLst/>
          </a:prstGeom>
        </p:spPr>
        <p:txBody>
          <a:bodyPr wrap="square" lIns="0" tIns="0" rIns="0" bIns="0" rtlCol="0" anchor="t">
            <a:spAutoFit/>
          </a:bodyPr>
          <a:lstStyle/>
          <a:p>
            <a:pPr algn="ctr">
              <a:lnSpc>
                <a:spcPts val="15454"/>
              </a:lnSpc>
            </a:pPr>
            <a:r>
              <a:rPr lang="en-US" sz="10800" spc="-1128" dirty="0">
                <a:solidFill>
                  <a:srgbClr val="00F8F8"/>
                </a:solidFill>
                <a:ea typeface="Touvlo"/>
                <a:cs typeface="Touvlo"/>
                <a:sym typeface="Touvlo"/>
              </a:rPr>
              <a:t>Contact Me</a:t>
            </a:r>
          </a:p>
        </p:txBody>
      </p:sp>
      <p:sp>
        <p:nvSpPr>
          <p:cNvPr id="24" name="TextBox 10">
            <a:extLst>
              <a:ext uri="{FF2B5EF4-FFF2-40B4-BE49-F238E27FC236}">
                <a16:creationId xmlns:a16="http://schemas.microsoft.com/office/drawing/2014/main" id="{95099BFD-75C6-D3B7-35F4-272F4AB1E5F8}"/>
              </a:ext>
            </a:extLst>
          </p:cNvPr>
          <p:cNvSpPr txBox="1"/>
          <p:nvPr/>
        </p:nvSpPr>
        <p:spPr>
          <a:xfrm>
            <a:off x="1086192" y="6894494"/>
            <a:ext cx="4544458" cy="897682"/>
          </a:xfrm>
          <a:prstGeom prst="rect">
            <a:avLst/>
          </a:prstGeom>
        </p:spPr>
        <p:txBody>
          <a:bodyPr wrap="square" lIns="0" tIns="0" rIns="0" bIns="0" rtlCol="0" anchor="t">
            <a:spAutoFit/>
          </a:bodyPr>
          <a:lstStyle/>
          <a:p>
            <a:pPr algn="ctr">
              <a:lnSpc>
                <a:spcPts val="3499"/>
              </a:lnSpc>
              <a:spcBef>
                <a:spcPct val="0"/>
              </a:spcBef>
            </a:pPr>
            <a:r>
              <a:rPr lang="en-US" sz="3200" spc="-149" dirty="0">
                <a:solidFill>
                  <a:srgbClr val="FFFFFF"/>
                </a:solidFill>
                <a:ea typeface="Touvlo"/>
                <a:cs typeface="Touvlo"/>
                <a:sym typeface="Touvlo"/>
              </a:rPr>
              <a:t>Email : nourk1497@gmail.com</a:t>
            </a:r>
          </a:p>
        </p:txBody>
      </p:sp>
      <p:graphicFrame>
        <p:nvGraphicFramePr>
          <p:cNvPr id="25" name="Diagram 24">
            <a:extLst>
              <a:ext uri="{FF2B5EF4-FFF2-40B4-BE49-F238E27FC236}">
                <a16:creationId xmlns:a16="http://schemas.microsoft.com/office/drawing/2014/main" id="{E86171B8-64D3-6166-9A11-1134241605E1}"/>
              </a:ext>
            </a:extLst>
          </p:cNvPr>
          <p:cNvGraphicFramePr/>
          <p:nvPr>
            <p:extLst>
              <p:ext uri="{D42A27DB-BD31-4B8C-83A1-F6EECF244321}">
                <p14:modId xmlns:p14="http://schemas.microsoft.com/office/powerpoint/2010/main" val="4014224595"/>
              </p:ext>
            </p:extLst>
          </p:nvPr>
        </p:nvGraphicFramePr>
        <p:xfrm>
          <a:off x="5109748" y="3982629"/>
          <a:ext cx="3030360" cy="25191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flipH="1">
            <a:off x="-2333472" y="7715250"/>
            <a:ext cx="4544458" cy="4114800"/>
          </a:xfrm>
          <a:custGeom>
            <a:avLst/>
            <a:gdLst/>
            <a:ahLst/>
            <a:cxnLst/>
            <a:rect l="l" t="t" r="r" b="b"/>
            <a:pathLst>
              <a:path w="4544458" h="4114800">
                <a:moveTo>
                  <a:pt x="4544458" y="0"/>
                </a:moveTo>
                <a:lnTo>
                  <a:pt x="0" y="0"/>
                </a:lnTo>
                <a:lnTo>
                  <a:pt x="0" y="4114800"/>
                </a:lnTo>
                <a:lnTo>
                  <a:pt x="4544458" y="4114800"/>
                </a:lnTo>
                <a:lnTo>
                  <a:pt x="4544458"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6077014" y="-1543050"/>
            <a:ext cx="4544458" cy="4114800"/>
          </a:xfrm>
          <a:custGeom>
            <a:avLst/>
            <a:gdLst/>
            <a:ahLst/>
            <a:cxnLst/>
            <a:rect l="l" t="t" r="r" b="b"/>
            <a:pathLst>
              <a:path w="4544458" h="4114800">
                <a:moveTo>
                  <a:pt x="0" y="4114800"/>
                </a:moveTo>
                <a:lnTo>
                  <a:pt x="4544458" y="4114800"/>
                </a:lnTo>
                <a:lnTo>
                  <a:pt x="454445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5" name="Group 5"/>
          <p:cNvGrpSpPr/>
          <p:nvPr/>
        </p:nvGrpSpPr>
        <p:grpSpPr>
          <a:xfrm>
            <a:off x="1275164" y="2158951"/>
            <a:ext cx="15887700" cy="6464235"/>
            <a:chOff x="0" y="0"/>
            <a:chExt cx="2444934" cy="1578656"/>
          </a:xfrm>
        </p:grpSpPr>
        <p:sp>
          <p:nvSpPr>
            <p:cNvPr id="6" name="Freeform 6"/>
            <p:cNvSpPr/>
            <p:nvPr/>
          </p:nvSpPr>
          <p:spPr>
            <a:xfrm>
              <a:off x="0" y="0"/>
              <a:ext cx="2444934" cy="1578656"/>
            </a:xfrm>
            <a:custGeom>
              <a:avLst/>
              <a:gdLst/>
              <a:ahLst/>
              <a:cxnLst/>
              <a:rect l="l" t="t" r="r" b="b"/>
              <a:pathLst>
                <a:path w="2444934" h="1578656">
                  <a:moveTo>
                    <a:pt x="41699" y="0"/>
                  </a:moveTo>
                  <a:lnTo>
                    <a:pt x="2403235" y="0"/>
                  </a:lnTo>
                  <a:cubicBezTo>
                    <a:pt x="2414294" y="0"/>
                    <a:pt x="2424900" y="4393"/>
                    <a:pt x="2432721" y="12213"/>
                  </a:cubicBezTo>
                  <a:cubicBezTo>
                    <a:pt x="2440541" y="20033"/>
                    <a:pt x="2444934" y="30640"/>
                    <a:pt x="2444934" y="41699"/>
                  </a:cubicBezTo>
                  <a:lnTo>
                    <a:pt x="2444934" y="1536957"/>
                  </a:lnTo>
                  <a:cubicBezTo>
                    <a:pt x="2444934" y="1548016"/>
                    <a:pt x="2440541" y="1558622"/>
                    <a:pt x="2432721" y="1566442"/>
                  </a:cubicBezTo>
                  <a:cubicBezTo>
                    <a:pt x="2424900" y="1574263"/>
                    <a:pt x="2414294" y="1578656"/>
                    <a:pt x="2403235" y="1578656"/>
                  </a:cubicBezTo>
                  <a:lnTo>
                    <a:pt x="41699" y="1578656"/>
                  </a:lnTo>
                  <a:cubicBezTo>
                    <a:pt x="30640" y="1578656"/>
                    <a:pt x="20033" y="1574263"/>
                    <a:pt x="12213" y="1566442"/>
                  </a:cubicBezTo>
                  <a:cubicBezTo>
                    <a:pt x="4393" y="1558622"/>
                    <a:pt x="0" y="1548016"/>
                    <a:pt x="0" y="1536957"/>
                  </a:cubicBezTo>
                  <a:lnTo>
                    <a:pt x="0" y="41699"/>
                  </a:lnTo>
                  <a:cubicBezTo>
                    <a:pt x="0" y="30640"/>
                    <a:pt x="4393" y="20033"/>
                    <a:pt x="12213" y="12213"/>
                  </a:cubicBezTo>
                  <a:cubicBezTo>
                    <a:pt x="20033" y="4393"/>
                    <a:pt x="30640" y="0"/>
                    <a:pt x="41699" y="0"/>
                  </a:cubicBezTo>
                  <a:close/>
                </a:path>
              </a:pathLst>
            </a:custGeom>
            <a:gradFill rotWithShape="1">
              <a:gsLst>
                <a:gs pos="0">
                  <a:srgbClr val="1B3A41">
                    <a:alpha val="100000"/>
                  </a:srgbClr>
                </a:gs>
                <a:gs pos="100000">
                  <a:srgbClr val="0F2529">
                    <a:alpha val="100000"/>
                  </a:srgbClr>
                </a:gs>
              </a:gsLst>
              <a:lin ang="0"/>
            </a:gradFill>
          </p:spPr>
          <p:txBody>
            <a:bodyPr/>
            <a:lstStyle/>
            <a:p>
              <a:endParaRPr lang="en-US"/>
            </a:p>
          </p:txBody>
        </p:sp>
        <p:sp>
          <p:nvSpPr>
            <p:cNvPr id="7" name="TextBox 7"/>
            <p:cNvSpPr txBox="1"/>
            <p:nvPr/>
          </p:nvSpPr>
          <p:spPr>
            <a:xfrm>
              <a:off x="0" y="-47625"/>
              <a:ext cx="2444934" cy="1626281"/>
            </a:xfrm>
            <a:prstGeom prst="rect">
              <a:avLst/>
            </a:prstGeom>
          </p:spPr>
          <p:txBody>
            <a:bodyPr lIns="50800" tIns="50800" rIns="50800" bIns="50800" rtlCol="0" anchor="ctr"/>
            <a:lstStyle/>
            <a:p>
              <a:pPr algn="ctr">
                <a:lnSpc>
                  <a:spcPts val="2800"/>
                </a:lnSpc>
              </a:pPr>
              <a:endParaRPr/>
            </a:p>
          </p:txBody>
        </p:sp>
      </p:grpSp>
      <p:grpSp>
        <p:nvGrpSpPr>
          <p:cNvPr id="10" name="Group 10"/>
          <p:cNvGrpSpPr/>
          <p:nvPr/>
        </p:nvGrpSpPr>
        <p:grpSpPr>
          <a:xfrm>
            <a:off x="9804496" y="4829164"/>
            <a:ext cx="1486288" cy="1422866"/>
            <a:chOff x="0" y="0"/>
            <a:chExt cx="391450" cy="374747"/>
          </a:xfrm>
          <a:noFill/>
        </p:grpSpPr>
        <p:sp>
          <p:nvSpPr>
            <p:cNvPr id="11" name="Freeform 11"/>
            <p:cNvSpPr/>
            <p:nvPr/>
          </p:nvSpPr>
          <p:spPr>
            <a:xfrm>
              <a:off x="0" y="0"/>
              <a:ext cx="391450" cy="374747"/>
            </a:xfrm>
            <a:custGeom>
              <a:avLst/>
              <a:gdLst/>
              <a:ahLst/>
              <a:cxnLst/>
              <a:rect l="l" t="t" r="r" b="b"/>
              <a:pathLst>
                <a:path w="391450" h="374747">
                  <a:moveTo>
                    <a:pt x="104178" y="0"/>
                  </a:moveTo>
                  <a:lnTo>
                    <a:pt x="287272" y="0"/>
                  </a:lnTo>
                  <a:cubicBezTo>
                    <a:pt x="344808" y="0"/>
                    <a:pt x="391450" y="46642"/>
                    <a:pt x="391450" y="104178"/>
                  </a:cubicBezTo>
                  <a:lnTo>
                    <a:pt x="391450" y="270569"/>
                  </a:lnTo>
                  <a:cubicBezTo>
                    <a:pt x="391450" y="328105"/>
                    <a:pt x="344808" y="374747"/>
                    <a:pt x="287272" y="374747"/>
                  </a:cubicBezTo>
                  <a:lnTo>
                    <a:pt x="104178" y="374747"/>
                  </a:lnTo>
                  <a:cubicBezTo>
                    <a:pt x="46642" y="374747"/>
                    <a:pt x="0" y="328105"/>
                    <a:pt x="0" y="270569"/>
                  </a:cubicBezTo>
                  <a:lnTo>
                    <a:pt x="0" y="104178"/>
                  </a:lnTo>
                  <a:cubicBezTo>
                    <a:pt x="0" y="46642"/>
                    <a:pt x="46642" y="0"/>
                    <a:pt x="104178" y="0"/>
                  </a:cubicBezTo>
                  <a:close/>
                </a:path>
              </a:pathLst>
            </a:custGeom>
            <a:grpFill/>
          </p:spPr>
          <p:txBody>
            <a:bodyPr/>
            <a:lstStyle/>
            <a:p>
              <a:endParaRPr lang="en-US">
                <a:solidFill>
                  <a:srgbClr val="00F8F8"/>
                </a:solidFill>
                <a:highlight>
                  <a:srgbClr val="FFFF00"/>
                </a:highlight>
              </a:endParaRPr>
            </a:p>
          </p:txBody>
        </p:sp>
        <p:sp>
          <p:nvSpPr>
            <p:cNvPr id="12" name="TextBox 12"/>
            <p:cNvSpPr txBox="1"/>
            <p:nvPr/>
          </p:nvSpPr>
          <p:spPr>
            <a:xfrm>
              <a:off x="0" y="-47625"/>
              <a:ext cx="391450" cy="422372"/>
            </a:xfrm>
            <a:prstGeom prst="rect">
              <a:avLst/>
            </a:prstGeom>
            <a:grpFill/>
          </p:spPr>
          <p:txBody>
            <a:bodyPr lIns="50800" tIns="50800" rIns="50800" bIns="50800" rtlCol="0" anchor="ctr"/>
            <a:lstStyle/>
            <a:p>
              <a:pPr algn="ctr">
                <a:lnSpc>
                  <a:spcPts val="2800"/>
                </a:lnSpc>
              </a:pPr>
              <a:endParaRPr>
                <a:solidFill>
                  <a:srgbClr val="00F8F8"/>
                </a:solidFill>
                <a:highlight>
                  <a:srgbClr val="FFFF00"/>
                </a:highlight>
              </a:endParaRPr>
            </a:p>
          </p:txBody>
        </p:sp>
      </p:grpSp>
      <p:sp>
        <p:nvSpPr>
          <p:cNvPr id="14" name="TextBox 14"/>
          <p:cNvSpPr txBox="1"/>
          <p:nvPr/>
        </p:nvSpPr>
        <p:spPr>
          <a:xfrm>
            <a:off x="1415608" y="1994231"/>
            <a:ext cx="7713152" cy="1193800"/>
          </a:xfrm>
          <a:prstGeom prst="rect">
            <a:avLst/>
          </a:prstGeom>
        </p:spPr>
        <p:txBody>
          <a:bodyPr lIns="0" tIns="0" rIns="0" bIns="0" rtlCol="0" anchor="t">
            <a:spAutoFit/>
          </a:bodyPr>
          <a:lstStyle/>
          <a:p>
            <a:pPr algn="l">
              <a:lnSpc>
                <a:spcPts val="9799"/>
              </a:lnSpc>
              <a:spcBef>
                <a:spcPct val="0"/>
              </a:spcBef>
            </a:pPr>
            <a:r>
              <a:rPr lang="en-US" sz="6999" spc="-510" dirty="0">
                <a:solidFill>
                  <a:srgbClr val="00F8F8"/>
                </a:solidFill>
                <a:ea typeface="Touvlo"/>
                <a:cs typeface="Touvlo"/>
                <a:sym typeface="Touvlo"/>
              </a:rPr>
              <a:t>Background</a:t>
            </a:r>
          </a:p>
        </p:txBody>
      </p:sp>
      <p:sp>
        <p:nvSpPr>
          <p:cNvPr id="17" name="TextBox 17"/>
          <p:cNvSpPr txBox="1"/>
          <p:nvPr/>
        </p:nvSpPr>
        <p:spPr>
          <a:xfrm>
            <a:off x="990600"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Background</a:t>
            </a:r>
          </a:p>
        </p:txBody>
      </p:sp>
      <p:sp>
        <p:nvSpPr>
          <p:cNvPr id="18" name="TextBox 18"/>
          <p:cNvSpPr txBox="1"/>
          <p:nvPr/>
        </p:nvSpPr>
        <p:spPr>
          <a:xfrm>
            <a:off x="3084092"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rgbClr val="FFFFFF"/>
                </a:solidFill>
                <a:ea typeface="Touvlo"/>
                <a:cs typeface="Touvlo"/>
                <a:sym typeface="Touvlo"/>
              </a:rPr>
              <a:t>Project Goals</a:t>
            </a:r>
          </a:p>
        </p:txBody>
      </p:sp>
      <p:sp>
        <p:nvSpPr>
          <p:cNvPr id="27" name="TextBox 26">
            <a:extLst>
              <a:ext uri="{FF2B5EF4-FFF2-40B4-BE49-F238E27FC236}">
                <a16:creationId xmlns:a16="http://schemas.microsoft.com/office/drawing/2014/main" id="{F9D72621-877C-DD8D-2597-2767C9A8854F}"/>
              </a:ext>
            </a:extLst>
          </p:cNvPr>
          <p:cNvSpPr txBox="1"/>
          <p:nvPr/>
        </p:nvSpPr>
        <p:spPr>
          <a:xfrm>
            <a:off x="1715150" y="3178750"/>
            <a:ext cx="15007728" cy="5509200"/>
          </a:xfrm>
          <a:prstGeom prst="rect">
            <a:avLst/>
          </a:prstGeom>
          <a:noFill/>
        </p:spPr>
        <p:txBody>
          <a:bodyPr wrap="square" rtlCol="0">
            <a:spAutoFit/>
          </a:bodyPr>
          <a:lstStyle/>
          <a:p>
            <a:r>
              <a:rPr lang="en-US" sz="3200" b="1" dirty="0">
                <a:solidFill>
                  <a:schemeClr val="bg1">
                    <a:lumMod val="95000"/>
                  </a:schemeClr>
                </a:solidFill>
              </a:rPr>
              <a:t>-</a:t>
            </a:r>
            <a:r>
              <a:rPr lang="en-US" sz="2800" dirty="0">
                <a:solidFill>
                  <a:schemeClr val="bg1">
                    <a:lumMod val="95000"/>
                  </a:schemeClr>
                </a:solidFill>
              </a:rPr>
              <a:t> In today’s data-driven world, understanding the story behind numbers is key to making smart business decisions. This project will dive into the world of business performance  where numbers reflect effort, strategy, customer sentiment, and market outcomes.</a:t>
            </a:r>
          </a:p>
          <a:p>
            <a:endParaRPr lang="en-US" sz="2800" dirty="0">
              <a:solidFill>
                <a:schemeClr val="bg1">
                  <a:lumMod val="95000"/>
                </a:schemeClr>
              </a:solidFill>
            </a:endParaRPr>
          </a:p>
          <a:p>
            <a:r>
              <a:rPr lang="en-US" sz="3200" b="1" dirty="0">
                <a:solidFill>
                  <a:schemeClr val="bg1">
                    <a:lumMod val="95000"/>
                  </a:schemeClr>
                </a:solidFill>
              </a:rPr>
              <a:t>-</a:t>
            </a:r>
            <a:r>
              <a:rPr lang="en-US" sz="2800" dirty="0">
                <a:solidFill>
                  <a:schemeClr val="bg1">
                    <a:lumMod val="95000"/>
                  </a:schemeClr>
                </a:solidFill>
              </a:rPr>
              <a:t> We’re looking at data that captures how a company invested in marketing, how customers responded, and how revenue evolved over time.</a:t>
            </a:r>
          </a:p>
          <a:p>
            <a:endParaRPr lang="en-US" sz="2800" dirty="0">
              <a:solidFill>
                <a:schemeClr val="bg1">
                  <a:lumMod val="95000"/>
                </a:schemeClr>
              </a:solidFill>
            </a:endParaRPr>
          </a:p>
          <a:p>
            <a:r>
              <a:rPr lang="en-US" sz="3200" b="1" dirty="0">
                <a:solidFill>
                  <a:schemeClr val="bg1">
                    <a:lumMod val="95000"/>
                  </a:schemeClr>
                </a:solidFill>
              </a:rPr>
              <a:t>-</a:t>
            </a:r>
            <a:r>
              <a:rPr lang="en-US" sz="2800" b="1" dirty="0">
                <a:solidFill>
                  <a:schemeClr val="bg1">
                    <a:lumMod val="95000"/>
                  </a:schemeClr>
                </a:solidFill>
              </a:rPr>
              <a:t> </a:t>
            </a:r>
            <a:r>
              <a:rPr lang="en-US" sz="2800" b="1" dirty="0">
                <a:solidFill>
                  <a:srgbClr val="00BABA"/>
                </a:solidFill>
              </a:rPr>
              <a:t>This isn’t just about spreadsheets or dashboards.</a:t>
            </a:r>
            <a:r>
              <a:rPr lang="en-US" sz="2800" dirty="0">
                <a:solidFill>
                  <a:srgbClr val="00BABA"/>
                </a:solidFill>
              </a:rPr>
              <a:t> </a:t>
            </a:r>
            <a:r>
              <a:rPr lang="en-US" sz="2800" dirty="0">
                <a:solidFill>
                  <a:schemeClr val="bg1">
                    <a:lumMod val="95000"/>
                  </a:schemeClr>
                </a:solidFill>
              </a:rPr>
              <a:t>It’s about uncovering patterns, drawing meaningful conclusions, and turning data into actionable insights.</a:t>
            </a:r>
          </a:p>
          <a:p>
            <a:r>
              <a:rPr lang="en-US" sz="2800" dirty="0">
                <a:solidFill>
                  <a:schemeClr val="bg1">
                    <a:lumMod val="95000"/>
                  </a:schemeClr>
                </a:solidFill>
              </a:rPr>
              <a:t> </a:t>
            </a:r>
          </a:p>
          <a:p>
            <a:r>
              <a:rPr lang="en-US" sz="3200" b="1" dirty="0">
                <a:solidFill>
                  <a:schemeClr val="bg1">
                    <a:lumMod val="95000"/>
                  </a:schemeClr>
                </a:solidFill>
              </a:rPr>
              <a:t>-</a:t>
            </a:r>
            <a:r>
              <a:rPr lang="en-US" sz="2800" dirty="0">
                <a:solidFill>
                  <a:schemeClr val="bg1">
                    <a:lumMod val="95000"/>
                  </a:schemeClr>
                </a:solidFill>
              </a:rPr>
              <a:t> Through this project, we’ll explore the relationship between marketing efforts and business results, aiming to bring clarity to performance trends and help guide future strategies.</a:t>
            </a:r>
          </a:p>
        </p:txBody>
      </p:sp>
      <p:sp>
        <p:nvSpPr>
          <p:cNvPr id="28" name="TextBox 17">
            <a:extLst>
              <a:ext uri="{FF2B5EF4-FFF2-40B4-BE49-F238E27FC236}">
                <a16:creationId xmlns:a16="http://schemas.microsoft.com/office/drawing/2014/main" id="{A72A10C5-0D6E-9D95-13EB-A956B2D1D856}"/>
              </a:ext>
            </a:extLst>
          </p:cNvPr>
          <p:cNvSpPr txBox="1"/>
          <p:nvPr/>
        </p:nvSpPr>
        <p:spPr>
          <a:xfrm>
            <a:off x="5273181" y="831850"/>
            <a:ext cx="222801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29" name="TextBox 19">
            <a:extLst>
              <a:ext uri="{FF2B5EF4-FFF2-40B4-BE49-F238E27FC236}">
                <a16:creationId xmlns:a16="http://schemas.microsoft.com/office/drawing/2014/main" id="{B9A274AE-E80B-5FD9-AF35-9181AEECCE69}"/>
              </a:ext>
            </a:extLst>
          </p:cNvPr>
          <p:cNvSpPr txBox="1"/>
          <p:nvPr/>
        </p:nvSpPr>
        <p:spPr>
          <a:xfrm>
            <a:off x="13415264"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30" name="TextBox 18">
            <a:extLst>
              <a:ext uri="{FF2B5EF4-FFF2-40B4-BE49-F238E27FC236}">
                <a16:creationId xmlns:a16="http://schemas.microsoft.com/office/drawing/2014/main" id="{BE54391C-8163-987E-4445-985732699858}"/>
              </a:ext>
            </a:extLst>
          </p:cNvPr>
          <p:cNvSpPr txBox="1"/>
          <p:nvPr/>
        </p:nvSpPr>
        <p:spPr>
          <a:xfrm>
            <a:off x="8070684"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31" name="TextBox 17">
            <a:extLst>
              <a:ext uri="{FF2B5EF4-FFF2-40B4-BE49-F238E27FC236}">
                <a16:creationId xmlns:a16="http://schemas.microsoft.com/office/drawing/2014/main" id="{D421E7F3-8A54-71A3-BB2B-FAF14E5FDC6C}"/>
              </a:ext>
            </a:extLst>
          </p:cNvPr>
          <p:cNvSpPr txBox="1"/>
          <p:nvPr/>
        </p:nvSpPr>
        <p:spPr>
          <a:xfrm>
            <a:off x="11789720"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33" name="TextBox 19">
            <a:extLst>
              <a:ext uri="{FF2B5EF4-FFF2-40B4-BE49-F238E27FC236}">
                <a16:creationId xmlns:a16="http://schemas.microsoft.com/office/drawing/2014/main" id="{D5E776E8-A2A4-4999-0A68-4A65AD19DB5B}"/>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34" name="TextBox 17">
            <a:extLst>
              <a:ext uri="{FF2B5EF4-FFF2-40B4-BE49-F238E27FC236}">
                <a16:creationId xmlns:a16="http://schemas.microsoft.com/office/drawing/2014/main" id="{ECD06430-1959-0FD8-26F0-F2120FE66F44}"/>
              </a:ext>
            </a:extLst>
          </p:cNvPr>
          <p:cNvSpPr txBox="1"/>
          <p:nvPr/>
        </p:nvSpPr>
        <p:spPr>
          <a:xfrm>
            <a:off x="10164176"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CD4C0336-C481-B4AE-2DD6-27115884631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029B7305-E9DE-304C-CC4E-2880F63ED5C6}"/>
              </a:ext>
            </a:extLst>
          </p:cNvPr>
          <p:cNvSpPr/>
          <p:nvPr/>
        </p:nvSpPr>
        <p:spPr>
          <a:xfrm flipH="1">
            <a:off x="-2333472" y="7715250"/>
            <a:ext cx="4544458" cy="4114800"/>
          </a:xfrm>
          <a:custGeom>
            <a:avLst/>
            <a:gdLst/>
            <a:ahLst/>
            <a:cxnLst/>
            <a:rect l="l" t="t" r="r" b="b"/>
            <a:pathLst>
              <a:path w="4544458" h="4114800">
                <a:moveTo>
                  <a:pt x="4544458" y="0"/>
                </a:moveTo>
                <a:lnTo>
                  <a:pt x="0" y="0"/>
                </a:lnTo>
                <a:lnTo>
                  <a:pt x="0" y="4114800"/>
                </a:lnTo>
                <a:lnTo>
                  <a:pt x="4544458" y="4114800"/>
                </a:lnTo>
                <a:lnTo>
                  <a:pt x="4544458"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3" name="Freeform 3">
            <a:extLst>
              <a:ext uri="{FF2B5EF4-FFF2-40B4-BE49-F238E27FC236}">
                <a16:creationId xmlns:a16="http://schemas.microsoft.com/office/drawing/2014/main" id="{53CF3D7E-47FE-A3A2-5FBB-DB2593A73CFE}"/>
              </a:ext>
            </a:extLst>
          </p:cNvPr>
          <p:cNvSpPr/>
          <p:nvPr/>
        </p:nvSpPr>
        <p:spPr>
          <a:xfrm flipV="1">
            <a:off x="16077014" y="-1543050"/>
            <a:ext cx="4544458" cy="4114800"/>
          </a:xfrm>
          <a:custGeom>
            <a:avLst/>
            <a:gdLst/>
            <a:ahLst/>
            <a:cxnLst/>
            <a:rect l="l" t="t" r="r" b="b"/>
            <a:pathLst>
              <a:path w="4544458" h="4114800">
                <a:moveTo>
                  <a:pt x="0" y="4114800"/>
                </a:moveTo>
                <a:lnTo>
                  <a:pt x="4544458" y="4114800"/>
                </a:lnTo>
                <a:lnTo>
                  <a:pt x="454445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grpSp>
        <p:nvGrpSpPr>
          <p:cNvPr id="5" name="Group 5">
            <a:extLst>
              <a:ext uri="{FF2B5EF4-FFF2-40B4-BE49-F238E27FC236}">
                <a16:creationId xmlns:a16="http://schemas.microsoft.com/office/drawing/2014/main" id="{EDBF2326-3D96-2C54-2B5F-1A871CCE06CA}"/>
              </a:ext>
            </a:extLst>
          </p:cNvPr>
          <p:cNvGrpSpPr/>
          <p:nvPr/>
        </p:nvGrpSpPr>
        <p:grpSpPr>
          <a:xfrm>
            <a:off x="1468302" y="2002467"/>
            <a:ext cx="15887700" cy="6464235"/>
            <a:chOff x="0" y="0"/>
            <a:chExt cx="2444934" cy="1578656"/>
          </a:xfrm>
        </p:grpSpPr>
        <p:sp>
          <p:nvSpPr>
            <p:cNvPr id="6" name="Freeform 6">
              <a:extLst>
                <a:ext uri="{FF2B5EF4-FFF2-40B4-BE49-F238E27FC236}">
                  <a16:creationId xmlns:a16="http://schemas.microsoft.com/office/drawing/2014/main" id="{5FC194E4-FBA1-2834-CFD8-B3BBC1488915}"/>
                </a:ext>
              </a:extLst>
            </p:cNvPr>
            <p:cNvSpPr/>
            <p:nvPr/>
          </p:nvSpPr>
          <p:spPr>
            <a:xfrm>
              <a:off x="0" y="0"/>
              <a:ext cx="2444934" cy="1578656"/>
            </a:xfrm>
            <a:custGeom>
              <a:avLst/>
              <a:gdLst/>
              <a:ahLst/>
              <a:cxnLst/>
              <a:rect l="l" t="t" r="r" b="b"/>
              <a:pathLst>
                <a:path w="2444934" h="1578656">
                  <a:moveTo>
                    <a:pt x="41699" y="0"/>
                  </a:moveTo>
                  <a:lnTo>
                    <a:pt x="2403235" y="0"/>
                  </a:lnTo>
                  <a:cubicBezTo>
                    <a:pt x="2414294" y="0"/>
                    <a:pt x="2424900" y="4393"/>
                    <a:pt x="2432721" y="12213"/>
                  </a:cubicBezTo>
                  <a:cubicBezTo>
                    <a:pt x="2440541" y="20033"/>
                    <a:pt x="2444934" y="30640"/>
                    <a:pt x="2444934" y="41699"/>
                  </a:cubicBezTo>
                  <a:lnTo>
                    <a:pt x="2444934" y="1536957"/>
                  </a:lnTo>
                  <a:cubicBezTo>
                    <a:pt x="2444934" y="1548016"/>
                    <a:pt x="2440541" y="1558622"/>
                    <a:pt x="2432721" y="1566442"/>
                  </a:cubicBezTo>
                  <a:cubicBezTo>
                    <a:pt x="2424900" y="1574263"/>
                    <a:pt x="2414294" y="1578656"/>
                    <a:pt x="2403235" y="1578656"/>
                  </a:cubicBezTo>
                  <a:lnTo>
                    <a:pt x="41699" y="1578656"/>
                  </a:lnTo>
                  <a:cubicBezTo>
                    <a:pt x="30640" y="1578656"/>
                    <a:pt x="20033" y="1574263"/>
                    <a:pt x="12213" y="1566442"/>
                  </a:cubicBezTo>
                  <a:cubicBezTo>
                    <a:pt x="4393" y="1558622"/>
                    <a:pt x="0" y="1548016"/>
                    <a:pt x="0" y="1536957"/>
                  </a:cubicBezTo>
                  <a:lnTo>
                    <a:pt x="0" y="41699"/>
                  </a:lnTo>
                  <a:cubicBezTo>
                    <a:pt x="0" y="30640"/>
                    <a:pt x="4393" y="20033"/>
                    <a:pt x="12213" y="12213"/>
                  </a:cubicBezTo>
                  <a:cubicBezTo>
                    <a:pt x="20033" y="4393"/>
                    <a:pt x="30640" y="0"/>
                    <a:pt x="41699" y="0"/>
                  </a:cubicBezTo>
                  <a:close/>
                </a:path>
              </a:pathLst>
            </a:custGeom>
            <a:gradFill rotWithShape="1">
              <a:gsLst>
                <a:gs pos="0">
                  <a:srgbClr val="1B3A41">
                    <a:alpha val="100000"/>
                  </a:srgbClr>
                </a:gs>
                <a:gs pos="100000">
                  <a:srgbClr val="0F2529">
                    <a:alpha val="100000"/>
                  </a:srgbClr>
                </a:gs>
              </a:gsLst>
              <a:lin ang="0"/>
            </a:grad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ea typeface="+mn-ea"/>
                <a:cs typeface="+mn-cs"/>
              </a:endParaRPr>
            </a:p>
          </p:txBody>
        </p:sp>
        <p:sp>
          <p:nvSpPr>
            <p:cNvPr id="7" name="TextBox 7">
              <a:extLst>
                <a:ext uri="{FF2B5EF4-FFF2-40B4-BE49-F238E27FC236}">
                  <a16:creationId xmlns:a16="http://schemas.microsoft.com/office/drawing/2014/main" id="{C672CE28-D0C8-2212-BB0B-1F2A71E6E9F7}"/>
                </a:ext>
              </a:extLst>
            </p:cNvPr>
            <p:cNvSpPr txBox="1"/>
            <p:nvPr/>
          </p:nvSpPr>
          <p:spPr>
            <a:xfrm>
              <a:off x="0" y="-47625"/>
              <a:ext cx="2444934" cy="1626281"/>
            </a:xfrm>
            <a:prstGeom prst="rect">
              <a:avLst/>
            </a:prstGeom>
          </p:spPr>
          <p:txBody>
            <a:bodyPr lIns="50800" tIns="50800" rIns="50800" bIns="50800"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ea typeface="+mn-ea"/>
                <a:cs typeface="+mn-cs"/>
              </a:endParaRPr>
            </a:p>
          </p:txBody>
        </p:sp>
      </p:grpSp>
      <p:grpSp>
        <p:nvGrpSpPr>
          <p:cNvPr id="10" name="Group 10">
            <a:extLst>
              <a:ext uri="{FF2B5EF4-FFF2-40B4-BE49-F238E27FC236}">
                <a16:creationId xmlns:a16="http://schemas.microsoft.com/office/drawing/2014/main" id="{9E4F04F0-0234-5F30-5F77-7AF2EF4266C9}"/>
              </a:ext>
            </a:extLst>
          </p:cNvPr>
          <p:cNvGrpSpPr/>
          <p:nvPr/>
        </p:nvGrpSpPr>
        <p:grpSpPr>
          <a:xfrm>
            <a:off x="9804496" y="4829164"/>
            <a:ext cx="1486288" cy="1422866"/>
            <a:chOff x="0" y="0"/>
            <a:chExt cx="391450" cy="374747"/>
          </a:xfrm>
          <a:noFill/>
        </p:grpSpPr>
        <p:sp>
          <p:nvSpPr>
            <p:cNvPr id="11" name="Freeform 11">
              <a:extLst>
                <a:ext uri="{FF2B5EF4-FFF2-40B4-BE49-F238E27FC236}">
                  <a16:creationId xmlns:a16="http://schemas.microsoft.com/office/drawing/2014/main" id="{9C00F567-1F46-AA5F-7799-560DA6A73829}"/>
                </a:ext>
              </a:extLst>
            </p:cNvPr>
            <p:cNvSpPr/>
            <p:nvPr/>
          </p:nvSpPr>
          <p:spPr>
            <a:xfrm>
              <a:off x="0" y="0"/>
              <a:ext cx="391450" cy="374747"/>
            </a:xfrm>
            <a:custGeom>
              <a:avLst/>
              <a:gdLst/>
              <a:ahLst/>
              <a:cxnLst/>
              <a:rect l="l" t="t" r="r" b="b"/>
              <a:pathLst>
                <a:path w="391450" h="374747">
                  <a:moveTo>
                    <a:pt x="104178" y="0"/>
                  </a:moveTo>
                  <a:lnTo>
                    <a:pt x="287272" y="0"/>
                  </a:lnTo>
                  <a:cubicBezTo>
                    <a:pt x="344808" y="0"/>
                    <a:pt x="391450" y="46642"/>
                    <a:pt x="391450" y="104178"/>
                  </a:cubicBezTo>
                  <a:lnTo>
                    <a:pt x="391450" y="270569"/>
                  </a:lnTo>
                  <a:cubicBezTo>
                    <a:pt x="391450" y="328105"/>
                    <a:pt x="344808" y="374747"/>
                    <a:pt x="287272" y="374747"/>
                  </a:cubicBezTo>
                  <a:lnTo>
                    <a:pt x="104178" y="374747"/>
                  </a:lnTo>
                  <a:cubicBezTo>
                    <a:pt x="46642" y="374747"/>
                    <a:pt x="0" y="328105"/>
                    <a:pt x="0" y="270569"/>
                  </a:cubicBezTo>
                  <a:lnTo>
                    <a:pt x="0" y="104178"/>
                  </a:lnTo>
                  <a:cubicBezTo>
                    <a:pt x="0" y="46642"/>
                    <a:pt x="46642" y="0"/>
                    <a:pt x="104178" y="0"/>
                  </a:cubicBezTo>
                  <a:close/>
                </a:path>
              </a:pathLst>
            </a:custGeom>
            <a:gr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F8F8"/>
                </a:solidFill>
                <a:effectLst/>
                <a:highlight>
                  <a:srgbClr val="FFFF00"/>
                </a:highlight>
                <a:uLnTx/>
                <a:uFillTx/>
                <a:ea typeface="+mn-ea"/>
                <a:cs typeface="+mn-cs"/>
              </a:endParaRPr>
            </a:p>
          </p:txBody>
        </p:sp>
        <p:sp>
          <p:nvSpPr>
            <p:cNvPr id="12" name="TextBox 12">
              <a:extLst>
                <a:ext uri="{FF2B5EF4-FFF2-40B4-BE49-F238E27FC236}">
                  <a16:creationId xmlns:a16="http://schemas.microsoft.com/office/drawing/2014/main" id="{D30FA94A-8D4D-963F-0625-5DD1FDD32B51}"/>
                </a:ext>
              </a:extLst>
            </p:cNvPr>
            <p:cNvSpPr txBox="1"/>
            <p:nvPr/>
          </p:nvSpPr>
          <p:spPr>
            <a:xfrm>
              <a:off x="0" y="-47625"/>
              <a:ext cx="391450" cy="422372"/>
            </a:xfrm>
            <a:prstGeom prst="rect">
              <a:avLst/>
            </a:prstGeom>
            <a:grpFill/>
          </p:spPr>
          <p:txBody>
            <a:bodyPr lIns="50800" tIns="50800" rIns="50800" bIns="50800" rtlCol="0" anchor="ctr"/>
            <a:lstStyle/>
            <a:p>
              <a:pPr marL="0" marR="0" lvl="0" indent="0" algn="ctr" defTabSz="914400" rtl="0" eaLnBrk="1" fontAlgn="auto" latinLnBrk="0" hangingPunct="1">
                <a:lnSpc>
                  <a:spcPts val="2800"/>
                </a:lnSpc>
                <a:spcBef>
                  <a:spcPts val="0"/>
                </a:spcBef>
                <a:spcAft>
                  <a:spcPts val="0"/>
                </a:spcAft>
                <a:buClrTx/>
                <a:buSzTx/>
                <a:buFontTx/>
                <a:buNone/>
                <a:tabLst/>
                <a:defRPr/>
              </a:pPr>
              <a:endParaRPr kumimoji="0" sz="1800" b="0" i="0" u="none" strike="noStrike" kern="1200" cap="none" spc="0" normalizeH="0" baseline="0" noProof="0">
                <a:ln>
                  <a:noFill/>
                </a:ln>
                <a:solidFill>
                  <a:srgbClr val="00F8F8"/>
                </a:solidFill>
                <a:effectLst/>
                <a:highlight>
                  <a:srgbClr val="FFFF00"/>
                </a:highlight>
                <a:uLnTx/>
                <a:uFillTx/>
                <a:ea typeface="+mn-ea"/>
                <a:cs typeface="+mn-cs"/>
              </a:endParaRPr>
            </a:p>
          </p:txBody>
        </p:sp>
      </p:grpSp>
      <p:sp>
        <p:nvSpPr>
          <p:cNvPr id="14" name="TextBox 14">
            <a:extLst>
              <a:ext uri="{FF2B5EF4-FFF2-40B4-BE49-F238E27FC236}">
                <a16:creationId xmlns:a16="http://schemas.microsoft.com/office/drawing/2014/main" id="{44B07849-DA83-FA1F-12D6-215FA0554CC7}"/>
              </a:ext>
            </a:extLst>
          </p:cNvPr>
          <p:cNvSpPr txBox="1"/>
          <p:nvPr/>
        </p:nvSpPr>
        <p:spPr>
          <a:xfrm>
            <a:off x="1557478" y="1903818"/>
            <a:ext cx="17710592" cy="1170257"/>
          </a:xfrm>
          <a:prstGeom prst="rect">
            <a:avLst/>
          </a:prstGeom>
        </p:spPr>
        <p:txBody>
          <a:bodyPr wrap="square" lIns="0" tIns="0" rIns="0" bIns="0" rtlCol="0" anchor="t">
            <a:spAutoFit/>
          </a:bodyPr>
          <a:lstStyle/>
          <a:p>
            <a:pPr marL="0" marR="0" lvl="0" indent="0" algn="l" defTabSz="914400" rtl="0" eaLnBrk="1" fontAlgn="auto" latinLnBrk="0" hangingPunct="1">
              <a:lnSpc>
                <a:spcPts val="9799"/>
              </a:lnSpc>
              <a:spcBef>
                <a:spcPct val="0"/>
              </a:spcBef>
              <a:spcAft>
                <a:spcPts val="0"/>
              </a:spcAft>
              <a:buClrTx/>
              <a:buSzTx/>
              <a:buFontTx/>
              <a:buNone/>
              <a:tabLst/>
              <a:defRPr/>
            </a:pPr>
            <a:r>
              <a:rPr kumimoji="0" lang="en-US" sz="6999" b="0" i="0" u="none" strike="noStrike" kern="1200" cap="none" spc="-510" normalizeH="0" baseline="0" noProof="0" dirty="0">
                <a:ln>
                  <a:noFill/>
                </a:ln>
                <a:solidFill>
                  <a:srgbClr val="00F8F8"/>
                </a:solidFill>
                <a:effectLst/>
                <a:uLnTx/>
                <a:uFillTx/>
                <a:ea typeface="Touvlo"/>
                <a:cs typeface="Touvlo"/>
                <a:sym typeface="Touvlo"/>
              </a:rPr>
              <a:t>Background:</a:t>
            </a:r>
            <a:r>
              <a:rPr kumimoji="0" lang="en-US" sz="6999" b="0" i="0" u="none" strike="noStrike" kern="1200" cap="none" spc="-510" normalizeH="0" baseline="0" noProof="0" dirty="0">
                <a:ln>
                  <a:noFill/>
                </a:ln>
                <a:solidFill>
                  <a:prstClr val="white"/>
                </a:solidFill>
                <a:effectLst/>
                <a:uLnTx/>
                <a:uFillTx/>
                <a:ea typeface="Touvlo"/>
                <a:cs typeface="Touvlo"/>
                <a:sym typeface="Touvlo"/>
              </a:rPr>
              <a:t> </a:t>
            </a:r>
            <a:r>
              <a:rPr kumimoji="0" lang="en-US" sz="5400" b="0" i="0" u="none" strike="noStrike" kern="1200" cap="none" spc="-510" normalizeH="0" baseline="0" noProof="0" dirty="0">
                <a:ln>
                  <a:noFill/>
                </a:ln>
                <a:solidFill>
                  <a:schemeClr val="bg1">
                    <a:lumMod val="85000"/>
                  </a:schemeClr>
                </a:solidFill>
                <a:effectLst/>
                <a:uLnTx/>
                <a:uFillTx/>
                <a:ea typeface="Touvlo"/>
                <a:cs typeface="Touvlo"/>
                <a:sym typeface="Touvlo"/>
              </a:rPr>
              <a:t>Terms Used in the project</a:t>
            </a:r>
            <a:endParaRPr kumimoji="0" lang="en-US" sz="6999" b="0" i="0" u="none" strike="noStrike" kern="1200" cap="none" spc="-510" normalizeH="0" baseline="0" noProof="0" dirty="0">
              <a:ln>
                <a:noFill/>
              </a:ln>
              <a:solidFill>
                <a:schemeClr val="bg1">
                  <a:lumMod val="85000"/>
                </a:schemeClr>
              </a:solidFill>
              <a:effectLst/>
              <a:uLnTx/>
              <a:uFillTx/>
              <a:ea typeface="Touvlo"/>
              <a:cs typeface="Touvlo"/>
              <a:sym typeface="Touvlo"/>
            </a:endParaRPr>
          </a:p>
        </p:txBody>
      </p:sp>
      <p:sp>
        <p:nvSpPr>
          <p:cNvPr id="4" name="TextBox 3">
            <a:extLst>
              <a:ext uri="{FF2B5EF4-FFF2-40B4-BE49-F238E27FC236}">
                <a16:creationId xmlns:a16="http://schemas.microsoft.com/office/drawing/2014/main" id="{D9F4DBCB-D6C4-C4FF-2612-6334A3DAC875}"/>
              </a:ext>
            </a:extLst>
          </p:cNvPr>
          <p:cNvSpPr txBox="1"/>
          <p:nvPr/>
        </p:nvSpPr>
        <p:spPr>
          <a:xfrm>
            <a:off x="1908288" y="3164488"/>
            <a:ext cx="15007728" cy="5201424"/>
          </a:xfrm>
          <a:prstGeom prst="rect">
            <a:avLst/>
          </a:prstGeom>
          <a:noFill/>
        </p:spPr>
        <p:txBody>
          <a:bodyPr wrap="square" rtlCol="0">
            <a:spAutoFit/>
          </a:bodyPr>
          <a:lstStyle/>
          <a:p>
            <a:pPr marL="457200" indent="-457200">
              <a:buAutoNum type="arabicPeriod"/>
            </a:pPr>
            <a:r>
              <a:rPr lang="en-US" sz="2800" dirty="0">
                <a:solidFill>
                  <a:schemeClr val="bg1"/>
                </a:solidFill>
                <a:ea typeface="Aptos" panose="020B0004020202020204" pitchFamily="34" charset="0"/>
                <a:cs typeface="Arial" panose="020B0604020202020204" pitchFamily="34" charset="0"/>
              </a:rPr>
              <a:t>E</a:t>
            </a:r>
            <a:r>
              <a:rPr lang="en-US" sz="2800" dirty="0">
                <a:solidFill>
                  <a:schemeClr val="bg1"/>
                </a:solidFill>
                <a:effectLst/>
                <a:ea typeface="Aptos" panose="020B0004020202020204" pitchFamily="34" charset="0"/>
                <a:cs typeface="Arial" panose="020B0604020202020204" pitchFamily="34" charset="0"/>
              </a:rPr>
              <a:t>quity = Total Assets - Total liabilities</a:t>
            </a:r>
            <a:br>
              <a:rPr lang="en-US" sz="2800" dirty="0">
                <a:solidFill>
                  <a:schemeClr val="bg1"/>
                </a:solidFill>
                <a:effectLst/>
                <a:ea typeface="Aptos" panose="020B0004020202020204" pitchFamily="34" charset="0"/>
                <a:cs typeface="Arial" panose="020B0604020202020204" pitchFamily="34" charset="0"/>
              </a:rPr>
            </a:br>
            <a:r>
              <a:rPr lang="en-US" sz="1000" dirty="0">
                <a:solidFill>
                  <a:srgbClr val="1B3A41"/>
                </a:solidFill>
                <a:effectLst/>
                <a:ea typeface="Aptos" panose="020B0004020202020204" pitchFamily="34" charset="0"/>
                <a:cs typeface="Arial" panose="020B0604020202020204" pitchFamily="34" charset="0"/>
              </a:rPr>
              <a:t>a</a:t>
            </a:r>
            <a:endParaRPr lang="en-US" sz="2800" dirty="0">
              <a:solidFill>
                <a:srgbClr val="1B3A41"/>
              </a:solidFill>
              <a:effectLst/>
              <a:ea typeface="Aptos" panose="020B0004020202020204" pitchFamily="34" charset="0"/>
              <a:cs typeface="Arial" panose="020B0604020202020204" pitchFamily="34" charset="0"/>
            </a:endParaRPr>
          </a:p>
          <a:p>
            <a:pPr marL="457200" indent="-457200">
              <a:buAutoNum type="arabicPeriod"/>
            </a:pPr>
            <a:r>
              <a:rPr lang="en-US" sz="2800" dirty="0">
                <a:solidFill>
                  <a:schemeClr val="bg1"/>
                </a:solidFill>
                <a:effectLst/>
                <a:ea typeface="Aptos" panose="020B0004020202020204" pitchFamily="34" charset="0"/>
                <a:cs typeface="Arial" panose="020B0604020202020204" pitchFamily="34" charset="0"/>
              </a:rPr>
              <a:t>Net Cash Flow = Cash Coming in – cash going out</a:t>
            </a:r>
            <a:br>
              <a:rPr lang="en-US" sz="2800" dirty="0">
                <a:solidFill>
                  <a:schemeClr val="bg1"/>
                </a:solidFill>
                <a:effectLst/>
                <a:ea typeface="Aptos" panose="020B0004020202020204" pitchFamily="34" charset="0"/>
                <a:cs typeface="Arial" panose="020B0604020202020204" pitchFamily="34" charset="0"/>
              </a:rPr>
            </a:br>
            <a:r>
              <a:rPr lang="en-US" sz="1000" dirty="0">
                <a:solidFill>
                  <a:srgbClr val="1B3A41"/>
                </a:solidFill>
                <a:effectLst/>
                <a:ea typeface="Aptos" panose="020B0004020202020204" pitchFamily="34" charset="0"/>
                <a:cs typeface="Arial" panose="020B0604020202020204" pitchFamily="34" charset="0"/>
              </a:rPr>
              <a:t>a</a:t>
            </a:r>
            <a:endParaRPr lang="en-US" sz="2800" dirty="0">
              <a:solidFill>
                <a:srgbClr val="1B3A41"/>
              </a:solidFill>
              <a:effectLst/>
              <a:ea typeface="Aptos" panose="020B0004020202020204" pitchFamily="34" charset="0"/>
              <a:cs typeface="Arial" panose="020B0604020202020204" pitchFamily="34" charset="0"/>
            </a:endParaRPr>
          </a:p>
          <a:p>
            <a:pPr marL="457200" indent="-457200">
              <a:buAutoNum type="arabicPeriod"/>
            </a:pPr>
            <a:r>
              <a:rPr lang="en-US" sz="2800" dirty="0">
                <a:solidFill>
                  <a:schemeClr val="bg1"/>
                </a:solidFill>
                <a:effectLst/>
                <a:ea typeface="Aptos" panose="020B0004020202020204" pitchFamily="34" charset="0"/>
                <a:cs typeface="Arial" panose="020B0604020202020204" pitchFamily="34" charset="0"/>
              </a:rPr>
              <a:t>ESG (Environmental, Social, Governance)</a:t>
            </a:r>
            <a:br>
              <a:rPr lang="en-US" sz="2800" dirty="0">
                <a:solidFill>
                  <a:schemeClr val="bg1"/>
                </a:solidFill>
                <a:effectLst/>
                <a:ea typeface="Aptos" panose="020B0004020202020204" pitchFamily="34" charset="0"/>
                <a:cs typeface="Arial" panose="020B0604020202020204" pitchFamily="34" charset="0"/>
              </a:rPr>
            </a:br>
            <a:r>
              <a:rPr lang="en-US" sz="1000" dirty="0">
                <a:solidFill>
                  <a:srgbClr val="1B3A41"/>
                </a:solidFill>
                <a:effectLst/>
                <a:ea typeface="Aptos" panose="020B0004020202020204" pitchFamily="34" charset="0"/>
                <a:cs typeface="Arial" panose="020B0604020202020204" pitchFamily="34" charset="0"/>
              </a:rPr>
              <a:t>a</a:t>
            </a:r>
            <a:endParaRPr lang="en-US" sz="2800" dirty="0">
              <a:solidFill>
                <a:schemeClr val="bg1"/>
              </a:solidFill>
              <a:effectLst/>
              <a:ea typeface="Aptos" panose="020B0004020202020204" pitchFamily="34" charset="0"/>
              <a:cs typeface="Arial" panose="020B0604020202020204" pitchFamily="34" charset="0"/>
            </a:endParaRPr>
          </a:p>
          <a:p>
            <a:pPr marL="457200" indent="-457200">
              <a:buAutoNum type="arabicPeriod"/>
            </a:pPr>
            <a:r>
              <a:rPr lang="en-US" sz="2800" dirty="0">
                <a:solidFill>
                  <a:schemeClr val="bg1"/>
                </a:solidFill>
                <a:ea typeface="Aptos" panose="020B0004020202020204" pitchFamily="34" charset="0"/>
                <a:cs typeface="Arial" panose="020B0604020202020204" pitchFamily="34" charset="0"/>
              </a:rPr>
              <a:t>EBITDA (Earnings Before Interest, Taxes, Depreciation, Amortization)</a:t>
            </a:r>
            <a:br>
              <a:rPr lang="en-US" sz="2800" dirty="0">
                <a:solidFill>
                  <a:schemeClr val="bg1"/>
                </a:solidFill>
                <a:ea typeface="Aptos" panose="020B0004020202020204" pitchFamily="34" charset="0"/>
                <a:cs typeface="Arial" panose="020B0604020202020204" pitchFamily="34" charset="0"/>
              </a:rPr>
            </a:br>
            <a:r>
              <a:rPr kumimoji="0" lang="en-US" sz="1000" b="0" i="0" u="none" strike="noStrike" kern="1200" cap="none" spc="0" normalizeH="0" baseline="0" noProof="0" dirty="0">
                <a:ln>
                  <a:noFill/>
                </a:ln>
                <a:solidFill>
                  <a:srgbClr val="1B3A41"/>
                </a:solidFill>
                <a:effectLst/>
                <a:uLnTx/>
                <a:uFillTx/>
                <a:ea typeface="Aptos" panose="020B0004020202020204" pitchFamily="34" charset="0"/>
                <a:cs typeface="Arial" panose="020B0604020202020204" pitchFamily="34" charset="0"/>
              </a:rPr>
              <a:t>a</a:t>
            </a:r>
            <a:endParaRPr lang="en-US" sz="2800" dirty="0">
              <a:solidFill>
                <a:schemeClr val="bg1"/>
              </a:solidFill>
              <a:ea typeface="Aptos" panose="020B0004020202020204" pitchFamily="34" charset="0"/>
              <a:cs typeface="Arial" panose="020B0604020202020204" pitchFamily="34" charset="0"/>
            </a:endParaRPr>
          </a:p>
          <a:p>
            <a:pPr marL="457200" indent="-457200">
              <a:buAutoNum type="arabicPeriod"/>
            </a:pPr>
            <a:r>
              <a:rPr lang="en-US" sz="2800" dirty="0">
                <a:solidFill>
                  <a:schemeClr val="bg1"/>
                </a:solidFill>
                <a:effectLst/>
                <a:ea typeface="Aptos" panose="020B0004020202020204" pitchFamily="34" charset="0"/>
                <a:cs typeface="Arial" panose="020B0604020202020204" pitchFamily="34" charset="0"/>
              </a:rPr>
              <a:t>CLTV(Customer </a:t>
            </a:r>
            <a:r>
              <a:rPr lang="en-US" sz="2800" dirty="0" err="1">
                <a:solidFill>
                  <a:schemeClr val="bg1"/>
                </a:solidFill>
                <a:effectLst/>
                <a:ea typeface="Aptos" panose="020B0004020202020204" pitchFamily="34" charset="0"/>
                <a:cs typeface="Arial" panose="020B0604020202020204" pitchFamily="34" charset="0"/>
              </a:rPr>
              <a:t>LifeTime</a:t>
            </a:r>
            <a:r>
              <a:rPr lang="en-US" sz="2800" dirty="0">
                <a:solidFill>
                  <a:schemeClr val="bg1"/>
                </a:solidFill>
                <a:effectLst/>
                <a:ea typeface="Aptos" panose="020B0004020202020204" pitchFamily="34" charset="0"/>
                <a:cs typeface="Arial" panose="020B0604020202020204" pitchFamily="34" charset="0"/>
              </a:rPr>
              <a:t> Value)</a:t>
            </a:r>
            <a:br>
              <a:rPr lang="en-US" sz="2800" dirty="0">
                <a:solidFill>
                  <a:schemeClr val="bg1"/>
                </a:solidFill>
                <a:effectLst/>
                <a:ea typeface="Aptos" panose="020B0004020202020204" pitchFamily="34" charset="0"/>
                <a:cs typeface="Arial" panose="020B0604020202020204" pitchFamily="34" charset="0"/>
              </a:rPr>
            </a:br>
            <a:r>
              <a:rPr kumimoji="0" lang="en-US" sz="1000" b="0" i="0" u="none" strike="noStrike" kern="1200" cap="none" spc="0" normalizeH="0" baseline="0" noProof="0" dirty="0">
                <a:ln>
                  <a:noFill/>
                </a:ln>
                <a:solidFill>
                  <a:srgbClr val="1B3A41"/>
                </a:solidFill>
                <a:effectLst/>
                <a:uLnTx/>
                <a:uFillTx/>
                <a:ea typeface="Aptos" panose="020B0004020202020204" pitchFamily="34" charset="0"/>
                <a:cs typeface="Arial" panose="020B0604020202020204" pitchFamily="34" charset="0"/>
              </a:rPr>
              <a:t>a</a:t>
            </a:r>
            <a:endParaRPr lang="en-US" sz="2800" dirty="0">
              <a:solidFill>
                <a:schemeClr val="bg1"/>
              </a:solidFill>
              <a:effectLst/>
              <a:ea typeface="Aptos" panose="020B0004020202020204" pitchFamily="34" charset="0"/>
              <a:cs typeface="Arial" panose="020B0604020202020204" pitchFamily="34" charset="0"/>
            </a:endParaRPr>
          </a:p>
          <a:p>
            <a:pPr marL="457200" indent="-457200">
              <a:buAutoNum type="arabicPeriod"/>
            </a:pPr>
            <a:r>
              <a:rPr lang="en-US" sz="2800" dirty="0">
                <a:solidFill>
                  <a:schemeClr val="bg1"/>
                </a:solidFill>
                <a:effectLst/>
                <a:ea typeface="Aptos" panose="020B0004020202020204" pitchFamily="34" charset="0"/>
                <a:cs typeface="Arial" panose="020B0604020202020204" pitchFamily="34" charset="0"/>
              </a:rPr>
              <a:t>Revenue = Price * Quantity Sold</a:t>
            </a:r>
            <a:br>
              <a:rPr lang="en-US" sz="2800" dirty="0">
                <a:solidFill>
                  <a:schemeClr val="bg1"/>
                </a:solidFill>
                <a:effectLst/>
                <a:ea typeface="Aptos" panose="020B0004020202020204" pitchFamily="34" charset="0"/>
                <a:cs typeface="Arial" panose="020B0604020202020204" pitchFamily="34" charset="0"/>
              </a:rPr>
            </a:br>
            <a:r>
              <a:rPr kumimoji="0" lang="en-US" sz="1000" b="0" i="0" u="none" strike="noStrike" kern="1200" cap="none" spc="0" normalizeH="0" baseline="0" noProof="0" dirty="0">
                <a:ln>
                  <a:noFill/>
                </a:ln>
                <a:solidFill>
                  <a:srgbClr val="1B3A41"/>
                </a:solidFill>
                <a:effectLst/>
                <a:uLnTx/>
                <a:uFillTx/>
                <a:ea typeface="Aptos" panose="020B0004020202020204" pitchFamily="34" charset="0"/>
                <a:cs typeface="Arial" panose="020B0604020202020204" pitchFamily="34" charset="0"/>
              </a:rPr>
              <a:t>a</a:t>
            </a:r>
            <a:endParaRPr lang="en-US" sz="2800" dirty="0">
              <a:solidFill>
                <a:schemeClr val="bg1"/>
              </a:solidFill>
              <a:effectLst/>
              <a:ea typeface="Aptos" panose="020B0004020202020204" pitchFamily="34" charset="0"/>
              <a:cs typeface="Arial" panose="020B0604020202020204" pitchFamily="34" charset="0"/>
            </a:endParaRPr>
          </a:p>
          <a:p>
            <a:pPr marL="457200" indent="-457200">
              <a:buAutoNum type="arabicPeriod"/>
            </a:pPr>
            <a:r>
              <a:rPr lang="en-US" sz="2800" dirty="0">
                <a:solidFill>
                  <a:schemeClr val="bg1"/>
                </a:solidFill>
                <a:ea typeface="Aptos" panose="020B0004020202020204" pitchFamily="34" charset="0"/>
                <a:cs typeface="Arial" panose="020B0604020202020204" pitchFamily="34" charset="0"/>
              </a:rPr>
              <a:t>Gross Profit </a:t>
            </a:r>
            <a:r>
              <a:rPr lang="en-US" sz="2800" dirty="0">
                <a:solidFill>
                  <a:schemeClr val="bg1"/>
                </a:solidFill>
                <a:effectLst/>
                <a:ea typeface="Aptos" panose="020B0004020202020204" pitchFamily="34" charset="0"/>
                <a:cs typeface="Arial" panose="020B0604020202020204" pitchFamily="34" charset="0"/>
              </a:rPr>
              <a:t>=</a:t>
            </a:r>
            <a:r>
              <a:rPr lang="en-US" sz="2800" dirty="0">
                <a:solidFill>
                  <a:schemeClr val="bg1"/>
                </a:solidFill>
                <a:ea typeface="Aptos" panose="020B0004020202020204" pitchFamily="34" charset="0"/>
                <a:cs typeface="Arial" panose="020B0604020202020204" pitchFamily="34" charset="0"/>
              </a:rPr>
              <a:t> Revenue – COGS(Cost of Goods Sold)</a:t>
            </a:r>
            <a:br>
              <a:rPr lang="en-US" sz="2800" dirty="0">
                <a:solidFill>
                  <a:schemeClr val="bg1"/>
                </a:solidFill>
                <a:ea typeface="Aptos" panose="020B0004020202020204" pitchFamily="34" charset="0"/>
                <a:cs typeface="Arial" panose="020B0604020202020204" pitchFamily="34" charset="0"/>
              </a:rPr>
            </a:br>
            <a:r>
              <a:rPr kumimoji="0" lang="en-US" sz="1000" b="0" i="0" u="none" strike="noStrike" kern="1200" cap="none" spc="0" normalizeH="0" baseline="0" noProof="0" dirty="0">
                <a:ln>
                  <a:noFill/>
                </a:ln>
                <a:solidFill>
                  <a:srgbClr val="1B3A41"/>
                </a:solidFill>
                <a:effectLst/>
                <a:uLnTx/>
                <a:uFillTx/>
                <a:ea typeface="Aptos" panose="020B0004020202020204" pitchFamily="34" charset="0"/>
                <a:cs typeface="Arial" panose="020B0604020202020204" pitchFamily="34" charset="0"/>
              </a:rPr>
              <a:t>a</a:t>
            </a:r>
            <a:endParaRPr lang="en-US" sz="2800" dirty="0">
              <a:solidFill>
                <a:schemeClr val="bg1"/>
              </a:solidFill>
              <a:ea typeface="Aptos" panose="020B0004020202020204" pitchFamily="34" charset="0"/>
              <a:cs typeface="Arial" panose="020B0604020202020204" pitchFamily="34" charset="0"/>
            </a:endParaRPr>
          </a:p>
          <a:p>
            <a:pPr marL="457200" indent="-457200">
              <a:buAutoNum type="arabicPeriod"/>
            </a:pPr>
            <a:r>
              <a:rPr lang="en-US" sz="2800" dirty="0">
                <a:solidFill>
                  <a:schemeClr val="bg1"/>
                </a:solidFill>
                <a:effectLst/>
                <a:ea typeface="Aptos" panose="020B0004020202020204" pitchFamily="34" charset="0"/>
                <a:cs typeface="Arial" panose="020B0604020202020204" pitchFamily="34" charset="0"/>
              </a:rPr>
              <a:t>Net Profit = Gross Profit – Operating expenses – Taxes – Interest</a:t>
            </a:r>
            <a:br>
              <a:rPr lang="en-US" sz="2800" dirty="0">
                <a:solidFill>
                  <a:schemeClr val="bg1"/>
                </a:solidFill>
                <a:effectLst/>
                <a:ea typeface="Aptos" panose="020B0004020202020204" pitchFamily="34" charset="0"/>
                <a:cs typeface="Arial" panose="020B0604020202020204" pitchFamily="34" charset="0"/>
              </a:rPr>
            </a:br>
            <a:r>
              <a:rPr kumimoji="0" lang="en-US" sz="1000" b="0" i="0" u="none" strike="noStrike" kern="1200" cap="none" spc="0" normalizeH="0" baseline="0" noProof="0" dirty="0">
                <a:ln>
                  <a:noFill/>
                </a:ln>
                <a:solidFill>
                  <a:srgbClr val="1B3A41"/>
                </a:solidFill>
                <a:effectLst/>
                <a:uLnTx/>
                <a:uFillTx/>
                <a:ea typeface="Aptos" panose="020B0004020202020204" pitchFamily="34" charset="0"/>
                <a:cs typeface="Arial" panose="020B0604020202020204" pitchFamily="34" charset="0"/>
              </a:rPr>
              <a:t>a</a:t>
            </a:r>
            <a:endParaRPr lang="en-US" sz="2800" dirty="0">
              <a:solidFill>
                <a:schemeClr val="bg1"/>
              </a:solidFill>
              <a:effectLst/>
              <a:ea typeface="Aptos" panose="020B0004020202020204" pitchFamily="34" charset="0"/>
              <a:cs typeface="Arial" panose="020B0604020202020204" pitchFamily="34" charset="0"/>
            </a:endParaRPr>
          </a:p>
          <a:p>
            <a:pPr marL="457200" indent="-457200">
              <a:buAutoNum type="arabicPeriod"/>
            </a:pPr>
            <a:r>
              <a:rPr lang="en-US" sz="2800" dirty="0">
                <a:solidFill>
                  <a:schemeClr val="bg1"/>
                </a:solidFill>
                <a:ea typeface="Aptos" panose="020B0004020202020204" pitchFamily="34" charset="0"/>
                <a:cs typeface="Arial" panose="020B0604020202020204" pitchFamily="34" charset="0"/>
              </a:rPr>
              <a:t>Market Share </a:t>
            </a:r>
            <a:r>
              <a:rPr lang="en-US" sz="2800" dirty="0">
                <a:solidFill>
                  <a:schemeClr val="bg1"/>
                </a:solidFill>
                <a:effectLst/>
                <a:ea typeface="Aptos" panose="020B0004020202020204" pitchFamily="34" charset="0"/>
                <a:cs typeface="Arial" panose="020B0604020202020204" pitchFamily="34" charset="0"/>
              </a:rPr>
              <a:t>=</a:t>
            </a:r>
            <a:r>
              <a:rPr lang="en-US" sz="2800" dirty="0">
                <a:solidFill>
                  <a:schemeClr val="bg1"/>
                </a:solidFill>
                <a:ea typeface="Aptos" panose="020B0004020202020204" pitchFamily="34" charset="0"/>
                <a:cs typeface="Arial" panose="020B0604020202020204" pitchFamily="34" charset="0"/>
              </a:rPr>
              <a:t> (Company’s Revenue / Total Industry Revenue) * 100</a:t>
            </a:r>
          </a:p>
        </p:txBody>
      </p:sp>
      <p:sp>
        <p:nvSpPr>
          <p:cNvPr id="8" name="TextBox 17">
            <a:extLst>
              <a:ext uri="{FF2B5EF4-FFF2-40B4-BE49-F238E27FC236}">
                <a16:creationId xmlns:a16="http://schemas.microsoft.com/office/drawing/2014/main" id="{823717BF-A42E-C666-33DE-5CC30304D214}"/>
              </a:ext>
            </a:extLst>
          </p:cNvPr>
          <p:cNvSpPr txBox="1"/>
          <p:nvPr/>
        </p:nvSpPr>
        <p:spPr>
          <a:xfrm>
            <a:off x="990600"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Background</a:t>
            </a:r>
          </a:p>
        </p:txBody>
      </p:sp>
      <p:sp>
        <p:nvSpPr>
          <p:cNvPr id="9" name="TextBox 18">
            <a:extLst>
              <a:ext uri="{FF2B5EF4-FFF2-40B4-BE49-F238E27FC236}">
                <a16:creationId xmlns:a16="http://schemas.microsoft.com/office/drawing/2014/main" id="{47751343-4949-08CE-99D7-297B92F7934F}"/>
              </a:ext>
            </a:extLst>
          </p:cNvPr>
          <p:cNvSpPr txBox="1"/>
          <p:nvPr/>
        </p:nvSpPr>
        <p:spPr>
          <a:xfrm>
            <a:off x="3084092"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rgbClr val="FFFFFF"/>
                </a:solidFill>
                <a:ea typeface="Touvlo"/>
                <a:cs typeface="Touvlo"/>
                <a:sym typeface="Touvlo"/>
              </a:rPr>
              <a:t>Project Goals</a:t>
            </a:r>
          </a:p>
        </p:txBody>
      </p:sp>
      <p:sp>
        <p:nvSpPr>
          <p:cNvPr id="13" name="TextBox 17">
            <a:extLst>
              <a:ext uri="{FF2B5EF4-FFF2-40B4-BE49-F238E27FC236}">
                <a16:creationId xmlns:a16="http://schemas.microsoft.com/office/drawing/2014/main" id="{56584402-ED07-FC18-C7D5-461086DB6F7A}"/>
              </a:ext>
            </a:extLst>
          </p:cNvPr>
          <p:cNvSpPr txBox="1"/>
          <p:nvPr/>
        </p:nvSpPr>
        <p:spPr>
          <a:xfrm>
            <a:off x="5273181" y="831850"/>
            <a:ext cx="222801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15" name="TextBox 19">
            <a:extLst>
              <a:ext uri="{FF2B5EF4-FFF2-40B4-BE49-F238E27FC236}">
                <a16:creationId xmlns:a16="http://schemas.microsoft.com/office/drawing/2014/main" id="{D28183FA-F7EB-B4D4-EBDB-503DC7277C08}"/>
              </a:ext>
            </a:extLst>
          </p:cNvPr>
          <p:cNvSpPr txBox="1"/>
          <p:nvPr/>
        </p:nvSpPr>
        <p:spPr>
          <a:xfrm>
            <a:off x="13415264"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16" name="TextBox 18">
            <a:extLst>
              <a:ext uri="{FF2B5EF4-FFF2-40B4-BE49-F238E27FC236}">
                <a16:creationId xmlns:a16="http://schemas.microsoft.com/office/drawing/2014/main" id="{509C1224-A7AE-724E-6599-45DE20830484}"/>
              </a:ext>
            </a:extLst>
          </p:cNvPr>
          <p:cNvSpPr txBox="1"/>
          <p:nvPr/>
        </p:nvSpPr>
        <p:spPr>
          <a:xfrm>
            <a:off x="8070684"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19" name="TextBox 17">
            <a:extLst>
              <a:ext uri="{FF2B5EF4-FFF2-40B4-BE49-F238E27FC236}">
                <a16:creationId xmlns:a16="http://schemas.microsoft.com/office/drawing/2014/main" id="{B878A3D3-FDE1-137D-362C-C45A351D12EA}"/>
              </a:ext>
            </a:extLst>
          </p:cNvPr>
          <p:cNvSpPr txBox="1"/>
          <p:nvPr/>
        </p:nvSpPr>
        <p:spPr>
          <a:xfrm>
            <a:off x="11789720"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20" name="TextBox 19">
            <a:extLst>
              <a:ext uri="{FF2B5EF4-FFF2-40B4-BE49-F238E27FC236}">
                <a16:creationId xmlns:a16="http://schemas.microsoft.com/office/drawing/2014/main" id="{B3F58ED2-FCD9-E8DB-0B34-85CB9AD5E900}"/>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21" name="TextBox 17">
            <a:extLst>
              <a:ext uri="{FF2B5EF4-FFF2-40B4-BE49-F238E27FC236}">
                <a16:creationId xmlns:a16="http://schemas.microsoft.com/office/drawing/2014/main" id="{0B3D8194-8936-7915-2EB1-25567E8DE804}"/>
              </a:ext>
            </a:extLst>
          </p:cNvPr>
          <p:cNvSpPr txBox="1"/>
          <p:nvPr/>
        </p:nvSpPr>
        <p:spPr>
          <a:xfrm>
            <a:off x="10164176"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2165993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p:cNvGrpSpPr/>
        <p:nvPr/>
      </p:nvGrpSpPr>
      <p:grpSpPr>
        <a:xfrm>
          <a:off x="0" y="0"/>
          <a:ext cx="0" cy="0"/>
          <a:chOff x="0" y="0"/>
          <a:chExt cx="0" cy="0"/>
        </a:xfrm>
      </p:grpSpPr>
      <p:sp>
        <p:nvSpPr>
          <p:cNvPr id="2" name="Freeform 2"/>
          <p:cNvSpPr/>
          <p:nvPr/>
        </p:nvSpPr>
        <p:spPr>
          <a:xfrm flipH="1">
            <a:off x="-2333472" y="7715250"/>
            <a:ext cx="4544458" cy="4114800"/>
          </a:xfrm>
          <a:custGeom>
            <a:avLst/>
            <a:gdLst/>
            <a:ahLst/>
            <a:cxnLst/>
            <a:rect l="l" t="t" r="r" b="b"/>
            <a:pathLst>
              <a:path w="4544458" h="4114800">
                <a:moveTo>
                  <a:pt x="4544458" y="0"/>
                </a:moveTo>
                <a:lnTo>
                  <a:pt x="0" y="0"/>
                </a:lnTo>
                <a:lnTo>
                  <a:pt x="0" y="4114800"/>
                </a:lnTo>
                <a:lnTo>
                  <a:pt x="4544458" y="4114800"/>
                </a:lnTo>
                <a:lnTo>
                  <a:pt x="4544458"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flipV="1">
            <a:off x="16077014" y="-1543050"/>
            <a:ext cx="4544458" cy="4114800"/>
          </a:xfrm>
          <a:custGeom>
            <a:avLst/>
            <a:gdLst/>
            <a:ahLst/>
            <a:cxnLst/>
            <a:rect l="l" t="t" r="r" b="b"/>
            <a:pathLst>
              <a:path w="4544458" h="4114800">
                <a:moveTo>
                  <a:pt x="0" y="4114800"/>
                </a:moveTo>
                <a:lnTo>
                  <a:pt x="4544458" y="4114800"/>
                </a:lnTo>
                <a:lnTo>
                  <a:pt x="454445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p:cNvSpPr txBox="1"/>
          <p:nvPr/>
        </p:nvSpPr>
        <p:spPr>
          <a:xfrm>
            <a:off x="1653859" y="4690121"/>
            <a:ext cx="4361578" cy="2513509"/>
          </a:xfrm>
          <a:prstGeom prst="rect">
            <a:avLst/>
          </a:prstGeom>
        </p:spPr>
        <p:txBody>
          <a:bodyPr wrap="square" lIns="0" tIns="0" rIns="0" bIns="0" rtlCol="0" anchor="t">
            <a:spAutoFit/>
          </a:bodyPr>
          <a:lstStyle/>
          <a:p>
            <a:pPr algn="l">
              <a:lnSpc>
                <a:spcPts val="9799"/>
              </a:lnSpc>
              <a:spcBef>
                <a:spcPct val="0"/>
              </a:spcBef>
            </a:pPr>
            <a:r>
              <a:rPr lang="en-US" sz="8800" spc="-510" dirty="0">
                <a:solidFill>
                  <a:srgbClr val="00F8F8"/>
                </a:solidFill>
                <a:ea typeface="Touvlo"/>
                <a:cs typeface="Touvlo"/>
                <a:sym typeface="Touvlo"/>
              </a:rPr>
              <a:t>Project Goals</a:t>
            </a:r>
          </a:p>
        </p:txBody>
      </p:sp>
      <p:sp>
        <p:nvSpPr>
          <p:cNvPr id="26" name="TextBox 18">
            <a:extLst>
              <a:ext uri="{FF2B5EF4-FFF2-40B4-BE49-F238E27FC236}">
                <a16:creationId xmlns:a16="http://schemas.microsoft.com/office/drawing/2014/main" id="{14964911-4486-8D7C-3354-43E81AE1C9B1}"/>
              </a:ext>
            </a:extLst>
          </p:cNvPr>
          <p:cNvSpPr txBox="1"/>
          <p:nvPr/>
        </p:nvSpPr>
        <p:spPr>
          <a:xfrm>
            <a:off x="2973760"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b="1" spc="-146" dirty="0">
                <a:solidFill>
                  <a:srgbClr val="00F8F8"/>
                </a:solidFill>
                <a:ea typeface="Touvlo"/>
                <a:cs typeface="Touvlo"/>
                <a:sym typeface="Touvlo"/>
              </a:rPr>
              <a:t>Project Goals</a:t>
            </a:r>
          </a:p>
        </p:txBody>
      </p:sp>
      <p:sp>
        <p:nvSpPr>
          <p:cNvPr id="28" name="TextBox 17">
            <a:extLst>
              <a:ext uri="{FF2B5EF4-FFF2-40B4-BE49-F238E27FC236}">
                <a16:creationId xmlns:a16="http://schemas.microsoft.com/office/drawing/2014/main" id="{3C79E20F-1F1F-FE58-4E3C-63DE9DF39E73}"/>
              </a:ext>
            </a:extLst>
          </p:cNvPr>
          <p:cNvSpPr txBox="1"/>
          <p:nvPr/>
        </p:nvSpPr>
        <p:spPr>
          <a:xfrm>
            <a:off x="5181238" y="831850"/>
            <a:ext cx="222801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15" name="TextBox 15"/>
          <p:cNvSpPr txBox="1"/>
          <p:nvPr/>
        </p:nvSpPr>
        <p:spPr>
          <a:xfrm>
            <a:off x="6743050" y="3933141"/>
            <a:ext cx="11045327" cy="628185"/>
          </a:xfrm>
          <a:prstGeom prst="rect">
            <a:avLst/>
          </a:prstGeom>
        </p:spPr>
        <p:txBody>
          <a:bodyPr wrap="square" lIns="0" tIns="0" rIns="0" bIns="0" rtlCol="0" anchor="t">
            <a:spAutoFit/>
          </a:bodyPr>
          <a:lstStyle/>
          <a:p>
            <a:pPr algn="l">
              <a:lnSpc>
                <a:spcPts val="2520"/>
              </a:lnSpc>
              <a:spcBef>
                <a:spcPct val="0"/>
              </a:spcBef>
            </a:pPr>
            <a:r>
              <a:rPr lang="en-US" sz="2000" dirty="0">
                <a:solidFill>
                  <a:schemeClr val="bg1">
                    <a:lumMod val="95000"/>
                  </a:schemeClr>
                </a:solidFill>
              </a:rPr>
              <a:t>Summarize financial performance (revenue, expenses, net profit, and cash flow) and highlight any irregularities or risks</a:t>
            </a:r>
            <a:endParaRPr lang="en-US" sz="2000" spc="-107" dirty="0">
              <a:solidFill>
                <a:schemeClr val="bg1">
                  <a:lumMod val="95000"/>
                </a:schemeClr>
              </a:solidFill>
              <a:ea typeface="Touvlo"/>
              <a:cs typeface="Touvlo"/>
              <a:sym typeface="Touvlo"/>
            </a:endParaRPr>
          </a:p>
        </p:txBody>
      </p:sp>
      <p:sp>
        <p:nvSpPr>
          <p:cNvPr id="33" name="Oval 32">
            <a:extLst>
              <a:ext uri="{FF2B5EF4-FFF2-40B4-BE49-F238E27FC236}">
                <a16:creationId xmlns:a16="http://schemas.microsoft.com/office/drawing/2014/main" id="{B163B198-56A0-210C-45ED-A49560B9F300}"/>
              </a:ext>
            </a:extLst>
          </p:cNvPr>
          <p:cNvSpPr/>
          <p:nvPr/>
        </p:nvSpPr>
        <p:spPr>
          <a:xfrm>
            <a:off x="6339839" y="4152900"/>
            <a:ext cx="182880" cy="182880"/>
          </a:xfrm>
          <a:prstGeom prst="ellipse">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15">
            <a:extLst>
              <a:ext uri="{FF2B5EF4-FFF2-40B4-BE49-F238E27FC236}">
                <a16:creationId xmlns:a16="http://schemas.microsoft.com/office/drawing/2014/main" id="{417FF848-CD12-368A-F9A8-E0C49FE5848B}"/>
              </a:ext>
            </a:extLst>
          </p:cNvPr>
          <p:cNvSpPr txBox="1"/>
          <p:nvPr/>
        </p:nvSpPr>
        <p:spPr>
          <a:xfrm>
            <a:off x="5943600" y="2542456"/>
            <a:ext cx="11045327" cy="1107996"/>
          </a:xfrm>
          <a:prstGeom prst="rect">
            <a:avLst/>
          </a:prstGeom>
        </p:spPr>
        <p:txBody>
          <a:bodyPr wrap="square" lIns="0" tIns="0" rIns="0" bIns="0" rtlCol="0" anchor="t">
            <a:spAutoFit/>
          </a:bodyPr>
          <a:lstStyle/>
          <a:p>
            <a:r>
              <a:rPr lang="en-US" sz="2400" dirty="0">
                <a:solidFill>
                  <a:schemeClr val="bg1">
                    <a:lumMod val="95000"/>
                  </a:schemeClr>
                </a:solidFill>
              </a:rPr>
              <a:t>The primary goal of this project is to analyze the company's performance using historical data to provide clear, data-driven insights that support strategic business decisions. Specifically, the project aims to:</a:t>
            </a:r>
          </a:p>
        </p:txBody>
      </p:sp>
      <p:sp>
        <p:nvSpPr>
          <p:cNvPr id="37" name="TextBox 15">
            <a:extLst>
              <a:ext uri="{FF2B5EF4-FFF2-40B4-BE49-F238E27FC236}">
                <a16:creationId xmlns:a16="http://schemas.microsoft.com/office/drawing/2014/main" id="{29A750A1-392D-A4DA-D599-B932458A7204}"/>
              </a:ext>
            </a:extLst>
          </p:cNvPr>
          <p:cNvSpPr txBox="1"/>
          <p:nvPr/>
        </p:nvSpPr>
        <p:spPr>
          <a:xfrm>
            <a:off x="6724513" y="4987452"/>
            <a:ext cx="11045327" cy="321691"/>
          </a:xfrm>
          <a:prstGeom prst="rect">
            <a:avLst/>
          </a:prstGeom>
        </p:spPr>
        <p:txBody>
          <a:bodyPr wrap="square" lIns="0" tIns="0" rIns="0" bIns="0" rtlCol="0" anchor="t">
            <a:spAutoFit/>
          </a:bodyPr>
          <a:lstStyle/>
          <a:p>
            <a:pPr algn="l">
              <a:lnSpc>
                <a:spcPts val="2520"/>
              </a:lnSpc>
              <a:spcBef>
                <a:spcPct val="0"/>
              </a:spcBef>
            </a:pPr>
            <a:r>
              <a:rPr lang="en-US" sz="2000" spc="-107" dirty="0">
                <a:solidFill>
                  <a:schemeClr val="bg1">
                    <a:lumMod val="95000"/>
                  </a:schemeClr>
                </a:solidFill>
                <a:ea typeface="Touvlo"/>
                <a:cs typeface="Touvlo"/>
                <a:sym typeface="Touvlo"/>
              </a:rPr>
              <a:t>B</a:t>
            </a:r>
            <a:r>
              <a:rPr lang="en-US" sz="2000" dirty="0">
                <a:solidFill>
                  <a:schemeClr val="bg1">
                    <a:lumMod val="95000"/>
                  </a:schemeClr>
                </a:solidFill>
              </a:rPr>
              <a:t>reak</a:t>
            </a:r>
            <a:r>
              <a:rPr lang="en-US" sz="2400" dirty="0">
                <a:solidFill>
                  <a:schemeClr val="bg1">
                    <a:lumMod val="95000"/>
                  </a:schemeClr>
                </a:solidFill>
              </a:rPr>
              <a:t> </a:t>
            </a:r>
            <a:r>
              <a:rPr lang="en-US" sz="2000" dirty="0">
                <a:solidFill>
                  <a:schemeClr val="bg1">
                    <a:lumMod val="95000"/>
                  </a:schemeClr>
                </a:solidFill>
              </a:rPr>
              <a:t>down revenue by segment, region, and customer type, and compare it with industry benchmarks.</a:t>
            </a:r>
            <a:endParaRPr lang="en-US" sz="2400" spc="-107" dirty="0">
              <a:solidFill>
                <a:schemeClr val="bg1">
                  <a:lumMod val="95000"/>
                </a:schemeClr>
              </a:solidFill>
              <a:ea typeface="Touvlo"/>
              <a:cs typeface="Touvlo"/>
              <a:sym typeface="Touvlo"/>
            </a:endParaRPr>
          </a:p>
        </p:txBody>
      </p:sp>
      <p:sp>
        <p:nvSpPr>
          <p:cNvPr id="38" name="Oval 37">
            <a:extLst>
              <a:ext uri="{FF2B5EF4-FFF2-40B4-BE49-F238E27FC236}">
                <a16:creationId xmlns:a16="http://schemas.microsoft.com/office/drawing/2014/main" id="{8B72481F-21C4-7890-96D9-8423C5BD2EED}"/>
              </a:ext>
            </a:extLst>
          </p:cNvPr>
          <p:cNvSpPr/>
          <p:nvPr/>
        </p:nvSpPr>
        <p:spPr>
          <a:xfrm>
            <a:off x="6339839" y="5049888"/>
            <a:ext cx="182880" cy="182880"/>
          </a:xfrm>
          <a:prstGeom prst="ellipse">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15">
            <a:extLst>
              <a:ext uri="{FF2B5EF4-FFF2-40B4-BE49-F238E27FC236}">
                <a16:creationId xmlns:a16="http://schemas.microsoft.com/office/drawing/2014/main" id="{35E8A921-CD91-7643-887A-9166797B1FAA}"/>
              </a:ext>
            </a:extLst>
          </p:cNvPr>
          <p:cNvSpPr txBox="1"/>
          <p:nvPr/>
        </p:nvSpPr>
        <p:spPr>
          <a:xfrm>
            <a:off x="6743050" y="5731546"/>
            <a:ext cx="11045327" cy="655051"/>
          </a:xfrm>
          <a:prstGeom prst="rect">
            <a:avLst/>
          </a:prstGeom>
        </p:spPr>
        <p:txBody>
          <a:bodyPr wrap="square" lIns="0" tIns="0" rIns="0" bIns="0" rtlCol="0" anchor="t">
            <a:spAutoFit/>
          </a:bodyPr>
          <a:lstStyle/>
          <a:p>
            <a:pPr algn="l">
              <a:lnSpc>
                <a:spcPts val="2520"/>
              </a:lnSpc>
              <a:spcBef>
                <a:spcPct val="0"/>
              </a:spcBef>
            </a:pPr>
            <a:r>
              <a:rPr lang="en-US" sz="2000" spc="-107" dirty="0">
                <a:solidFill>
                  <a:schemeClr val="bg1">
                    <a:lumMod val="95000"/>
                  </a:schemeClr>
                </a:solidFill>
                <a:ea typeface="Touvlo"/>
                <a:cs typeface="Touvlo"/>
                <a:sym typeface="Touvlo"/>
              </a:rPr>
              <a:t>A</a:t>
            </a:r>
            <a:r>
              <a:rPr lang="en-US" sz="2400" dirty="0">
                <a:solidFill>
                  <a:schemeClr val="bg1">
                    <a:lumMod val="95000"/>
                  </a:schemeClr>
                </a:solidFill>
              </a:rPr>
              <a:t>ssess financial risks, including tax obligations and loans (pending), and evaluate risk exposure.</a:t>
            </a:r>
            <a:endParaRPr lang="en-US" sz="2400" spc="-107" dirty="0">
              <a:solidFill>
                <a:schemeClr val="bg1">
                  <a:lumMod val="95000"/>
                </a:schemeClr>
              </a:solidFill>
              <a:ea typeface="Touvlo"/>
              <a:cs typeface="Touvlo"/>
              <a:sym typeface="Touvlo"/>
            </a:endParaRPr>
          </a:p>
        </p:txBody>
      </p:sp>
      <p:sp>
        <p:nvSpPr>
          <p:cNvPr id="40" name="Oval 39">
            <a:extLst>
              <a:ext uri="{FF2B5EF4-FFF2-40B4-BE49-F238E27FC236}">
                <a16:creationId xmlns:a16="http://schemas.microsoft.com/office/drawing/2014/main" id="{5C9828C7-AC17-964F-BB91-846BF33F4D0A}"/>
              </a:ext>
            </a:extLst>
          </p:cNvPr>
          <p:cNvSpPr/>
          <p:nvPr/>
        </p:nvSpPr>
        <p:spPr>
          <a:xfrm>
            <a:off x="6324600" y="5946876"/>
            <a:ext cx="182880" cy="182880"/>
          </a:xfrm>
          <a:prstGeom prst="ellipse">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15">
            <a:extLst>
              <a:ext uri="{FF2B5EF4-FFF2-40B4-BE49-F238E27FC236}">
                <a16:creationId xmlns:a16="http://schemas.microsoft.com/office/drawing/2014/main" id="{F5741A90-0955-6F83-F8E5-9BAA630731EC}"/>
              </a:ext>
            </a:extLst>
          </p:cNvPr>
          <p:cNvSpPr txBox="1"/>
          <p:nvPr/>
        </p:nvSpPr>
        <p:spPr>
          <a:xfrm>
            <a:off x="6758291" y="6729485"/>
            <a:ext cx="11045327" cy="307585"/>
          </a:xfrm>
          <a:prstGeom prst="rect">
            <a:avLst/>
          </a:prstGeom>
        </p:spPr>
        <p:txBody>
          <a:bodyPr wrap="square" lIns="0" tIns="0" rIns="0" bIns="0" rtlCol="0" anchor="t">
            <a:spAutoFit/>
          </a:bodyPr>
          <a:lstStyle/>
          <a:p>
            <a:pPr algn="l">
              <a:lnSpc>
                <a:spcPts val="2520"/>
              </a:lnSpc>
              <a:spcBef>
                <a:spcPct val="0"/>
              </a:spcBef>
            </a:pPr>
            <a:r>
              <a:rPr lang="en-US" sz="2000" spc="-107" dirty="0">
                <a:solidFill>
                  <a:schemeClr val="bg1">
                    <a:lumMod val="95000"/>
                  </a:schemeClr>
                </a:solidFill>
                <a:ea typeface="Touvlo"/>
                <a:cs typeface="Touvlo"/>
                <a:sym typeface="Touvlo"/>
              </a:rPr>
              <a:t>A</a:t>
            </a:r>
            <a:r>
              <a:rPr lang="en-US" sz="2000" dirty="0">
                <a:solidFill>
                  <a:schemeClr val="bg1">
                    <a:lumMod val="95000"/>
                  </a:schemeClr>
                </a:solidFill>
              </a:rPr>
              <a:t>nalyze employee performance and supplier costs to identify optimization opportunities.</a:t>
            </a:r>
            <a:endParaRPr lang="en-US" sz="2000" spc="-107" dirty="0">
              <a:solidFill>
                <a:schemeClr val="bg1">
                  <a:lumMod val="95000"/>
                </a:schemeClr>
              </a:solidFill>
              <a:ea typeface="Touvlo"/>
              <a:cs typeface="Touvlo"/>
              <a:sym typeface="Touvlo"/>
            </a:endParaRPr>
          </a:p>
        </p:txBody>
      </p:sp>
      <p:sp>
        <p:nvSpPr>
          <p:cNvPr id="42" name="Oval 41">
            <a:extLst>
              <a:ext uri="{FF2B5EF4-FFF2-40B4-BE49-F238E27FC236}">
                <a16:creationId xmlns:a16="http://schemas.microsoft.com/office/drawing/2014/main" id="{88E9CD98-4DB8-F3E9-830D-9DC4090CC307}"/>
              </a:ext>
            </a:extLst>
          </p:cNvPr>
          <p:cNvSpPr/>
          <p:nvPr/>
        </p:nvSpPr>
        <p:spPr>
          <a:xfrm>
            <a:off x="6324600" y="6843864"/>
            <a:ext cx="182880" cy="182880"/>
          </a:xfrm>
          <a:prstGeom prst="ellipse">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15">
            <a:extLst>
              <a:ext uri="{FF2B5EF4-FFF2-40B4-BE49-F238E27FC236}">
                <a16:creationId xmlns:a16="http://schemas.microsoft.com/office/drawing/2014/main" id="{4A7C93D5-F502-253F-FA72-D8AB30432938}"/>
              </a:ext>
            </a:extLst>
          </p:cNvPr>
          <p:cNvSpPr txBox="1"/>
          <p:nvPr/>
        </p:nvSpPr>
        <p:spPr>
          <a:xfrm>
            <a:off x="6788771" y="7678499"/>
            <a:ext cx="11045327" cy="307585"/>
          </a:xfrm>
          <a:prstGeom prst="rect">
            <a:avLst/>
          </a:prstGeom>
        </p:spPr>
        <p:txBody>
          <a:bodyPr wrap="square" lIns="0" tIns="0" rIns="0" bIns="0" rtlCol="0" anchor="t">
            <a:spAutoFit/>
          </a:bodyPr>
          <a:lstStyle/>
          <a:p>
            <a:pPr algn="l">
              <a:lnSpc>
                <a:spcPts val="2520"/>
              </a:lnSpc>
              <a:spcBef>
                <a:spcPct val="0"/>
              </a:spcBef>
            </a:pPr>
            <a:r>
              <a:rPr lang="en-US" sz="2000" spc="-107" dirty="0">
                <a:solidFill>
                  <a:schemeClr val="bg1">
                    <a:lumMod val="95000"/>
                  </a:schemeClr>
                </a:solidFill>
                <a:ea typeface="Touvlo"/>
                <a:cs typeface="Touvlo"/>
                <a:sym typeface="Touvlo"/>
              </a:rPr>
              <a:t>F</a:t>
            </a:r>
            <a:r>
              <a:rPr lang="en-US" sz="2000" dirty="0">
                <a:solidFill>
                  <a:schemeClr val="bg1">
                    <a:lumMod val="95000"/>
                  </a:schemeClr>
                </a:solidFill>
              </a:rPr>
              <a:t>orecast company growth and evaluate the ROI of capital investments.</a:t>
            </a:r>
            <a:endParaRPr lang="en-US" sz="2000" spc="-107" dirty="0">
              <a:solidFill>
                <a:schemeClr val="bg1">
                  <a:lumMod val="95000"/>
                </a:schemeClr>
              </a:solidFill>
              <a:ea typeface="Touvlo"/>
              <a:cs typeface="Touvlo"/>
              <a:sym typeface="Touvlo"/>
            </a:endParaRPr>
          </a:p>
        </p:txBody>
      </p:sp>
      <p:sp>
        <p:nvSpPr>
          <p:cNvPr id="44" name="Oval 43">
            <a:extLst>
              <a:ext uri="{FF2B5EF4-FFF2-40B4-BE49-F238E27FC236}">
                <a16:creationId xmlns:a16="http://schemas.microsoft.com/office/drawing/2014/main" id="{1130AE19-1D44-B8B3-2972-BB680C1AACFE}"/>
              </a:ext>
            </a:extLst>
          </p:cNvPr>
          <p:cNvSpPr/>
          <p:nvPr/>
        </p:nvSpPr>
        <p:spPr>
          <a:xfrm>
            <a:off x="6324600" y="7740852"/>
            <a:ext cx="182880" cy="182880"/>
          </a:xfrm>
          <a:prstGeom prst="ellipse">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15">
            <a:extLst>
              <a:ext uri="{FF2B5EF4-FFF2-40B4-BE49-F238E27FC236}">
                <a16:creationId xmlns:a16="http://schemas.microsoft.com/office/drawing/2014/main" id="{A003BFBB-B948-2331-1718-7756ACBC3F75}"/>
              </a:ext>
            </a:extLst>
          </p:cNvPr>
          <p:cNvSpPr txBox="1"/>
          <p:nvPr/>
        </p:nvSpPr>
        <p:spPr>
          <a:xfrm>
            <a:off x="6743050" y="8408487"/>
            <a:ext cx="11045327" cy="641586"/>
          </a:xfrm>
          <a:prstGeom prst="rect">
            <a:avLst/>
          </a:prstGeom>
        </p:spPr>
        <p:txBody>
          <a:bodyPr wrap="square" lIns="0" tIns="0" rIns="0" bIns="0" rtlCol="0" anchor="t">
            <a:spAutoFit/>
          </a:bodyPr>
          <a:lstStyle/>
          <a:p>
            <a:pPr algn="l">
              <a:lnSpc>
                <a:spcPts val="2520"/>
              </a:lnSpc>
              <a:spcBef>
                <a:spcPct val="0"/>
              </a:spcBef>
            </a:pPr>
            <a:r>
              <a:rPr lang="en-US" sz="2000" dirty="0">
                <a:solidFill>
                  <a:schemeClr val="bg1">
                    <a:lumMod val="95000"/>
                  </a:schemeClr>
                </a:solidFill>
              </a:rPr>
              <a:t>Measure the financial impact of ESG initiatives and recommend ways to align sustainability with profitability.</a:t>
            </a:r>
            <a:endParaRPr lang="en-US" sz="2000" spc="-107" dirty="0">
              <a:solidFill>
                <a:schemeClr val="bg1">
                  <a:lumMod val="95000"/>
                </a:schemeClr>
              </a:solidFill>
              <a:ea typeface="Touvlo"/>
              <a:cs typeface="Touvlo"/>
              <a:sym typeface="Touvlo"/>
            </a:endParaRPr>
          </a:p>
        </p:txBody>
      </p:sp>
      <p:sp>
        <p:nvSpPr>
          <p:cNvPr id="46" name="Oval 45">
            <a:extLst>
              <a:ext uri="{FF2B5EF4-FFF2-40B4-BE49-F238E27FC236}">
                <a16:creationId xmlns:a16="http://schemas.microsoft.com/office/drawing/2014/main" id="{9F539E0C-4A79-A9EA-6A6F-417FE93A15BF}"/>
              </a:ext>
            </a:extLst>
          </p:cNvPr>
          <p:cNvSpPr/>
          <p:nvPr/>
        </p:nvSpPr>
        <p:spPr>
          <a:xfrm>
            <a:off x="6324600" y="8637840"/>
            <a:ext cx="182880" cy="182880"/>
          </a:xfrm>
          <a:prstGeom prst="ellipse">
            <a:avLst/>
          </a:prstGeom>
          <a:solidFill>
            <a:srgbClr val="00BAB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17">
            <a:extLst>
              <a:ext uri="{FF2B5EF4-FFF2-40B4-BE49-F238E27FC236}">
                <a16:creationId xmlns:a16="http://schemas.microsoft.com/office/drawing/2014/main" id="{9775E055-9FD0-F451-1E6C-7A469C9AA980}"/>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65" name="TextBox 19">
            <a:extLst>
              <a:ext uri="{FF2B5EF4-FFF2-40B4-BE49-F238E27FC236}">
                <a16:creationId xmlns:a16="http://schemas.microsoft.com/office/drawing/2014/main" id="{0C4EBF05-A441-FFC2-D366-D554D79CCFD0}"/>
              </a:ext>
            </a:extLst>
          </p:cNvPr>
          <p:cNvSpPr txBox="1"/>
          <p:nvPr/>
        </p:nvSpPr>
        <p:spPr>
          <a:xfrm>
            <a:off x="13396877"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66" name="TextBox 18">
            <a:extLst>
              <a:ext uri="{FF2B5EF4-FFF2-40B4-BE49-F238E27FC236}">
                <a16:creationId xmlns:a16="http://schemas.microsoft.com/office/drawing/2014/main" id="{247CE71E-C7A1-FCF3-C9C2-F5C9E669B498}"/>
              </a:ext>
            </a:extLst>
          </p:cNvPr>
          <p:cNvSpPr txBox="1"/>
          <p:nvPr/>
        </p:nvSpPr>
        <p:spPr>
          <a:xfrm>
            <a:off x="7997130"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67" name="TextBox 17">
            <a:extLst>
              <a:ext uri="{FF2B5EF4-FFF2-40B4-BE49-F238E27FC236}">
                <a16:creationId xmlns:a16="http://schemas.microsoft.com/office/drawing/2014/main" id="{646C96FD-EFDE-F9E4-43F3-7D431DDF53A2}"/>
              </a:ext>
            </a:extLst>
          </p:cNvPr>
          <p:cNvSpPr txBox="1"/>
          <p:nvPr/>
        </p:nvSpPr>
        <p:spPr>
          <a:xfrm>
            <a:off x="11752944"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69" name="TextBox 19">
            <a:extLst>
              <a:ext uri="{FF2B5EF4-FFF2-40B4-BE49-F238E27FC236}">
                <a16:creationId xmlns:a16="http://schemas.microsoft.com/office/drawing/2014/main" id="{AD6C3FFC-F8B3-2AB3-9464-5459A7F93D27}"/>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70" name="TextBox 17">
            <a:extLst>
              <a:ext uri="{FF2B5EF4-FFF2-40B4-BE49-F238E27FC236}">
                <a16:creationId xmlns:a16="http://schemas.microsoft.com/office/drawing/2014/main" id="{21A342E0-86AF-968C-675D-1C5E783B99E2}"/>
              </a:ext>
            </a:extLst>
          </p:cNvPr>
          <p:cNvSpPr txBox="1"/>
          <p:nvPr/>
        </p:nvSpPr>
        <p:spPr>
          <a:xfrm>
            <a:off x="10109011"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F6DF569F-6E3E-6364-0353-CAB179F5AC12}"/>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E3D3612D-5341-DBC0-4915-609110095A8E}"/>
              </a:ext>
            </a:extLst>
          </p:cNvPr>
          <p:cNvSpPr/>
          <p:nvPr/>
        </p:nvSpPr>
        <p:spPr>
          <a:xfrm flipH="1">
            <a:off x="-2333472" y="7715250"/>
            <a:ext cx="4544458" cy="4114800"/>
          </a:xfrm>
          <a:custGeom>
            <a:avLst/>
            <a:gdLst/>
            <a:ahLst/>
            <a:cxnLst/>
            <a:rect l="l" t="t" r="r" b="b"/>
            <a:pathLst>
              <a:path w="4544458" h="4114800">
                <a:moveTo>
                  <a:pt x="4544458" y="0"/>
                </a:moveTo>
                <a:lnTo>
                  <a:pt x="0" y="0"/>
                </a:lnTo>
                <a:lnTo>
                  <a:pt x="0" y="4114800"/>
                </a:lnTo>
                <a:lnTo>
                  <a:pt x="4544458" y="4114800"/>
                </a:lnTo>
                <a:lnTo>
                  <a:pt x="4544458"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a:extLst>
              <a:ext uri="{FF2B5EF4-FFF2-40B4-BE49-F238E27FC236}">
                <a16:creationId xmlns:a16="http://schemas.microsoft.com/office/drawing/2014/main" id="{BD342A63-E5E9-1C30-BBE4-BD53CC5B04A7}"/>
              </a:ext>
            </a:extLst>
          </p:cNvPr>
          <p:cNvSpPr/>
          <p:nvPr/>
        </p:nvSpPr>
        <p:spPr>
          <a:xfrm flipV="1">
            <a:off x="16077014" y="-1543050"/>
            <a:ext cx="4544458" cy="4114800"/>
          </a:xfrm>
          <a:custGeom>
            <a:avLst/>
            <a:gdLst/>
            <a:ahLst/>
            <a:cxnLst/>
            <a:rect l="l" t="t" r="r" b="b"/>
            <a:pathLst>
              <a:path w="4544458" h="4114800">
                <a:moveTo>
                  <a:pt x="0" y="4114800"/>
                </a:moveTo>
                <a:lnTo>
                  <a:pt x="4544458" y="4114800"/>
                </a:lnTo>
                <a:lnTo>
                  <a:pt x="4544458"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3" name="TextBox 13">
            <a:extLst>
              <a:ext uri="{FF2B5EF4-FFF2-40B4-BE49-F238E27FC236}">
                <a16:creationId xmlns:a16="http://schemas.microsoft.com/office/drawing/2014/main" id="{AE6E786F-79D2-E719-9DFE-B7CF8D6E21B5}"/>
              </a:ext>
            </a:extLst>
          </p:cNvPr>
          <p:cNvSpPr txBox="1"/>
          <p:nvPr/>
        </p:nvSpPr>
        <p:spPr>
          <a:xfrm>
            <a:off x="653548" y="4802316"/>
            <a:ext cx="5585394" cy="2513509"/>
          </a:xfrm>
          <a:prstGeom prst="rect">
            <a:avLst/>
          </a:prstGeom>
        </p:spPr>
        <p:txBody>
          <a:bodyPr lIns="0" tIns="0" rIns="0" bIns="0" rtlCol="0" anchor="t">
            <a:spAutoFit/>
          </a:bodyPr>
          <a:lstStyle/>
          <a:p>
            <a:pPr algn="l">
              <a:lnSpc>
                <a:spcPts val="9799"/>
              </a:lnSpc>
              <a:spcBef>
                <a:spcPct val="0"/>
              </a:spcBef>
            </a:pPr>
            <a:r>
              <a:rPr lang="en-US" sz="8800" spc="-510" dirty="0">
                <a:solidFill>
                  <a:srgbClr val="00F8F8"/>
                </a:solidFill>
                <a:ea typeface="Touvlo"/>
                <a:cs typeface="Touvlo"/>
                <a:sym typeface="Touvlo"/>
              </a:rPr>
              <a:t>Questions to answer</a:t>
            </a:r>
          </a:p>
        </p:txBody>
      </p:sp>
      <p:sp>
        <p:nvSpPr>
          <p:cNvPr id="27" name="TextBox 19">
            <a:extLst>
              <a:ext uri="{FF2B5EF4-FFF2-40B4-BE49-F238E27FC236}">
                <a16:creationId xmlns:a16="http://schemas.microsoft.com/office/drawing/2014/main" id="{8BC44C1E-A75C-1D47-FBB7-28D769B84F0E}"/>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28" name="TextBox 17">
            <a:extLst>
              <a:ext uri="{FF2B5EF4-FFF2-40B4-BE49-F238E27FC236}">
                <a16:creationId xmlns:a16="http://schemas.microsoft.com/office/drawing/2014/main" id="{4B3C2104-BE1F-3622-C04B-CC513253DD17}"/>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Questions to answer</a:t>
            </a:r>
          </a:p>
        </p:txBody>
      </p:sp>
      <p:sp>
        <p:nvSpPr>
          <p:cNvPr id="29" name="TextBox 18">
            <a:extLst>
              <a:ext uri="{FF2B5EF4-FFF2-40B4-BE49-F238E27FC236}">
                <a16:creationId xmlns:a16="http://schemas.microsoft.com/office/drawing/2014/main" id="{87BE18EF-58CC-F2B8-A87C-B7E59FB9E88D}"/>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30" name="TextBox 17">
            <a:extLst>
              <a:ext uri="{FF2B5EF4-FFF2-40B4-BE49-F238E27FC236}">
                <a16:creationId xmlns:a16="http://schemas.microsoft.com/office/drawing/2014/main" id="{62EFE13F-06F5-FCC7-DD8D-B96C1A809A2F}"/>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32" name="TextBox 19">
            <a:extLst>
              <a:ext uri="{FF2B5EF4-FFF2-40B4-BE49-F238E27FC236}">
                <a16:creationId xmlns:a16="http://schemas.microsoft.com/office/drawing/2014/main" id="{CA19BDAD-FAE4-38FC-FA19-88F45FF7A328}"/>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5" name="Rectangle 1">
            <a:extLst>
              <a:ext uri="{FF2B5EF4-FFF2-40B4-BE49-F238E27FC236}">
                <a16:creationId xmlns:a16="http://schemas.microsoft.com/office/drawing/2014/main" id="{72441359-730A-1F30-0431-CB9599FEBCC2}"/>
              </a:ext>
            </a:extLst>
          </p:cNvPr>
          <p:cNvSpPr>
            <a:spLocks noChangeArrowheads="1"/>
          </p:cNvSpPr>
          <p:nvPr/>
        </p:nvSpPr>
        <p:spPr bwMode="auto">
          <a:xfrm>
            <a:off x="6086530" y="2211088"/>
            <a:ext cx="11174160" cy="7695962"/>
          </a:xfrm>
          <a:prstGeom prst="roundRect">
            <a:avLst>
              <a:gd name="adj" fmla="val 5814"/>
            </a:avLst>
          </a:prstGeom>
          <a:gradFill flip="none" rotWithShape="1">
            <a:gsLst>
              <a:gs pos="85000">
                <a:srgbClr val="0D191C"/>
              </a:gs>
              <a:gs pos="100000">
                <a:srgbClr val="00BABA"/>
              </a:gs>
              <a:gs pos="0">
                <a:srgbClr val="1A3339"/>
              </a:gs>
            </a:gsLst>
            <a:lin ang="2700000" scaled="1"/>
            <a:tileRect/>
          </a:gradFill>
          <a:ln>
            <a:noFill/>
          </a:ln>
          <a:effectLst>
            <a:softEdge rad="0"/>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How have our revenue, expenses, net profit, and cash flow evolved over the past year?</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Are there any irregularities in our cash flow or outstanding accounts that could pose financial risks?</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Which business segments, regions, and customer types are driving the most revenue—and which are underperforming?</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How do our financial results compare to industry benchmarks and key competitors?</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What are our current outstanding loans, tax obligations, and overall financial risk exposure?</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How does employee performance correlate with financial outcomes? Are we allocating talent effectively?</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Where can we reduce supplier costs without affecting operational efficiency?</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What is our growth forecast for the next quarter and year based on historical trends?</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Which investments and capital expenditures are delivering strong returns—and which may need to be reconsidered?</a:t>
            </a:r>
            <a:br>
              <a:rPr kumimoji="0" lang="en-US" altLang="en-US" sz="2000" b="0" i="0" u="none" strike="noStrike" cap="none" normalizeH="0" baseline="0" dirty="0">
                <a:ln>
                  <a:noFill/>
                </a:ln>
                <a:solidFill>
                  <a:schemeClr val="bg1">
                    <a:lumMod val="95000"/>
                  </a:schemeClr>
                </a:solidFill>
                <a:effectLst/>
              </a:rPr>
            </a:br>
            <a:endParaRPr kumimoji="0" lang="en-US" altLang="en-US" sz="2000" b="0" i="0" u="none" strike="noStrike" cap="none" normalizeH="0" baseline="0" dirty="0">
              <a:ln>
                <a:noFill/>
              </a:ln>
              <a:solidFill>
                <a:schemeClr val="bg1">
                  <a:lumMod val="95000"/>
                </a:schemeClr>
              </a:solidFill>
              <a:effectLst/>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lumMod val="95000"/>
                  </a:schemeClr>
                </a:solidFill>
                <a:effectLst/>
              </a:rPr>
              <a:t>How are our sustainability (ESG) initiatives impacting financial performance, and how can we optimize their balance with profitability?</a:t>
            </a:r>
          </a:p>
        </p:txBody>
      </p:sp>
      <p:sp>
        <p:nvSpPr>
          <p:cNvPr id="9" name="TextBox 17">
            <a:extLst>
              <a:ext uri="{FF2B5EF4-FFF2-40B4-BE49-F238E27FC236}">
                <a16:creationId xmlns:a16="http://schemas.microsoft.com/office/drawing/2014/main" id="{FF1735D7-1243-77DF-60C3-64D363FE3B34}"/>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10" name="TextBox 18">
            <a:extLst>
              <a:ext uri="{FF2B5EF4-FFF2-40B4-BE49-F238E27FC236}">
                <a16:creationId xmlns:a16="http://schemas.microsoft.com/office/drawing/2014/main" id="{8DB869A0-50B6-2225-874D-E88E8DB1B316}"/>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19" name="TextBox 17">
            <a:extLst>
              <a:ext uri="{FF2B5EF4-FFF2-40B4-BE49-F238E27FC236}">
                <a16:creationId xmlns:a16="http://schemas.microsoft.com/office/drawing/2014/main" id="{4EA41647-0AD6-BD24-4892-92F53297F678}"/>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extLst>
      <p:ext uri="{BB962C8B-B14F-4D97-AF65-F5344CB8AC3E}">
        <p14:creationId xmlns:p14="http://schemas.microsoft.com/office/powerpoint/2010/main" val="364762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917735" y="3467100"/>
            <a:ext cx="5486400" cy="6400801"/>
            <a:chOff x="0" y="0"/>
            <a:chExt cx="925536" cy="1007605"/>
          </a:xfrm>
        </p:grpSpPr>
        <p:sp>
          <p:nvSpPr>
            <p:cNvPr id="3" name="Freeform 3"/>
            <p:cNvSpPr/>
            <p:nvPr/>
          </p:nvSpPr>
          <p:spPr>
            <a:xfrm>
              <a:off x="0" y="0"/>
              <a:ext cx="925536" cy="1007605"/>
            </a:xfrm>
            <a:custGeom>
              <a:avLst/>
              <a:gdLst/>
              <a:ahLst/>
              <a:cxnLst/>
              <a:rect l="l" t="t" r="r" b="b"/>
              <a:pathLst>
                <a:path w="925536" h="1007605">
                  <a:moveTo>
                    <a:pt x="66092" y="0"/>
                  </a:moveTo>
                  <a:lnTo>
                    <a:pt x="859444" y="0"/>
                  </a:lnTo>
                  <a:cubicBezTo>
                    <a:pt x="895945" y="0"/>
                    <a:pt x="925536" y="29590"/>
                    <a:pt x="925536" y="66092"/>
                  </a:cubicBezTo>
                  <a:lnTo>
                    <a:pt x="925536" y="941513"/>
                  </a:lnTo>
                  <a:cubicBezTo>
                    <a:pt x="925536" y="978015"/>
                    <a:pt x="895945" y="1007605"/>
                    <a:pt x="859444" y="1007605"/>
                  </a:cubicBezTo>
                  <a:lnTo>
                    <a:pt x="66092" y="1007605"/>
                  </a:lnTo>
                  <a:cubicBezTo>
                    <a:pt x="29590" y="1007605"/>
                    <a:pt x="0" y="978015"/>
                    <a:pt x="0" y="941513"/>
                  </a:cubicBezTo>
                  <a:lnTo>
                    <a:pt x="0" y="66092"/>
                  </a:lnTo>
                  <a:cubicBezTo>
                    <a:pt x="0" y="29590"/>
                    <a:pt x="29590" y="0"/>
                    <a:pt x="66092" y="0"/>
                  </a:cubicBezTo>
                  <a:close/>
                </a:path>
              </a:pathLst>
            </a:custGeom>
            <a:gradFill rotWithShape="1">
              <a:gsLst>
                <a:gs pos="0">
                  <a:srgbClr val="1D454D">
                    <a:alpha val="100000"/>
                  </a:srgbClr>
                </a:gs>
                <a:gs pos="100000">
                  <a:srgbClr val="000000">
                    <a:alpha val="0"/>
                  </a:srgbClr>
                </a:gs>
              </a:gsLst>
              <a:lin ang="5400000"/>
            </a:gradFill>
          </p:spPr>
          <p:txBody>
            <a:bodyPr/>
            <a:lstStyle/>
            <a:p>
              <a:endParaRPr lang="en-US"/>
            </a:p>
          </p:txBody>
        </p:sp>
        <p:sp>
          <p:nvSpPr>
            <p:cNvPr id="4" name="TextBox 4"/>
            <p:cNvSpPr txBox="1"/>
            <p:nvPr/>
          </p:nvSpPr>
          <p:spPr>
            <a:xfrm>
              <a:off x="0" y="-47625"/>
              <a:ext cx="925536" cy="1055230"/>
            </a:xfrm>
            <a:prstGeom prst="rect">
              <a:avLst/>
            </a:prstGeom>
          </p:spPr>
          <p:txBody>
            <a:bodyPr lIns="50800" tIns="50800" rIns="50800" bIns="50800" rtlCol="0" anchor="ctr"/>
            <a:lstStyle/>
            <a:p>
              <a:pPr algn="ctr">
                <a:lnSpc>
                  <a:spcPts val="2800"/>
                </a:lnSpc>
              </a:pPr>
              <a:endParaRPr/>
            </a:p>
          </p:txBody>
        </p:sp>
      </p:grpSp>
      <p:sp>
        <p:nvSpPr>
          <p:cNvPr id="30" name="TextBox 30"/>
          <p:cNvSpPr txBox="1"/>
          <p:nvPr/>
        </p:nvSpPr>
        <p:spPr>
          <a:xfrm>
            <a:off x="818265" y="1900728"/>
            <a:ext cx="9973109" cy="1193800"/>
          </a:xfrm>
          <a:prstGeom prst="rect">
            <a:avLst/>
          </a:prstGeom>
        </p:spPr>
        <p:txBody>
          <a:bodyPr lIns="0" tIns="0" rIns="0" bIns="0" rtlCol="0" anchor="t">
            <a:spAutoFit/>
          </a:bodyPr>
          <a:lstStyle/>
          <a:p>
            <a:pPr algn="l">
              <a:lnSpc>
                <a:spcPts val="9799"/>
              </a:lnSpc>
              <a:spcBef>
                <a:spcPct val="0"/>
              </a:spcBef>
            </a:pPr>
            <a:r>
              <a:rPr lang="en-US" sz="6999" spc="-510" dirty="0">
                <a:solidFill>
                  <a:srgbClr val="00F8F8"/>
                </a:solidFill>
                <a:ea typeface="Touvlo"/>
                <a:cs typeface="Touvlo"/>
                <a:sym typeface="Touvlo"/>
              </a:rPr>
              <a:t>Methodology</a:t>
            </a:r>
          </a:p>
        </p:txBody>
      </p:sp>
      <p:sp>
        <p:nvSpPr>
          <p:cNvPr id="31" name="TextBox 31"/>
          <p:cNvSpPr txBox="1"/>
          <p:nvPr/>
        </p:nvSpPr>
        <p:spPr>
          <a:xfrm>
            <a:off x="3027454" y="3610429"/>
            <a:ext cx="1266959" cy="552908"/>
          </a:xfrm>
          <a:prstGeom prst="rect">
            <a:avLst/>
          </a:prstGeom>
        </p:spPr>
        <p:txBody>
          <a:bodyPr wrap="square" lIns="0" tIns="0" rIns="0" bIns="0" rtlCol="0" anchor="t">
            <a:spAutoFit/>
          </a:bodyPr>
          <a:lstStyle/>
          <a:p>
            <a:pPr algn="l">
              <a:lnSpc>
                <a:spcPts val="4200"/>
              </a:lnSpc>
              <a:spcBef>
                <a:spcPct val="0"/>
              </a:spcBef>
            </a:pPr>
            <a:r>
              <a:rPr lang="en-US" sz="4400" b="1" u="sng" spc="-179" dirty="0">
                <a:solidFill>
                  <a:srgbClr val="00F8F8"/>
                </a:solidFill>
                <a:ea typeface="Touvlo"/>
                <a:cs typeface="Touvlo"/>
                <a:sym typeface="Touvlo"/>
              </a:rPr>
              <a:t>Tools</a:t>
            </a:r>
          </a:p>
        </p:txBody>
      </p:sp>
      <p:sp>
        <p:nvSpPr>
          <p:cNvPr id="44" name="TextBox 17">
            <a:extLst>
              <a:ext uri="{FF2B5EF4-FFF2-40B4-BE49-F238E27FC236}">
                <a16:creationId xmlns:a16="http://schemas.microsoft.com/office/drawing/2014/main" id="{2F784C59-AD9B-8061-1D17-D8B2469FD250}"/>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5" name="TextBox 18">
            <a:extLst>
              <a:ext uri="{FF2B5EF4-FFF2-40B4-BE49-F238E27FC236}">
                <a16:creationId xmlns:a16="http://schemas.microsoft.com/office/drawing/2014/main" id="{1100F354-EA42-0434-0285-0CA36B1D8445}"/>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46" name="TextBox 19">
            <a:extLst>
              <a:ext uri="{FF2B5EF4-FFF2-40B4-BE49-F238E27FC236}">
                <a16:creationId xmlns:a16="http://schemas.microsoft.com/office/drawing/2014/main" id="{AB9B3D70-7E17-BFD8-9792-990FF3467CB0}"/>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47" name="TextBox 17">
            <a:extLst>
              <a:ext uri="{FF2B5EF4-FFF2-40B4-BE49-F238E27FC236}">
                <a16:creationId xmlns:a16="http://schemas.microsoft.com/office/drawing/2014/main" id="{ED10CE3C-2F98-0D2C-9390-2FF2EE6BB141}"/>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48" name="TextBox 18">
            <a:extLst>
              <a:ext uri="{FF2B5EF4-FFF2-40B4-BE49-F238E27FC236}">
                <a16:creationId xmlns:a16="http://schemas.microsoft.com/office/drawing/2014/main" id="{330F88C6-EDAA-F9A7-CA4F-7EDFDDC36E6A}"/>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b="1" spc="-146" dirty="0">
                <a:solidFill>
                  <a:srgbClr val="00F8F8"/>
                </a:solidFill>
                <a:ea typeface="Touvlo"/>
                <a:cs typeface="Touvlo"/>
                <a:sym typeface="Touvlo"/>
              </a:rPr>
              <a:t>methodology</a:t>
            </a:r>
          </a:p>
        </p:txBody>
      </p:sp>
      <p:sp>
        <p:nvSpPr>
          <p:cNvPr id="49" name="TextBox 17">
            <a:extLst>
              <a:ext uri="{FF2B5EF4-FFF2-40B4-BE49-F238E27FC236}">
                <a16:creationId xmlns:a16="http://schemas.microsoft.com/office/drawing/2014/main" id="{585A2514-FE01-8642-6841-87959CC547CE}"/>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51" name="TextBox 19">
            <a:extLst>
              <a:ext uri="{FF2B5EF4-FFF2-40B4-BE49-F238E27FC236}">
                <a16:creationId xmlns:a16="http://schemas.microsoft.com/office/drawing/2014/main" id="{B70EAA96-9ED2-A84F-992D-B3B1A6C48BF6}"/>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grpSp>
        <p:nvGrpSpPr>
          <p:cNvPr id="52" name="Group 2">
            <a:extLst>
              <a:ext uri="{FF2B5EF4-FFF2-40B4-BE49-F238E27FC236}">
                <a16:creationId xmlns:a16="http://schemas.microsoft.com/office/drawing/2014/main" id="{27F0CE88-E181-41F2-3AD9-EB6B55A03DCE}"/>
              </a:ext>
            </a:extLst>
          </p:cNvPr>
          <p:cNvGrpSpPr/>
          <p:nvPr/>
        </p:nvGrpSpPr>
        <p:grpSpPr>
          <a:xfrm>
            <a:off x="6705600" y="3467100"/>
            <a:ext cx="5486400" cy="6400800"/>
            <a:chOff x="0" y="0"/>
            <a:chExt cx="925536" cy="1007605"/>
          </a:xfrm>
        </p:grpSpPr>
        <p:sp>
          <p:nvSpPr>
            <p:cNvPr id="53" name="Freeform 3">
              <a:extLst>
                <a:ext uri="{FF2B5EF4-FFF2-40B4-BE49-F238E27FC236}">
                  <a16:creationId xmlns:a16="http://schemas.microsoft.com/office/drawing/2014/main" id="{3D784BEB-6C4B-EA22-F113-2A7923C1D742}"/>
                </a:ext>
              </a:extLst>
            </p:cNvPr>
            <p:cNvSpPr/>
            <p:nvPr/>
          </p:nvSpPr>
          <p:spPr>
            <a:xfrm>
              <a:off x="0" y="0"/>
              <a:ext cx="925536" cy="1007605"/>
            </a:xfrm>
            <a:custGeom>
              <a:avLst/>
              <a:gdLst/>
              <a:ahLst/>
              <a:cxnLst/>
              <a:rect l="l" t="t" r="r" b="b"/>
              <a:pathLst>
                <a:path w="925536" h="1007605">
                  <a:moveTo>
                    <a:pt x="66092" y="0"/>
                  </a:moveTo>
                  <a:lnTo>
                    <a:pt x="859444" y="0"/>
                  </a:lnTo>
                  <a:cubicBezTo>
                    <a:pt x="895945" y="0"/>
                    <a:pt x="925536" y="29590"/>
                    <a:pt x="925536" y="66092"/>
                  </a:cubicBezTo>
                  <a:lnTo>
                    <a:pt x="925536" y="941513"/>
                  </a:lnTo>
                  <a:cubicBezTo>
                    <a:pt x="925536" y="978015"/>
                    <a:pt x="895945" y="1007605"/>
                    <a:pt x="859444" y="1007605"/>
                  </a:cubicBezTo>
                  <a:lnTo>
                    <a:pt x="66092" y="1007605"/>
                  </a:lnTo>
                  <a:cubicBezTo>
                    <a:pt x="29590" y="1007605"/>
                    <a:pt x="0" y="978015"/>
                    <a:pt x="0" y="941513"/>
                  </a:cubicBezTo>
                  <a:lnTo>
                    <a:pt x="0" y="66092"/>
                  </a:lnTo>
                  <a:cubicBezTo>
                    <a:pt x="0" y="29590"/>
                    <a:pt x="29590" y="0"/>
                    <a:pt x="66092" y="0"/>
                  </a:cubicBezTo>
                  <a:close/>
                </a:path>
              </a:pathLst>
            </a:custGeom>
            <a:gradFill rotWithShape="1">
              <a:gsLst>
                <a:gs pos="0">
                  <a:srgbClr val="1D454D">
                    <a:alpha val="100000"/>
                  </a:srgbClr>
                </a:gs>
                <a:gs pos="100000">
                  <a:srgbClr val="000000">
                    <a:alpha val="0"/>
                  </a:srgbClr>
                </a:gs>
              </a:gsLst>
              <a:lin ang="5400000"/>
            </a:gradFill>
          </p:spPr>
          <p:txBody>
            <a:bodyPr/>
            <a:lstStyle/>
            <a:p>
              <a:endParaRPr lang="en-US"/>
            </a:p>
          </p:txBody>
        </p:sp>
        <p:sp>
          <p:nvSpPr>
            <p:cNvPr id="54" name="TextBox 4">
              <a:extLst>
                <a:ext uri="{FF2B5EF4-FFF2-40B4-BE49-F238E27FC236}">
                  <a16:creationId xmlns:a16="http://schemas.microsoft.com/office/drawing/2014/main" id="{C42284C2-A25F-6E7E-6A9E-12064B764493}"/>
                </a:ext>
              </a:extLst>
            </p:cNvPr>
            <p:cNvSpPr txBox="1"/>
            <p:nvPr/>
          </p:nvSpPr>
          <p:spPr>
            <a:xfrm>
              <a:off x="0" y="-47625"/>
              <a:ext cx="925536" cy="1055230"/>
            </a:xfrm>
            <a:prstGeom prst="rect">
              <a:avLst/>
            </a:prstGeom>
          </p:spPr>
          <p:txBody>
            <a:bodyPr lIns="50800" tIns="50800" rIns="50800" bIns="50800" rtlCol="0" anchor="ctr"/>
            <a:lstStyle/>
            <a:p>
              <a:pPr algn="ctr">
                <a:lnSpc>
                  <a:spcPts val="2800"/>
                </a:lnSpc>
              </a:pPr>
              <a:endParaRPr/>
            </a:p>
          </p:txBody>
        </p:sp>
      </p:grpSp>
      <p:grpSp>
        <p:nvGrpSpPr>
          <p:cNvPr id="55" name="Group 2">
            <a:extLst>
              <a:ext uri="{FF2B5EF4-FFF2-40B4-BE49-F238E27FC236}">
                <a16:creationId xmlns:a16="http://schemas.microsoft.com/office/drawing/2014/main" id="{C728BBDD-AD13-D510-650A-B171F33E5B62}"/>
              </a:ext>
            </a:extLst>
          </p:cNvPr>
          <p:cNvGrpSpPr/>
          <p:nvPr/>
        </p:nvGrpSpPr>
        <p:grpSpPr>
          <a:xfrm>
            <a:off x="12496800" y="3467100"/>
            <a:ext cx="5486400" cy="6400800"/>
            <a:chOff x="0" y="0"/>
            <a:chExt cx="925536" cy="1007605"/>
          </a:xfrm>
        </p:grpSpPr>
        <p:sp>
          <p:nvSpPr>
            <p:cNvPr id="56" name="Freeform 3">
              <a:extLst>
                <a:ext uri="{FF2B5EF4-FFF2-40B4-BE49-F238E27FC236}">
                  <a16:creationId xmlns:a16="http://schemas.microsoft.com/office/drawing/2014/main" id="{BD0F3C95-69ED-B37B-F308-178520B44F17}"/>
                </a:ext>
              </a:extLst>
            </p:cNvPr>
            <p:cNvSpPr/>
            <p:nvPr/>
          </p:nvSpPr>
          <p:spPr>
            <a:xfrm>
              <a:off x="0" y="0"/>
              <a:ext cx="925536" cy="1007605"/>
            </a:xfrm>
            <a:custGeom>
              <a:avLst/>
              <a:gdLst/>
              <a:ahLst/>
              <a:cxnLst/>
              <a:rect l="l" t="t" r="r" b="b"/>
              <a:pathLst>
                <a:path w="925536" h="1007605">
                  <a:moveTo>
                    <a:pt x="66092" y="0"/>
                  </a:moveTo>
                  <a:lnTo>
                    <a:pt x="859444" y="0"/>
                  </a:lnTo>
                  <a:cubicBezTo>
                    <a:pt x="895945" y="0"/>
                    <a:pt x="925536" y="29590"/>
                    <a:pt x="925536" y="66092"/>
                  </a:cubicBezTo>
                  <a:lnTo>
                    <a:pt x="925536" y="941513"/>
                  </a:lnTo>
                  <a:cubicBezTo>
                    <a:pt x="925536" y="978015"/>
                    <a:pt x="895945" y="1007605"/>
                    <a:pt x="859444" y="1007605"/>
                  </a:cubicBezTo>
                  <a:lnTo>
                    <a:pt x="66092" y="1007605"/>
                  </a:lnTo>
                  <a:cubicBezTo>
                    <a:pt x="29590" y="1007605"/>
                    <a:pt x="0" y="978015"/>
                    <a:pt x="0" y="941513"/>
                  </a:cubicBezTo>
                  <a:lnTo>
                    <a:pt x="0" y="66092"/>
                  </a:lnTo>
                  <a:cubicBezTo>
                    <a:pt x="0" y="29590"/>
                    <a:pt x="29590" y="0"/>
                    <a:pt x="66092" y="0"/>
                  </a:cubicBezTo>
                  <a:close/>
                </a:path>
              </a:pathLst>
            </a:custGeom>
            <a:gradFill rotWithShape="1">
              <a:gsLst>
                <a:gs pos="0">
                  <a:srgbClr val="1D454D">
                    <a:alpha val="100000"/>
                  </a:srgbClr>
                </a:gs>
                <a:gs pos="100000">
                  <a:srgbClr val="000000">
                    <a:alpha val="0"/>
                  </a:srgbClr>
                </a:gs>
              </a:gsLst>
              <a:lin ang="5400000"/>
            </a:gradFill>
          </p:spPr>
          <p:txBody>
            <a:bodyPr/>
            <a:lstStyle/>
            <a:p>
              <a:endParaRPr lang="en-US"/>
            </a:p>
          </p:txBody>
        </p:sp>
        <p:sp>
          <p:nvSpPr>
            <p:cNvPr id="57" name="TextBox 4">
              <a:extLst>
                <a:ext uri="{FF2B5EF4-FFF2-40B4-BE49-F238E27FC236}">
                  <a16:creationId xmlns:a16="http://schemas.microsoft.com/office/drawing/2014/main" id="{EA73E7A7-19C8-2E05-2DA1-7AFE0BB6AB9D}"/>
                </a:ext>
              </a:extLst>
            </p:cNvPr>
            <p:cNvSpPr txBox="1"/>
            <p:nvPr/>
          </p:nvSpPr>
          <p:spPr>
            <a:xfrm>
              <a:off x="0" y="-47625"/>
              <a:ext cx="925536" cy="1055230"/>
            </a:xfrm>
            <a:prstGeom prst="rect">
              <a:avLst/>
            </a:prstGeom>
          </p:spPr>
          <p:txBody>
            <a:bodyPr lIns="50800" tIns="50800" rIns="50800" bIns="50800" rtlCol="0" anchor="ctr"/>
            <a:lstStyle/>
            <a:p>
              <a:pPr algn="ctr">
                <a:lnSpc>
                  <a:spcPts val="2800"/>
                </a:lnSpc>
              </a:pPr>
              <a:endParaRPr/>
            </a:p>
          </p:txBody>
        </p:sp>
      </p:grpSp>
      <p:sp>
        <p:nvSpPr>
          <p:cNvPr id="58" name="TextBox 31">
            <a:extLst>
              <a:ext uri="{FF2B5EF4-FFF2-40B4-BE49-F238E27FC236}">
                <a16:creationId xmlns:a16="http://schemas.microsoft.com/office/drawing/2014/main" id="{0C1F59B5-1939-BD56-6530-D1130BD7414C}"/>
              </a:ext>
            </a:extLst>
          </p:cNvPr>
          <p:cNvSpPr txBox="1"/>
          <p:nvPr/>
        </p:nvSpPr>
        <p:spPr>
          <a:xfrm>
            <a:off x="8570967" y="3565286"/>
            <a:ext cx="1755665" cy="552908"/>
          </a:xfrm>
          <a:prstGeom prst="rect">
            <a:avLst/>
          </a:prstGeom>
        </p:spPr>
        <p:txBody>
          <a:bodyPr wrap="square" lIns="0" tIns="0" rIns="0" bIns="0" rtlCol="0" anchor="t">
            <a:spAutoFit/>
          </a:bodyPr>
          <a:lstStyle/>
          <a:p>
            <a:pPr algn="l">
              <a:lnSpc>
                <a:spcPts val="4200"/>
              </a:lnSpc>
              <a:spcBef>
                <a:spcPct val="0"/>
              </a:spcBef>
            </a:pPr>
            <a:r>
              <a:rPr lang="en-US" sz="4400" b="1" u="sng" spc="-179" dirty="0">
                <a:solidFill>
                  <a:srgbClr val="00F8F8"/>
                </a:solidFill>
                <a:ea typeface="Touvlo"/>
                <a:cs typeface="Touvlo"/>
                <a:sym typeface="Touvlo"/>
              </a:rPr>
              <a:t>Process</a:t>
            </a:r>
          </a:p>
        </p:txBody>
      </p:sp>
      <p:sp>
        <p:nvSpPr>
          <p:cNvPr id="59" name="TextBox 31">
            <a:extLst>
              <a:ext uri="{FF2B5EF4-FFF2-40B4-BE49-F238E27FC236}">
                <a16:creationId xmlns:a16="http://schemas.microsoft.com/office/drawing/2014/main" id="{077D0EE8-F584-3301-41E1-93AC2C06880C}"/>
              </a:ext>
            </a:extLst>
          </p:cNvPr>
          <p:cNvSpPr txBox="1"/>
          <p:nvPr/>
        </p:nvSpPr>
        <p:spPr>
          <a:xfrm>
            <a:off x="13411200" y="3563707"/>
            <a:ext cx="3657600" cy="552908"/>
          </a:xfrm>
          <a:prstGeom prst="rect">
            <a:avLst/>
          </a:prstGeom>
        </p:spPr>
        <p:txBody>
          <a:bodyPr wrap="square" lIns="0" tIns="0" rIns="0" bIns="0" rtlCol="0" anchor="t">
            <a:spAutoFit/>
          </a:bodyPr>
          <a:lstStyle/>
          <a:p>
            <a:pPr algn="l">
              <a:lnSpc>
                <a:spcPts val="4200"/>
              </a:lnSpc>
              <a:spcBef>
                <a:spcPct val="0"/>
              </a:spcBef>
            </a:pPr>
            <a:r>
              <a:rPr lang="en-US" sz="4400" b="1" u="sng" spc="-179" dirty="0">
                <a:solidFill>
                  <a:srgbClr val="00F8F8"/>
                </a:solidFill>
                <a:ea typeface="Touvlo"/>
                <a:cs typeface="Touvlo"/>
                <a:sym typeface="Touvlo"/>
              </a:rPr>
              <a:t>Implementation</a:t>
            </a:r>
          </a:p>
        </p:txBody>
      </p:sp>
      <p:sp>
        <p:nvSpPr>
          <p:cNvPr id="60" name="TextBox 59">
            <a:extLst>
              <a:ext uri="{FF2B5EF4-FFF2-40B4-BE49-F238E27FC236}">
                <a16:creationId xmlns:a16="http://schemas.microsoft.com/office/drawing/2014/main" id="{A2B619F3-40A6-80BA-B20D-AC10F8823090}"/>
              </a:ext>
            </a:extLst>
          </p:cNvPr>
          <p:cNvSpPr txBox="1"/>
          <p:nvPr/>
        </p:nvSpPr>
        <p:spPr>
          <a:xfrm>
            <a:off x="1137039" y="4341897"/>
            <a:ext cx="5047791" cy="4493538"/>
          </a:xfrm>
          <a:prstGeom prst="rect">
            <a:avLst/>
          </a:prstGeom>
          <a:noFill/>
        </p:spPr>
        <p:txBody>
          <a:bodyPr wrap="square" rtlCol="0">
            <a:spAutoFit/>
          </a:bodyPr>
          <a:lstStyle/>
          <a:p>
            <a:r>
              <a:rPr lang="en-US" sz="2200" dirty="0">
                <a:solidFill>
                  <a:schemeClr val="bg1">
                    <a:lumMod val="95000"/>
                  </a:schemeClr>
                </a:solidFill>
              </a:rPr>
              <a:t>To carry out this project, a combination of data analysis and visualization tools was used:</a:t>
            </a:r>
            <a:br>
              <a:rPr lang="en-US" sz="2200" dirty="0">
                <a:solidFill>
                  <a:schemeClr val="bg1">
                    <a:lumMod val="95000"/>
                  </a:schemeClr>
                </a:solidFill>
              </a:rPr>
            </a:br>
            <a:endParaRPr lang="en-US" sz="2200" dirty="0">
              <a:solidFill>
                <a:schemeClr val="bg1">
                  <a:lumMod val="95000"/>
                </a:schemeClr>
              </a:solidFill>
            </a:endParaRPr>
          </a:p>
          <a:p>
            <a:pPr>
              <a:buFont typeface="Arial" panose="020B0604020202020204" pitchFamily="34" charset="0"/>
              <a:buChar char="•"/>
            </a:pPr>
            <a:r>
              <a:rPr lang="en-US" sz="2200" b="1" dirty="0">
                <a:solidFill>
                  <a:schemeClr val="bg1">
                    <a:lumMod val="95000"/>
                  </a:schemeClr>
                </a:solidFill>
              </a:rPr>
              <a:t>Microsoft Power BI</a:t>
            </a:r>
            <a:r>
              <a:rPr lang="en-US" sz="2200" dirty="0">
                <a:solidFill>
                  <a:schemeClr val="bg1">
                    <a:lumMod val="95000"/>
                  </a:schemeClr>
                </a:solidFill>
              </a:rPr>
              <a:t> for building interactive dashboards and visual reports.</a:t>
            </a:r>
            <a:br>
              <a:rPr lang="en-US" sz="2200" dirty="0">
                <a:solidFill>
                  <a:schemeClr val="bg1">
                    <a:lumMod val="95000"/>
                  </a:schemeClr>
                </a:solidFill>
              </a:rPr>
            </a:br>
            <a:endParaRPr lang="en-US" sz="2200" dirty="0">
              <a:solidFill>
                <a:schemeClr val="bg1">
                  <a:lumMod val="95000"/>
                </a:schemeClr>
              </a:solidFill>
            </a:endParaRPr>
          </a:p>
          <a:p>
            <a:pPr>
              <a:buFont typeface="Arial" panose="020B0604020202020204" pitchFamily="34" charset="0"/>
              <a:buChar char="•"/>
            </a:pPr>
            <a:r>
              <a:rPr lang="en-US" sz="2200" b="1" dirty="0">
                <a:solidFill>
                  <a:schemeClr val="bg1">
                    <a:lumMod val="95000"/>
                  </a:schemeClr>
                </a:solidFill>
              </a:rPr>
              <a:t>Power Query</a:t>
            </a:r>
            <a:r>
              <a:rPr lang="en-US" sz="2200" dirty="0">
                <a:solidFill>
                  <a:schemeClr val="bg1">
                    <a:lumMod val="95000"/>
                  </a:schemeClr>
                </a:solidFill>
              </a:rPr>
              <a:t> for data transformation, cleansing, and merging.</a:t>
            </a:r>
            <a:br>
              <a:rPr lang="en-US" sz="2200" dirty="0">
                <a:solidFill>
                  <a:schemeClr val="bg1">
                    <a:lumMod val="95000"/>
                  </a:schemeClr>
                </a:solidFill>
              </a:rPr>
            </a:br>
            <a:endParaRPr lang="en-US" sz="2200" dirty="0">
              <a:solidFill>
                <a:schemeClr val="bg1">
                  <a:lumMod val="95000"/>
                </a:schemeClr>
              </a:solidFill>
            </a:endParaRPr>
          </a:p>
          <a:p>
            <a:pPr>
              <a:buFont typeface="Arial" panose="020B0604020202020204" pitchFamily="34" charset="0"/>
              <a:buChar char="•"/>
            </a:pPr>
            <a:r>
              <a:rPr lang="en-US" sz="2200" b="1" dirty="0">
                <a:solidFill>
                  <a:schemeClr val="bg1">
                    <a:lumMod val="95000"/>
                  </a:schemeClr>
                </a:solidFill>
              </a:rPr>
              <a:t>DAX (Data Analysis Expressions)</a:t>
            </a:r>
            <a:r>
              <a:rPr lang="en-US" sz="2200" dirty="0">
                <a:solidFill>
                  <a:schemeClr val="bg1">
                    <a:lumMod val="95000"/>
                  </a:schemeClr>
                </a:solidFill>
              </a:rPr>
              <a:t> for creating custom measures, KPIs, and time intelligence metrics.</a:t>
            </a:r>
          </a:p>
        </p:txBody>
      </p:sp>
      <p:sp>
        <p:nvSpPr>
          <p:cNvPr id="61" name="TextBox 60">
            <a:extLst>
              <a:ext uri="{FF2B5EF4-FFF2-40B4-BE49-F238E27FC236}">
                <a16:creationId xmlns:a16="http://schemas.microsoft.com/office/drawing/2014/main" id="{BF149EDD-06D2-1D61-C1D8-EA5AEAE4BF1F}"/>
              </a:ext>
            </a:extLst>
          </p:cNvPr>
          <p:cNvSpPr txBox="1"/>
          <p:nvPr/>
        </p:nvSpPr>
        <p:spPr>
          <a:xfrm>
            <a:off x="6926572" y="4269462"/>
            <a:ext cx="5047791" cy="5893921"/>
          </a:xfrm>
          <a:prstGeom prst="rect">
            <a:avLst/>
          </a:prstGeom>
          <a:noFill/>
        </p:spPr>
        <p:txBody>
          <a:bodyPr wrap="square" rtlCol="0">
            <a:spAutoFit/>
          </a:bodyPr>
          <a:lstStyle/>
          <a:p>
            <a:r>
              <a:rPr lang="en-US" sz="2200" b="1" dirty="0">
                <a:solidFill>
                  <a:schemeClr val="bg1">
                    <a:lumMod val="95000"/>
                  </a:schemeClr>
                </a:solidFill>
              </a:rPr>
              <a:t>- Data Collection</a:t>
            </a:r>
            <a:r>
              <a:rPr lang="en-US" sz="2200" dirty="0">
                <a:solidFill>
                  <a:schemeClr val="bg1">
                    <a:lumMod val="95000"/>
                  </a:schemeClr>
                </a:solidFill>
              </a:rPr>
              <a:t>: Got the data from an Excel file with multiple sheets, including financial records, HR data, ESG reports, and investment records.</a:t>
            </a:r>
            <a:br>
              <a:rPr lang="en-US" sz="1050" dirty="0">
                <a:solidFill>
                  <a:schemeClr val="bg1">
                    <a:lumMod val="95000"/>
                  </a:schemeClr>
                </a:solidFill>
              </a:rPr>
            </a:br>
            <a:r>
              <a:rPr lang="en-US" sz="800" dirty="0">
                <a:solidFill>
                  <a:srgbClr val="152B30"/>
                </a:solidFill>
              </a:rPr>
              <a:t>n</a:t>
            </a:r>
            <a:endParaRPr lang="en-US" sz="2200" dirty="0">
              <a:solidFill>
                <a:srgbClr val="152B30"/>
              </a:solidFill>
            </a:endParaRPr>
          </a:p>
          <a:p>
            <a:r>
              <a:rPr lang="en-US" sz="2200" b="1" dirty="0">
                <a:solidFill>
                  <a:schemeClr val="bg1">
                    <a:lumMod val="95000"/>
                  </a:schemeClr>
                </a:solidFill>
              </a:rPr>
              <a:t>- Data Cleaning &amp; Preparation</a:t>
            </a:r>
            <a:r>
              <a:rPr lang="en-US" sz="2200" dirty="0">
                <a:solidFill>
                  <a:schemeClr val="bg1">
                    <a:lumMod val="95000"/>
                  </a:schemeClr>
                </a:solidFill>
              </a:rPr>
              <a:t>: Performed extensive cleaning, handled missing values, corrected calculation errors, and ensured consistency across tables.</a:t>
            </a:r>
            <a:br>
              <a:rPr lang="en-US" sz="800" dirty="0">
                <a:solidFill>
                  <a:schemeClr val="bg1">
                    <a:lumMod val="95000"/>
                  </a:schemeClr>
                </a:solidFill>
              </a:rPr>
            </a:br>
            <a:r>
              <a:rPr lang="en-US" sz="800" dirty="0">
                <a:solidFill>
                  <a:srgbClr val="101A1D"/>
                </a:solidFill>
              </a:rPr>
              <a:t>y</a:t>
            </a:r>
            <a:endParaRPr lang="en-US" sz="2200" dirty="0">
              <a:solidFill>
                <a:srgbClr val="101A1D"/>
              </a:solidFill>
            </a:endParaRPr>
          </a:p>
          <a:p>
            <a:r>
              <a:rPr lang="en-US" sz="2200" b="1" dirty="0">
                <a:solidFill>
                  <a:schemeClr val="bg1">
                    <a:lumMod val="95000"/>
                  </a:schemeClr>
                </a:solidFill>
              </a:rPr>
              <a:t>- Data Modeling</a:t>
            </a:r>
            <a:r>
              <a:rPr lang="en-US" sz="2200" dirty="0">
                <a:solidFill>
                  <a:schemeClr val="bg1">
                    <a:lumMod val="95000"/>
                  </a:schemeClr>
                </a:solidFill>
              </a:rPr>
              <a:t>: Built a relational model linking financial, operational, and HR tables to enable cross-analysis and drill-down capabilities.</a:t>
            </a:r>
            <a:br>
              <a:rPr lang="en-US" sz="900" dirty="0">
                <a:solidFill>
                  <a:schemeClr val="bg1">
                    <a:lumMod val="95000"/>
                  </a:schemeClr>
                </a:solidFill>
              </a:rPr>
            </a:br>
            <a:r>
              <a:rPr lang="en-US" sz="900" dirty="0">
                <a:solidFill>
                  <a:srgbClr val="0E0F10"/>
                </a:solidFill>
              </a:rPr>
              <a:t>y</a:t>
            </a:r>
            <a:endParaRPr lang="en-US" sz="2200" dirty="0">
              <a:solidFill>
                <a:srgbClr val="0E0F10"/>
              </a:solidFill>
            </a:endParaRPr>
          </a:p>
          <a:p>
            <a:r>
              <a:rPr lang="en-US" sz="2200" b="1" dirty="0">
                <a:solidFill>
                  <a:schemeClr val="bg1">
                    <a:lumMod val="95000"/>
                  </a:schemeClr>
                </a:solidFill>
              </a:rPr>
              <a:t>- Requirement Mapping</a:t>
            </a:r>
            <a:r>
              <a:rPr lang="en-US" sz="2200" dirty="0">
                <a:solidFill>
                  <a:schemeClr val="bg1">
                    <a:lumMod val="95000"/>
                  </a:schemeClr>
                </a:solidFill>
              </a:rPr>
              <a:t>: Mapped  stakeholder questions to specific metrics  and created calculated columns and measures to address them.</a:t>
            </a:r>
          </a:p>
        </p:txBody>
      </p:sp>
      <p:sp>
        <p:nvSpPr>
          <p:cNvPr id="62" name="TextBox 61">
            <a:extLst>
              <a:ext uri="{FF2B5EF4-FFF2-40B4-BE49-F238E27FC236}">
                <a16:creationId xmlns:a16="http://schemas.microsoft.com/office/drawing/2014/main" id="{D5B89232-611B-8A17-E41B-8A4B109112B5}"/>
              </a:ext>
            </a:extLst>
          </p:cNvPr>
          <p:cNvSpPr txBox="1"/>
          <p:nvPr/>
        </p:nvSpPr>
        <p:spPr>
          <a:xfrm>
            <a:off x="12935409" y="4249505"/>
            <a:ext cx="5047791" cy="3816429"/>
          </a:xfrm>
          <a:prstGeom prst="rect">
            <a:avLst/>
          </a:prstGeom>
          <a:noFill/>
        </p:spPr>
        <p:txBody>
          <a:bodyPr wrap="square" rtlCol="0">
            <a:spAutoFit/>
          </a:bodyPr>
          <a:lstStyle/>
          <a:p>
            <a:pPr>
              <a:buFont typeface="Arial" panose="020B0604020202020204" pitchFamily="34" charset="0"/>
              <a:buChar char="•"/>
            </a:pPr>
            <a:r>
              <a:rPr lang="en-US" sz="2200" dirty="0">
                <a:solidFill>
                  <a:schemeClr val="bg1"/>
                </a:solidFill>
              </a:rPr>
              <a:t>Designed an interactive Power BI dashboard to visualize key metrics, track performance trends, and highlight risks.</a:t>
            </a:r>
            <a:br>
              <a:rPr lang="en-US" sz="2200" dirty="0">
                <a:solidFill>
                  <a:schemeClr val="bg1"/>
                </a:solidFill>
              </a:rPr>
            </a:br>
            <a:endParaRPr lang="en-US" sz="2200" dirty="0">
              <a:solidFill>
                <a:schemeClr val="bg1"/>
              </a:solidFill>
            </a:endParaRPr>
          </a:p>
          <a:p>
            <a:pPr>
              <a:buFont typeface="Arial" panose="020B0604020202020204" pitchFamily="34" charset="0"/>
              <a:buChar char="•"/>
            </a:pPr>
            <a:r>
              <a:rPr lang="en-US" sz="2200" dirty="0">
                <a:solidFill>
                  <a:schemeClr val="bg1"/>
                </a:solidFill>
              </a:rPr>
              <a:t>Implemented dynamic filters (by time, region, customer type, etc.) for tailored insights.</a:t>
            </a:r>
            <a:br>
              <a:rPr lang="en-US" sz="2200" dirty="0">
                <a:solidFill>
                  <a:schemeClr val="bg1"/>
                </a:solidFill>
              </a:rPr>
            </a:br>
            <a:endParaRPr lang="en-US" sz="2200" dirty="0">
              <a:solidFill>
                <a:schemeClr val="bg1"/>
              </a:solidFill>
            </a:endParaRPr>
          </a:p>
          <a:p>
            <a:pPr>
              <a:buFont typeface="Arial" panose="020B0604020202020204" pitchFamily="34" charset="0"/>
              <a:buChar char="•"/>
            </a:pPr>
            <a:r>
              <a:rPr lang="en-US" sz="2200" dirty="0">
                <a:solidFill>
                  <a:schemeClr val="bg1"/>
                </a:solidFill>
              </a:rPr>
              <a:t>Identified gaps (such as Low Customer Satisfaction) for further investigation.</a:t>
            </a:r>
          </a:p>
          <a:p>
            <a:endParaRPr lang="en-US" sz="2200" dirty="0">
              <a:solidFill>
                <a:schemeClr val="bg1"/>
              </a:solidFill>
            </a:endParaRPr>
          </a:p>
        </p:txBody>
      </p:sp>
      <p:sp>
        <p:nvSpPr>
          <p:cNvPr id="63" name="TextBox 17">
            <a:extLst>
              <a:ext uri="{FF2B5EF4-FFF2-40B4-BE49-F238E27FC236}">
                <a16:creationId xmlns:a16="http://schemas.microsoft.com/office/drawing/2014/main" id="{4D92F345-2BE2-1737-1418-EA2233D156F6}"/>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Data</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C60D7EBD-3BA8-03BB-1F74-50DA8AFDB5F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1804149A-CFC8-CEC7-9D38-8CEA3F5CFE9F}"/>
              </a:ext>
            </a:extLst>
          </p:cNvPr>
          <p:cNvGrpSpPr/>
          <p:nvPr/>
        </p:nvGrpSpPr>
        <p:grpSpPr>
          <a:xfrm>
            <a:off x="917734" y="3467100"/>
            <a:ext cx="16836865" cy="6400801"/>
            <a:chOff x="0" y="0"/>
            <a:chExt cx="925536" cy="1007605"/>
          </a:xfrm>
        </p:grpSpPr>
        <p:sp>
          <p:nvSpPr>
            <p:cNvPr id="3" name="Freeform 3">
              <a:extLst>
                <a:ext uri="{FF2B5EF4-FFF2-40B4-BE49-F238E27FC236}">
                  <a16:creationId xmlns:a16="http://schemas.microsoft.com/office/drawing/2014/main" id="{3968E3D5-8247-FDC1-493A-B6F57111BFFB}"/>
                </a:ext>
              </a:extLst>
            </p:cNvPr>
            <p:cNvSpPr/>
            <p:nvPr/>
          </p:nvSpPr>
          <p:spPr>
            <a:xfrm>
              <a:off x="0" y="0"/>
              <a:ext cx="925536" cy="1007605"/>
            </a:xfrm>
            <a:custGeom>
              <a:avLst/>
              <a:gdLst/>
              <a:ahLst/>
              <a:cxnLst/>
              <a:rect l="l" t="t" r="r" b="b"/>
              <a:pathLst>
                <a:path w="925536" h="1007605">
                  <a:moveTo>
                    <a:pt x="66092" y="0"/>
                  </a:moveTo>
                  <a:lnTo>
                    <a:pt x="859444" y="0"/>
                  </a:lnTo>
                  <a:cubicBezTo>
                    <a:pt x="895945" y="0"/>
                    <a:pt x="925536" y="29590"/>
                    <a:pt x="925536" y="66092"/>
                  </a:cubicBezTo>
                  <a:lnTo>
                    <a:pt x="925536" y="941513"/>
                  </a:lnTo>
                  <a:cubicBezTo>
                    <a:pt x="925536" y="978015"/>
                    <a:pt x="895945" y="1007605"/>
                    <a:pt x="859444" y="1007605"/>
                  </a:cubicBezTo>
                  <a:lnTo>
                    <a:pt x="66092" y="1007605"/>
                  </a:lnTo>
                  <a:cubicBezTo>
                    <a:pt x="29590" y="1007605"/>
                    <a:pt x="0" y="978015"/>
                    <a:pt x="0" y="941513"/>
                  </a:cubicBezTo>
                  <a:lnTo>
                    <a:pt x="0" y="66092"/>
                  </a:lnTo>
                  <a:cubicBezTo>
                    <a:pt x="0" y="29590"/>
                    <a:pt x="29590" y="0"/>
                    <a:pt x="66092" y="0"/>
                  </a:cubicBezTo>
                  <a:close/>
                </a:path>
              </a:pathLst>
            </a:custGeom>
            <a:gradFill rotWithShape="1">
              <a:gsLst>
                <a:gs pos="0">
                  <a:srgbClr val="1D454D">
                    <a:alpha val="100000"/>
                  </a:srgbClr>
                </a:gs>
                <a:gs pos="100000">
                  <a:srgbClr val="000000">
                    <a:alpha val="0"/>
                  </a:srgbClr>
                </a:gs>
              </a:gsLst>
              <a:lin ang="5400000"/>
            </a:gradFill>
          </p:spPr>
          <p:txBody>
            <a:bodyPr/>
            <a:lstStyle/>
            <a:p>
              <a:endParaRPr lang="en-US"/>
            </a:p>
          </p:txBody>
        </p:sp>
        <p:sp>
          <p:nvSpPr>
            <p:cNvPr id="4" name="TextBox 4">
              <a:extLst>
                <a:ext uri="{FF2B5EF4-FFF2-40B4-BE49-F238E27FC236}">
                  <a16:creationId xmlns:a16="http://schemas.microsoft.com/office/drawing/2014/main" id="{8C813BB3-E8C7-80D3-6542-3BE83243630F}"/>
                </a:ext>
              </a:extLst>
            </p:cNvPr>
            <p:cNvSpPr txBox="1"/>
            <p:nvPr/>
          </p:nvSpPr>
          <p:spPr>
            <a:xfrm>
              <a:off x="0" y="-47625"/>
              <a:ext cx="925536" cy="1055230"/>
            </a:xfrm>
            <a:prstGeom prst="rect">
              <a:avLst/>
            </a:prstGeom>
          </p:spPr>
          <p:txBody>
            <a:bodyPr lIns="50800" tIns="50800" rIns="50800" bIns="50800" rtlCol="0" anchor="ctr"/>
            <a:lstStyle/>
            <a:p>
              <a:pPr algn="ctr">
                <a:lnSpc>
                  <a:spcPts val="2800"/>
                </a:lnSpc>
              </a:pPr>
              <a:endParaRPr/>
            </a:p>
          </p:txBody>
        </p:sp>
      </p:grpSp>
      <p:sp>
        <p:nvSpPr>
          <p:cNvPr id="30" name="TextBox 30">
            <a:extLst>
              <a:ext uri="{FF2B5EF4-FFF2-40B4-BE49-F238E27FC236}">
                <a16:creationId xmlns:a16="http://schemas.microsoft.com/office/drawing/2014/main" id="{FFB6E79A-46E1-0633-14DD-0232872205CB}"/>
              </a:ext>
            </a:extLst>
          </p:cNvPr>
          <p:cNvSpPr txBox="1"/>
          <p:nvPr/>
        </p:nvSpPr>
        <p:spPr>
          <a:xfrm>
            <a:off x="818265" y="1900728"/>
            <a:ext cx="2610735" cy="1193800"/>
          </a:xfrm>
          <a:prstGeom prst="rect">
            <a:avLst/>
          </a:prstGeom>
        </p:spPr>
        <p:txBody>
          <a:bodyPr wrap="square" lIns="0" tIns="0" rIns="0" bIns="0" rtlCol="0" anchor="t">
            <a:spAutoFit/>
          </a:bodyPr>
          <a:lstStyle/>
          <a:p>
            <a:pPr algn="l">
              <a:lnSpc>
                <a:spcPts val="9799"/>
              </a:lnSpc>
              <a:spcBef>
                <a:spcPct val="0"/>
              </a:spcBef>
            </a:pPr>
            <a:r>
              <a:rPr lang="en-US" sz="6999" spc="-510" dirty="0">
                <a:solidFill>
                  <a:srgbClr val="00F8F8"/>
                </a:solidFill>
                <a:latin typeface="Touvlo"/>
                <a:ea typeface="Touvlo"/>
                <a:cs typeface="Touvlo"/>
                <a:sym typeface="Touvlo"/>
              </a:rPr>
              <a:t>Data</a:t>
            </a:r>
          </a:p>
        </p:txBody>
      </p:sp>
      <p:sp>
        <p:nvSpPr>
          <p:cNvPr id="44" name="TextBox 17">
            <a:extLst>
              <a:ext uri="{FF2B5EF4-FFF2-40B4-BE49-F238E27FC236}">
                <a16:creationId xmlns:a16="http://schemas.microsoft.com/office/drawing/2014/main" id="{C9C3164D-2514-1291-8264-303ECD6F2C8A}"/>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5" name="TextBox 18">
            <a:extLst>
              <a:ext uri="{FF2B5EF4-FFF2-40B4-BE49-F238E27FC236}">
                <a16:creationId xmlns:a16="http://schemas.microsoft.com/office/drawing/2014/main" id="{B3BEC49C-C167-E0AB-3B47-5B1120F24363}"/>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46" name="TextBox 19">
            <a:extLst>
              <a:ext uri="{FF2B5EF4-FFF2-40B4-BE49-F238E27FC236}">
                <a16:creationId xmlns:a16="http://schemas.microsoft.com/office/drawing/2014/main" id="{50881D5A-E71B-2596-7709-021424FCB7C1}"/>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47" name="TextBox 17">
            <a:extLst>
              <a:ext uri="{FF2B5EF4-FFF2-40B4-BE49-F238E27FC236}">
                <a16:creationId xmlns:a16="http://schemas.microsoft.com/office/drawing/2014/main" id="{54BC3E39-AF88-B11A-40D2-D6D3DD0D8B8C}"/>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48" name="TextBox 18">
            <a:extLst>
              <a:ext uri="{FF2B5EF4-FFF2-40B4-BE49-F238E27FC236}">
                <a16:creationId xmlns:a16="http://schemas.microsoft.com/office/drawing/2014/main" id="{2F629961-438F-8F95-C3B9-C359925C2474}"/>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49" name="TextBox 17">
            <a:extLst>
              <a:ext uri="{FF2B5EF4-FFF2-40B4-BE49-F238E27FC236}">
                <a16:creationId xmlns:a16="http://schemas.microsoft.com/office/drawing/2014/main" id="{51F30082-C8C0-4EDF-B856-78D012177B05}"/>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51" name="TextBox 19">
            <a:extLst>
              <a:ext uri="{FF2B5EF4-FFF2-40B4-BE49-F238E27FC236}">
                <a16:creationId xmlns:a16="http://schemas.microsoft.com/office/drawing/2014/main" id="{FCEEB74E-CEF8-B653-8144-103356A918AF}"/>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60" name="TextBox 59">
            <a:extLst>
              <a:ext uri="{FF2B5EF4-FFF2-40B4-BE49-F238E27FC236}">
                <a16:creationId xmlns:a16="http://schemas.microsoft.com/office/drawing/2014/main" id="{10B4AB18-D3B8-5B75-F252-54C328F97CB5}"/>
              </a:ext>
            </a:extLst>
          </p:cNvPr>
          <p:cNvSpPr txBox="1"/>
          <p:nvPr/>
        </p:nvSpPr>
        <p:spPr>
          <a:xfrm>
            <a:off x="1143000" y="3690072"/>
            <a:ext cx="16836865" cy="6247864"/>
          </a:xfrm>
          <a:prstGeom prst="rect">
            <a:avLst/>
          </a:prstGeom>
          <a:noFill/>
        </p:spPr>
        <p:txBody>
          <a:bodyPr wrap="square" rtlCol="0">
            <a:spAutoFit/>
          </a:bodyPr>
          <a:lstStyle/>
          <a:p>
            <a:r>
              <a:rPr lang="en-US" sz="2000" dirty="0">
                <a:solidFill>
                  <a:schemeClr val="bg1">
                    <a:lumMod val="95000"/>
                  </a:schemeClr>
                </a:solidFill>
              </a:rPr>
              <a:t>The project leveraged a rich and diverse dataset composed of multiple interrelated tables covering the company’s financial, operational, and strategic domains. The key tables included:</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Financial Data</a:t>
            </a:r>
            <a:r>
              <a:rPr lang="en-US" sz="2000" dirty="0">
                <a:solidFill>
                  <a:schemeClr val="bg1">
                    <a:lumMod val="95000"/>
                  </a:schemeClr>
                </a:solidFill>
              </a:rPr>
              <a:t>: Captured core financial metrics such as revenue, expenses, net profit, total assets, total liabilities, cash flow, and equity over time.</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Revenue Breakdown</a:t>
            </a:r>
            <a:r>
              <a:rPr lang="en-US" sz="2000" dirty="0">
                <a:solidFill>
                  <a:schemeClr val="bg1">
                    <a:lumMod val="95000"/>
                  </a:schemeClr>
                </a:solidFill>
              </a:rPr>
              <a:t>: Detailed revenue segmented by region, customer type, and product category.</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Growth Forecast</a:t>
            </a:r>
            <a:r>
              <a:rPr lang="en-US" sz="2000" dirty="0">
                <a:solidFill>
                  <a:schemeClr val="bg1">
                    <a:lumMod val="95000"/>
                  </a:schemeClr>
                </a:solidFill>
              </a:rPr>
              <a:t>: Included historical and projected financial figures used for forecasting future growth.</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Customer Data</a:t>
            </a:r>
            <a:r>
              <a:rPr lang="en-US" sz="2000" dirty="0">
                <a:solidFill>
                  <a:schemeClr val="bg1">
                    <a:lumMod val="95000"/>
                  </a:schemeClr>
                </a:solidFill>
              </a:rPr>
              <a:t>: Contained customer profiles, types, satisfaction scores, and transactional history for analyzing retention and segmentation.</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Employee Information</a:t>
            </a:r>
            <a:r>
              <a:rPr lang="en-US" sz="2000" dirty="0">
                <a:solidFill>
                  <a:schemeClr val="bg1">
                    <a:lumMod val="95000"/>
                  </a:schemeClr>
                </a:solidFill>
              </a:rPr>
              <a:t>: Included roles, departments, tenure, and performance indicators, used to evaluate talent investment and performance correlation.</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Supplier Costs</a:t>
            </a:r>
            <a:r>
              <a:rPr lang="en-US" sz="2000" dirty="0">
                <a:solidFill>
                  <a:schemeClr val="bg1">
                    <a:lumMod val="95000"/>
                  </a:schemeClr>
                </a:solidFill>
              </a:rPr>
              <a:t>: Tracked cost and spending across suppliers to identify optimization opportunities.</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Investment Portfolio</a:t>
            </a:r>
            <a:r>
              <a:rPr lang="en-US" sz="2000" dirty="0">
                <a:solidFill>
                  <a:schemeClr val="bg1">
                    <a:lumMod val="95000"/>
                  </a:schemeClr>
                </a:solidFill>
              </a:rPr>
              <a:t>: Held data on capital expenditures and ROI, used for evaluating investment performance.</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ESG Table</a:t>
            </a:r>
            <a:r>
              <a:rPr lang="en-US" sz="2000" dirty="0">
                <a:solidFill>
                  <a:schemeClr val="bg1">
                    <a:lumMod val="95000"/>
                  </a:schemeClr>
                </a:solidFill>
              </a:rPr>
              <a:t>: Environmental, Social, and Governance-related data with financial impact metrics.</a:t>
            </a:r>
            <a:br>
              <a:rPr lang="en-US" sz="2000" dirty="0">
                <a:solidFill>
                  <a:schemeClr val="bg1">
                    <a:lumMod val="95000"/>
                  </a:schemeClr>
                </a:solidFill>
              </a:rPr>
            </a:br>
            <a:endParaRPr lang="en-US" sz="2000" dirty="0">
              <a:solidFill>
                <a:schemeClr val="bg1">
                  <a:lumMod val="95000"/>
                </a:schemeClr>
              </a:solidFill>
            </a:endParaRPr>
          </a:p>
          <a:p>
            <a:pPr>
              <a:buFont typeface="Arial" panose="020B0604020202020204" pitchFamily="34" charset="0"/>
              <a:buChar char="•"/>
            </a:pPr>
            <a:r>
              <a:rPr lang="en-US" sz="2000" b="1" dirty="0">
                <a:solidFill>
                  <a:schemeClr val="bg1">
                    <a:lumMod val="95000"/>
                  </a:schemeClr>
                </a:solidFill>
              </a:rPr>
              <a:t>Outstanding Loans and Tax Obligations</a:t>
            </a:r>
            <a:r>
              <a:rPr lang="en-US" sz="2000" dirty="0">
                <a:solidFill>
                  <a:schemeClr val="bg1">
                    <a:lumMod val="95000"/>
                  </a:schemeClr>
                </a:solidFill>
              </a:rPr>
              <a:t>: Captured liabilities and financial commitments to assess risks and financial health.</a:t>
            </a:r>
          </a:p>
        </p:txBody>
      </p:sp>
      <p:sp>
        <p:nvSpPr>
          <p:cNvPr id="63" name="TextBox 17">
            <a:extLst>
              <a:ext uri="{FF2B5EF4-FFF2-40B4-BE49-F238E27FC236}">
                <a16:creationId xmlns:a16="http://schemas.microsoft.com/office/drawing/2014/main" id="{A3181AA9-E55F-480A-A43C-9D9B47F38A1E}"/>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Data</a:t>
            </a:r>
          </a:p>
        </p:txBody>
      </p:sp>
    </p:spTree>
    <p:extLst>
      <p:ext uri="{BB962C8B-B14F-4D97-AF65-F5344CB8AC3E}">
        <p14:creationId xmlns:p14="http://schemas.microsoft.com/office/powerpoint/2010/main" val="2078080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rgbClr val="000000">
                <a:alpha val="100000"/>
              </a:srgbClr>
            </a:gs>
            <a:gs pos="100000">
              <a:srgbClr val="191818">
                <a:alpha val="100000"/>
              </a:srgbClr>
            </a:gs>
          </a:gsLst>
          <a:lin ang="0"/>
        </a:gradFill>
        <a:effectLst/>
      </p:bgPr>
    </p:bg>
    <p:spTree>
      <p:nvGrpSpPr>
        <p:cNvPr id="1" name="">
          <a:extLst>
            <a:ext uri="{FF2B5EF4-FFF2-40B4-BE49-F238E27FC236}">
              <a16:creationId xmlns:a16="http://schemas.microsoft.com/office/drawing/2014/main" id="{2401A46B-2AC0-84BF-4B09-8882DD4A1058}"/>
            </a:ext>
          </a:extLst>
        </p:cNvPr>
        <p:cNvGrpSpPr/>
        <p:nvPr/>
      </p:nvGrpSpPr>
      <p:grpSpPr>
        <a:xfrm>
          <a:off x="0" y="0"/>
          <a:ext cx="0" cy="0"/>
          <a:chOff x="0" y="0"/>
          <a:chExt cx="0" cy="0"/>
        </a:xfrm>
      </p:grpSpPr>
      <p:sp>
        <p:nvSpPr>
          <p:cNvPr id="30" name="TextBox 30">
            <a:extLst>
              <a:ext uri="{FF2B5EF4-FFF2-40B4-BE49-F238E27FC236}">
                <a16:creationId xmlns:a16="http://schemas.microsoft.com/office/drawing/2014/main" id="{C6C36920-45CD-8A28-27DB-4BA2F4F8C887}"/>
              </a:ext>
            </a:extLst>
          </p:cNvPr>
          <p:cNvSpPr txBox="1"/>
          <p:nvPr/>
        </p:nvSpPr>
        <p:spPr>
          <a:xfrm>
            <a:off x="613229" y="5143500"/>
            <a:ext cx="4343400" cy="1256754"/>
          </a:xfrm>
          <a:prstGeom prst="rect">
            <a:avLst/>
          </a:prstGeom>
        </p:spPr>
        <p:txBody>
          <a:bodyPr wrap="square" lIns="0" tIns="0" rIns="0" bIns="0" rtlCol="0" anchor="t">
            <a:spAutoFit/>
          </a:bodyPr>
          <a:lstStyle/>
          <a:p>
            <a:pPr algn="ctr">
              <a:lnSpc>
                <a:spcPts val="9799"/>
              </a:lnSpc>
              <a:spcBef>
                <a:spcPct val="0"/>
              </a:spcBef>
            </a:pPr>
            <a:r>
              <a:rPr lang="en-US" sz="8800" spc="-510" dirty="0">
                <a:solidFill>
                  <a:srgbClr val="00F8F8"/>
                </a:solidFill>
                <a:ea typeface="Touvlo"/>
                <a:cs typeface="Touvlo"/>
                <a:sym typeface="Touvlo"/>
              </a:rPr>
              <a:t>Schema</a:t>
            </a:r>
          </a:p>
        </p:txBody>
      </p:sp>
      <p:sp>
        <p:nvSpPr>
          <p:cNvPr id="44" name="TextBox 17">
            <a:extLst>
              <a:ext uri="{FF2B5EF4-FFF2-40B4-BE49-F238E27FC236}">
                <a16:creationId xmlns:a16="http://schemas.microsoft.com/office/drawing/2014/main" id="{52C64707-2184-18DC-9F09-60F3B01AB969}"/>
              </a:ext>
            </a:extLst>
          </p:cNvPr>
          <p:cNvSpPr txBox="1"/>
          <p:nvPr/>
        </p:nvSpPr>
        <p:spPr>
          <a:xfrm>
            <a:off x="861879" y="830263"/>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Background</a:t>
            </a:r>
          </a:p>
        </p:txBody>
      </p:sp>
      <p:sp>
        <p:nvSpPr>
          <p:cNvPr id="45" name="TextBox 18">
            <a:extLst>
              <a:ext uri="{FF2B5EF4-FFF2-40B4-BE49-F238E27FC236}">
                <a16:creationId xmlns:a16="http://schemas.microsoft.com/office/drawing/2014/main" id="{B8CA47A9-4B3A-7065-FA87-E27517FB3A47}"/>
              </a:ext>
            </a:extLst>
          </p:cNvPr>
          <p:cNvSpPr txBox="1"/>
          <p:nvPr/>
        </p:nvSpPr>
        <p:spPr>
          <a:xfrm>
            <a:off x="2938015" y="830263"/>
            <a:ext cx="1619597"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Project Goals</a:t>
            </a:r>
          </a:p>
        </p:txBody>
      </p:sp>
      <p:sp>
        <p:nvSpPr>
          <p:cNvPr id="46" name="TextBox 19">
            <a:extLst>
              <a:ext uri="{FF2B5EF4-FFF2-40B4-BE49-F238E27FC236}">
                <a16:creationId xmlns:a16="http://schemas.microsoft.com/office/drawing/2014/main" id="{E569B53D-9269-2FD8-6AFC-E8A76D5B64AA}"/>
              </a:ext>
            </a:extLst>
          </p:cNvPr>
          <p:cNvSpPr txBox="1"/>
          <p:nvPr/>
        </p:nvSpPr>
        <p:spPr>
          <a:xfrm>
            <a:off x="13432620" y="830263"/>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Business Impact</a:t>
            </a:r>
          </a:p>
        </p:txBody>
      </p:sp>
      <p:sp>
        <p:nvSpPr>
          <p:cNvPr id="47" name="TextBox 17">
            <a:extLst>
              <a:ext uri="{FF2B5EF4-FFF2-40B4-BE49-F238E27FC236}">
                <a16:creationId xmlns:a16="http://schemas.microsoft.com/office/drawing/2014/main" id="{94D7FCC8-48E3-F4A1-926C-9DF69BE26340}"/>
              </a:ext>
            </a:extLst>
          </p:cNvPr>
          <p:cNvSpPr txBox="1"/>
          <p:nvPr/>
        </p:nvSpPr>
        <p:spPr>
          <a:xfrm>
            <a:off x="5109748" y="831850"/>
            <a:ext cx="2478224"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Questions to answer</a:t>
            </a:r>
          </a:p>
        </p:txBody>
      </p:sp>
      <p:sp>
        <p:nvSpPr>
          <p:cNvPr id="48" name="TextBox 18">
            <a:extLst>
              <a:ext uri="{FF2B5EF4-FFF2-40B4-BE49-F238E27FC236}">
                <a16:creationId xmlns:a16="http://schemas.microsoft.com/office/drawing/2014/main" id="{3225D30F-BEB4-E0B2-0124-4545D4D588C5}"/>
              </a:ext>
            </a:extLst>
          </p:cNvPr>
          <p:cNvSpPr txBox="1"/>
          <p:nvPr/>
        </p:nvSpPr>
        <p:spPr>
          <a:xfrm>
            <a:off x="8140108" y="831850"/>
            <a:ext cx="1524000"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methodology</a:t>
            </a:r>
          </a:p>
        </p:txBody>
      </p:sp>
      <p:sp>
        <p:nvSpPr>
          <p:cNvPr id="49" name="TextBox 17">
            <a:extLst>
              <a:ext uri="{FF2B5EF4-FFF2-40B4-BE49-F238E27FC236}">
                <a16:creationId xmlns:a16="http://schemas.microsoft.com/office/drawing/2014/main" id="{2C5336CE-CF0C-8FCD-4B4B-D758AEC9DD8E}"/>
              </a:ext>
            </a:extLst>
          </p:cNvPr>
          <p:cNvSpPr txBox="1"/>
          <p:nvPr/>
        </p:nvSpPr>
        <p:spPr>
          <a:xfrm>
            <a:off x="11824432" y="831850"/>
            <a:ext cx="1056052" cy="359073"/>
          </a:xfrm>
          <a:prstGeom prst="rect">
            <a:avLst/>
          </a:prstGeom>
        </p:spPr>
        <p:txBody>
          <a:bodyPr lIns="0" tIns="0" rIns="0" bIns="0" rtlCol="0" anchor="t">
            <a:spAutoFit/>
          </a:bodyPr>
          <a:lstStyle/>
          <a:p>
            <a:pPr algn="ctr">
              <a:lnSpc>
                <a:spcPts val="2800"/>
              </a:lnSpc>
              <a:spcBef>
                <a:spcPct val="0"/>
              </a:spcBef>
            </a:pPr>
            <a:r>
              <a:rPr lang="en-US" sz="2400" spc="-146" dirty="0">
                <a:solidFill>
                  <a:schemeClr val="bg1"/>
                </a:solidFill>
                <a:ea typeface="Touvlo Bold"/>
                <a:cs typeface="Touvlo Bold"/>
                <a:sym typeface="Touvlo Bold"/>
              </a:rPr>
              <a:t>Analysis</a:t>
            </a:r>
          </a:p>
        </p:txBody>
      </p:sp>
      <p:sp>
        <p:nvSpPr>
          <p:cNvPr id="51" name="TextBox 19">
            <a:extLst>
              <a:ext uri="{FF2B5EF4-FFF2-40B4-BE49-F238E27FC236}">
                <a16:creationId xmlns:a16="http://schemas.microsoft.com/office/drawing/2014/main" id="{92E7DDDC-0BBA-9762-E2CF-81D3239B6FF2}"/>
              </a:ext>
            </a:extLst>
          </p:cNvPr>
          <p:cNvSpPr txBox="1"/>
          <p:nvPr/>
        </p:nvSpPr>
        <p:spPr>
          <a:xfrm>
            <a:off x="15869679" y="822027"/>
            <a:ext cx="1884921" cy="359073"/>
          </a:xfrm>
          <a:prstGeom prst="rect">
            <a:avLst/>
          </a:prstGeom>
        </p:spPr>
        <p:txBody>
          <a:bodyPr wrap="square" lIns="0" tIns="0" rIns="0" bIns="0" rtlCol="0" anchor="t">
            <a:spAutoFit/>
          </a:bodyPr>
          <a:lstStyle/>
          <a:p>
            <a:pPr algn="ctr">
              <a:lnSpc>
                <a:spcPts val="2800"/>
              </a:lnSpc>
              <a:spcBef>
                <a:spcPct val="0"/>
              </a:spcBef>
            </a:pPr>
            <a:r>
              <a:rPr lang="en-US" sz="2400" spc="-146" dirty="0">
                <a:solidFill>
                  <a:schemeClr val="bg1"/>
                </a:solidFill>
                <a:ea typeface="Touvlo"/>
                <a:cs typeface="Touvlo"/>
                <a:sym typeface="Touvlo"/>
              </a:rPr>
              <a:t>Conclusion</a:t>
            </a:r>
          </a:p>
        </p:txBody>
      </p:sp>
      <p:sp>
        <p:nvSpPr>
          <p:cNvPr id="63" name="TextBox 17">
            <a:extLst>
              <a:ext uri="{FF2B5EF4-FFF2-40B4-BE49-F238E27FC236}">
                <a16:creationId xmlns:a16="http://schemas.microsoft.com/office/drawing/2014/main" id="{0A282209-C399-C71F-AF5B-406C66896BD6}"/>
              </a:ext>
            </a:extLst>
          </p:cNvPr>
          <p:cNvSpPr txBox="1"/>
          <p:nvPr/>
        </p:nvSpPr>
        <p:spPr>
          <a:xfrm>
            <a:off x="10216244" y="822027"/>
            <a:ext cx="1056052" cy="359073"/>
          </a:xfrm>
          <a:prstGeom prst="rect">
            <a:avLst/>
          </a:prstGeom>
        </p:spPr>
        <p:txBody>
          <a:bodyPr lIns="0" tIns="0" rIns="0" bIns="0" rtlCol="0" anchor="t">
            <a:spAutoFit/>
          </a:bodyPr>
          <a:lstStyle/>
          <a:p>
            <a:pPr algn="ctr">
              <a:lnSpc>
                <a:spcPts val="2800"/>
              </a:lnSpc>
              <a:spcBef>
                <a:spcPct val="0"/>
              </a:spcBef>
            </a:pPr>
            <a:r>
              <a:rPr lang="en-US" sz="2400" b="1" spc="-146" dirty="0">
                <a:solidFill>
                  <a:srgbClr val="00F8F8"/>
                </a:solidFill>
                <a:ea typeface="Touvlo Bold"/>
                <a:cs typeface="Touvlo Bold"/>
                <a:sym typeface="Touvlo Bold"/>
              </a:rPr>
              <a:t>Data</a:t>
            </a:r>
          </a:p>
        </p:txBody>
      </p:sp>
      <p:pic>
        <p:nvPicPr>
          <p:cNvPr id="8" name="Picture 7">
            <a:extLst>
              <a:ext uri="{FF2B5EF4-FFF2-40B4-BE49-F238E27FC236}">
                <a16:creationId xmlns:a16="http://schemas.microsoft.com/office/drawing/2014/main" id="{FF5021B4-44C7-867E-9E0E-E76AB4FF2CA0}"/>
              </a:ext>
            </a:extLst>
          </p:cNvPr>
          <p:cNvPicPr>
            <a:picLocks noChangeAspect="1"/>
          </p:cNvPicPr>
          <p:nvPr/>
        </p:nvPicPr>
        <p:blipFill>
          <a:blip r:embed="rId2"/>
          <a:stretch>
            <a:fillRect/>
          </a:stretch>
        </p:blipFill>
        <p:spPr>
          <a:xfrm>
            <a:off x="5504403" y="2324100"/>
            <a:ext cx="12173997" cy="6836167"/>
          </a:xfrm>
          <a:prstGeom prst="rect">
            <a:avLst/>
          </a:prstGeom>
        </p:spPr>
      </p:pic>
    </p:spTree>
    <p:extLst>
      <p:ext uri="{BB962C8B-B14F-4D97-AF65-F5344CB8AC3E}">
        <p14:creationId xmlns:p14="http://schemas.microsoft.com/office/powerpoint/2010/main" val="568379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974</TotalTime>
  <Words>2133</Words>
  <Application>Microsoft Office PowerPoint</Application>
  <PresentationFormat>Custom</PresentationFormat>
  <Paragraphs>328</Paragraphs>
  <Slides>24</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Touvlo</vt:lpstr>
      <vt:lpstr>Wingdings</vt:lpstr>
      <vt:lpstr>Arial</vt:lpstr>
      <vt:lpstr>Calibri</vt:lpstr>
      <vt:lpstr>Touvlo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LENOVO</dc:creator>
  <cp:lastModifiedBy>نور الدين خالد السيد توفيق شعبان</cp:lastModifiedBy>
  <cp:revision>8</cp:revision>
  <dcterms:created xsi:type="dcterms:W3CDTF">2006-08-16T00:00:00Z</dcterms:created>
  <dcterms:modified xsi:type="dcterms:W3CDTF">2025-04-16T23:50:28Z</dcterms:modified>
  <dc:identifier>DAGktkBhHb8</dc:identifier>
</cp:coreProperties>
</file>