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566C1-DF6F-411F-89B4-41A3A848AF7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99DE2B4-712D-4E5C-8641-C55477582487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01BB8A67-5216-4C32-97FB-18FF813AED98}" type="sibTrans" cxnId="{CE8EC077-A237-4EDA-8930-AC24EDB817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>
            <a:noFill/>
          </a:endParaRPr>
        </a:p>
      </dgm:t>
      <dgm:extLst>
        <a:ext uri="{E40237B7-FDA0-4F09-8148-C483321AD2D9}">
          <dgm14:cNvPr xmlns:dgm14="http://schemas.microsoft.com/office/drawing/2010/diagram" id="0" name="" descr="A person in a blue suit&#10;&#10;Description automatically generated">
            <a:extLst>
              <a:ext uri="{FF2B5EF4-FFF2-40B4-BE49-F238E27FC236}">
                <a16:creationId xmlns:a16="http://schemas.microsoft.com/office/drawing/2014/main" id="{53537246-D47F-518C-01E1-AF69FD415071}"/>
              </a:ext>
            </a:extLst>
          </dgm14:cNvPr>
        </a:ext>
      </dgm:extLst>
    </dgm:pt>
    <dgm:pt modelId="{24900DD6-4DD1-4EE4-B326-5B150A04120B}" type="parTrans" cxnId="{CE8EC077-A237-4EDA-8930-AC24EDB817A5}">
      <dgm:prSet/>
      <dgm:spPr/>
      <dgm:t>
        <a:bodyPr/>
        <a:lstStyle/>
        <a:p>
          <a:endParaRPr lang="en-US">
            <a:noFill/>
          </a:endParaRPr>
        </a:p>
      </dgm:t>
    </dgm:pt>
    <dgm:pt modelId="{B6E095C0-8324-4765-BACD-A1484E8F29B9}" type="pres">
      <dgm:prSet presAssocID="{93E566C1-DF6F-411F-89B4-41A3A848AF7D}" presName="Name0" presStyleCnt="0">
        <dgm:presLayoutVars>
          <dgm:chMax val="7"/>
          <dgm:chPref val="7"/>
          <dgm:dir/>
        </dgm:presLayoutVars>
      </dgm:prSet>
      <dgm:spPr/>
    </dgm:pt>
    <dgm:pt modelId="{9A331BFF-47BD-4880-BB8E-E773DBB9AEE0}" type="pres">
      <dgm:prSet presAssocID="{93E566C1-DF6F-411F-89B4-41A3A848AF7D}" presName="Name1" presStyleCnt="0"/>
      <dgm:spPr/>
    </dgm:pt>
    <dgm:pt modelId="{A83E736E-4F1B-4B4B-B403-5211BFBDDFE0}" type="pres">
      <dgm:prSet presAssocID="{01BB8A67-5216-4C32-97FB-18FF813AED98}" presName="picture_1" presStyleCnt="0"/>
      <dgm:spPr/>
    </dgm:pt>
    <dgm:pt modelId="{730FF2E4-9606-4FE3-A30B-941BA727291F}" type="pres">
      <dgm:prSet presAssocID="{01BB8A67-5216-4C32-97FB-18FF813AED98}" presName="pictureRepeatNode" presStyleLbl="alignImgPlace1" presStyleIdx="0" presStyleCnt="1" custScaleX="183154" custScaleY="173407"/>
      <dgm:spPr/>
    </dgm:pt>
    <dgm:pt modelId="{FFF5603C-0078-4D12-8E8F-979EAA78083D}" type="pres">
      <dgm:prSet presAssocID="{099DE2B4-712D-4E5C-8641-C55477582487}" presName="text_1" presStyleLbl="node1" presStyleIdx="0" presStyleCnt="0" custLinFactY="-69022" custLinFactNeighborX="13569" custLinFactNeighborY="-100000">
        <dgm:presLayoutVars>
          <dgm:bulletEnabled val="1"/>
        </dgm:presLayoutVars>
      </dgm:prSet>
      <dgm:spPr/>
    </dgm:pt>
  </dgm:ptLst>
  <dgm:cxnLst>
    <dgm:cxn modelId="{BCED8D29-A698-4504-9585-6BFEB900F11D}" type="presOf" srcId="{93E566C1-DF6F-411F-89B4-41A3A848AF7D}" destId="{B6E095C0-8324-4765-BACD-A1484E8F29B9}" srcOrd="0" destOrd="0" presId="urn:microsoft.com/office/officeart/2008/layout/CircularPictureCallout"/>
    <dgm:cxn modelId="{670A523C-F4C6-4D47-9113-05C1D2A4A6F5}" type="presOf" srcId="{01BB8A67-5216-4C32-97FB-18FF813AED98}" destId="{730FF2E4-9606-4FE3-A30B-941BA727291F}" srcOrd="0" destOrd="0" presId="urn:microsoft.com/office/officeart/2008/layout/CircularPictureCallout"/>
    <dgm:cxn modelId="{CE8EC077-A237-4EDA-8930-AC24EDB817A5}" srcId="{93E566C1-DF6F-411F-89B4-41A3A848AF7D}" destId="{099DE2B4-712D-4E5C-8641-C55477582487}" srcOrd="0" destOrd="0" parTransId="{24900DD6-4DD1-4EE4-B326-5B150A04120B}" sibTransId="{01BB8A67-5216-4C32-97FB-18FF813AED98}"/>
    <dgm:cxn modelId="{11729A9C-200A-41A0-A7D9-468F440D4983}" type="presOf" srcId="{099DE2B4-712D-4E5C-8641-C55477582487}" destId="{FFF5603C-0078-4D12-8E8F-979EAA78083D}" srcOrd="0" destOrd="0" presId="urn:microsoft.com/office/officeart/2008/layout/CircularPictureCallout"/>
    <dgm:cxn modelId="{B273A538-A3D4-4933-8EA2-DB06FA1933C3}" type="presParOf" srcId="{B6E095C0-8324-4765-BACD-A1484E8F29B9}" destId="{9A331BFF-47BD-4880-BB8E-E773DBB9AEE0}" srcOrd="0" destOrd="0" presId="urn:microsoft.com/office/officeart/2008/layout/CircularPictureCallout"/>
    <dgm:cxn modelId="{C5015A19-DDBE-4A2E-BC3B-175AFA1D5266}" type="presParOf" srcId="{9A331BFF-47BD-4880-BB8E-E773DBB9AEE0}" destId="{A83E736E-4F1B-4B4B-B403-5211BFBDDFE0}" srcOrd="0" destOrd="0" presId="urn:microsoft.com/office/officeart/2008/layout/CircularPictureCallout"/>
    <dgm:cxn modelId="{9AD4E12E-560A-4795-8240-F927B3D66E16}" type="presParOf" srcId="{A83E736E-4F1B-4B4B-B403-5211BFBDDFE0}" destId="{730FF2E4-9606-4FE3-A30B-941BA727291F}" srcOrd="0" destOrd="0" presId="urn:microsoft.com/office/officeart/2008/layout/CircularPictureCallout"/>
    <dgm:cxn modelId="{D95EB7FC-C7EC-4959-B3F7-C1B30593DABE}" type="presParOf" srcId="{9A331BFF-47BD-4880-BB8E-E773DBB9AEE0}" destId="{FFF5603C-0078-4D12-8E8F-979EAA78083D}" srcOrd="1" destOrd="0" presId="urn:microsoft.com/office/officeart/2008/layout/CircularPictureCallou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F904D-387F-4052-9346-D7A676F2D6F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27C62C-91A3-4909-B1AB-A7C5FB1AF54E}">
      <dgm:prSet/>
      <dgm:spPr/>
      <dgm:t>
        <a:bodyPr/>
        <a:lstStyle/>
        <a:p>
          <a:pPr algn="ctr" rtl="1"/>
          <a:r>
            <a:rPr lang="ar-EG" baseline="0" dirty="0"/>
            <a:t>أولا طبعا سبب مشاركتي ال </a:t>
          </a:r>
          <a:r>
            <a:rPr lang="en-US" baseline="0" dirty="0"/>
            <a:t>project</a:t>
          </a:r>
          <a:r>
            <a:rPr lang="ar-EG" baseline="0" dirty="0"/>
            <a:t> ده اني عاوز ال </a:t>
          </a:r>
          <a:r>
            <a:rPr lang="en-US" baseline="0" dirty="0"/>
            <a:t>file</a:t>
          </a:r>
          <a:r>
            <a:rPr lang="ar-EG" baseline="0" dirty="0"/>
            <a:t> ده يبقى </a:t>
          </a:r>
          <a:r>
            <a:rPr lang="en-US" baseline="0" dirty="0"/>
            <a:t>reference</a:t>
          </a:r>
          <a:r>
            <a:rPr lang="ar-EG" baseline="0" dirty="0"/>
            <a:t> لأي حد </a:t>
          </a:r>
          <a:r>
            <a:rPr lang="ar-EG" baseline="0" dirty="0" err="1"/>
            <a:t>لسة</a:t>
          </a:r>
          <a:r>
            <a:rPr lang="ar-EG" baseline="0" dirty="0"/>
            <a:t> </a:t>
          </a:r>
          <a:r>
            <a:rPr lang="ar-EG" baseline="0" dirty="0" err="1"/>
            <a:t>بيبدأ</a:t>
          </a:r>
          <a:r>
            <a:rPr lang="ar-EG" baseline="0" dirty="0"/>
            <a:t> يعمل </a:t>
          </a:r>
          <a:r>
            <a:rPr lang="en-US" baseline="0" dirty="0"/>
            <a:t>projects</a:t>
          </a:r>
          <a:r>
            <a:rPr lang="ar-EG" baseline="0" dirty="0"/>
            <a:t> و مش عارف يبدأ ال </a:t>
          </a:r>
          <a:r>
            <a:rPr lang="en-US" baseline="0" dirty="0"/>
            <a:t>project</a:t>
          </a:r>
          <a:r>
            <a:rPr lang="ar-EG" baseline="0" dirty="0"/>
            <a:t> منين او ازاي، ف احنا </a:t>
          </a:r>
          <a:r>
            <a:rPr lang="ar-EG" baseline="0" dirty="0" err="1"/>
            <a:t>حنحاول</a:t>
          </a:r>
          <a:r>
            <a:rPr lang="ar-EG" baseline="0" dirty="0"/>
            <a:t> نفكر مع بعض و نعمل </a:t>
          </a:r>
          <a:r>
            <a:rPr lang="en-US" baseline="0" dirty="0"/>
            <a:t>mapping</a:t>
          </a:r>
          <a:r>
            <a:rPr lang="ar-EG" baseline="0" dirty="0"/>
            <a:t> كدة للحاجات اللي </a:t>
          </a:r>
          <a:r>
            <a:rPr lang="ar-EG" baseline="0" dirty="0" err="1"/>
            <a:t>بنعملها</a:t>
          </a:r>
          <a:endParaRPr lang="en-US" dirty="0"/>
        </a:p>
      </dgm:t>
    </dgm:pt>
    <dgm:pt modelId="{C393618F-C31C-4652-83A5-1CA59090A02D}" type="parTrans" cxnId="{7512DDFE-DE25-4A24-8930-01F7C9A8515A}">
      <dgm:prSet/>
      <dgm:spPr/>
      <dgm:t>
        <a:bodyPr/>
        <a:lstStyle/>
        <a:p>
          <a:pPr algn="ctr" rtl="1"/>
          <a:endParaRPr lang="en-US"/>
        </a:p>
      </dgm:t>
    </dgm:pt>
    <dgm:pt modelId="{C739324A-AF31-470A-95B5-6DA26BCA6EBF}" type="sibTrans" cxnId="{7512DDFE-DE25-4A24-8930-01F7C9A8515A}">
      <dgm:prSet/>
      <dgm:spPr/>
      <dgm:t>
        <a:bodyPr/>
        <a:lstStyle/>
        <a:p>
          <a:pPr algn="ctr" rtl="1"/>
          <a:endParaRPr lang="en-US"/>
        </a:p>
      </dgm:t>
    </dgm:pt>
    <dgm:pt modelId="{EE1CECB4-0B28-4ACF-9541-F67D1D7D0EBB}">
      <dgm:prSet/>
      <dgm:spPr/>
      <dgm:t>
        <a:bodyPr/>
        <a:lstStyle/>
        <a:p>
          <a:pPr algn="ctr" rtl="1"/>
          <a:r>
            <a:rPr lang="ar-EG" baseline="0" dirty="0" err="1"/>
            <a:t>ححاول</a:t>
          </a:r>
          <a:r>
            <a:rPr lang="ar-EG" baseline="0" dirty="0"/>
            <a:t> على اد ما اقدر اني اشرح الحاجات اللي </a:t>
          </a:r>
          <a:r>
            <a:rPr lang="ar-EG" baseline="0" dirty="0" err="1"/>
            <a:t>اتعملت</a:t>
          </a:r>
          <a:r>
            <a:rPr lang="ar-EG" baseline="0" dirty="0"/>
            <a:t> في ال </a:t>
          </a:r>
          <a:r>
            <a:rPr lang="en-US" baseline="0" dirty="0"/>
            <a:t>project</a:t>
          </a:r>
          <a:r>
            <a:rPr lang="ar-EG" baseline="0" dirty="0"/>
            <a:t> ده و </a:t>
          </a:r>
          <a:r>
            <a:rPr lang="ar-EG" baseline="0" dirty="0" err="1"/>
            <a:t>اتعملت</a:t>
          </a:r>
          <a:r>
            <a:rPr lang="ar-EG" baseline="0" dirty="0"/>
            <a:t> ليه عشان نفيد أي حد </a:t>
          </a:r>
          <a:r>
            <a:rPr lang="ar-EG" baseline="0" dirty="0" err="1"/>
            <a:t>لسة</a:t>
          </a:r>
          <a:r>
            <a:rPr lang="ar-EG" baseline="0" dirty="0"/>
            <a:t> </a:t>
          </a:r>
          <a:r>
            <a:rPr lang="ar-EG" baseline="0" dirty="0" err="1"/>
            <a:t>بيحاول</a:t>
          </a:r>
          <a:r>
            <a:rPr lang="ar-EG" baseline="0" dirty="0"/>
            <a:t> يبدأ</a:t>
          </a:r>
          <a:endParaRPr lang="en-US" dirty="0"/>
        </a:p>
      </dgm:t>
    </dgm:pt>
    <dgm:pt modelId="{EF61EC70-1704-4682-91A9-5D88DBB8A4BE}" type="parTrans" cxnId="{E4796548-C854-4628-87D5-ED5C7E4BEEBB}">
      <dgm:prSet/>
      <dgm:spPr/>
      <dgm:t>
        <a:bodyPr/>
        <a:lstStyle/>
        <a:p>
          <a:pPr algn="ctr" rtl="1"/>
          <a:endParaRPr lang="en-US"/>
        </a:p>
      </dgm:t>
    </dgm:pt>
    <dgm:pt modelId="{0AE1A14E-6D7A-48CA-9826-67CAA54324C7}" type="sibTrans" cxnId="{E4796548-C854-4628-87D5-ED5C7E4BEEBB}">
      <dgm:prSet/>
      <dgm:spPr/>
      <dgm:t>
        <a:bodyPr/>
        <a:lstStyle/>
        <a:p>
          <a:pPr algn="ctr" rtl="1"/>
          <a:endParaRPr lang="en-US"/>
        </a:p>
      </dgm:t>
    </dgm:pt>
    <dgm:pt modelId="{73A1A089-6F61-405B-890D-D797735B42D6}">
      <dgm:prSet/>
      <dgm:spPr/>
      <dgm:t>
        <a:bodyPr/>
        <a:lstStyle/>
        <a:p>
          <a:pPr algn="ctr" rtl="1"/>
          <a:r>
            <a:rPr lang="ar-EG" baseline="0" dirty="0"/>
            <a:t>الفايل ده </a:t>
          </a:r>
          <a:r>
            <a:rPr lang="ar-EG" baseline="0" dirty="0" err="1"/>
            <a:t>حتلاقيني</a:t>
          </a:r>
          <a:r>
            <a:rPr lang="ar-EG" baseline="0" dirty="0"/>
            <a:t> بتكلم شوية بالعربي و شوية بال </a:t>
          </a:r>
          <a:r>
            <a:rPr lang="en-US" baseline="0" dirty="0"/>
            <a:t>English </a:t>
          </a:r>
          <a:r>
            <a:rPr lang="ar-EG" baseline="0" dirty="0"/>
            <a:t>بس </a:t>
          </a:r>
          <a:r>
            <a:rPr lang="ar-EG" baseline="0" dirty="0" err="1"/>
            <a:t>ححاول</a:t>
          </a:r>
          <a:r>
            <a:rPr lang="ar-EG" baseline="0" dirty="0"/>
            <a:t> اني اشرح الحاجات بالعربي على اد ما اقدر </a:t>
          </a:r>
          <a:r>
            <a:rPr lang="ar-EG" baseline="0" dirty="0" err="1"/>
            <a:t>برضو</a:t>
          </a:r>
          <a:r>
            <a:rPr lang="ar-EG" baseline="0" dirty="0"/>
            <a:t> عشان تبقى مفيدة للكل</a:t>
          </a:r>
          <a:endParaRPr lang="en-US" dirty="0"/>
        </a:p>
      </dgm:t>
    </dgm:pt>
    <dgm:pt modelId="{AD8D565E-A8FE-437A-A049-24462E230321}" type="parTrans" cxnId="{2EE6080E-4D0A-4117-98D1-FF184CDB3EC3}">
      <dgm:prSet/>
      <dgm:spPr/>
      <dgm:t>
        <a:bodyPr/>
        <a:lstStyle/>
        <a:p>
          <a:pPr algn="ctr" rtl="1"/>
          <a:endParaRPr lang="en-US"/>
        </a:p>
      </dgm:t>
    </dgm:pt>
    <dgm:pt modelId="{D4CF6BE9-8181-4238-9A12-0CFED1553DE8}" type="sibTrans" cxnId="{2EE6080E-4D0A-4117-98D1-FF184CDB3EC3}">
      <dgm:prSet/>
      <dgm:spPr/>
      <dgm:t>
        <a:bodyPr/>
        <a:lstStyle/>
        <a:p>
          <a:pPr algn="ctr" rtl="1"/>
          <a:endParaRPr lang="en-US"/>
        </a:p>
      </dgm:t>
    </dgm:pt>
    <dgm:pt modelId="{17287A3F-403C-4800-BE94-01E8A36A852F}">
      <dgm:prSet/>
      <dgm:spPr/>
      <dgm:t>
        <a:bodyPr/>
        <a:lstStyle/>
        <a:p>
          <a:pPr algn="ctr" rtl="1"/>
          <a:r>
            <a:rPr lang="ar-EG" baseline="0" dirty="0" err="1"/>
            <a:t>حتلاقي</a:t>
          </a:r>
          <a:r>
            <a:rPr lang="ar-EG" baseline="0" dirty="0"/>
            <a:t> في الصفحة اللي بعد دي على طول </a:t>
          </a:r>
          <a:r>
            <a:rPr lang="en-US" baseline="0" dirty="0"/>
            <a:t>Navigation Page</a:t>
          </a:r>
          <a:r>
            <a:rPr lang="ar-EG" baseline="0" dirty="0"/>
            <a:t> بحيث لو انت عاوز تعمل </a:t>
          </a:r>
          <a:r>
            <a:rPr lang="en-US" baseline="0" dirty="0"/>
            <a:t>skip</a:t>
          </a:r>
          <a:r>
            <a:rPr lang="ar-EG" baseline="0" dirty="0"/>
            <a:t> ل شوية حاجات و تشوف حاجة معينة</a:t>
          </a:r>
          <a:endParaRPr lang="en-US" dirty="0"/>
        </a:p>
      </dgm:t>
    </dgm:pt>
    <dgm:pt modelId="{3825D284-F0F1-4833-8EAC-4BE9F7EE3E65}" type="parTrans" cxnId="{EAE2D068-67FD-48DA-832B-80C6E387A7DE}">
      <dgm:prSet/>
      <dgm:spPr/>
      <dgm:t>
        <a:bodyPr/>
        <a:lstStyle/>
        <a:p>
          <a:pPr algn="ctr" rtl="1"/>
          <a:endParaRPr lang="en-US"/>
        </a:p>
      </dgm:t>
    </dgm:pt>
    <dgm:pt modelId="{326DB0A3-3995-43F7-9CBB-6165A7A3C219}" type="sibTrans" cxnId="{EAE2D068-67FD-48DA-832B-80C6E387A7DE}">
      <dgm:prSet/>
      <dgm:spPr/>
      <dgm:t>
        <a:bodyPr/>
        <a:lstStyle/>
        <a:p>
          <a:pPr algn="ctr" rtl="1"/>
          <a:endParaRPr lang="en-US"/>
        </a:p>
      </dgm:t>
    </dgm:pt>
    <dgm:pt modelId="{5CF02DED-6267-4CD5-AFDE-A6B8797CEEC5}" type="pres">
      <dgm:prSet presAssocID="{8DCF904D-387F-4052-9346-D7A676F2D6F7}" presName="vert0" presStyleCnt="0">
        <dgm:presLayoutVars>
          <dgm:dir/>
          <dgm:animOne val="branch"/>
          <dgm:animLvl val="lvl"/>
        </dgm:presLayoutVars>
      </dgm:prSet>
      <dgm:spPr/>
    </dgm:pt>
    <dgm:pt modelId="{149F515D-4D8B-46DD-A998-395A82E398C1}" type="pres">
      <dgm:prSet presAssocID="{6B27C62C-91A3-4909-B1AB-A7C5FB1AF54E}" presName="thickLine" presStyleLbl="alignNode1" presStyleIdx="0" presStyleCnt="4" custLinFactNeighborX="470" custLinFactNeighborY="-1288"/>
      <dgm:spPr/>
    </dgm:pt>
    <dgm:pt modelId="{410BB15D-EAFF-408E-AEE6-CC53179B709B}" type="pres">
      <dgm:prSet presAssocID="{6B27C62C-91A3-4909-B1AB-A7C5FB1AF54E}" presName="horz1" presStyleCnt="0"/>
      <dgm:spPr/>
    </dgm:pt>
    <dgm:pt modelId="{D7160A02-7001-4CED-8704-7F29E907E486}" type="pres">
      <dgm:prSet presAssocID="{6B27C62C-91A3-4909-B1AB-A7C5FB1AF54E}" presName="tx1" presStyleLbl="revTx" presStyleIdx="0" presStyleCnt="4" custScaleY="105021"/>
      <dgm:spPr/>
    </dgm:pt>
    <dgm:pt modelId="{AAF28E76-FC4F-4973-9A20-5D5A86C19090}" type="pres">
      <dgm:prSet presAssocID="{6B27C62C-91A3-4909-B1AB-A7C5FB1AF54E}" presName="vert1" presStyleCnt="0"/>
      <dgm:spPr/>
    </dgm:pt>
    <dgm:pt modelId="{3C7205F6-54C4-4CA9-B99D-A595479B7D6C}" type="pres">
      <dgm:prSet presAssocID="{EE1CECB4-0B28-4ACF-9541-F67D1D7D0EBB}" presName="thickLine" presStyleLbl="alignNode1" presStyleIdx="1" presStyleCnt="4"/>
      <dgm:spPr/>
    </dgm:pt>
    <dgm:pt modelId="{73631754-CBC5-4327-AA3C-779576344794}" type="pres">
      <dgm:prSet presAssocID="{EE1CECB4-0B28-4ACF-9541-F67D1D7D0EBB}" presName="horz1" presStyleCnt="0"/>
      <dgm:spPr/>
    </dgm:pt>
    <dgm:pt modelId="{540BC5C5-562A-4A83-B548-BAFC8F58DC63}" type="pres">
      <dgm:prSet presAssocID="{EE1CECB4-0B28-4ACF-9541-F67D1D7D0EBB}" presName="tx1" presStyleLbl="revTx" presStyleIdx="1" presStyleCnt="4" custScaleY="66872"/>
      <dgm:spPr/>
    </dgm:pt>
    <dgm:pt modelId="{0E9F1340-296D-45C1-A1ED-506F433B5999}" type="pres">
      <dgm:prSet presAssocID="{EE1CECB4-0B28-4ACF-9541-F67D1D7D0EBB}" presName="vert1" presStyleCnt="0"/>
      <dgm:spPr/>
    </dgm:pt>
    <dgm:pt modelId="{A657F4D6-A875-47A2-8C10-E912F774016C}" type="pres">
      <dgm:prSet presAssocID="{73A1A089-6F61-405B-890D-D797735B42D6}" presName="thickLine" presStyleLbl="alignNode1" presStyleIdx="2" presStyleCnt="4"/>
      <dgm:spPr/>
    </dgm:pt>
    <dgm:pt modelId="{8CA36C7E-0855-4154-BA80-EE3DD77E4AB5}" type="pres">
      <dgm:prSet presAssocID="{73A1A089-6F61-405B-890D-D797735B42D6}" presName="horz1" presStyleCnt="0"/>
      <dgm:spPr/>
    </dgm:pt>
    <dgm:pt modelId="{9BE2158E-BCFD-47F8-B95A-244BAE70ADDD}" type="pres">
      <dgm:prSet presAssocID="{73A1A089-6F61-405B-890D-D797735B42D6}" presName="tx1" presStyleLbl="revTx" presStyleIdx="2" presStyleCnt="4" custScaleY="71893"/>
      <dgm:spPr/>
    </dgm:pt>
    <dgm:pt modelId="{8DFCC7CC-CE23-4C5B-9938-1D19BADA4B84}" type="pres">
      <dgm:prSet presAssocID="{73A1A089-6F61-405B-890D-D797735B42D6}" presName="vert1" presStyleCnt="0"/>
      <dgm:spPr/>
    </dgm:pt>
    <dgm:pt modelId="{542725B9-9CF1-4CA5-B2B3-2E754E6EE7B5}" type="pres">
      <dgm:prSet presAssocID="{17287A3F-403C-4800-BE94-01E8A36A852F}" presName="thickLine" presStyleLbl="alignNode1" presStyleIdx="3" presStyleCnt="4"/>
      <dgm:spPr/>
    </dgm:pt>
    <dgm:pt modelId="{92EF778B-5B6E-466E-99CB-6401825F9A80}" type="pres">
      <dgm:prSet presAssocID="{17287A3F-403C-4800-BE94-01E8A36A852F}" presName="horz1" presStyleCnt="0"/>
      <dgm:spPr/>
    </dgm:pt>
    <dgm:pt modelId="{E042243C-8EA7-44A3-A281-B353BA018056}" type="pres">
      <dgm:prSet presAssocID="{17287A3F-403C-4800-BE94-01E8A36A852F}" presName="tx1" presStyleLbl="revTx" presStyleIdx="3" presStyleCnt="4"/>
      <dgm:spPr/>
    </dgm:pt>
    <dgm:pt modelId="{A276C8B0-1B56-4AEB-A120-135347D59C46}" type="pres">
      <dgm:prSet presAssocID="{17287A3F-403C-4800-BE94-01E8A36A852F}" presName="vert1" presStyleCnt="0"/>
      <dgm:spPr/>
    </dgm:pt>
  </dgm:ptLst>
  <dgm:cxnLst>
    <dgm:cxn modelId="{2EE6080E-4D0A-4117-98D1-FF184CDB3EC3}" srcId="{8DCF904D-387F-4052-9346-D7A676F2D6F7}" destId="{73A1A089-6F61-405B-890D-D797735B42D6}" srcOrd="2" destOrd="0" parTransId="{AD8D565E-A8FE-437A-A049-24462E230321}" sibTransId="{D4CF6BE9-8181-4238-9A12-0CFED1553DE8}"/>
    <dgm:cxn modelId="{DAF0F226-D0DE-45EA-BF41-A38F9C415E27}" type="presOf" srcId="{73A1A089-6F61-405B-890D-D797735B42D6}" destId="{9BE2158E-BCFD-47F8-B95A-244BAE70ADDD}" srcOrd="0" destOrd="0" presId="urn:microsoft.com/office/officeart/2008/layout/LinedList"/>
    <dgm:cxn modelId="{65D2485C-5C98-4F86-9BF9-C3DC4D3267A0}" type="presOf" srcId="{17287A3F-403C-4800-BE94-01E8A36A852F}" destId="{E042243C-8EA7-44A3-A281-B353BA018056}" srcOrd="0" destOrd="0" presId="urn:microsoft.com/office/officeart/2008/layout/LinedList"/>
    <dgm:cxn modelId="{E4796548-C854-4628-87D5-ED5C7E4BEEBB}" srcId="{8DCF904D-387F-4052-9346-D7A676F2D6F7}" destId="{EE1CECB4-0B28-4ACF-9541-F67D1D7D0EBB}" srcOrd="1" destOrd="0" parTransId="{EF61EC70-1704-4682-91A9-5D88DBB8A4BE}" sibTransId="{0AE1A14E-6D7A-48CA-9826-67CAA54324C7}"/>
    <dgm:cxn modelId="{EAE2D068-67FD-48DA-832B-80C6E387A7DE}" srcId="{8DCF904D-387F-4052-9346-D7A676F2D6F7}" destId="{17287A3F-403C-4800-BE94-01E8A36A852F}" srcOrd="3" destOrd="0" parTransId="{3825D284-F0F1-4833-8EAC-4BE9F7EE3E65}" sibTransId="{326DB0A3-3995-43F7-9CBB-6165A7A3C219}"/>
    <dgm:cxn modelId="{BC7ED293-E7BD-4352-BDDD-060B4F824972}" type="presOf" srcId="{EE1CECB4-0B28-4ACF-9541-F67D1D7D0EBB}" destId="{540BC5C5-562A-4A83-B548-BAFC8F58DC63}" srcOrd="0" destOrd="0" presId="urn:microsoft.com/office/officeart/2008/layout/LinedList"/>
    <dgm:cxn modelId="{6EAE0AED-68A5-468E-8260-A65478B54685}" type="presOf" srcId="{8DCF904D-387F-4052-9346-D7A676F2D6F7}" destId="{5CF02DED-6267-4CD5-AFDE-A6B8797CEEC5}" srcOrd="0" destOrd="0" presId="urn:microsoft.com/office/officeart/2008/layout/LinedList"/>
    <dgm:cxn modelId="{E50DF4FA-D589-4FB6-AAF8-DEC2A89B4A33}" type="presOf" srcId="{6B27C62C-91A3-4909-B1AB-A7C5FB1AF54E}" destId="{D7160A02-7001-4CED-8704-7F29E907E486}" srcOrd="0" destOrd="0" presId="urn:microsoft.com/office/officeart/2008/layout/LinedList"/>
    <dgm:cxn modelId="{7512DDFE-DE25-4A24-8930-01F7C9A8515A}" srcId="{8DCF904D-387F-4052-9346-D7A676F2D6F7}" destId="{6B27C62C-91A3-4909-B1AB-A7C5FB1AF54E}" srcOrd="0" destOrd="0" parTransId="{C393618F-C31C-4652-83A5-1CA59090A02D}" sibTransId="{C739324A-AF31-470A-95B5-6DA26BCA6EBF}"/>
    <dgm:cxn modelId="{05ED7E9E-5DA6-4E76-A140-26D45328E572}" type="presParOf" srcId="{5CF02DED-6267-4CD5-AFDE-A6B8797CEEC5}" destId="{149F515D-4D8B-46DD-A998-395A82E398C1}" srcOrd="0" destOrd="0" presId="urn:microsoft.com/office/officeart/2008/layout/LinedList"/>
    <dgm:cxn modelId="{9591D7AF-C430-4AB6-BC15-D832362BAD79}" type="presParOf" srcId="{5CF02DED-6267-4CD5-AFDE-A6B8797CEEC5}" destId="{410BB15D-EAFF-408E-AEE6-CC53179B709B}" srcOrd="1" destOrd="0" presId="urn:microsoft.com/office/officeart/2008/layout/LinedList"/>
    <dgm:cxn modelId="{4582877F-1C51-464B-AABB-F859E8EEC312}" type="presParOf" srcId="{410BB15D-EAFF-408E-AEE6-CC53179B709B}" destId="{D7160A02-7001-4CED-8704-7F29E907E486}" srcOrd="0" destOrd="0" presId="urn:microsoft.com/office/officeart/2008/layout/LinedList"/>
    <dgm:cxn modelId="{68D91ABA-DAA3-4955-839C-50E676FED914}" type="presParOf" srcId="{410BB15D-EAFF-408E-AEE6-CC53179B709B}" destId="{AAF28E76-FC4F-4973-9A20-5D5A86C19090}" srcOrd="1" destOrd="0" presId="urn:microsoft.com/office/officeart/2008/layout/LinedList"/>
    <dgm:cxn modelId="{F51C761D-4767-4C08-AD54-56AFA81DC85E}" type="presParOf" srcId="{5CF02DED-6267-4CD5-AFDE-A6B8797CEEC5}" destId="{3C7205F6-54C4-4CA9-B99D-A595479B7D6C}" srcOrd="2" destOrd="0" presId="urn:microsoft.com/office/officeart/2008/layout/LinedList"/>
    <dgm:cxn modelId="{BDFC1282-BC52-4570-9BE1-0BF667736D10}" type="presParOf" srcId="{5CF02DED-6267-4CD5-AFDE-A6B8797CEEC5}" destId="{73631754-CBC5-4327-AA3C-779576344794}" srcOrd="3" destOrd="0" presId="urn:microsoft.com/office/officeart/2008/layout/LinedList"/>
    <dgm:cxn modelId="{CD6E44E1-AD04-4127-9FEB-FC20D47BF3D5}" type="presParOf" srcId="{73631754-CBC5-4327-AA3C-779576344794}" destId="{540BC5C5-562A-4A83-B548-BAFC8F58DC63}" srcOrd="0" destOrd="0" presId="urn:microsoft.com/office/officeart/2008/layout/LinedList"/>
    <dgm:cxn modelId="{5A8E6EE1-5B98-41E7-A16A-787183EACA61}" type="presParOf" srcId="{73631754-CBC5-4327-AA3C-779576344794}" destId="{0E9F1340-296D-45C1-A1ED-506F433B5999}" srcOrd="1" destOrd="0" presId="urn:microsoft.com/office/officeart/2008/layout/LinedList"/>
    <dgm:cxn modelId="{D914FE35-267B-4A92-92C2-EED001A26472}" type="presParOf" srcId="{5CF02DED-6267-4CD5-AFDE-A6B8797CEEC5}" destId="{A657F4D6-A875-47A2-8C10-E912F774016C}" srcOrd="4" destOrd="0" presId="urn:microsoft.com/office/officeart/2008/layout/LinedList"/>
    <dgm:cxn modelId="{2DCBF172-4448-4B95-BFB0-0F794EF2F993}" type="presParOf" srcId="{5CF02DED-6267-4CD5-AFDE-A6B8797CEEC5}" destId="{8CA36C7E-0855-4154-BA80-EE3DD77E4AB5}" srcOrd="5" destOrd="0" presId="urn:microsoft.com/office/officeart/2008/layout/LinedList"/>
    <dgm:cxn modelId="{F48D20B7-E3A5-4D19-B569-4EA014C129B5}" type="presParOf" srcId="{8CA36C7E-0855-4154-BA80-EE3DD77E4AB5}" destId="{9BE2158E-BCFD-47F8-B95A-244BAE70ADDD}" srcOrd="0" destOrd="0" presId="urn:microsoft.com/office/officeart/2008/layout/LinedList"/>
    <dgm:cxn modelId="{D190932A-0EC4-436A-BE96-D013C0F6C4F8}" type="presParOf" srcId="{8CA36C7E-0855-4154-BA80-EE3DD77E4AB5}" destId="{8DFCC7CC-CE23-4C5B-9938-1D19BADA4B84}" srcOrd="1" destOrd="0" presId="urn:microsoft.com/office/officeart/2008/layout/LinedList"/>
    <dgm:cxn modelId="{9BDA785E-502D-4057-B31D-C10E0126F640}" type="presParOf" srcId="{5CF02DED-6267-4CD5-AFDE-A6B8797CEEC5}" destId="{542725B9-9CF1-4CA5-B2B3-2E754E6EE7B5}" srcOrd="6" destOrd="0" presId="urn:microsoft.com/office/officeart/2008/layout/LinedList"/>
    <dgm:cxn modelId="{AFBA6E78-98C3-4707-8730-999B1B456B3E}" type="presParOf" srcId="{5CF02DED-6267-4CD5-AFDE-A6B8797CEEC5}" destId="{92EF778B-5B6E-466E-99CB-6401825F9A80}" srcOrd="7" destOrd="0" presId="urn:microsoft.com/office/officeart/2008/layout/LinedList"/>
    <dgm:cxn modelId="{750909F7-1CDB-4B8B-A0F2-E0CB8E68767F}" type="presParOf" srcId="{92EF778B-5B6E-466E-99CB-6401825F9A80}" destId="{E042243C-8EA7-44A3-A281-B353BA018056}" srcOrd="0" destOrd="0" presId="urn:microsoft.com/office/officeart/2008/layout/LinedList"/>
    <dgm:cxn modelId="{4E05A19B-35A3-44B7-A3CE-55FB19F7D994}" type="presParOf" srcId="{92EF778B-5B6E-466E-99CB-6401825F9A80}" destId="{A276C8B0-1B56-4AEB-A120-135347D59C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E566C1-DF6F-411F-89B4-41A3A848AF7D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099DE2B4-712D-4E5C-8641-C55477582487}">
      <dgm:prSet phldrT="[Text]" phldr="1"/>
      <dgm:spPr/>
      <dgm:t>
        <a:bodyPr/>
        <a:lstStyle/>
        <a:p>
          <a:endParaRPr lang="en-US" dirty="0">
            <a:noFill/>
          </a:endParaRPr>
        </a:p>
      </dgm:t>
    </dgm:pt>
    <dgm:pt modelId="{01BB8A67-5216-4C32-97FB-18FF813AED98}" type="sibTrans" cxnId="{CE8EC077-A237-4EDA-8930-AC24EDB817A5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>
            <a:noFill/>
          </a:endParaRPr>
        </a:p>
      </dgm:t>
      <dgm:extLst>
        <a:ext uri="{E40237B7-FDA0-4F09-8148-C483321AD2D9}">
          <dgm14:cNvPr xmlns:dgm14="http://schemas.microsoft.com/office/drawing/2010/diagram" id="0" name="" descr="A person in a blue suit&#10;&#10;Description automatically generated">
            <a:extLst>
              <a:ext uri="{FF2B5EF4-FFF2-40B4-BE49-F238E27FC236}">
                <a16:creationId xmlns:a16="http://schemas.microsoft.com/office/drawing/2014/main" id="{53537246-D47F-518C-01E1-AF69FD415071}"/>
              </a:ext>
            </a:extLst>
          </dgm14:cNvPr>
        </a:ext>
      </dgm:extLst>
    </dgm:pt>
    <dgm:pt modelId="{24900DD6-4DD1-4EE4-B326-5B150A04120B}" type="parTrans" cxnId="{CE8EC077-A237-4EDA-8930-AC24EDB817A5}">
      <dgm:prSet/>
      <dgm:spPr/>
      <dgm:t>
        <a:bodyPr/>
        <a:lstStyle/>
        <a:p>
          <a:endParaRPr lang="en-US">
            <a:noFill/>
          </a:endParaRPr>
        </a:p>
      </dgm:t>
    </dgm:pt>
    <dgm:pt modelId="{B6E095C0-8324-4765-BACD-A1484E8F29B9}" type="pres">
      <dgm:prSet presAssocID="{93E566C1-DF6F-411F-89B4-41A3A848AF7D}" presName="Name0" presStyleCnt="0">
        <dgm:presLayoutVars>
          <dgm:chMax val="7"/>
          <dgm:chPref val="7"/>
          <dgm:dir/>
        </dgm:presLayoutVars>
      </dgm:prSet>
      <dgm:spPr/>
    </dgm:pt>
    <dgm:pt modelId="{9A331BFF-47BD-4880-BB8E-E773DBB9AEE0}" type="pres">
      <dgm:prSet presAssocID="{93E566C1-DF6F-411F-89B4-41A3A848AF7D}" presName="Name1" presStyleCnt="0"/>
      <dgm:spPr/>
    </dgm:pt>
    <dgm:pt modelId="{A83E736E-4F1B-4B4B-B403-5211BFBDDFE0}" type="pres">
      <dgm:prSet presAssocID="{01BB8A67-5216-4C32-97FB-18FF813AED98}" presName="picture_1" presStyleCnt="0"/>
      <dgm:spPr/>
    </dgm:pt>
    <dgm:pt modelId="{730FF2E4-9606-4FE3-A30B-941BA727291F}" type="pres">
      <dgm:prSet presAssocID="{01BB8A67-5216-4C32-97FB-18FF813AED98}" presName="pictureRepeatNode" presStyleLbl="alignImgPlace1" presStyleIdx="0" presStyleCnt="1" custScaleX="183154" custScaleY="173407"/>
      <dgm:spPr/>
    </dgm:pt>
    <dgm:pt modelId="{FFF5603C-0078-4D12-8E8F-979EAA78083D}" type="pres">
      <dgm:prSet presAssocID="{099DE2B4-712D-4E5C-8641-C55477582487}" presName="text_1" presStyleLbl="node1" presStyleIdx="0" presStyleCnt="0" custLinFactY="-69022" custLinFactNeighborX="13569" custLinFactNeighborY="-100000">
        <dgm:presLayoutVars>
          <dgm:bulletEnabled val="1"/>
        </dgm:presLayoutVars>
      </dgm:prSet>
      <dgm:spPr/>
    </dgm:pt>
  </dgm:ptLst>
  <dgm:cxnLst>
    <dgm:cxn modelId="{BCED8D29-A698-4504-9585-6BFEB900F11D}" type="presOf" srcId="{93E566C1-DF6F-411F-89B4-41A3A848AF7D}" destId="{B6E095C0-8324-4765-BACD-A1484E8F29B9}" srcOrd="0" destOrd="0" presId="urn:microsoft.com/office/officeart/2008/layout/CircularPictureCallout"/>
    <dgm:cxn modelId="{670A523C-F4C6-4D47-9113-05C1D2A4A6F5}" type="presOf" srcId="{01BB8A67-5216-4C32-97FB-18FF813AED98}" destId="{730FF2E4-9606-4FE3-A30B-941BA727291F}" srcOrd="0" destOrd="0" presId="urn:microsoft.com/office/officeart/2008/layout/CircularPictureCallout"/>
    <dgm:cxn modelId="{CE8EC077-A237-4EDA-8930-AC24EDB817A5}" srcId="{93E566C1-DF6F-411F-89B4-41A3A848AF7D}" destId="{099DE2B4-712D-4E5C-8641-C55477582487}" srcOrd="0" destOrd="0" parTransId="{24900DD6-4DD1-4EE4-B326-5B150A04120B}" sibTransId="{01BB8A67-5216-4C32-97FB-18FF813AED98}"/>
    <dgm:cxn modelId="{11729A9C-200A-41A0-A7D9-468F440D4983}" type="presOf" srcId="{099DE2B4-712D-4E5C-8641-C55477582487}" destId="{FFF5603C-0078-4D12-8E8F-979EAA78083D}" srcOrd="0" destOrd="0" presId="urn:microsoft.com/office/officeart/2008/layout/CircularPictureCallout"/>
    <dgm:cxn modelId="{B273A538-A3D4-4933-8EA2-DB06FA1933C3}" type="presParOf" srcId="{B6E095C0-8324-4765-BACD-A1484E8F29B9}" destId="{9A331BFF-47BD-4880-BB8E-E773DBB9AEE0}" srcOrd="0" destOrd="0" presId="urn:microsoft.com/office/officeart/2008/layout/CircularPictureCallout"/>
    <dgm:cxn modelId="{C5015A19-DDBE-4A2E-BC3B-175AFA1D5266}" type="presParOf" srcId="{9A331BFF-47BD-4880-BB8E-E773DBB9AEE0}" destId="{A83E736E-4F1B-4B4B-B403-5211BFBDDFE0}" srcOrd="0" destOrd="0" presId="urn:microsoft.com/office/officeart/2008/layout/CircularPictureCallout"/>
    <dgm:cxn modelId="{9AD4E12E-560A-4795-8240-F927B3D66E16}" type="presParOf" srcId="{A83E736E-4F1B-4B4B-B403-5211BFBDDFE0}" destId="{730FF2E4-9606-4FE3-A30B-941BA727291F}" srcOrd="0" destOrd="0" presId="urn:microsoft.com/office/officeart/2008/layout/CircularPictureCallout"/>
    <dgm:cxn modelId="{D95EB7FC-C7EC-4959-B3F7-C1B30593DABE}" type="presParOf" srcId="{9A331BFF-47BD-4880-BB8E-E773DBB9AEE0}" destId="{FFF5603C-0078-4D12-8E8F-979EAA78083D}" srcOrd="1" destOrd="0" presId="urn:microsoft.com/office/officeart/2008/layout/CircularPictureCallou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FF2E4-9606-4FE3-A30B-941BA727291F}">
      <dsp:nvSpPr>
        <dsp:cNvPr id="0" name=""/>
        <dsp:cNvSpPr/>
      </dsp:nvSpPr>
      <dsp:spPr>
        <a:xfrm>
          <a:off x="79991" y="48641"/>
          <a:ext cx="1739369" cy="164680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603C-0078-4D12-8E8F-979EAA78083D}">
      <dsp:nvSpPr>
        <dsp:cNvPr id="0" name=""/>
        <dsp:cNvSpPr/>
      </dsp:nvSpPr>
      <dsp:spPr>
        <a:xfrm>
          <a:off x="728251" y="371780"/>
          <a:ext cx="607792" cy="31339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>
            <a:noFill/>
          </a:endParaRPr>
        </a:p>
      </dsp:txBody>
      <dsp:txXfrm>
        <a:off x="728251" y="371780"/>
        <a:ext cx="607792" cy="3133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F515D-4D8B-46DD-A998-395A82E398C1}">
      <dsp:nvSpPr>
        <dsp:cNvPr id="0" name=""/>
        <dsp:cNvSpPr/>
      </dsp:nvSpPr>
      <dsp:spPr>
        <a:xfrm>
          <a:off x="0" y="0"/>
          <a:ext cx="640873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60A02-7001-4CED-8704-7F29E907E486}">
      <dsp:nvSpPr>
        <dsp:cNvPr id="0" name=""/>
        <dsp:cNvSpPr/>
      </dsp:nvSpPr>
      <dsp:spPr>
        <a:xfrm>
          <a:off x="0" y="3477"/>
          <a:ext cx="6402479" cy="1757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kern="1200" baseline="0" dirty="0"/>
            <a:t>أولا طبعا سبب مشاركتي ال </a:t>
          </a:r>
          <a:r>
            <a:rPr lang="en-US" sz="2400" kern="1200" baseline="0" dirty="0"/>
            <a:t>project</a:t>
          </a:r>
          <a:r>
            <a:rPr lang="ar-EG" sz="2400" kern="1200" baseline="0" dirty="0"/>
            <a:t> ده اني عاوز ال </a:t>
          </a:r>
          <a:r>
            <a:rPr lang="en-US" sz="2400" kern="1200" baseline="0" dirty="0"/>
            <a:t>file</a:t>
          </a:r>
          <a:r>
            <a:rPr lang="ar-EG" sz="2400" kern="1200" baseline="0" dirty="0"/>
            <a:t> ده يبقى </a:t>
          </a:r>
          <a:r>
            <a:rPr lang="en-US" sz="2400" kern="1200" baseline="0" dirty="0"/>
            <a:t>reference</a:t>
          </a:r>
          <a:r>
            <a:rPr lang="ar-EG" sz="2400" kern="1200" baseline="0" dirty="0"/>
            <a:t> لأي حد </a:t>
          </a:r>
          <a:r>
            <a:rPr lang="ar-EG" sz="2400" kern="1200" baseline="0" dirty="0" err="1"/>
            <a:t>لسة</a:t>
          </a:r>
          <a:r>
            <a:rPr lang="ar-EG" sz="2400" kern="1200" baseline="0" dirty="0"/>
            <a:t> </a:t>
          </a:r>
          <a:r>
            <a:rPr lang="ar-EG" sz="2400" kern="1200" baseline="0" dirty="0" err="1"/>
            <a:t>بيبدأ</a:t>
          </a:r>
          <a:r>
            <a:rPr lang="ar-EG" sz="2400" kern="1200" baseline="0" dirty="0"/>
            <a:t> يعمل </a:t>
          </a:r>
          <a:r>
            <a:rPr lang="en-US" sz="2400" kern="1200" baseline="0" dirty="0"/>
            <a:t>projects</a:t>
          </a:r>
          <a:r>
            <a:rPr lang="ar-EG" sz="2400" kern="1200" baseline="0" dirty="0"/>
            <a:t> و مش عارف يبدأ ال </a:t>
          </a:r>
          <a:r>
            <a:rPr lang="en-US" sz="2400" kern="1200" baseline="0" dirty="0"/>
            <a:t>project</a:t>
          </a:r>
          <a:r>
            <a:rPr lang="ar-EG" sz="2400" kern="1200" baseline="0" dirty="0"/>
            <a:t> منين او ازاي، ف احنا </a:t>
          </a:r>
          <a:r>
            <a:rPr lang="ar-EG" sz="2400" kern="1200" baseline="0" dirty="0" err="1"/>
            <a:t>حنحاول</a:t>
          </a:r>
          <a:r>
            <a:rPr lang="ar-EG" sz="2400" kern="1200" baseline="0" dirty="0"/>
            <a:t> نفكر مع بعض و نعمل </a:t>
          </a:r>
          <a:r>
            <a:rPr lang="en-US" sz="2400" kern="1200" baseline="0" dirty="0"/>
            <a:t>mapping</a:t>
          </a:r>
          <a:r>
            <a:rPr lang="ar-EG" sz="2400" kern="1200" baseline="0" dirty="0"/>
            <a:t> كدة للحاجات اللي </a:t>
          </a:r>
          <a:r>
            <a:rPr lang="ar-EG" sz="2400" kern="1200" baseline="0" dirty="0" err="1"/>
            <a:t>بنعملها</a:t>
          </a:r>
          <a:endParaRPr lang="en-US" sz="2400" kern="1200" dirty="0"/>
        </a:p>
      </dsp:txBody>
      <dsp:txXfrm>
        <a:off x="0" y="3477"/>
        <a:ext cx="6402479" cy="1757292"/>
      </dsp:txXfrm>
    </dsp:sp>
    <dsp:sp modelId="{3C7205F6-54C4-4CA9-B99D-A595479B7D6C}">
      <dsp:nvSpPr>
        <dsp:cNvPr id="0" name=""/>
        <dsp:cNvSpPr/>
      </dsp:nvSpPr>
      <dsp:spPr>
        <a:xfrm>
          <a:off x="0" y="1760770"/>
          <a:ext cx="6408738" cy="0"/>
        </a:xfrm>
        <a:prstGeom prst="line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accent2">
              <a:hueOff val="-1978932"/>
              <a:satOff val="0"/>
              <a:lumOff val="-8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BC5C5-562A-4A83-B548-BAFC8F58DC63}">
      <dsp:nvSpPr>
        <dsp:cNvPr id="0" name=""/>
        <dsp:cNvSpPr/>
      </dsp:nvSpPr>
      <dsp:spPr>
        <a:xfrm>
          <a:off x="0" y="1760770"/>
          <a:ext cx="6408738" cy="1118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kern="1200" baseline="0" dirty="0" err="1"/>
            <a:t>ححاول</a:t>
          </a:r>
          <a:r>
            <a:rPr lang="ar-EG" sz="2400" kern="1200" baseline="0" dirty="0"/>
            <a:t> على اد ما اقدر اني اشرح الحاجات اللي </a:t>
          </a:r>
          <a:r>
            <a:rPr lang="ar-EG" sz="2400" kern="1200" baseline="0" dirty="0" err="1"/>
            <a:t>اتعملت</a:t>
          </a:r>
          <a:r>
            <a:rPr lang="ar-EG" sz="2400" kern="1200" baseline="0" dirty="0"/>
            <a:t> في ال </a:t>
          </a:r>
          <a:r>
            <a:rPr lang="en-US" sz="2400" kern="1200" baseline="0" dirty="0"/>
            <a:t>project</a:t>
          </a:r>
          <a:r>
            <a:rPr lang="ar-EG" sz="2400" kern="1200" baseline="0" dirty="0"/>
            <a:t> ده و </a:t>
          </a:r>
          <a:r>
            <a:rPr lang="ar-EG" sz="2400" kern="1200" baseline="0" dirty="0" err="1"/>
            <a:t>اتعملت</a:t>
          </a:r>
          <a:r>
            <a:rPr lang="ar-EG" sz="2400" kern="1200" baseline="0" dirty="0"/>
            <a:t> ليه عشان نفيد أي حد </a:t>
          </a:r>
          <a:r>
            <a:rPr lang="ar-EG" sz="2400" kern="1200" baseline="0" dirty="0" err="1"/>
            <a:t>لسة</a:t>
          </a:r>
          <a:r>
            <a:rPr lang="ar-EG" sz="2400" kern="1200" baseline="0" dirty="0"/>
            <a:t> </a:t>
          </a:r>
          <a:r>
            <a:rPr lang="ar-EG" sz="2400" kern="1200" baseline="0" dirty="0" err="1"/>
            <a:t>بيحاول</a:t>
          </a:r>
          <a:r>
            <a:rPr lang="ar-EG" sz="2400" kern="1200" baseline="0" dirty="0"/>
            <a:t> يبدأ</a:t>
          </a:r>
          <a:endParaRPr lang="en-US" sz="2400" kern="1200" dirty="0"/>
        </a:p>
      </dsp:txBody>
      <dsp:txXfrm>
        <a:off x="0" y="1760770"/>
        <a:ext cx="6408738" cy="1118954"/>
      </dsp:txXfrm>
    </dsp:sp>
    <dsp:sp modelId="{A657F4D6-A875-47A2-8C10-E912F774016C}">
      <dsp:nvSpPr>
        <dsp:cNvPr id="0" name=""/>
        <dsp:cNvSpPr/>
      </dsp:nvSpPr>
      <dsp:spPr>
        <a:xfrm>
          <a:off x="0" y="2879725"/>
          <a:ext cx="6408738" cy="0"/>
        </a:xfrm>
        <a:prstGeom prst="line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accent2">
              <a:hueOff val="-3957863"/>
              <a:satOff val="0"/>
              <a:lumOff val="-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2158E-BCFD-47F8-B95A-244BAE70ADDD}">
      <dsp:nvSpPr>
        <dsp:cNvPr id="0" name=""/>
        <dsp:cNvSpPr/>
      </dsp:nvSpPr>
      <dsp:spPr>
        <a:xfrm>
          <a:off x="0" y="2879725"/>
          <a:ext cx="6408738" cy="1202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kern="1200" baseline="0" dirty="0"/>
            <a:t>الفايل ده </a:t>
          </a:r>
          <a:r>
            <a:rPr lang="ar-EG" sz="2400" kern="1200" baseline="0" dirty="0" err="1"/>
            <a:t>حتلاقيني</a:t>
          </a:r>
          <a:r>
            <a:rPr lang="ar-EG" sz="2400" kern="1200" baseline="0" dirty="0"/>
            <a:t> بتكلم شوية بالعربي و شوية بال </a:t>
          </a:r>
          <a:r>
            <a:rPr lang="en-US" sz="2400" kern="1200" baseline="0" dirty="0"/>
            <a:t>English </a:t>
          </a:r>
          <a:r>
            <a:rPr lang="ar-EG" sz="2400" kern="1200" baseline="0" dirty="0"/>
            <a:t>بس </a:t>
          </a:r>
          <a:r>
            <a:rPr lang="ar-EG" sz="2400" kern="1200" baseline="0" dirty="0" err="1"/>
            <a:t>ححاول</a:t>
          </a:r>
          <a:r>
            <a:rPr lang="ar-EG" sz="2400" kern="1200" baseline="0" dirty="0"/>
            <a:t> اني اشرح الحاجات بالعربي على اد ما اقدر </a:t>
          </a:r>
          <a:r>
            <a:rPr lang="ar-EG" sz="2400" kern="1200" baseline="0" dirty="0" err="1"/>
            <a:t>برضو</a:t>
          </a:r>
          <a:r>
            <a:rPr lang="ar-EG" sz="2400" kern="1200" baseline="0" dirty="0"/>
            <a:t> عشان تبقى مفيدة للكل</a:t>
          </a:r>
          <a:endParaRPr lang="en-US" sz="2400" kern="1200" dirty="0"/>
        </a:p>
      </dsp:txBody>
      <dsp:txXfrm>
        <a:off x="0" y="2879725"/>
        <a:ext cx="6408738" cy="1202969"/>
      </dsp:txXfrm>
    </dsp:sp>
    <dsp:sp modelId="{542725B9-9CF1-4CA5-B2B3-2E754E6EE7B5}">
      <dsp:nvSpPr>
        <dsp:cNvPr id="0" name=""/>
        <dsp:cNvSpPr/>
      </dsp:nvSpPr>
      <dsp:spPr>
        <a:xfrm>
          <a:off x="0" y="4082694"/>
          <a:ext cx="6408738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2243C-8EA7-44A3-A281-B353BA018056}">
      <dsp:nvSpPr>
        <dsp:cNvPr id="0" name=""/>
        <dsp:cNvSpPr/>
      </dsp:nvSpPr>
      <dsp:spPr>
        <a:xfrm>
          <a:off x="0" y="4082694"/>
          <a:ext cx="6408738" cy="1673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EG" sz="2400" kern="1200" baseline="0" dirty="0" err="1"/>
            <a:t>حتلاقي</a:t>
          </a:r>
          <a:r>
            <a:rPr lang="ar-EG" sz="2400" kern="1200" baseline="0" dirty="0"/>
            <a:t> في الصفحة اللي بعد دي على طول </a:t>
          </a:r>
          <a:r>
            <a:rPr lang="en-US" sz="2400" kern="1200" baseline="0" dirty="0"/>
            <a:t>Navigation Page</a:t>
          </a:r>
          <a:r>
            <a:rPr lang="ar-EG" sz="2400" kern="1200" baseline="0" dirty="0"/>
            <a:t> بحيث لو انت عاوز تعمل </a:t>
          </a:r>
          <a:r>
            <a:rPr lang="en-US" sz="2400" kern="1200" baseline="0" dirty="0"/>
            <a:t>skip</a:t>
          </a:r>
          <a:r>
            <a:rPr lang="ar-EG" sz="2400" kern="1200" baseline="0" dirty="0"/>
            <a:t> ل شوية حاجات و تشوف حاجة معينة</a:t>
          </a:r>
          <a:endParaRPr lang="en-US" sz="2400" kern="1200" dirty="0"/>
        </a:p>
      </dsp:txBody>
      <dsp:txXfrm>
        <a:off x="0" y="4082694"/>
        <a:ext cx="6408738" cy="1673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FF2E4-9606-4FE3-A30B-941BA727291F}">
      <dsp:nvSpPr>
        <dsp:cNvPr id="0" name=""/>
        <dsp:cNvSpPr/>
      </dsp:nvSpPr>
      <dsp:spPr>
        <a:xfrm>
          <a:off x="119306" y="65681"/>
          <a:ext cx="2594254" cy="245619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5603C-0078-4D12-8E8F-979EAA78083D}">
      <dsp:nvSpPr>
        <dsp:cNvPr id="0" name=""/>
        <dsp:cNvSpPr/>
      </dsp:nvSpPr>
      <dsp:spPr>
        <a:xfrm>
          <a:off x="1086180" y="547640"/>
          <a:ext cx="906517" cy="4674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 dirty="0">
            <a:noFill/>
          </a:endParaRPr>
        </a:p>
      </dsp:txBody>
      <dsp:txXfrm>
        <a:off x="1086180" y="547640"/>
        <a:ext cx="906517" cy="467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5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84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8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1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5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9656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954C5-5B7C-2064-ED51-B686B952D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7500"/>
              <a:t>NTI Human Resources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3EB28-BB48-13A2-71A4-801C8850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5800" y="5709593"/>
            <a:ext cx="4500561" cy="1320249"/>
          </a:xfrm>
        </p:spPr>
        <p:txBody>
          <a:bodyPr>
            <a:normAutofit/>
          </a:bodyPr>
          <a:lstStyle/>
          <a:p>
            <a:r>
              <a:rPr lang="en-US"/>
              <a:t>https://www.linkedin.com/in/nour-khaled-b04987272/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erson holding a puzzle piece">
            <a:extLst>
              <a:ext uri="{FF2B5EF4-FFF2-40B4-BE49-F238E27FC236}">
                <a16:creationId xmlns:a16="http://schemas.microsoft.com/office/drawing/2014/main" id="{4D876F9C-68D6-C67E-EBD0-C7D921AA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017" r="16232" b="-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4C0D90E-9F2E-9C0C-BE12-35536AF813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812609"/>
              </p:ext>
            </p:extLst>
          </p:nvPr>
        </p:nvGraphicFramePr>
        <p:xfrm>
          <a:off x="10275791" y="4992853"/>
          <a:ext cx="1899352" cy="1744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072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C04B52-2C28-B32D-549B-3A5D034A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25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4C655-750A-6A2C-83AD-C3B7BC64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/>
              <a:t>Age Group Analysis</a:t>
            </a:r>
          </a:p>
        </p:txBody>
      </p:sp>
      <p:pic>
        <p:nvPicPr>
          <p:cNvPr id="5" name="Picture 4" descr="An abstract blue pattern with numbers">
            <a:extLst>
              <a:ext uri="{FF2B5EF4-FFF2-40B4-BE49-F238E27FC236}">
                <a16:creationId xmlns:a16="http://schemas.microsoft.com/office/drawing/2014/main" id="{8241E35C-D161-AF2D-017D-8DFFB7E59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21" r="11200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0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021A7-74B6-4F45-BD3C-BBC03C4C1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84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39327-BF7E-C604-1C80-DE9B6CB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/>
              <a:t>Department</a:t>
            </a:r>
            <a:br>
              <a:rPr lang="en-US" sz="6800"/>
            </a:br>
            <a:r>
              <a:rPr lang="en-US" sz="6800"/>
              <a:t>&amp;</a:t>
            </a:r>
            <a:br>
              <a:rPr lang="en-US" sz="6800"/>
            </a:br>
            <a:r>
              <a:rPr lang="en-US" sz="6800"/>
              <a:t>Job Title</a:t>
            </a:r>
            <a:br>
              <a:rPr lang="en-US" sz="6800"/>
            </a:br>
            <a:r>
              <a:rPr lang="en-US" sz="6800"/>
              <a:t>Analysis </a:t>
            </a:r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C6BBA212-0A8C-3651-768B-C9863757C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63" r="24110" b="-1"/>
          <a:stretch/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2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2DF9C1-6BC5-9ED3-2DFF-9F375D11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F295-731D-B584-628B-EE6E4915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793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5CBC7-6AF4-64C3-9C2B-19CEFA612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8268"/>
            <a:ext cx="11101136" cy="4847901"/>
          </a:xfrm>
        </p:spPr>
        <p:txBody>
          <a:bodyPr>
            <a:normAutofit/>
          </a:bodyPr>
          <a:lstStyle/>
          <a:p>
            <a:r>
              <a:rPr lang="en-US" sz="2000" dirty="0"/>
              <a:t>We Have 94 Employees.</a:t>
            </a:r>
          </a:p>
          <a:p>
            <a:r>
              <a:rPr lang="en-US" sz="2000" dirty="0"/>
              <a:t>Average Performance: 76%</a:t>
            </a:r>
          </a:p>
          <a:p>
            <a:r>
              <a:rPr lang="en-US" sz="2000" dirty="0"/>
              <a:t>Average Years Of Experience in the Company was 14 years.</a:t>
            </a:r>
          </a:p>
          <a:p>
            <a:r>
              <a:rPr lang="en-US" sz="2000" dirty="0"/>
              <a:t>Alexandria has the highest number of employees reaching 43 employees then Cairo with 35 employees then the last one is Tanta with 16 employees.</a:t>
            </a:r>
          </a:p>
          <a:p>
            <a:r>
              <a:rPr lang="en-US" sz="2000" dirty="0"/>
              <a:t>Alexandria and Tanta have the </a:t>
            </a:r>
            <a:r>
              <a:rPr lang="en-US" sz="2000" dirty="0" err="1"/>
              <a:t>the</a:t>
            </a:r>
            <a:r>
              <a:rPr lang="en-US" sz="2000" dirty="0"/>
              <a:t> employees with the highest years of experience with 29 years.</a:t>
            </a:r>
          </a:p>
          <a:p>
            <a:r>
              <a:rPr lang="en-US" sz="2000" dirty="0">
                <a:solidFill>
                  <a:srgbClr val="F8FAFF"/>
                </a:solidFill>
                <a:effectLst/>
              </a:rPr>
              <a:t>Tanta has the highest proportion of bachelor's degree holders, with 68.75% of its employees holding bachelor's degrees.</a:t>
            </a:r>
          </a:p>
          <a:p>
            <a:r>
              <a:rPr lang="en-US" sz="2000" dirty="0"/>
              <a:t>Highest Department that witnessed improvement was the IT department.</a:t>
            </a:r>
          </a:p>
        </p:txBody>
      </p:sp>
    </p:spTree>
    <p:extLst>
      <p:ext uri="{BB962C8B-B14F-4D97-AF65-F5344CB8AC3E}">
        <p14:creationId xmlns:p14="http://schemas.microsoft.com/office/powerpoint/2010/main" val="281691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1EA4-894E-604F-9138-F3FC890C4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4BE8-0CF4-F439-FFB2-6C5D3B38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0793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901E-2A1F-A069-B33C-67B5A789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8268"/>
            <a:ext cx="11101136" cy="4847901"/>
          </a:xfrm>
        </p:spPr>
        <p:txBody>
          <a:bodyPr>
            <a:normAutofit/>
          </a:bodyPr>
          <a:lstStyle/>
          <a:p>
            <a:r>
              <a:rPr lang="en-US" sz="2000" dirty="0"/>
              <a:t>We Pay the highest salary to the Sales Manager in Cairo with 35,000 EGP Having 24 years of experience in our company.</a:t>
            </a:r>
          </a:p>
          <a:p>
            <a:r>
              <a:rPr lang="en-US" sz="2000" dirty="0"/>
              <a:t> We Pay the lowest salary to the Sales Rep. in Alexandria with 1,428 EGP Having 13 years of experience in our company.</a:t>
            </a:r>
          </a:p>
          <a:p>
            <a:r>
              <a:rPr lang="en-US" sz="2000" dirty="0"/>
              <a:t>Highest Employee with performance Improvement Reached 28</a:t>
            </a:r>
            <a:r>
              <a:rPr lang="en-US" sz="2000" dirty="0">
                <a:solidFill>
                  <a:srgbClr val="F8FAFF"/>
                </a:solidFill>
                <a:effectLst/>
              </a:rPr>
              <a:t>% improvement among the 2 years 2019 and 2020.</a:t>
            </a:r>
          </a:p>
          <a:p>
            <a:r>
              <a:rPr lang="en-US" sz="2000" dirty="0"/>
              <a:t>Lowest employee with performance improvement Reached -54</a:t>
            </a:r>
            <a:r>
              <a:rPr lang="en-US" sz="2000" dirty="0">
                <a:solidFill>
                  <a:srgbClr val="F8FAFF"/>
                </a:solidFill>
                <a:effectLst/>
              </a:rPr>
              <a:t>% improvement among the 2 years 2019 and 2020 and reaching in 2020 nearly half of his performance in 2019.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4585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74BA-9CDF-861F-9DB6-3C79E49F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958060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9C3A-85FC-D029-CADB-3744A592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673157"/>
            <a:ext cx="11101136" cy="4907941"/>
          </a:xfrm>
        </p:spPr>
        <p:txBody>
          <a:bodyPr/>
          <a:lstStyle/>
          <a:p>
            <a:r>
              <a:rPr lang="en-US" dirty="0"/>
              <a:t>We have to check why nearly 1</a:t>
            </a:r>
            <a:r>
              <a:rPr lang="en-US" sz="1800" dirty="0"/>
              <a:t>6%</a:t>
            </a:r>
            <a:r>
              <a:rPr lang="en-US" dirty="0"/>
              <a:t> of employees across all locations their performance in 2020 nearly reached half of their performance in 2019 while 11 of them have more than 10 years of experience in our company.</a:t>
            </a:r>
          </a:p>
          <a:p>
            <a:r>
              <a:rPr lang="en-US" dirty="0">
                <a:solidFill>
                  <a:srgbClr val="F8FAFF"/>
                </a:solidFill>
                <a:effectLst/>
              </a:rPr>
              <a:t>We should pay special attention to the employee who has achieved the most significant performance improvement reaching 28</a:t>
            </a:r>
            <a:r>
              <a:rPr lang="en-US" sz="1800" dirty="0"/>
              <a:t>% of improving</a:t>
            </a:r>
            <a:r>
              <a:rPr lang="en-US" dirty="0">
                <a:solidFill>
                  <a:srgbClr val="F8FAFF"/>
                </a:solidFill>
                <a:effectLst/>
              </a:rPr>
              <a:t> and consider recognizing their efforts, This acknowledgment will not only reward their dedication but also motivate others to strive for excellence.</a:t>
            </a:r>
          </a:p>
          <a:p>
            <a:r>
              <a:rPr lang="en-US" dirty="0">
                <a:solidFill>
                  <a:srgbClr val="F8FAFF"/>
                </a:solidFill>
              </a:rPr>
              <a:t>We should investigate why the HR department is the least department in performance improvement across all departments.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2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6A1F-C685-681C-800F-904820DC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pPr marL="0" indent="0" algn="justLow" rtl="1">
              <a:buNone/>
            </a:pPr>
            <a:r>
              <a:rPr lang="ar-EG" sz="2400" dirty="0"/>
              <a:t>و في الاخر طبعا احب اشكرك على وقتك و أتمنى اني أكون </a:t>
            </a:r>
            <a:r>
              <a:rPr lang="ar-EG" sz="2400" dirty="0" err="1"/>
              <a:t>فيدتك</a:t>
            </a:r>
            <a:r>
              <a:rPr lang="ar-EG" sz="2400" dirty="0"/>
              <a:t> و لو حتى بمعلومة و افتكر دايما ان مفيش حد </a:t>
            </a:r>
            <a:r>
              <a:rPr lang="ar-EG" sz="2400" dirty="0" err="1"/>
              <a:t>بياخد</a:t>
            </a:r>
            <a:r>
              <a:rPr lang="ar-EG" sz="2400" dirty="0"/>
              <a:t> رزق </a:t>
            </a:r>
            <a:r>
              <a:rPr lang="ar-EG" sz="2400" dirty="0" err="1"/>
              <a:t>التاني</a:t>
            </a:r>
            <a:r>
              <a:rPr lang="ar-EG" sz="2400" dirty="0"/>
              <a:t> ف لو </a:t>
            </a:r>
            <a:r>
              <a:rPr lang="ar-EG" sz="2400" dirty="0" err="1"/>
              <a:t>حتعرف</a:t>
            </a:r>
            <a:r>
              <a:rPr lang="ar-EG" sz="2400" dirty="0"/>
              <a:t> تفيد حد و لو بمعلومة </a:t>
            </a:r>
            <a:r>
              <a:rPr lang="ar-EG" sz="2400" dirty="0" err="1"/>
              <a:t>متبخلش</a:t>
            </a:r>
            <a:r>
              <a:rPr lang="ar-EG" sz="2400" dirty="0"/>
              <a:t> بيها و على الأقل حتى </a:t>
            </a:r>
            <a:r>
              <a:rPr lang="ar-EG" sz="2400" dirty="0" err="1"/>
              <a:t>تاخد</a:t>
            </a:r>
            <a:r>
              <a:rPr lang="ar-EG" sz="2400" dirty="0"/>
              <a:t> ثواب مشاركة العلم و شكرا </a:t>
            </a:r>
            <a:r>
              <a:rPr lang="ar-EG" sz="2400" dirty="0" err="1"/>
              <a:t>ليكو</a:t>
            </a:r>
            <a:r>
              <a:rPr lang="en-US" sz="2400" dirty="0"/>
              <a:t>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2DB726B-C622-0EE0-E866-BC4F4AC85F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277389"/>
              </p:ext>
            </p:extLst>
          </p:nvPr>
        </p:nvGraphicFramePr>
        <p:xfrm>
          <a:off x="2080169" y="1970569"/>
          <a:ext cx="2832867" cy="2587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9BF82F-4C39-AE5B-D984-03DAA3042C5F}"/>
              </a:ext>
            </a:extLst>
          </p:cNvPr>
          <p:cNvSpPr txBox="1">
            <a:spLocks/>
          </p:cNvSpPr>
          <p:nvPr/>
        </p:nvSpPr>
        <p:spPr>
          <a:xfrm>
            <a:off x="914581" y="4353999"/>
            <a:ext cx="5257894" cy="842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Made By: Nour </a:t>
            </a:r>
            <a:r>
              <a:rPr lang="en-US" sz="2400" dirty="0" err="1"/>
              <a:t>ElDeen</a:t>
            </a:r>
            <a:r>
              <a:rPr lang="en-US" sz="2400" dirty="0"/>
              <a:t> Khaled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4177480-51A1-836E-EA33-7F3545592FE8}"/>
              </a:ext>
            </a:extLst>
          </p:cNvPr>
          <p:cNvSpPr txBox="1">
            <a:spLocks/>
          </p:cNvSpPr>
          <p:nvPr/>
        </p:nvSpPr>
        <p:spPr>
          <a:xfrm>
            <a:off x="824677" y="149868"/>
            <a:ext cx="5818342" cy="1256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/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0566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6890B-4E3F-C0BE-8262-C854A99B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653" y="540000"/>
            <a:ext cx="4500561" cy="5759450"/>
          </a:xfrm>
        </p:spPr>
        <p:txBody>
          <a:bodyPr anchor="t">
            <a:normAutofit/>
          </a:bodyPr>
          <a:lstStyle/>
          <a:p>
            <a:pPr algn="ctr" rtl="1"/>
            <a:r>
              <a:rPr lang="ar-EG" sz="8800" dirty="0"/>
              <a:t>الهدف من مشاركة ال </a:t>
            </a:r>
            <a:r>
              <a:rPr lang="en-US" sz="8800" dirty="0"/>
              <a:t>project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2FCA181-5136-D08F-A2B4-9A5E9795F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9336854"/>
              </p:ext>
            </p:extLst>
          </p:nvPr>
        </p:nvGraphicFramePr>
        <p:xfrm>
          <a:off x="324413" y="549275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62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DBC3A-17A3-893F-2EC1-25D0EE26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dirty="0"/>
              <a:t>Navigation: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1D725824-873D-B0E3-B337-3D8F2154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31" r="24442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43E6-FF02-EA22-E82B-1004BE681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en-US" dirty="0">
                <a:hlinkClick r:id="rId3" action="ppaction://hlinksldjump"/>
              </a:rPr>
              <a:t>Introduction</a:t>
            </a:r>
            <a:endParaRPr lang="ar-EG" dirty="0"/>
          </a:p>
          <a:p>
            <a:pPr>
              <a:buFontTx/>
              <a:buChar char="-"/>
            </a:pPr>
            <a:r>
              <a:rPr lang="en-US" dirty="0">
                <a:hlinkClick r:id="rId4" action="ppaction://hlinksldjump"/>
              </a:rPr>
              <a:t>Data Collection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5" action="ppaction://hlinksldjump"/>
              </a:rPr>
              <a:t>Data exploration</a:t>
            </a:r>
            <a:endParaRPr lang="ar-EG" dirty="0"/>
          </a:p>
          <a:p>
            <a:pPr>
              <a:buFontTx/>
              <a:buChar char="-"/>
            </a:pPr>
            <a:r>
              <a:rPr lang="en-US" dirty="0">
                <a:hlinkClick r:id="rId6" action="ppaction://hlinksldjump"/>
              </a:rPr>
              <a:t>Data Cleaning  &amp; Transformation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7" action="ppaction://hlinksldjump"/>
              </a:rPr>
              <a:t>Dashboard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8" action="ppaction://hlinksldjump"/>
              </a:rPr>
              <a:t>Insights</a:t>
            </a:r>
            <a:endParaRPr lang="en-US" dirty="0"/>
          </a:p>
          <a:p>
            <a:pPr>
              <a:buFontTx/>
              <a:buChar char="-"/>
            </a:pPr>
            <a:r>
              <a:rPr lang="en-US" dirty="0">
                <a:hlinkClick r:id="rId9" action="ppaction://hlinksldjump"/>
              </a:rPr>
              <a:t>Recommendations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8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4FE-9548-0980-5F48-9B2D81B0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1"/>
            <a:ext cx="11101135" cy="112343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31A4E-13F8-AC0E-2E6E-36E7DAB97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41251"/>
            <a:ext cx="11101136" cy="2558375"/>
          </a:xfrm>
        </p:spPr>
        <p:txBody>
          <a:bodyPr/>
          <a:lstStyle/>
          <a:p>
            <a:r>
              <a:rPr lang="en-US" dirty="0"/>
              <a:t>We were told to  analyze HR data that contains </a:t>
            </a:r>
          </a:p>
          <a:p>
            <a:pPr lvl="1"/>
            <a:r>
              <a:rPr lang="en-US" dirty="0"/>
              <a:t>Employee Demographics</a:t>
            </a:r>
          </a:p>
          <a:p>
            <a:pPr lvl="1"/>
            <a:r>
              <a:rPr lang="en-US" dirty="0"/>
              <a:t>Employee Performance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Department and location</a:t>
            </a:r>
          </a:p>
          <a:p>
            <a:pPr lvl="1"/>
            <a:r>
              <a:rPr lang="en-US" dirty="0"/>
              <a:t>Educational Degree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D7D457-C2F3-2176-4BB0-73577C592A77}"/>
              </a:ext>
            </a:extLst>
          </p:cNvPr>
          <p:cNvSpPr txBox="1">
            <a:spLocks/>
          </p:cNvSpPr>
          <p:nvPr/>
        </p:nvSpPr>
        <p:spPr>
          <a:xfrm>
            <a:off x="371387" y="4633608"/>
            <a:ext cx="11101136" cy="158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0000" lvl="1" indent="0" algn="r" rtl="1">
              <a:buNone/>
            </a:pPr>
            <a:r>
              <a:rPr lang="ar-EG" dirty="0"/>
              <a:t>يعني ببساطة كان مطلوب مننا نحلل بيانات لناس شغالين في شركة في عدد من الأقسام و معانا المرتبات </a:t>
            </a:r>
            <a:r>
              <a:rPr lang="ar-EG" dirty="0" err="1"/>
              <a:t>بتاعتهم</a:t>
            </a:r>
            <a:r>
              <a:rPr lang="ar-EG" dirty="0"/>
              <a:t> و اسم القسم و أسماء الموظفين و نسب الأداء </a:t>
            </a:r>
            <a:r>
              <a:rPr lang="ar-EG" dirty="0" err="1"/>
              <a:t>بتاعهم</a:t>
            </a:r>
            <a:r>
              <a:rPr lang="ar-EG" dirty="0"/>
              <a:t> و مواقع شغلهم (المحافظات اللي شغالين فيها)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8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9CE6-2533-02A5-0E64-F928D02C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88316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B794-5B1E-6526-37AA-09A74660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28317"/>
            <a:ext cx="11101136" cy="4580408"/>
          </a:xfrm>
        </p:spPr>
        <p:txBody>
          <a:bodyPr/>
          <a:lstStyle/>
          <a:p>
            <a:pPr marL="0" indent="0" algn="r" rtl="1">
              <a:buNone/>
            </a:pPr>
            <a:r>
              <a:rPr lang="ar-EG" dirty="0"/>
              <a:t>البيانات كانت </a:t>
            </a:r>
            <a:r>
              <a:rPr lang="ar-EG" dirty="0" err="1"/>
              <a:t>جايالنا</a:t>
            </a:r>
            <a:r>
              <a:rPr lang="ar-EG" dirty="0"/>
              <a:t> في </a:t>
            </a:r>
            <a:r>
              <a:rPr lang="en-US" dirty="0"/>
              <a:t>excel file</a:t>
            </a:r>
            <a:r>
              <a:rPr lang="ar-EG" dirty="0"/>
              <a:t> متكونة من عدد من ال </a:t>
            </a:r>
            <a:r>
              <a:rPr lang="en-US" dirty="0"/>
              <a:t>sheets</a:t>
            </a:r>
            <a:r>
              <a:rPr lang="ar-EG" dirty="0"/>
              <a:t> و كل </a:t>
            </a:r>
            <a:r>
              <a:rPr lang="en-US" dirty="0"/>
              <a:t>sheet</a:t>
            </a:r>
            <a:r>
              <a:rPr lang="ar-EG" dirty="0"/>
              <a:t> </a:t>
            </a:r>
            <a:r>
              <a:rPr lang="ar-EG" dirty="0" err="1"/>
              <a:t>بيمثل</a:t>
            </a:r>
            <a:r>
              <a:rPr lang="ar-EG" dirty="0"/>
              <a:t> القسم اللي الموظفين شغالين فيه و كل </a:t>
            </a:r>
            <a:r>
              <a:rPr lang="en-US" dirty="0"/>
              <a:t>sheet</a:t>
            </a:r>
            <a:r>
              <a:rPr lang="ar-EG" dirty="0"/>
              <a:t> في نفس عدد ال </a:t>
            </a:r>
            <a:r>
              <a:rPr lang="en-US" dirty="0"/>
              <a:t>columns</a:t>
            </a:r>
            <a:r>
              <a:rPr lang="ar-EG" dirty="0"/>
              <a:t> زي باقي ال </a:t>
            </a:r>
            <a:r>
              <a:rPr lang="en-US" dirty="0"/>
              <a:t>sheets</a:t>
            </a:r>
            <a:r>
              <a:rPr lang="ar-EG" dirty="0"/>
              <a:t> و كمان نفس أسماء ال </a:t>
            </a:r>
            <a:r>
              <a:rPr lang="en-US" dirty="0"/>
              <a:t>columns</a:t>
            </a:r>
            <a:r>
              <a:rPr lang="ar-EG" dirty="0"/>
              <a:t>، طيب يبقى احنا كدة محتاجين نجمع البيانات دي في حتة واحدة عشان نعرف نحللها و هنا في ك</a:t>
            </a:r>
            <a:r>
              <a:rPr lang="ar-EG" b="0" i="0" dirty="0">
                <a:effectLst/>
                <a:latin typeface="Google Sans"/>
              </a:rPr>
              <a:t>ذ</a:t>
            </a:r>
            <a:r>
              <a:rPr lang="ar-EG" dirty="0"/>
              <a:t>ا طريقة عشان نجمع بيها البيانات:</a:t>
            </a:r>
            <a:br>
              <a:rPr lang="en-US" dirty="0"/>
            </a:br>
            <a:endParaRPr lang="ar-EG" dirty="0"/>
          </a:p>
          <a:p>
            <a:pPr algn="r" rtl="1">
              <a:buFontTx/>
              <a:buChar char="-"/>
            </a:pPr>
            <a:r>
              <a:rPr lang="ar-EG" dirty="0"/>
              <a:t>ممكن تحطهم على </a:t>
            </a:r>
            <a:r>
              <a:rPr lang="en-US" dirty="0" err="1"/>
              <a:t>sql</a:t>
            </a:r>
            <a:r>
              <a:rPr lang="ar-EG" dirty="0"/>
              <a:t> و تربطهم ببعض</a:t>
            </a:r>
          </a:p>
          <a:p>
            <a:pPr algn="r" rtl="1">
              <a:buFontTx/>
              <a:buChar char="-"/>
            </a:pPr>
            <a:r>
              <a:rPr lang="ar-EG" dirty="0"/>
              <a:t>ممكن طبعا </a:t>
            </a:r>
            <a:r>
              <a:rPr lang="ar-EG" dirty="0" err="1"/>
              <a:t>تاخد</a:t>
            </a:r>
            <a:r>
              <a:rPr lang="ar-EG" dirty="0"/>
              <a:t> </a:t>
            </a:r>
            <a:r>
              <a:rPr lang="en-US" dirty="0"/>
              <a:t>copy and paste</a:t>
            </a:r>
            <a:r>
              <a:rPr lang="ar-EG" dirty="0"/>
              <a:t> </a:t>
            </a:r>
            <a:r>
              <a:rPr lang="ar-EG" dirty="0" err="1"/>
              <a:t>لل</a:t>
            </a:r>
            <a:r>
              <a:rPr lang="ar-EG" dirty="0"/>
              <a:t> </a:t>
            </a:r>
            <a:r>
              <a:rPr lang="en-US" dirty="0"/>
              <a:t>sheets</a:t>
            </a:r>
            <a:r>
              <a:rPr lang="ar-EG" dirty="0"/>
              <a:t> و تحطهم في شيت واحد فوق بعض و خلاص</a:t>
            </a:r>
            <a:r>
              <a:rPr lang="en-US" dirty="0"/>
              <a:t> </a:t>
            </a:r>
            <a:r>
              <a:rPr lang="ar-EG" b="1" dirty="0">
                <a:solidFill>
                  <a:srgbClr val="FF0000"/>
                </a:solidFill>
              </a:rPr>
              <a:t>(الطريقة دي مش صح طبعا انك تشتغل بيها و في رأيي </a:t>
            </a:r>
            <a:r>
              <a:rPr lang="ar-EG" b="1" dirty="0" err="1">
                <a:solidFill>
                  <a:srgbClr val="FF0000"/>
                </a:solidFill>
              </a:rPr>
              <a:t>منصحش</a:t>
            </a:r>
            <a:r>
              <a:rPr lang="ar-EG" b="1" dirty="0">
                <a:solidFill>
                  <a:srgbClr val="FF0000"/>
                </a:solidFill>
              </a:rPr>
              <a:t> أي حد انه يعمل كدة طبعا)</a:t>
            </a:r>
          </a:p>
          <a:p>
            <a:pPr algn="r" rtl="1">
              <a:buFontTx/>
              <a:buChar char="-"/>
            </a:pPr>
            <a:r>
              <a:rPr lang="ar-EG" dirty="0"/>
              <a:t>الطريقة الأخيرة و هي دي اللي </a:t>
            </a:r>
            <a:r>
              <a:rPr lang="ar-EG" dirty="0" err="1"/>
              <a:t>حنشتغل</a:t>
            </a:r>
            <a:r>
              <a:rPr lang="ar-EG" dirty="0"/>
              <a:t> بيها في ال </a:t>
            </a:r>
            <a:r>
              <a:rPr lang="en-US" dirty="0"/>
              <a:t>project</a:t>
            </a:r>
            <a:r>
              <a:rPr lang="ar-EG" dirty="0"/>
              <a:t> ده و هو اننا نعملهم </a:t>
            </a:r>
            <a:r>
              <a:rPr lang="en-US" dirty="0"/>
              <a:t>import</a:t>
            </a:r>
            <a:r>
              <a:rPr lang="ar-EG" dirty="0"/>
              <a:t> في ال </a:t>
            </a:r>
            <a:r>
              <a:rPr lang="en-US" dirty="0"/>
              <a:t>power query</a:t>
            </a:r>
            <a:r>
              <a:rPr lang="ar-EG" dirty="0"/>
              <a:t> و بعد كدة نجمعهم مع بعض عن طريق ال </a:t>
            </a:r>
            <a:r>
              <a:rPr lang="en-US" dirty="0"/>
              <a:t>append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29194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D7CC-A261-2DDD-4FA9-D9BB95CA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68220"/>
          </a:xfrm>
        </p:spPr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D017-196A-875D-CDCB-48E71A3E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627832"/>
            <a:ext cx="11101136" cy="37904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Have the following columns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ar-E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الرقم الوظيفي، اسم الموظف، الوظيفة، القسم، الموقع، المرتب، تاريخ التعيين و الميلاد، المؤهل الدراسي، أداء الموظف في 2019، أداء الموظف في 2020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),</a:t>
            </a:r>
            <a:br>
              <a:rPr lang="en-US" dirty="0"/>
            </a:br>
            <a:r>
              <a:rPr lang="en-US" dirty="0"/>
              <a:t>according to the columns we have, we was able to know that we have:</a:t>
            </a:r>
          </a:p>
          <a:p>
            <a:pPr lvl="1"/>
            <a:r>
              <a:rPr lang="en-US" dirty="0"/>
              <a:t>5 Departments: Finance, IT, Sales, HR, Marketing</a:t>
            </a:r>
          </a:p>
          <a:p>
            <a:pPr lvl="1"/>
            <a:r>
              <a:rPr lang="en-US" dirty="0"/>
              <a:t>Employees that work for us are born from  1959 to 1989</a:t>
            </a:r>
          </a:p>
          <a:p>
            <a:pPr lvl="1"/>
            <a:r>
              <a:rPr lang="en-US" dirty="0"/>
              <a:t>3 Educational Backgrounds: </a:t>
            </a:r>
            <a:r>
              <a:rPr lang="ar-EG" dirty="0"/>
              <a:t>دبلوم، ماجيستير، </a:t>
            </a:r>
            <a:r>
              <a:rPr lang="ar-EG" dirty="0" err="1"/>
              <a:t>بكالريوس</a:t>
            </a:r>
            <a:endParaRPr lang="en-US" dirty="0"/>
          </a:p>
          <a:p>
            <a:pPr lvl="1"/>
            <a:r>
              <a:rPr lang="en-US" dirty="0"/>
              <a:t>Salaries vary from 1,428 to 35,000</a:t>
            </a:r>
          </a:p>
          <a:p>
            <a:pPr lvl="1"/>
            <a:r>
              <a:rPr lang="en-US" dirty="0"/>
              <a:t>We have employees performance in the years 2019 and 2020</a:t>
            </a:r>
          </a:p>
          <a:p>
            <a:pPr lvl="1"/>
            <a:r>
              <a:rPr lang="en-US" dirty="0"/>
              <a:t>We have 3 locations for our company: </a:t>
            </a:r>
            <a:r>
              <a:rPr lang="ar-EG" dirty="0"/>
              <a:t>طنطا، الإسكندرية، القاهرة</a:t>
            </a:r>
            <a:endParaRPr lang="en-US" dirty="0"/>
          </a:p>
          <a:p>
            <a:pPr lvl="1"/>
            <a:r>
              <a:rPr lang="en-US" dirty="0"/>
              <a:t>We hired employees from the year 1996 to 2018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CCAD-5031-1F06-0857-E7A7A9E1D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172068"/>
          </a:xfrm>
        </p:spPr>
        <p:txBody>
          <a:bodyPr/>
          <a:lstStyle/>
          <a:p>
            <a:r>
              <a:rPr lang="en-US" dirty="0"/>
              <a:t>Data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D6E5F-EAB8-D59E-768D-F4D3C9FA4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712069"/>
            <a:ext cx="11101136" cy="5058382"/>
          </a:xfrm>
        </p:spPr>
        <p:txBody>
          <a:bodyPr>
            <a:normAutofit fontScale="92500"/>
          </a:bodyPr>
          <a:lstStyle/>
          <a:p>
            <a:pPr marL="0" indent="0" algn="r" rtl="1">
              <a:buNone/>
            </a:pPr>
            <a:r>
              <a:rPr lang="ar-EG" sz="2400" dirty="0"/>
              <a:t>طيب في ال </a:t>
            </a:r>
            <a:r>
              <a:rPr lang="en-US" sz="2400" dirty="0"/>
              <a:t>page</a:t>
            </a:r>
            <a:r>
              <a:rPr lang="ar-EG" sz="2400" dirty="0"/>
              <a:t> اللي فاتت شوفنا الحاجات اللي قدرنا نطلعها من البيانات اللي </a:t>
            </a:r>
            <a:r>
              <a:rPr lang="ar-EG" sz="2400" dirty="0" err="1"/>
              <a:t>جاتلنا</a:t>
            </a:r>
            <a:r>
              <a:rPr lang="ar-EG" sz="2400" dirty="0"/>
              <a:t> بس مش واخد بالك ان في حاجات المفروض نزودها زي مثلا ال </a:t>
            </a:r>
            <a:r>
              <a:rPr lang="en-US" sz="2400" dirty="0"/>
              <a:t>column</a:t>
            </a:r>
            <a:r>
              <a:rPr lang="ar-EG" sz="2400" dirty="0"/>
              <a:t> بتاع:</a:t>
            </a:r>
          </a:p>
          <a:p>
            <a:pPr marL="0" indent="0" algn="r" rtl="1">
              <a:buNone/>
            </a:pPr>
            <a:r>
              <a:rPr lang="ar-EG" sz="2400" dirty="0"/>
              <a:t>	- تاريخ الميلاد : نقدر نطلع منه عمر الموظف</a:t>
            </a:r>
          </a:p>
          <a:p>
            <a:pPr marL="0" indent="0" algn="r" rtl="1">
              <a:buNone/>
            </a:pPr>
            <a:r>
              <a:rPr lang="ar-EG" sz="2400" dirty="0"/>
              <a:t>	- تاريخ التعيين: نقدر نطلع منه عدد سنين خبرة الموظف في الشركة</a:t>
            </a:r>
          </a:p>
          <a:p>
            <a:pPr marL="0" indent="0" algn="r" rtl="1">
              <a:buNone/>
            </a:pPr>
            <a:r>
              <a:rPr lang="ar-EG" sz="2400" dirty="0"/>
              <a:t>	- أداء الموظف في 2019 و 2020: نقدر نحسب منه متوسط أداء الموظف في السنتين مع بعض 		كان عامل ازاي، كمان نقدر نحسب منهم التحسن الادائي للموظف كان عامل ازاي</a:t>
            </a:r>
          </a:p>
          <a:p>
            <a:pPr marL="0" indent="0" algn="r" rtl="1">
              <a:buNone/>
            </a:pPr>
            <a:r>
              <a:rPr lang="ar-EG" sz="2400" dirty="0"/>
              <a:t> 	- ممكن كمان بعد ما نجيب عمر الموظف نقسم اعمار الموظفين ل </a:t>
            </a:r>
            <a:r>
              <a:rPr lang="en-US" sz="2400" dirty="0"/>
              <a:t>age groups</a:t>
            </a:r>
            <a:r>
              <a:rPr lang="ar-EG" sz="2400" dirty="0"/>
              <a:t> بحيث نشوف 		هل ده </a:t>
            </a:r>
            <a:r>
              <a:rPr lang="ar-EG" sz="2400" dirty="0" err="1"/>
              <a:t>بيفرق</a:t>
            </a:r>
            <a:r>
              <a:rPr lang="ar-EG" sz="2400" dirty="0"/>
              <a:t> في أداء الموظف ولا </a:t>
            </a:r>
            <a:r>
              <a:rPr lang="ar-EG" sz="2400" dirty="0" err="1"/>
              <a:t>لأ</a:t>
            </a:r>
            <a:endParaRPr lang="en-US" sz="2400" dirty="0"/>
          </a:p>
          <a:p>
            <a:pPr marL="0" indent="0" algn="r" rtl="1">
              <a:buNone/>
            </a:pP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 طبعا كل ده انت تبقى تقدر تعمله بالطريقة اللي انت تشوفها مناسبة ليك بعد ما تكون خلصت ال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Cleaning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و تجميع البيانات مع بعض ف انا مش </a:t>
            </a:r>
            <a:r>
              <a:rPr lang="ar-EG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حخش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في تفاصيل ال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cleaning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و </a:t>
            </a:r>
            <a:r>
              <a:rPr lang="ar-EG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حعمل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للحتة دي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skip</a:t>
            </a:r>
            <a:r>
              <a:rPr lang="ar-EG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r" rtl="1">
              <a:buNone/>
            </a:pPr>
            <a:endParaRPr lang="ar-EG" sz="2400" dirty="0"/>
          </a:p>
          <a:p>
            <a:pPr marL="0" indent="0" algn="r" rtl="1">
              <a:buNone/>
            </a:pPr>
            <a:endParaRPr lang="en-US" sz="2400" dirty="0"/>
          </a:p>
          <a:p>
            <a:pPr algn="r" rt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753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E2092A-4250-4BDD-AC6C-CA57E30D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266875" cy="6858000"/>
            <a:chOff x="0" y="0"/>
            <a:chExt cx="7266875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A1EE7D2-EB27-4C6C-8E54-CBCDDCA17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600"/>
              <a:ext cx="7266875" cy="6854400"/>
            </a:xfrm>
            <a:custGeom>
              <a:avLst/>
              <a:gdLst>
                <a:gd name="connsiteX0" fmla="*/ 3839675 w 7266875"/>
                <a:gd name="connsiteY0" fmla="*/ 0 h 6854400"/>
                <a:gd name="connsiteX1" fmla="*/ 7266875 w 7266875"/>
                <a:gd name="connsiteY1" fmla="*/ 3427200 h 6854400"/>
                <a:gd name="connsiteX2" fmla="*/ 3839675 w 7266875"/>
                <a:gd name="connsiteY2" fmla="*/ 6854400 h 6854400"/>
                <a:gd name="connsiteX3" fmla="*/ 3489264 w 7266875"/>
                <a:gd name="connsiteY3" fmla="*/ 6836706 h 6854400"/>
                <a:gd name="connsiteX4" fmla="*/ 3327588 w 7266875"/>
                <a:gd name="connsiteY4" fmla="*/ 6816161 h 6854400"/>
                <a:gd name="connsiteX5" fmla="*/ 3174464 w 7266875"/>
                <a:gd name="connsiteY5" fmla="*/ 6839531 h 6854400"/>
                <a:gd name="connsiteX6" fmla="*/ 2880000 w 7266875"/>
                <a:gd name="connsiteY6" fmla="*/ 6854400 h 6854400"/>
                <a:gd name="connsiteX7" fmla="*/ 0 w 7266875"/>
                <a:gd name="connsiteY7" fmla="*/ 3974400 h 6854400"/>
                <a:gd name="connsiteX8" fmla="*/ 226325 w 7266875"/>
                <a:gd name="connsiteY8" fmla="*/ 2853374 h 6854400"/>
                <a:gd name="connsiteX9" fmla="*/ 258015 w 7266875"/>
                <a:gd name="connsiteY9" fmla="*/ 2787590 h 6854400"/>
                <a:gd name="connsiteX10" fmla="*/ 224445 w 7266875"/>
                <a:gd name="connsiteY10" fmla="*/ 2657030 h 6854400"/>
                <a:gd name="connsiteX11" fmla="*/ 180561 w 7266875"/>
                <a:gd name="connsiteY11" fmla="*/ 2221714 h 6854400"/>
                <a:gd name="connsiteX12" fmla="*/ 2340561 w 7266875"/>
                <a:gd name="connsiteY12" fmla="*/ 61714 h 6854400"/>
                <a:gd name="connsiteX13" fmla="*/ 2828370 w 7266875"/>
                <a:gd name="connsiteY13" fmla="*/ 117025 h 6854400"/>
                <a:gd name="connsiteX14" fmla="*/ 2891183 w 7266875"/>
                <a:gd name="connsiteY14" fmla="*/ 134017 h 6854400"/>
                <a:gd name="connsiteX15" fmla="*/ 2983165 w 7266875"/>
                <a:gd name="connsiteY15" fmla="*/ 107897 h 6854400"/>
                <a:gd name="connsiteX16" fmla="*/ 3839675 w 7266875"/>
                <a:gd name="connsiteY16" fmla="*/ 0 h 685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66875" h="6854400">
                  <a:moveTo>
                    <a:pt x="3839675" y="0"/>
                  </a:moveTo>
                  <a:cubicBezTo>
                    <a:pt x="5732465" y="0"/>
                    <a:pt x="7266875" y="1534410"/>
                    <a:pt x="7266875" y="3427200"/>
                  </a:cubicBezTo>
                  <a:cubicBezTo>
                    <a:pt x="7266875" y="5319990"/>
                    <a:pt x="5732465" y="6854400"/>
                    <a:pt x="3839675" y="6854400"/>
                  </a:cubicBezTo>
                  <a:cubicBezTo>
                    <a:pt x="3721376" y="6854400"/>
                    <a:pt x="3604476" y="6848406"/>
                    <a:pt x="3489264" y="6836706"/>
                  </a:cubicBezTo>
                  <a:lnTo>
                    <a:pt x="3327588" y="6816161"/>
                  </a:lnTo>
                  <a:lnTo>
                    <a:pt x="3174464" y="6839531"/>
                  </a:lnTo>
                  <a:cubicBezTo>
                    <a:pt x="3077646" y="6849363"/>
                    <a:pt x="2979412" y="6854400"/>
                    <a:pt x="2880000" y="6854400"/>
                  </a:cubicBezTo>
                  <a:cubicBezTo>
                    <a:pt x="1289420" y="6854400"/>
                    <a:pt x="0" y="5564980"/>
                    <a:pt x="0" y="3974400"/>
                  </a:cubicBezTo>
                  <a:cubicBezTo>
                    <a:pt x="0" y="3576755"/>
                    <a:pt x="80589" y="3197933"/>
                    <a:pt x="226325" y="2853374"/>
                  </a:cubicBezTo>
                  <a:lnTo>
                    <a:pt x="258015" y="2787590"/>
                  </a:lnTo>
                  <a:lnTo>
                    <a:pt x="224445" y="2657030"/>
                  </a:lnTo>
                  <a:cubicBezTo>
                    <a:pt x="195672" y="2516419"/>
                    <a:pt x="180561" y="2370831"/>
                    <a:pt x="180561" y="2221714"/>
                  </a:cubicBezTo>
                  <a:cubicBezTo>
                    <a:pt x="180561" y="1028779"/>
                    <a:pt x="1147626" y="61714"/>
                    <a:pt x="2340561" y="61714"/>
                  </a:cubicBezTo>
                  <a:cubicBezTo>
                    <a:pt x="2508318" y="61714"/>
                    <a:pt x="2671608" y="80838"/>
                    <a:pt x="2828370" y="117025"/>
                  </a:cubicBezTo>
                  <a:lnTo>
                    <a:pt x="2891183" y="134017"/>
                  </a:lnTo>
                  <a:lnTo>
                    <a:pt x="2983165" y="107897"/>
                  </a:lnTo>
                  <a:cubicBezTo>
                    <a:pt x="3256928" y="37461"/>
                    <a:pt x="3543927" y="0"/>
                    <a:pt x="3839675" y="0"/>
                  </a:cubicBezTo>
                  <a:close/>
                </a:path>
              </a:pathLst>
            </a:custGeom>
            <a:solidFill>
              <a:schemeClr val="bg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73CF8FD-0917-4279-B6E7-120EE392F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94400"/>
              <a:ext cx="5760000" cy="5760000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A3FA15-CF3D-4F2B-BB5C-18E5DB3057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0561" y="61714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76AED5-83E6-4A3D-B609-7CCABAD4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2475" y="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BAB271-1770-2A4A-C793-B9D4AD14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020" y="833015"/>
            <a:ext cx="5193960" cy="520202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DASHBOARD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89CA-6298-3B48-B2CC-51F5C2C3A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2" y="540347"/>
            <a:ext cx="4537075" cy="5760000"/>
          </a:xfrm>
        </p:spPr>
        <p:txBody>
          <a:bodyPr anchor="ctr">
            <a:normAutofit/>
          </a:bodyPr>
          <a:lstStyle/>
          <a:p>
            <a:r>
              <a:rPr lang="en-US" dirty="0"/>
              <a:t>We Made 3 Pages :</a:t>
            </a:r>
          </a:p>
          <a:p>
            <a:pPr lvl="1"/>
            <a:r>
              <a:rPr lang="en-US" dirty="0"/>
              <a:t>Location Analysis</a:t>
            </a:r>
          </a:p>
          <a:p>
            <a:pPr lvl="1"/>
            <a:r>
              <a:rPr lang="en-US" dirty="0"/>
              <a:t>Age Group Analysis</a:t>
            </a:r>
          </a:p>
          <a:p>
            <a:pPr lvl="1"/>
            <a:r>
              <a:rPr lang="en-US" dirty="0"/>
              <a:t>Department and Job Title Analysis</a:t>
            </a:r>
          </a:p>
        </p:txBody>
      </p:sp>
    </p:spTree>
    <p:extLst>
      <p:ext uri="{BB962C8B-B14F-4D97-AF65-F5344CB8AC3E}">
        <p14:creationId xmlns:p14="http://schemas.microsoft.com/office/powerpoint/2010/main" val="320448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C0EE2-B30A-60ED-D354-555649D5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739" r="1" b="13997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186895-7DAD-4EEE-BF1A-CC36B9426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BFDCD0-B536-4527-AB6E-79B0E4EDD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50C5E2-9BE7-4321-8945-320FE5AA9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7B89D3D-F057-4F89-87AC-DBA5FD04CE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3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32000">
                    <a:schemeClr val="bg1">
                      <a:alpha val="60000"/>
                    </a:schemeClr>
                  </a:gs>
                  <a:gs pos="0">
                    <a:schemeClr val="bg1">
                      <a:alpha val="80000"/>
                    </a:schemeClr>
                  </a:gs>
                  <a:gs pos="63000">
                    <a:schemeClr val="bg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B5518D-4B46-4866-BF9F-D6550DA00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673445-12E5-48F8-BEF8-87016BBC5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ACC629B-B138-4925-BE58-F4E4E2CC8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V="1">
                <a:off x="0" y="-1"/>
                <a:ext cx="9785926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/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0C8F77F-4220-4C2C-BE7D-0C626E457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66BF283-D5A5-422F-9640-B6D1ABD9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5EAD1A7-3DBD-4376-BF10-AEE971C1B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 flipV="1">
                <a:off x="2424112" y="3428998"/>
                <a:ext cx="9767888" cy="342899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4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565D01-6AAA-4149-B7F9-257DDE044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V="1">
              <a:off x="4637393" y="-696606"/>
              <a:ext cx="6312874" cy="8796338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01C3B2-C2CA-B7DB-19D3-09DE1ACF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Location Analysis</a:t>
            </a:r>
          </a:p>
        </p:txBody>
      </p:sp>
    </p:spTree>
    <p:extLst>
      <p:ext uri="{BB962C8B-B14F-4D97-AF65-F5344CB8AC3E}">
        <p14:creationId xmlns:p14="http://schemas.microsoft.com/office/powerpoint/2010/main" val="145330386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1017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Bell MT</vt:lpstr>
      <vt:lpstr>Google Sans</vt:lpstr>
      <vt:lpstr>GlowVTI</vt:lpstr>
      <vt:lpstr>NTI Human Resources Project</vt:lpstr>
      <vt:lpstr>الهدف من مشاركة ال project</vt:lpstr>
      <vt:lpstr>Navigation:</vt:lpstr>
      <vt:lpstr>Introduction:</vt:lpstr>
      <vt:lpstr>Data Collection</vt:lpstr>
      <vt:lpstr>Data Exploration</vt:lpstr>
      <vt:lpstr>Data Cleaning &amp; Transformation</vt:lpstr>
      <vt:lpstr>DASHBOARD</vt:lpstr>
      <vt:lpstr>Location Analysis</vt:lpstr>
      <vt:lpstr>PowerPoint Presentation</vt:lpstr>
      <vt:lpstr>Age Group Analysis</vt:lpstr>
      <vt:lpstr>PowerPoint Presentation</vt:lpstr>
      <vt:lpstr>Department &amp; Job Title Analysis </vt:lpstr>
      <vt:lpstr>PowerPoint Presentation</vt:lpstr>
      <vt:lpstr>Insights</vt:lpstr>
      <vt:lpstr>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نور الدين خالد السيد توفيق شعبان</dc:creator>
  <cp:lastModifiedBy>نور الدين خالد السيد توفيق شعبان</cp:lastModifiedBy>
  <cp:revision>1</cp:revision>
  <dcterms:created xsi:type="dcterms:W3CDTF">2025-01-07T11:28:54Z</dcterms:created>
  <dcterms:modified xsi:type="dcterms:W3CDTF">2025-01-07T15:02:46Z</dcterms:modified>
</cp:coreProperties>
</file>