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A32"/>
    <a:srgbClr val="EFEFEF"/>
    <a:srgbClr val="0F5F96"/>
    <a:srgbClr val="137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earning\Udacity\Govermental%20Courses%20FWD\Advanced\SQL\PROJECT\Q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earning\Udacity\Govermental%20Courses%20FWD\Advanced\SQL\PROJECT\Q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earning\Udacity\Govermental%20Courses%20FWD\Advanced\SQL\PROJECT\Q4.csv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earning\Udacity\Govermental%20Courses%20FWD\Advanced\SQL\PROJECT\Q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08869977765176E-2"/>
          <c:y val="4.0630937116287812E-2"/>
          <c:w val="0.91233643029705369"/>
          <c:h val="0.757568008933622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'Q2'!$B$1</c:f>
              <c:strCache>
                <c:ptCount val="1"/>
                <c:pt idx="0">
                  <c:v>OrderCount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'Q2'!$A$2:$A$25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India</c:v>
                </c:pt>
                <c:pt idx="7">
                  <c:v>Portugal</c:v>
                </c:pt>
                <c:pt idx="8">
                  <c:v>Czech Republic</c:v>
                </c:pt>
                <c:pt idx="9">
                  <c:v>Spain</c:v>
                </c:pt>
                <c:pt idx="10">
                  <c:v>Poland</c:v>
                </c:pt>
                <c:pt idx="11">
                  <c:v>Belgium</c:v>
                </c:pt>
                <c:pt idx="12">
                  <c:v>Australia</c:v>
                </c:pt>
                <c:pt idx="13">
                  <c:v>Argentina</c:v>
                </c:pt>
                <c:pt idx="14">
                  <c:v>Italy</c:v>
                </c:pt>
                <c:pt idx="15">
                  <c:v>Sweden</c:v>
                </c:pt>
                <c:pt idx="16">
                  <c:v>Finland</c:v>
                </c:pt>
                <c:pt idx="17">
                  <c:v>Netherlands</c:v>
                </c:pt>
                <c:pt idx="18">
                  <c:v>Denmark</c:v>
                </c:pt>
                <c:pt idx="19">
                  <c:v>Hungary</c:v>
                </c:pt>
                <c:pt idx="20">
                  <c:v>Chile</c:v>
                </c:pt>
                <c:pt idx="21">
                  <c:v>Norway</c:v>
                </c:pt>
                <c:pt idx="22">
                  <c:v>Ireland</c:v>
                </c:pt>
                <c:pt idx="23">
                  <c:v>Austria</c:v>
                </c:pt>
              </c:strCache>
            </c:strRef>
          </c:cat>
          <c:val>
            <c:numRef>
              <c:f>'Q2'!$B$2:$B$25</c:f>
              <c:numCache>
                <c:formatCode>General</c:formatCode>
                <c:ptCount val="24"/>
                <c:pt idx="0">
                  <c:v>422</c:v>
                </c:pt>
                <c:pt idx="1">
                  <c:v>289</c:v>
                </c:pt>
                <c:pt idx="2">
                  <c:v>170</c:v>
                </c:pt>
                <c:pt idx="3">
                  <c:v>165</c:v>
                </c:pt>
                <c:pt idx="4">
                  <c:v>143</c:v>
                </c:pt>
                <c:pt idx="5">
                  <c:v>107</c:v>
                </c:pt>
                <c:pt idx="6">
                  <c:v>70</c:v>
                </c:pt>
                <c:pt idx="7">
                  <c:v>63</c:v>
                </c:pt>
                <c:pt idx="8">
                  <c:v>57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38</c:v>
                </c:pt>
                <c:pt idx="13">
                  <c:v>36</c:v>
                </c:pt>
                <c:pt idx="14">
                  <c:v>35</c:v>
                </c:pt>
                <c:pt idx="15">
                  <c:v>34</c:v>
                </c:pt>
                <c:pt idx="16">
                  <c:v>34</c:v>
                </c:pt>
                <c:pt idx="17">
                  <c:v>32</c:v>
                </c:pt>
                <c:pt idx="18">
                  <c:v>32</c:v>
                </c:pt>
                <c:pt idx="19">
                  <c:v>30</c:v>
                </c:pt>
                <c:pt idx="20">
                  <c:v>28</c:v>
                </c:pt>
                <c:pt idx="21">
                  <c:v>26</c:v>
                </c:pt>
                <c:pt idx="22">
                  <c:v>26</c:v>
                </c:pt>
                <c:pt idx="2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2B-42D2-ACCD-75F3151A0377}"/>
            </c:ext>
          </c:extLst>
        </c:ser>
        <c:ser>
          <c:idx val="1"/>
          <c:order val="1"/>
          <c:tx>
            <c:strRef>
              <c:f>'Q2'!$C$1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'Q2'!$A$2:$A$25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India</c:v>
                </c:pt>
                <c:pt idx="7">
                  <c:v>Portugal</c:v>
                </c:pt>
                <c:pt idx="8">
                  <c:v>Czech Republic</c:v>
                </c:pt>
                <c:pt idx="9">
                  <c:v>Spain</c:v>
                </c:pt>
                <c:pt idx="10">
                  <c:v>Poland</c:v>
                </c:pt>
                <c:pt idx="11">
                  <c:v>Belgium</c:v>
                </c:pt>
                <c:pt idx="12">
                  <c:v>Australia</c:v>
                </c:pt>
                <c:pt idx="13">
                  <c:v>Argentina</c:v>
                </c:pt>
                <c:pt idx="14">
                  <c:v>Italy</c:v>
                </c:pt>
                <c:pt idx="15">
                  <c:v>Sweden</c:v>
                </c:pt>
                <c:pt idx="16">
                  <c:v>Finland</c:v>
                </c:pt>
                <c:pt idx="17">
                  <c:v>Netherlands</c:v>
                </c:pt>
                <c:pt idx="18">
                  <c:v>Denmark</c:v>
                </c:pt>
                <c:pt idx="19">
                  <c:v>Hungary</c:v>
                </c:pt>
                <c:pt idx="20">
                  <c:v>Chile</c:v>
                </c:pt>
                <c:pt idx="21">
                  <c:v>Norway</c:v>
                </c:pt>
                <c:pt idx="22">
                  <c:v>Ireland</c:v>
                </c:pt>
                <c:pt idx="23">
                  <c:v>Austria</c:v>
                </c:pt>
              </c:strCache>
            </c:strRef>
          </c:cat>
          <c:val>
            <c:numRef>
              <c:f>'Q2'!$C$2:$C$25</c:f>
              <c:numCache>
                <c:formatCode>General</c:formatCode>
                <c:ptCount val="24"/>
                <c:pt idx="0">
                  <c:v>417.78000000000202</c:v>
                </c:pt>
                <c:pt idx="1">
                  <c:v>286.11000000000098</c:v>
                </c:pt>
                <c:pt idx="2">
                  <c:v>168.3</c:v>
                </c:pt>
                <c:pt idx="3">
                  <c:v>163.35</c:v>
                </c:pt>
                <c:pt idx="4">
                  <c:v>141.57</c:v>
                </c:pt>
                <c:pt idx="5">
                  <c:v>105.93</c:v>
                </c:pt>
                <c:pt idx="6">
                  <c:v>69.3</c:v>
                </c:pt>
                <c:pt idx="7">
                  <c:v>62.37</c:v>
                </c:pt>
                <c:pt idx="8">
                  <c:v>56.43</c:v>
                </c:pt>
                <c:pt idx="9">
                  <c:v>37.619999999999997</c:v>
                </c:pt>
                <c:pt idx="10">
                  <c:v>37.619999999999997</c:v>
                </c:pt>
                <c:pt idx="11">
                  <c:v>37.619999999999997</c:v>
                </c:pt>
                <c:pt idx="12">
                  <c:v>37.619999999999997</c:v>
                </c:pt>
                <c:pt idx="13">
                  <c:v>35.64</c:v>
                </c:pt>
                <c:pt idx="14">
                  <c:v>34.65</c:v>
                </c:pt>
                <c:pt idx="15">
                  <c:v>33.659999999999997</c:v>
                </c:pt>
                <c:pt idx="16">
                  <c:v>33.659999999999997</c:v>
                </c:pt>
                <c:pt idx="17">
                  <c:v>31.68</c:v>
                </c:pt>
                <c:pt idx="18">
                  <c:v>31.68</c:v>
                </c:pt>
                <c:pt idx="19">
                  <c:v>29.7</c:v>
                </c:pt>
                <c:pt idx="20">
                  <c:v>27.72</c:v>
                </c:pt>
                <c:pt idx="21">
                  <c:v>25.74</c:v>
                </c:pt>
                <c:pt idx="22">
                  <c:v>25.74</c:v>
                </c:pt>
                <c:pt idx="23">
                  <c:v>24.75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2B-42D2-ACCD-75F3151A0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039744"/>
        <c:axId val="490031872"/>
      </c:barChart>
      <c:catAx>
        <c:axId val="4900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031872"/>
        <c:crosses val="autoZero"/>
        <c:auto val="1"/>
        <c:lblAlgn val="ctr"/>
        <c:lblOffset val="100"/>
        <c:noMultiLvlLbl val="0"/>
      </c:catAx>
      <c:valAx>
        <c:axId val="49003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039744"/>
        <c:crosses val="autoZero"/>
        <c:crossBetween val="between"/>
      </c:valAx>
      <c:spPr>
        <a:solidFill>
          <a:schemeClr val="bg1">
            <a:lumMod val="95000"/>
            <a:alpha val="36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4375158719176326"/>
          <c:y val="4.0789301393655053E-2"/>
          <c:w val="0.22242701747184124"/>
          <c:h val="5.0043852822515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'Q3'!$B$1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'Q3'!$A$2:$A$25</c:f>
              <c:strCache>
                <c:ptCount val="24"/>
                <c:pt idx="0">
                  <c:v>Rock And Roll</c:v>
                </c:pt>
                <c:pt idx="1">
                  <c:v>Easy Listening</c:v>
                </c:pt>
                <c:pt idx="2">
                  <c:v>Electronica/Dance</c:v>
                </c:pt>
                <c:pt idx="3">
                  <c:v>Heavy Metal</c:v>
                </c:pt>
                <c:pt idx="4">
                  <c:v>Science Fiction</c:v>
                </c:pt>
                <c:pt idx="5">
                  <c:v>World</c:v>
                </c:pt>
                <c:pt idx="6">
                  <c:v>Alternative</c:v>
                </c:pt>
                <c:pt idx="7">
                  <c:v>Bossa Nova</c:v>
                </c:pt>
                <c:pt idx="8">
                  <c:v>Hip Hop/Rap</c:v>
                </c:pt>
                <c:pt idx="9">
                  <c:v>Comedy</c:v>
                </c:pt>
                <c:pt idx="10">
                  <c:v>Soundtrack</c:v>
                </c:pt>
                <c:pt idx="11">
                  <c:v>Pop</c:v>
                </c:pt>
                <c:pt idx="12">
                  <c:v>Reggae</c:v>
                </c:pt>
                <c:pt idx="13">
                  <c:v>Sci Fi &amp; Fantasy</c:v>
                </c:pt>
                <c:pt idx="14">
                  <c:v>Classical</c:v>
                </c:pt>
                <c:pt idx="15">
                  <c:v>R&amp;B/Soul</c:v>
                </c:pt>
                <c:pt idx="16">
                  <c:v>Drama</c:v>
                </c:pt>
                <c:pt idx="17">
                  <c:v>Blues</c:v>
                </c:pt>
                <c:pt idx="18">
                  <c:v>Jazz</c:v>
                </c:pt>
                <c:pt idx="19">
                  <c:v>TV Shows</c:v>
                </c:pt>
                <c:pt idx="20">
                  <c:v>Alternative &amp; Punk</c:v>
                </c:pt>
                <c:pt idx="21">
                  <c:v>Metal</c:v>
                </c:pt>
                <c:pt idx="22">
                  <c:v>Latin</c:v>
                </c:pt>
                <c:pt idx="23">
                  <c:v>Rock</c:v>
                </c:pt>
              </c:strCache>
            </c:strRef>
          </c:cat>
          <c:val>
            <c:numRef>
              <c:f>'Q3'!$B$2:$B$25</c:f>
              <c:numCache>
                <c:formatCode>General</c:formatCode>
                <c:ptCount val="24"/>
                <c:pt idx="0">
                  <c:v>5.94</c:v>
                </c:pt>
                <c:pt idx="1">
                  <c:v>9.9</c:v>
                </c:pt>
                <c:pt idx="2">
                  <c:v>11.88</c:v>
                </c:pt>
                <c:pt idx="3">
                  <c:v>11.88</c:v>
                </c:pt>
                <c:pt idx="4">
                  <c:v>11.94</c:v>
                </c:pt>
                <c:pt idx="5">
                  <c:v>12.87</c:v>
                </c:pt>
                <c:pt idx="6">
                  <c:v>13.86</c:v>
                </c:pt>
                <c:pt idx="7">
                  <c:v>14.85</c:v>
                </c:pt>
                <c:pt idx="8">
                  <c:v>16.829999999999998</c:v>
                </c:pt>
                <c:pt idx="9">
                  <c:v>17.91</c:v>
                </c:pt>
                <c:pt idx="10">
                  <c:v>19.8</c:v>
                </c:pt>
                <c:pt idx="11">
                  <c:v>27.72</c:v>
                </c:pt>
                <c:pt idx="12">
                  <c:v>29.7</c:v>
                </c:pt>
                <c:pt idx="13">
                  <c:v>39.799999999999997</c:v>
                </c:pt>
                <c:pt idx="14">
                  <c:v>40.590000000000003</c:v>
                </c:pt>
                <c:pt idx="15">
                  <c:v>40.590000000000003</c:v>
                </c:pt>
                <c:pt idx="16">
                  <c:v>57.71</c:v>
                </c:pt>
                <c:pt idx="17">
                  <c:v>60.39</c:v>
                </c:pt>
                <c:pt idx="18">
                  <c:v>79.2</c:v>
                </c:pt>
                <c:pt idx="19">
                  <c:v>93.529999999999902</c:v>
                </c:pt>
                <c:pt idx="20">
                  <c:v>241.560000000001</c:v>
                </c:pt>
                <c:pt idx="21">
                  <c:v>261.36000000000098</c:v>
                </c:pt>
                <c:pt idx="22">
                  <c:v>382.14000000000198</c:v>
                </c:pt>
                <c:pt idx="23">
                  <c:v>826.650000000006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8E-447B-8B81-35EC2FE3E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6071216"/>
        <c:axId val="389809944"/>
      </c:barChart>
      <c:catAx>
        <c:axId val="386071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809944"/>
        <c:crosses val="autoZero"/>
        <c:auto val="1"/>
        <c:lblAlgn val="ctr"/>
        <c:lblOffset val="100"/>
        <c:noMultiLvlLbl val="0"/>
      </c:catAx>
      <c:valAx>
        <c:axId val="389809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71216"/>
        <c:crosses val="autoZero"/>
        <c:crossBetween val="between"/>
      </c:valAx>
      <c:spPr>
        <a:solidFill>
          <a:schemeClr val="bg1">
            <a:lumMod val="95000"/>
            <a:alpha val="51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'Q4'!$C$1</c:f>
              <c:strCache>
                <c:ptCount val="1"/>
                <c:pt idx="0">
                  <c:v>HighestSale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>
                        <a:solidFill>
                          <a:sysClr val="windowText" lastClr="000000"/>
                        </a:solidFill>
                      </a:rPr>
                      <a:t>Rock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5288-4A0D-9390-E4D8527E9BA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288-4A0D-9390-E4D8527E9BA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288-4A0D-9390-E4D8527E9BA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88-4A0D-9390-E4D8527E9BA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288-4A0D-9390-E4D8527E9BAB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288-4A0D-9390-E4D8527E9BAB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288-4A0D-9390-E4D8527E9BAB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288-4A0D-9390-E4D8527E9BAB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288-4A0D-9390-E4D8527E9BAB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5288-4A0D-9390-E4D8527E9BAB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5288-4A0D-9390-E4D8527E9BAB}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5288-4A0D-9390-E4D8527E9BAB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5288-4A0D-9390-E4D8527E9BAB}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5288-4A0D-9390-E4D8527E9BAB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5288-4A0D-9390-E4D8527E9BAB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5288-4A0D-9390-E4D8527E9BAB}"/>
                </c:ext>
              </c:extLst>
            </c:dLbl>
            <c:dLbl>
              <c:idx val="16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5288-4A0D-9390-E4D8527E9BAB}"/>
                </c:ext>
              </c:extLst>
            </c:dLbl>
            <c:dLbl>
              <c:idx val="17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5288-4A0D-9390-E4D8527E9BAB}"/>
                </c:ext>
              </c:extLst>
            </c:dLbl>
            <c:dLbl>
              <c:idx val="18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5288-4A0D-9390-E4D8527E9BAB}"/>
                </c:ext>
              </c:extLst>
            </c:dLbl>
            <c:dLbl>
              <c:idx val="19"/>
              <c:layout>
                <c:manualLayout>
                  <c:x val="-1.9969275618457901E-2"/>
                  <c:y val="-0.41666666666666669"/>
                </c:manualLayout>
              </c:layout>
              <c:tx>
                <c:rich>
                  <a:bodyPr/>
                  <a:lstStyle/>
                  <a:p>
                    <a:r>
                      <a:rPr lang="en-US" b="1">
                        <a:solidFill>
                          <a:sysClr val="windowText" lastClr="000000"/>
                        </a:solidFill>
                      </a:rPr>
                      <a:t>TV Shows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5288-4A0D-9390-E4D8527E9BAB}"/>
                </c:ext>
              </c:extLst>
            </c:dLbl>
            <c:dLbl>
              <c:idx val="20"/>
              <c:layout>
                <c:manualLayout>
                  <c:x val="0"/>
                  <c:y val="-0.32407407407407413"/>
                </c:manualLayout>
              </c:layout>
              <c:tx>
                <c:rich>
                  <a:bodyPr/>
                  <a:lstStyle/>
                  <a:p>
                    <a:r>
                      <a:rPr lang="en-US" b="1">
                        <a:solidFill>
                          <a:sysClr val="windowText" lastClr="000000"/>
                        </a:solidFill>
                      </a:rPr>
                      <a:t>Latin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5288-4A0D-9390-E4D8527E9BAB}"/>
                </c:ext>
              </c:extLst>
            </c:dLbl>
            <c:dLbl>
              <c:idx val="21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5288-4A0D-9390-E4D8527E9BAB}"/>
                </c:ext>
              </c:extLst>
            </c:dLbl>
            <c:dLbl>
              <c:idx val="22"/>
              <c:layout>
                <c:manualLayout>
                  <c:x val="4.6082943734901717E-3"/>
                  <c:y val="-0.41666666666666674"/>
                </c:manualLayout>
              </c:layout>
              <c:tx>
                <c:rich>
                  <a:bodyPr/>
                  <a:lstStyle/>
                  <a:p>
                    <a:r>
                      <a:rPr lang="en-US" b="1">
                        <a:solidFill>
                          <a:sysClr val="windowText" lastClr="000000"/>
                        </a:solidFill>
                      </a:rPr>
                      <a:t>Alternative &amp; Punk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5288-4A0D-9390-E4D8527E9BAB}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5288-4A0D-9390-E4D8527E9BAB}"/>
                </c:ext>
              </c:extLst>
            </c:dLbl>
            <c:dLbl>
              <c:idx val="24"/>
              <c:layout/>
              <c:tx>
                <c:rich>
                  <a:bodyPr/>
                  <a:lstStyle/>
                  <a:p>
                    <a:r>
                      <a:rPr lang="en-US" sz="800" b="1" i="0" u="none" strike="noStrike" kern="1200" baseline="0">
                        <a:solidFill>
                          <a:sysClr val="windowText" lastClr="000000"/>
                        </a:solidFill>
                      </a:rPr>
                      <a:t>Rock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5288-4A0D-9390-E4D8527E9B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'Q4'!$A$2:$A$26</c:f>
              <c:strCache>
                <c:ptCount val="25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Portugal</c:v>
                </c:pt>
                <c:pt idx="7">
                  <c:v>Czech Republic</c:v>
                </c:pt>
                <c:pt idx="8">
                  <c:v>India</c:v>
                </c:pt>
                <c:pt idx="9">
                  <c:v>Australia</c:v>
                </c:pt>
                <c:pt idx="10">
                  <c:v>Poland</c:v>
                </c:pt>
                <c:pt idx="11">
                  <c:v>Spain</c:v>
                </c:pt>
                <c:pt idx="12">
                  <c:v>Belgium</c:v>
                </c:pt>
                <c:pt idx="13">
                  <c:v>Denmark</c:v>
                </c:pt>
                <c:pt idx="14">
                  <c:v>Finland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Austria</c:v>
                </c:pt>
                <c:pt idx="19">
                  <c:v>Ireland</c:v>
                </c:pt>
                <c:pt idx="20">
                  <c:v>Sweden</c:v>
                </c:pt>
                <c:pt idx="21">
                  <c:v>Hungary</c:v>
                </c:pt>
                <c:pt idx="22">
                  <c:v>Argentina</c:v>
                </c:pt>
                <c:pt idx="23">
                  <c:v>Argentina</c:v>
                </c:pt>
                <c:pt idx="24">
                  <c:v>Chile</c:v>
                </c:pt>
              </c:strCache>
            </c:strRef>
          </c:cat>
          <c:val>
            <c:numRef>
              <c:f>'Q4'!$C$2:$C$26</c:f>
              <c:numCache>
                <c:formatCode>General</c:formatCode>
                <c:ptCount val="25"/>
                <c:pt idx="0">
                  <c:v>155.43</c:v>
                </c:pt>
                <c:pt idx="1">
                  <c:v>105.93</c:v>
                </c:pt>
                <c:pt idx="2">
                  <c:v>80.19</c:v>
                </c:pt>
                <c:pt idx="3">
                  <c:v>64.349999999999994</c:v>
                </c:pt>
                <c:pt idx="4">
                  <c:v>61.38</c:v>
                </c:pt>
                <c:pt idx="5">
                  <c:v>36.630000000000003</c:v>
                </c:pt>
                <c:pt idx="6">
                  <c:v>30.69</c:v>
                </c:pt>
                <c:pt idx="7">
                  <c:v>24.75</c:v>
                </c:pt>
                <c:pt idx="8">
                  <c:v>24.75</c:v>
                </c:pt>
                <c:pt idx="9">
                  <c:v>21.78</c:v>
                </c:pt>
                <c:pt idx="10">
                  <c:v>21.78</c:v>
                </c:pt>
                <c:pt idx="11">
                  <c:v>21.78</c:v>
                </c:pt>
                <c:pt idx="12">
                  <c:v>20.79</c:v>
                </c:pt>
                <c:pt idx="13">
                  <c:v>20.79</c:v>
                </c:pt>
                <c:pt idx="14">
                  <c:v>17.82</c:v>
                </c:pt>
                <c:pt idx="15">
                  <c:v>17.82</c:v>
                </c:pt>
                <c:pt idx="16">
                  <c:v>17.82</c:v>
                </c:pt>
                <c:pt idx="17">
                  <c:v>16.829999999999998</c:v>
                </c:pt>
                <c:pt idx="18">
                  <c:v>14.85</c:v>
                </c:pt>
                <c:pt idx="19">
                  <c:v>13.93</c:v>
                </c:pt>
                <c:pt idx="20">
                  <c:v>11.88</c:v>
                </c:pt>
                <c:pt idx="21">
                  <c:v>10.89</c:v>
                </c:pt>
                <c:pt idx="22">
                  <c:v>8.91</c:v>
                </c:pt>
                <c:pt idx="23">
                  <c:v>8.91</c:v>
                </c:pt>
                <c:pt idx="24">
                  <c:v>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5288-4A0D-9390-E4D8527E9B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394328496"/>
        <c:axId val="38150592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'Q4'!$B$1:$B$26</c15:sqref>
                        </c15:formulaRef>
                      </c:ext>
                    </c:extLst>
                    <c:strCache>
                      <c:ptCount val="26"/>
                      <c:pt idx="0">
                        <c:v>Genre</c:v>
                      </c:pt>
                      <c:pt idx="1">
                        <c:v>Rock</c:v>
                      </c:pt>
                      <c:pt idx="2">
                        <c:v>Rock</c:v>
                      </c:pt>
                      <c:pt idx="3">
                        <c:v>Rock</c:v>
                      </c:pt>
                      <c:pt idx="4">
                        <c:v>Rock</c:v>
                      </c:pt>
                      <c:pt idx="5">
                        <c:v>Rock</c:v>
                      </c:pt>
                      <c:pt idx="6">
                        <c:v>Rock</c:v>
                      </c:pt>
                      <c:pt idx="7">
                        <c:v>Rock</c:v>
                      </c:pt>
                      <c:pt idx="8">
                        <c:v>Rock</c:v>
                      </c:pt>
                      <c:pt idx="9">
                        <c:v>Rock</c:v>
                      </c:pt>
                      <c:pt idx="10">
                        <c:v>Rock</c:v>
                      </c:pt>
                      <c:pt idx="11">
                        <c:v>Rock</c:v>
                      </c:pt>
                      <c:pt idx="12">
                        <c:v>Rock</c:v>
                      </c:pt>
                      <c:pt idx="13">
                        <c:v>Rock</c:v>
                      </c:pt>
                      <c:pt idx="14">
                        <c:v>Rock</c:v>
                      </c:pt>
                      <c:pt idx="15">
                        <c:v>Rock</c:v>
                      </c:pt>
                      <c:pt idx="16">
                        <c:v>Rock</c:v>
                      </c:pt>
                      <c:pt idx="17">
                        <c:v>Rock</c:v>
                      </c:pt>
                      <c:pt idx="18">
                        <c:v>Rock</c:v>
                      </c:pt>
                      <c:pt idx="19">
                        <c:v>Rock</c:v>
                      </c:pt>
                      <c:pt idx="20">
                        <c:v>TV Shows</c:v>
                      </c:pt>
                      <c:pt idx="21">
                        <c:v>Latin</c:v>
                      </c:pt>
                      <c:pt idx="22">
                        <c:v>Rock</c:v>
                      </c:pt>
                      <c:pt idx="23">
                        <c:v>Alternative &amp; Punk</c:v>
                      </c:pt>
                      <c:pt idx="24">
                        <c:v>Rock</c:v>
                      </c:pt>
                      <c:pt idx="25">
                        <c:v>Rock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Lit>
                    <c:formatCode>General</c:formatCode>
                    <c:ptCount val="1"/>
                    <c:pt idx="0">
                      <c:v>1</c:v>
                    </c:pt>
                  </c:numLit>
                </c:val>
                <c:extLst>
                  <c:ext xmlns:c16="http://schemas.microsoft.com/office/drawing/2014/chart" uri="{C3380CC4-5D6E-409C-BE32-E72D297353CC}">
                    <c16:uniqueId val="{0000001A-5288-4A0D-9390-E4D8527E9BAB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'Q4'!$B$1:$B$26</c15:sqref>
                        </c15:formulaRef>
                      </c:ext>
                    </c:extLst>
                    <c:strCache>
                      <c:ptCount val="26"/>
                      <c:pt idx="0">
                        <c:v>Genre</c:v>
                      </c:pt>
                      <c:pt idx="1">
                        <c:v>Rock</c:v>
                      </c:pt>
                      <c:pt idx="2">
                        <c:v>Rock</c:v>
                      </c:pt>
                      <c:pt idx="3">
                        <c:v>Rock</c:v>
                      </c:pt>
                      <c:pt idx="4">
                        <c:v>Rock</c:v>
                      </c:pt>
                      <c:pt idx="5">
                        <c:v>Rock</c:v>
                      </c:pt>
                      <c:pt idx="6">
                        <c:v>Rock</c:v>
                      </c:pt>
                      <c:pt idx="7">
                        <c:v>Rock</c:v>
                      </c:pt>
                      <c:pt idx="8">
                        <c:v>Rock</c:v>
                      </c:pt>
                      <c:pt idx="9">
                        <c:v>Rock</c:v>
                      </c:pt>
                      <c:pt idx="10">
                        <c:v>Rock</c:v>
                      </c:pt>
                      <c:pt idx="11">
                        <c:v>Rock</c:v>
                      </c:pt>
                      <c:pt idx="12">
                        <c:v>Rock</c:v>
                      </c:pt>
                      <c:pt idx="13">
                        <c:v>Rock</c:v>
                      </c:pt>
                      <c:pt idx="14">
                        <c:v>Rock</c:v>
                      </c:pt>
                      <c:pt idx="15">
                        <c:v>Rock</c:v>
                      </c:pt>
                      <c:pt idx="16">
                        <c:v>Rock</c:v>
                      </c:pt>
                      <c:pt idx="17">
                        <c:v>Rock</c:v>
                      </c:pt>
                      <c:pt idx="18">
                        <c:v>Rock</c:v>
                      </c:pt>
                      <c:pt idx="19">
                        <c:v>Rock</c:v>
                      </c:pt>
                      <c:pt idx="20">
                        <c:v>TV Shows</c:v>
                      </c:pt>
                      <c:pt idx="21">
                        <c:v>Latin</c:v>
                      </c:pt>
                      <c:pt idx="22">
                        <c:v>Rock</c:v>
                      </c:pt>
                      <c:pt idx="23">
                        <c:v>Alternative &amp; Punk</c:v>
                      </c:pt>
                      <c:pt idx="24">
                        <c:v>Rock</c:v>
                      </c:pt>
                      <c:pt idx="25">
                        <c:v>Rock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'Q4'!$C$1:$C$26</c15:sqref>
                        </c15:formulaRef>
                      </c:ext>
                    </c:extLst>
                    <c:numCache>
                      <c:formatCode>General</c:formatCode>
                      <c:ptCount val="26"/>
                      <c:pt idx="0">
                        <c:v>0</c:v>
                      </c:pt>
                      <c:pt idx="1">
                        <c:v>155.43</c:v>
                      </c:pt>
                      <c:pt idx="2">
                        <c:v>105.93</c:v>
                      </c:pt>
                      <c:pt idx="3">
                        <c:v>80.19</c:v>
                      </c:pt>
                      <c:pt idx="4">
                        <c:v>64.349999999999994</c:v>
                      </c:pt>
                      <c:pt idx="5">
                        <c:v>61.38</c:v>
                      </c:pt>
                      <c:pt idx="6">
                        <c:v>36.630000000000003</c:v>
                      </c:pt>
                      <c:pt idx="7">
                        <c:v>30.69</c:v>
                      </c:pt>
                      <c:pt idx="8">
                        <c:v>24.75</c:v>
                      </c:pt>
                      <c:pt idx="9">
                        <c:v>24.75</c:v>
                      </c:pt>
                      <c:pt idx="10">
                        <c:v>21.78</c:v>
                      </c:pt>
                      <c:pt idx="11">
                        <c:v>21.78</c:v>
                      </c:pt>
                      <c:pt idx="12">
                        <c:v>21.78</c:v>
                      </c:pt>
                      <c:pt idx="13">
                        <c:v>20.79</c:v>
                      </c:pt>
                      <c:pt idx="14">
                        <c:v>20.79</c:v>
                      </c:pt>
                      <c:pt idx="15">
                        <c:v>17.82</c:v>
                      </c:pt>
                      <c:pt idx="16">
                        <c:v>17.82</c:v>
                      </c:pt>
                      <c:pt idx="17">
                        <c:v>17.82</c:v>
                      </c:pt>
                      <c:pt idx="18">
                        <c:v>16.829999999999998</c:v>
                      </c:pt>
                      <c:pt idx="19">
                        <c:v>14.85</c:v>
                      </c:pt>
                      <c:pt idx="20">
                        <c:v>13.93</c:v>
                      </c:pt>
                      <c:pt idx="21">
                        <c:v>11.88</c:v>
                      </c:pt>
                      <c:pt idx="22">
                        <c:v>10.89</c:v>
                      </c:pt>
                      <c:pt idx="23">
                        <c:v>8.91</c:v>
                      </c:pt>
                      <c:pt idx="24">
                        <c:v>8.91</c:v>
                      </c:pt>
                      <c:pt idx="25">
                        <c:v>8.91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B-5288-4A0D-9390-E4D8527E9BAB}"/>
                  </c:ext>
                </c:extLst>
              </c15:ser>
            </c15:filteredBarSeries>
          </c:ext>
        </c:extLst>
      </c:barChart>
      <c:catAx>
        <c:axId val="3943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505928"/>
        <c:crosses val="autoZero"/>
        <c:auto val="1"/>
        <c:lblAlgn val="ctr"/>
        <c:lblOffset val="100"/>
        <c:noMultiLvlLbl val="0"/>
      </c:catAx>
      <c:valAx>
        <c:axId val="38150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28496"/>
        <c:crosses val="autoZero"/>
        <c:crossBetween val="between"/>
      </c:valAx>
      <c:spPr>
        <a:solidFill>
          <a:schemeClr val="bg1">
            <a:lumMod val="95000"/>
            <a:alpha val="45000"/>
          </a:schemeClr>
        </a:solidFill>
        <a:ln>
          <a:solidFill>
            <a:schemeClr val="bg1">
              <a:lumMod val="9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'Q1'!$D$1</c:f>
              <c:strCache>
                <c:ptCount val="1"/>
                <c:pt idx="0">
                  <c:v>TotalSales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4A-4225-8BE6-76B88B13EB8D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4A-4225-8BE6-76B88B13EB8D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4A-4225-8BE6-76B88B13EB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'Q1'!$B$2:$C$4</c:f>
              <c:multiLvlStrCache>
                <c:ptCount val="3"/>
                <c:lvl>
                  <c:pt idx="0">
                    <c:v>Jane</c:v>
                  </c:pt>
                  <c:pt idx="1">
                    <c:v>Margaret</c:v>
                  </c:pt>
                  <c:pt idx="2">
                    <c:v>Steve</c:v>
                  </c:pt>
                </c:lvl>
                <c:lvl>
                  <c:pt idx="0">
                    <c:v>Peacock</c:v>
                  </c:pt>
                  <c:pt idx="1">
                    <c:v>Park</c:v>
                  </c:pt>
                  <c:pt idx="2">
                    <c:v>Johnson</c:v>
                  </c:pt>
                </c:lvl>
              </c:multiLvlStrCache>
            </c:multiLvlStrRef>
          </c:cat>
          <c:val>
            <c:numRef>
              <c:f>'Q1'!$D$2:$D$4</c:f>
              <c:numCache>
                <c:formatCode>General</c:formatCode>
                <c:ptCount val="3"/>
                <c:pt idx="0">
                  <c:v>833.04000000000201</c:v>
                </c:pt>
                <c:pt idx="1">
                  <c:v>775.400000000001</c:v>
                </c:pt>
                <c:pt idx="2">
                  <c:v>720.16000000000099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4A-4225-8BE6-76B88B13EB8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C00000"/>
    </a:solidFill>
    <a:ln w="9525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>
      <cs:styleClr val="0"/>
    </cs:lnRef>
    <cs:fillRef idx="0"/>
    <cs:effectRef idx="0"/>
    <cs:fontRef idx="minor">
      <cs:styleClr val="0"/>
    </cs:fontRef>
    <cs:defRPr sz="900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0.33724</cdr:x>
      <cdr:y>0.03349</cdr:y>
    </cdr:from>
    <cdr:to>
      <cdr:x>0.63179</cdr:x>
      <cdr:y>0.12886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2896948" y="91881"/>
          <a:ext cx="2530295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Highest Selling Genre Per </a:t>
          </a:r>
          <a:r>
            <a:rPr lang="en-US" sz="1100" b="1" dirty="0">
              <a:solidFill>
                <a:schemeClr val="tx1">
                  <a:lumMod val="65000"/>
                  <a:lumOff val="35000"/>
                </a:schemeClr>
              </a:solidFill>
            </a:rPr>
            <a:t>C</a:t>
          </a:r>
          <a:r>
            <a: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ountry</a:t>
          </a:r>
          <a:endParaRPr lang="en-US" sz="1100" b="1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421120" y="930770"/>
            <a:ext cx="2641600" cy="4047630"/>
          </a:xfrm>
          <a:prstGeom prst="rect">
            <a:avLst/>
          </a:prstGeom>
          <a:solidFill>
            <a:schemeClr val="tx2">
              <a:alpha val="33000"/>
            </a:schemeClr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orederd Media Type is “</a:t>
            </a:r>
            <a:r>
              <a:rPr lang="en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MPEG audio file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”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with 1976 orders , $1965.24 USD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We can see That,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is the country which orders the most of it , Followed by Canda and the rest are Not Significant.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But Again the </a:t>
            </a:r>
            <a:r>
              <a:rPr lang="en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Same Pattern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you’ll see if you look at the highest sales per country for </a:t>
            </a:r>
            <a:r>
              <a:rPr lang="en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all Media Type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; So it’s Not Related to the Media Type.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Sales per Country </a:t>
            </a: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</a:t>
            </a:r>
            <a:r>
              <a:rPr lang="en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the most orderd Media Type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3680" y="4693920"/>
            <a:ext cx="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1367861" y="2560320"/>
            <a:ext cx="321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 Count / Total sales in USD dollars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958139"/>
              </p:ext>
            </p:extLst>
          </p:nvPr>
        </p:nvGraphicFramePr>
        <p:xfrm>
          <a:off x="375919" y="930770"/>
          <a:ext cx="5831841" cy="404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00960" y="816540"/>
            <a:ext cx="153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Sales Per Country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Sales Per Genre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46464"/>
              </p:ext>
            </p:extLst>
          </p:nvPr>
        </p:nvGraphicFramePr>
        <p:xfrm>
          <a:off x="168166" y="930770"/>
          <a:ext cx="6252954" cy="395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hape 61"/>
          <p:cNvSpPr txBox="1">
            <a:spLocks noGrp="1"/>
          </p:cNvSpPr>
          <p:nvPr>
            <p:ph type="body" idx="1"/>
          </p:nvPr>
        </p:nvSpPr>
        <p:spPr>
          <a:xfrm>
            <a:off x="6421120" y="930770"/>
            <a:ext cx="2641600" cy="4047630"/>
          </a:xfrm>
          <a:prstGeom prst="rect">
            <a:avLst/>
          </a:prstGeom>
          <a:solidFill>
            <a:schemeClr val="tx2">
              <a:alpha val="33000"/>
            </a:schemeClr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 smtClean="0">
                <a:latin typeface="Open Sans"/>
                <a:ea typeface="Open Sans"/>
                <a:cs typeface="Open Sans"/>
                <a:sym typeface="Open Sans"/>
              </a:rPr>
              <a:t>We can see That,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Rock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has the Higest sales with Significant advantage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over all the other genres, followed directly by Latin, Metal, and Alternative &amp; Punk.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 smtClean="0">
                <a:latin typeface="Open Sans"/>
                <a:ea typeface="Open Sans"/>
                <a:cs typeface="Open Sans"/>
                <a:sym typeface="Open Sans"/>
              </a:rPr>
              <a:t>There’re two reasonable conclusions we can drive from this: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 smtClean="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200" b="1" baseline="30000" dirty="0" smtClean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sz="120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: “Rock” is rocking the world.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 smtClean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200" b="1" baseline="30000" dirty="0" smtClean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lang="en" sz="1200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There’re a lot of “Rock” on that store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…That’s the logical one…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o make a proper conclusion we’ll have to investigate more.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3717" y="4836330"/>
            <a:ext cx="216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sales in USD dollars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269557" y="2579101"/>
            <a:ext cx="852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8651" y="792990"/>
            <a:ext cx="1364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Sales Per Genre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Highest Selling Genre Per Country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273475"/>
              </p:ext>
            </p:extLst>
          </p:nvPr>
        </p:nvGraphicFramePr>
        <p:xfrm>
          <a:off x="409904" y="795600"/>
          <a:ext cx="85902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01440" y="316992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697658" y="1641552"/>
            <a:ext cx="1953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sales in USD dollars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hape 61"/>
          <p:cNvSpPr txBox="1">
            <a:spLocks noGrp="1"/>
          </p:cNvSpPr>
          <p:nvPr>
            <p:ph type="body" idx="1"/>
          </p:nvPr>
        </p:nvSpPr>
        <p:spPr>
          <a:xfrm>
            <a:off x="117813" y="3538800"/>
            <a:ext cx="8914427" cy="1439599"/>
          </a:xfrm>
          <a:prstGeom prst="rect">
            <a:avLst/>
          </a:prstGeom>
          <a:solidFill>
            <a:schemeClr val="tx2">
              <a:alpha val="33000"/>
            </a:schemeClr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b="1" dirty="0" smtClean="0">
                <a:latin typeface="Open Sans"/>
                <a:ea typeface="Open Sans"/>
                <a:cs typeface="Open Sans"/>
                <a:sym typeface="Open Sans"/>
              </a:rPr>
              <a:t>We can see That,</a:t>
            </a:r>
            <a:endParaRPr lang="en" sz="110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 Again “</a:t>
            </a:r>
            <a:r>
              <a:rPr lang="en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Rock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” is the best selling Genre among 21 countries, Expect for Ireland, Swedan, and Argentina.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" sz="5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 Also, as it’s fitting with the data the highest amount of sales is in the USA.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45440" y="1301997"/>
            <a:ext cx="5760720" cy="3305176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Sales Per Sales Represntative Agent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827384"/>
              </p:ext>
            </p:extLst>
          </p:nvPr>
        </p:nvGraphicFramePr>
        <p:xfrm>
          <a:off x="1579880" y="1301997"/>
          <a:ext cx="335280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hape 61"/>
          <p:cNvSpPr txBox="1">
            <a:spLocks noGrp="1"/>
          </p:cNvSpPr>
          <p:nvPr>
            <p:ph type="body" idx="1"/>
          </p:nvPr>
        </p:nvSpPr>
        <p:spPr>
          <a:xfrm>
            <a:off x="6421120" y="1301997"/>
            <a:ext cx="2641600" cy="3305175"/>
          </a:xfrm>
          <a:prstGeom prst="rect">
            <a:avLst/>
          </a:prstGeom>
          <a:solidFill>
            <a:schemeClr val="tx2">
              <a:alpha val="33000"/>
            </a:schemeClr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 smtClean="0">
                <a:latin typeface="Open Sans"/>
                <a:ea typeface="Open Sans"/>
                <a:cs typeface="Open Sans"/>
                <a:sym typeface="Open Sans"/>
              </a:rPr>
              <a:t>We can see That,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Out of 8 employees,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There’s only </a:t>
            </a:r>
            <a:r>
              <a:rPr lang="en" sz="1200" b="1" dirty="0" smtClean="0">
                <a:latin typeface="Open Sans"/>
                <a:ea typeface="Open Sans"/>
                <a:cs typeface="Open Sans"/>
                <a:sym typeface="Open Sans"/>
              </a:rPr>
              <a:t>3 sales repesentitve agents,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and Although there’re little amounts of differences in the amount of sales they achieve it’s almost equally distributed with only </a:t>
            </a:r>
            <a:r>
              <a:rPr lang="en" sz="1200" b="1" dirty="0" smtClean="0">
                <a:latin typeface="Open Sans"/>
                <a:ea typeface="Open Sans"/>
                <a:cs typeface="Open Sans"/>
                <a:sym typeface="Open Sans"/>
              </a:rPr>
              <a:t>$100 USD difference range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Peacock Jane</a:t>
            </a:r>
            <a:r>
              <a:rPr lang="en" sz="1200" dirty="0" smtClean="0">
                <a:latin typeface="Open Sans"/>
                <a:ea typeface="Open Sans"/>
                <a:cs typeface="Open Sans"/>
                <a:sym typeface="Open Sans"/>
              </a:rPr>
              <a:t> made the highest amount of sales.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808480"/>
            <a:ext cx="17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baseline="30000" dirty="0" smtClean="0">
                <a:solidFill>
                  <a:srgbClr val="FFC000"/>
                </a:solidFill>
              </a:rPr>
              <a:t>rd</a:t>
            </a:r>
            <a:r>
              <a:rPr lang="en-US" b="1" dirty="0" smtClean="0">
                <a:solidFill>
                  <a:srgbClr val="FFC000"/>
                </a:solidFill>
              </a:rPr>
              <a:t> : $720.16 USD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0080" y="2156754"/>
            <a:ext cx="17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</a:t>
            </a:r>
            <a:r>
              <a:rPr lang="en-US" b="1" baseline="30000" dirty="0" smtClean="0">
                <a:solidFill>
                  <a:srgbClr val="FFC000"/>
                </a:solidFill>
              </a:rPr>
              <a:t>st</a:t>
            </a:r>
            <a:r>
              <a:rPr lang="en-US" b="1" dirty="0" smtClean="0">
                <a:solidFill>
                  <a:srgbClr val="FFC000"/>
                </a:solidFill>
              </a:rPr>
              <a:t> : $833.04 USD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1080" y="4033520"/>
            <a:ext cx="178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2</a:t>
            </a:r>
            <a:r>
              <a:rPr lang="en-US" b="1" baseline="30000" dirty="0" smtClean="0">
                <a:solidFill>
                  <a:srgbClr val="FFC000"/>
                </a:solidFill>
              </a:rPr>
              <a:t>nd</a:t>
            </a:r>
            <a:r>
              <a:rPr lang="en-US" b="1" dirty="0" smtClean="0">
                <a:solidFill>
                  <a:srgbClr val="FFC000"/>
                </a:solidFill>
              </a:rPr>
              <a:t> : $775.40 USD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640" y="1283164"/>
            <a:ext cx="297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</a:rPr>
              <a:t>Sales Per Sales Representatives</a:t>
            </a:r>
            <a:endParaRPr lang="en-US" sz="1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357</Words>
  <Application>Microsoft Office PowerPoint</Application>
  <PresentationFormat>On-screen Show (16:9)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   Sales per Country              for the most orderd Media Type</vt:lpstr>
      <vt:lpstr>  Sales Per Genre</vt:lpstr>
      <vt:lpstr>Highest Selling Genre Per Country</vt:lpstr>
      <vt:lpstr>Sales Per Sales Represntative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Nour Ibrahim</dc:creator>
  <cp:lastModifiedBy>Dell</cp:lastModifiedBy>
  <cp:revision>15</cp:revision>
  <dcterms:modified xsi:type="dcterms:W3CDTF">2022-02-10T14:44:51Z</dcterms:modified>
</cp:coreProperties>
</file>