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Open Sans Bold" charset="1" panose="020B0806030504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01768" y="2314682"/>
            <a:ext cx="6557532" cy="6203775"/>
            <a:chOff x="0" y="0"/>
            <a:chExt cx="1856021" cy="17558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6021" cy="1755895"/>
            </a:xfrm>
            <a:custGeom>
              <a:avLst/>
              <a:gdLst/>
              <a:ahLst/>
              <a:cxnLst/>
              <a:rect r="r" b="b" t="t" l="l"/>
              <a:pathLst>
                <a:path h="1755895" w="1856021">
                  <a:moveTo>
                    <a:pt x="0" y="0"/>
                  </a:moveTo>
                  <a:lnTo>
                    <a:pt x="1856021" y="0"/>
                  </a:lnTo>
                  <a:lnTo>
                    <a:pt x="1856021" y="1755895"/>
                  </a:lnTo>
                  <a:lnTo>
                    <a:pt x="0" y="1755895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56021" cy="1793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75639" y="1629539"/>
            <a:ext cx="6403106" cy="640310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3186" t="0" r="-30659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4221321" y="4654171"/>
            <a:ext cx="4298209" cy="1096065"/>
            <a:chOff x="0" y="0"/>
            <a:chExt cx="1132039" cy="2886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2039" cy="288675"/>
            </a:xfrm>
            <a:custGeom>
              <a:avLst/>
              <a:gdLst/>
              <a:ahLst/>
              <a:cxnLst/>
              <a:rect r="r" b="b" t="t" l="l"/>
              <a:pathLst>
                <a:path h="288675" w="1132039">
                  <a:moveTo>
                    <a:pt x="0" y="0"/>
                  </a:moveTo>
                  <a:lnTo>
                    <a:pt x="1132039" y="0"/>
                  </a:lnTo>
                  <a:lnTo>
                    <a:pt x="1132039" y="288675"/>
                  </a:lnTo>
                  <a:lnTo>
                    <a:pt x="0" y="288675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32039" cy="326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93817" y="3869760"/>
            <a:ext cx="8702497" cy="2798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3"/>
              </a:lnSpc>
            </a:pPr>
            <a:r>
              <a:rPr lang="en-US" sz="6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 L</a:t>
            </a:r>
            <a:r>
              <a:rPr lang="en-US" sz="6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 DÉCAPAGE MINIER PASSE AU DIGITAL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3" id="13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19" id="19"/>
          <p:cNvSpPr/>
          <p:nvPr/>
        </p:nvSpPr>
        <p:spPr>
          <a:xfrm>
            <a:off x="1028700" y="6668219"/>
            <a:ext cx="838625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7355153"/>
            <a:ext cx="4516365" cy="67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39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@OCP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1389786"/>
            <a:ext cx="2258183" cy="84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7"/>
              </a:lnSpc>
            </a:pPr>
            <a:r>
              <a:rPr lang="en-US" sz="49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698" y="1096953"/>
            <a:ext cx="13387968" cy="1020377"/>
            <a:chOff x="0" y="0"/>
            <a:chExt cx="3526049" cy="2687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26049" cy="268741"/>
            </a:xfrm>
            <a:custGeom>
              <a:avLst/>
              <a:gdLst/>
              <a:ahLst/>
              <a:cxnLst/>
              <a:rect r="r" b="b" t="t" l="l"/>
              <a:pathLst>
                <a:path h="268741" w="3526049">
                  <a:moveTo>
                    <a:pt x="0" y="0"/>
                  </a:moveTo>
                  <a:lnTo>
                    <a:pt x="3526049" y="0"/>
                  </a:lnTo>
                  <a:lnTo>
                    <a:pt x="3526049" y="268741"/>
                  </a:lnTo>
                  <a:lnTo>
                    <a:pt x="0" y="268741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526049" cy="306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1114425"/>
            <a:ext cx="16230600" cy="100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1"/>
              </a:lnSpc>
            </a:pPr>
            <a:r>
              <a:rPr lang="en-US" sz="705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VALEUR AJOUTÉE POUR L’OCP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13559" y="91699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752902"/>
            <a:ext cx="6844896" cy="649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Cette solution digitalise et optimise le décapage :</a:t>
            </a:r>
          </a:p>
          <a:p>
            <a:pPr algn="l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Elle centralise les données pour plus de productivité.</a:t>
            </a:r>
          </a:p>
          <a:p>
            <a:pPr algn="l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Elle améliore la coordination entre équipes.</a:t>
            </a:r>
          </a:p>
          <a:p>
            <a:pPr algn="l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Elle réduit les erreurs avec l’automatisation.</a:t>
            </a:r>
          </a:p>
          <a:p>
            <a:pPr algn="l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Elle accélère les rapports et décisions.</a:t>
            </a:r>
          </a:p>
          <a:p>
            <a:pPr algn="l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Elle renforce la sécurité par un suivi précis des incidents.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99767" y="2858082"/>
            <a:ext cx="10537673" cy="6545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698" y="1096953"/>
            <a:ext cx="7849680" cy="1287453"/>
            <a:chOff x="0" y="0"/>
            <a:chExt cx="2067406" cy="339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7406" cy="339082"/>
            </a:xfrm>
            <a:custGeom>
              <a:avLst/>
              <a:gdLst/>
              <a:ahLst/>
              <a:cxnLst/>
              <a:rect r="r" b="b" t="t" l="l"/>
              <a:pathLst>
                <a:path h="339082" w="2067406">
                  <a:moveTo>
                    <a:pt x="0" y="0"/>
                  </a:moveTo>
                  <a:lnTo>
                    <a:pt x="2067406" y="0"/>
                  </a:lnTo>
                  <a:lnTo>
                    <a:pt x="2067406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7406" cy="377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1143000"/>
            <a:ext cx="7804678" cy="126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3"/>
              </a:lnSpc>
            </a:pPr>
            <a:r>
              <a:rPr lang="en-US" sz="895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5185" y="4522632"/>
            <a:ext cx="9756515" cy="2693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marque une étape cruciale dans la digitalisation des activités minières de l’OCP. En transformant le décapage en un processus connecté, mesurable et optimisé, l’entreprise s’équipe d’un outil à la fois stratégique, évolutif et durable.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55185" y="3975159"/>
            <a:ext cx="654681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CE PROJET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13559" y="91699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10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5606" y="3236210"/>
            <a:ext cx="7260626" cy="1633641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30658" y="3086644"/>
            <a:ext cx="3696005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Avancements 2025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55919" y="3086644"/>
            <a:ext cx="302526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29%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78646" y="5482194"/>
            <a:ext cx="7260626" cy="1633641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983698" y="5332628"/>
            <a:ext cx="3924840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Avancements 2027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08959" y="5332628"/>
            <a:ext cx="302526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53%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78646" y="7728179"/>
            <a:ext cx="7260626" cy="163364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83698" y="7578612"/>
            <a:ext cx="3742965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Avancement 2029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08959" y="7578612"/>
            <a:ext cx="302526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87%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01768" y="2314682"/>
            <a:ext cx="6557532" cy="6203775"/>
            <a:chOff x="0" y="0"/>
            <a:chExt cx="1856021" cy="17558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6021" cy="1755895"/>
            </a:xfrm>
            <a:custGeom>
              <a:avLst/>
              <a:gdLst/>
              <a:ahLst/>
              <a:cxnLst/>
              <a:rect r="r" b="b" t="t" l="l"/>
              <a:pathLst>
                <a:path h="1755895" w="1856021">
                  <a:moveTo>
                    <a:pt x="0" y="0"/>
                  </a:moveTo>
                  <a:lnTo>
                    <a:pt x="1856021" y="0"/>
                  </a:lnTo>
                  <a:lnTo>
                    <a:pt x="1856021" y="1755895"/>
                  </a:lnTo>
                  <a:lnTo>
                    <a:pt x="0" y="1755895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56021" cy="1793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75639" y="1629539"/>
            <a:ext cx="6403106" cy="640310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6666" t="0" r="-1666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83698" y="2531685"/>
            <a:ext cx="3620956" cy="1287453"/>
            <a:chOff x="0" y="0"/>
            <a:chExt cx="953667" cy="3390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3667" cy="339082"/>
            </a:xfrm>
            <a:custGeom>
              <a:avLst/>
              <a:gdLst/>
              <a:ahLst/>
              <a:cxnLst/>
              <a:rect r="r" b="b" t="t" l="l"/>
              <a:pathLst>
                <a:path h="339082" w="953667">
                  <a:moveTo>
                    <a:pt x="0" y="0"/>
                  </a:moveTo>
                  <a:lnTo>
                    <a:pt x="953667" y="0"/>
                  </a:lnTo>
                  <a:lnTo>
                    <a:pt x="953667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53667" cy="377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AutoShape 18" id="18"/>
          <p:cNvSpPr/>
          <p:nvPr/>
        </p:nvSpPr>
        <p:spPr>
          <a:xfrm>
            <a:off x="1028700" y="6668219"/>
            <a:ext cx="8386259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028700" y="2718883"/>
            <a:ext cx="8836503" cy="3606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3"/>
              </a:lnSpc>
            </a:pPr>
            <a:r>
              <a:rPr lang="en-US" sz="87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MERCI DE VOTRE ATTENTION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7355153"/>
            <a:ext cx="4516365" cy="67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6"/>
              </a:lnSpc>
            </a:pPr>
            <a:r>
              <a:rPr lang="en-US" sz="39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@0CP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1389786"/>
            <a:ext cx="2258183" cy="84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7"/>
              </a:lnSpc>
            </a:pPr>
            <a:r>
              <a:rPr lang="en-US" sz="49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698" y="1096953"/>
            <a:ext cx="6235995" cy="1287453"/>
            <a:chOff x="0" y="0"/>
            <a:chExt cx="1642402" cy="339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2402" cy="339082"/>
            </a:xfrm>
            <a:custGeom>
              <a:avLst/>
              <a:gdLst/>
              <a:ahLst/>
              <a:cxnLst/>
              <a:rect r="r" b="b" t="t" l="l"/>
              <a:pathLst>
                <a:path h="339082" w="1642402">
                  <a:moveTo>
                    <a:pt x="0" y="0"/>
                  </a:moveTo>
                  <a:lnTo>
                    <a:pt x="1642402" y="0"/>
                  </a:lnTo>
                  <a:lnTo>
                    <a:pt x="1642402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42402" cy="377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14350" y="2963880"/>
            <a:ext cx="19473531" cy="7996556"/>
            <a:chOff x="0" y="0"/>
            <a:chExt cx="5128831" cy="21060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8831" cy="2106089"/>
            </a:xfrm>
            <a:custGeom>
              <a:avLst/>
              <a:gdLst/>
              <a:ahLst/>
              <a:cxnLst/>
              <a:rect r="r" b="b" t="t" l="l"/>
              <a:pathLst>
                <a:path h="2106089" w="5128831">
                  <a:moveTo>
                    <a:pt x="0" y="0"/>
                  </a:moveTo>
                  <a:lnTo>
                    <a:pt x="5128831" y="0"/>
                  </a:lnTo>
                  <a:lnTo>
                    <a:pt x="5128831" y="2106089"/>
                  </a:lnTo>
                  <a:lnTo>
                    <a:pt x="0" y="210608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8831" cy="2144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983698" y="3394133"/>
            <a:ext cx="7231149" cy="1675003"/>
            <a:chOff x="0" y="0"/>
            <a:chExt cx="1904500" cy="44115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04500" cy="441153"/>
            </a:xfrm>
            <a:custGeom>
              <a:avLst/>
              <a:gdLst/>
              <a:ahLst/>
              <a:cxnLst/>
              <a:rect r="r" b="b" t="t" l="l"/>
              <a:pathLst>
                <a:path h="441153" w="1904500">
                  <a:moveTo>
                    <a:pt x="0" y="0"/>
                  </a:moveTo>
                  <a:lnTo>
                    <a:pt x="1904500" y="0"/>
                  </a:lnTo>
                  <a:lnTo>
                    <a:pt x="1904500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04500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1133475"/>
            <a:ext cx="9032731" cy="118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5"/>
              </a:lnSpc>
            </a:pPr>
            <a:r>
              <a:rPr lang="en-US" sz="835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SOMMAIRE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18983" y="3526117"/>
            <a:ext cx="1355291" cy="119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6"/>
              </a:lnSpc>
            </a:pPr>
            <a:r>
              <a:rPr lang="en-US" sz="69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83698" y="5321488"/>
            <a:ext cx="7231149" cy="1675003"/>
            <a:chOff x="0" y="0"/>
            <a:chExt cx="1904500" cy="44115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04500" cy="441153"/>
            </a:xfrm>
            <a:custGeom>
              <a:avLst/>
              <a:gdLst/>
              <a:ahLst/>
              <a:cxnLst/>
              <a:rect r="r" b="b" t="t" l="l"/>
              <a:pathLst>
                <a:path h="441153" w="1904500">
                  <a:moveTo>
                    <a:pt x="0" y="0"/>
                  </a:moveTo>
                  <a:lnTo>
                    <a:pt x="1904500" y="0"/>
                  </a:lnTo>
                  <a:lnTo>
                    <a:pt x="1904500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904500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35882" y="7274567"/>
            <a:ext cx="7231149" cy="1675003"/>
            <a:chOff x="0" y="0"/>
            <a:chExt cx="1904500" cy="44115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04500" cy="441153"/>
            </a:xfrm>
            <a:custGeom>
              <a:avLst/>
              <a:gdLst/>
              <a:ahLst/>
              <a:cxnLst/>
              <a:rect r="r" b="b" t="t" l="l"/>
              <a:pathLst>
                <a:path h="441153" w="1904500">
                  <a:moveTo>
                    <a:pt x="0" y="0"/>
                  </a:moveTo>
                  <a:lnTo>
                    <a:pt x="1904500" y="0"/>
                  </a:lnTo>
                  <a:lnTo>
                    <a:pt x="1904500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904500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975967" y="3381271"/>
            <a:ext cx="7231149" cy="1675003"/>
            <a:chOff x="0" y="0"/>
            <a:chExt cx="1904500" cy="44115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04500" cy="441153"/>
            </a:xfrm>
            <a:custGeom>
              <a:avLst/>
              <a:gdLst/>
              <a:ahLst/>
              <a:cxnLst/>
              <a:rect r="r" b="b" t="t" l="l"/>
              <a:pathLst>
                <a:path h="441153" w="1904500">
                  <a:moveTo>
                    <a:pt x="0" y="0"/>
                  </a:moveTo>
                  <a:lnTo>
                    <a:pt x="1904500" y="0"/>
                  </a:lnTo>
                  <a:lnTo>
                    <a:pt x="1904500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904500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975967" y="5308626"/>
            <a:ext cx="7231149" cy="1675003"/>
            <a:chOff x="0" y="0"/>
            <a:chExt cx="1904500" cy="44115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04500" cy="441153"/>
            </a:xfrm>
            <a:custGeom>
              <a:avLst/>
              <a:gdLst/>
              <a:ahLst/>
              <a:cxnLst/>
              <a:rect r="r" b="b" t="t" l="l"/>
              <a:pathLst>
                <a:path h="441153" w="1904500">
                  <a:moveTo>
                    <a:pt x="0" y="0"/>
                  </a:moveTo>
                  <a:lnTo>
                    <a:pt x="1904500" y="0"/>
                  </a:lnTo>
                  <a:lnTo>
                    <a:pt x="1904500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04500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028151" y="7261705"/>
            <a:ext cx="7231149" cy="1675003"/>
            <a:chOff x="0" y="0"/>
            <a:chExt cx="1904500" cy="44115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04500" cy="441153"/>
            </a:xfrm>
            <a:custGeom>
              <a:avLst/>
              <a:gdLst/>
              <a:ahLst/>
              <a:cxnLst/>
              <a:rect r="r" b="b" t="t" l="l"/>
              <a:pathLst>
                <a:path h="441153" w="1904500">
                  <a:moveTo>
                    <a:pt x="0" y="0"/>
                  </a:moveTo>
                  <a:lnTo>
                    <a:pt x="1904500" y="0"/>
                  </a:lnTo>
                  <a:lnTo>
                    <a:pt x="1904500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904500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318983" y="5453472"/>
            <a:ext cx="1355291" cy="119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6"/>
              </a:lnSpc>
            </a:pPr>
            <a:r>
              <a:rPr lang="en-US" sz="69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8983" y="7419413"/>
            <a:ext cx="1355291" cy="119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6"/>
              </a:lnSpc>
            </a:pPr>
            <a:r>
              <a:rPr lang="en-US" sz="69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382796" y="3526117"/>
            <a:ext cx="1355291" cy="119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6"/>
              </a:lnSpc>
            </a:pPr>
            <a:r>
              <a:rPr lang="en-US" sz="69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382796" y="5466334"/>
            <a:ext cx="1355291" cy="119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6"/>
              </a:lnSpc>
            </a:pPr>
            <a:r>
              <a:rPr lang="en-US" sz="69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382796" y="7383679"/>
            <a:ext cx="1355291" cy="119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6"/>
              </a:lnSpc>
            </a:pPr>
            <a:r>
              <a:rPr lang="en-US" sz="69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982433" y="3845973"/>
            <a:ext cx="4516365" cy="62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6"/>
              </a:lnSpc>
            </a:pPr>
            <a:r>
              <a:rPr lang="en-US" sz="36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Contexte du projet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982433" y="5773329"/>
            <a:ext cx="4516365" cy="62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6"/>
              </a:lnSpc>
            </a:pPr>
            <a:r>
              <a:rPr lang="en-US" sz="36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Objectifs du projet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982433" y="7415419"/>
            <a:ext cx="5473304" cy="126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6"/>
              </a:lnSpc>
            </a:pPr>
            <a:r>
              <a:rPr lang="en-US" sz="36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Portée fonctionnelle    de l’application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195323" y="3592792"/>
            <a:ext cx="4741106" cy="130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6"/>
              </a:lnSpc>
            </a:pPr>
            <a:r>
              <a:rPr lang="en-US" sz="37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Fonctionnalités clés de l'application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195323" y="5473427"/>
            <a:ext cx="4516365" cy="130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6"/>
              </a:lnSpc>
            </a:pPr>
            <a:r>
              <a:rPr lang="en-US" sz="37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Valeur ajoutée pour l’OCP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195323" y="7703535"/>
            <a:ext cx="4516365" cy="62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6"/>
              </a:lnSpc>
            </a:pPr>
            <a:r>
              <a:rPr lang="en-US" sz="36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6613559" y="91699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6199" y="975961"/>
            <a:ext cx="10485252" cy="1287453"/>
            <a:chOff x="0" y="0"/>
            <a:chExt cx="2761548" cy="339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61548" cy="339082"/>
            </a:xfrm>
            <a:custGeom>
              <a:avLst/>
              <a:gdLst/>
              <a:ahLst/>
              <a:cxnLst/>
              <a:rect r="r" b="b" t="t" l="l"/>
              <a:pathLst>
                <a:path h="339082" w="2761548">
                  <a:moveTo>
                    <a:pt x="0" y="0"/>
                  </a:moveTo>
                  <a:lnTo>
                    <a:pt x="2761548" y="0"/>
                  </a:lnTo>
                  <a:lnTo>
                    <a:pt x="2761548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61548" cy="377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983698" y="3056456"/>
            <a:ext cx="5897083" cy="5769729"/>
            <a:chOff x="0" y="0"/>
            <a:chExt cx="748566" cy="732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8566" cy="732400"/>
            </a:xfrm>
            <a:custGeom>
              <a:avLst/>
              <a:gdLst/>
              <a:ahLst/>
              <a:cxnLst/>
              <a:rect r="r" b="b" t="t" l="l"/>
              <a:pathLst>
                <a:path h="732400" w="748566">
                  <a:moveTo>
                    <a:pt x="0" y="0"/>
                  </a:moveTo>
                  <a:lnTo>
                    <a:pt x="748566" y="0"/>
                  </a:lnTo>
                  <a:lnTo>
                    <a:pt x="748566" y="732400"/>
                  </a:lnTo>
                  <a:lnTo>
                    <a:pt x="0" y="732400"/>
                  </a:lnTo>
                  <a:close/>
                </a:path>
              </a:pathLst>
            </a:custGeom>
            <a:blipFill>
              <a:blip r:embed="rId4"/>
              <a:stretch>
                <a:fillRect l="-23426" t="0" r="-2342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83698" y="1114425"/>
            <a:ext cx="10440250" cy="105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1"/>
              </a:lnSpc>
            </a:pPr>
            <a:r>
              <a:rPr lang="en-US" sz="755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CONTEXTE DU PROJET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02785" y="4051108"/>
            <a:ext cx="9756515" cy="5408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 manque de visibilité en temps réel sur les activités et les performances</a:t>
            </a:r>
          </a:p>
          <a:p>
            <a:pPr algn="just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Une traçabilité incomplète des interventions et incidents</a:t>
            </a:r>
          </a:p>
          <a:p>
            <a:pPr algn="just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Une perte de temps liée à la saisie manuelle des données et à la génération des rapports</a:t>
            </a:r>
          </a:p>
          <a:p>
            <a:pPr algn="just" marL="662544" indent="-331272" lvl="1">
              <a:lnSpc>
                <a:spcPts val="4296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Une difficulté à prendre des décisions rapides et informées</a:t>
            </a:r>
          </a:p>
          <a:p>
            <a:pPr algn="l">
              <a:lnSpc>
                <a:spcPts val="4296"/>
              </a:lnSpc>
            </a:pPr>
          </a:p>
          <a:p>
            <a:pPr algn="l">
              <a:lnSpc>
                <a:spcPts val="4296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655185" y="3190878"/>
            <a:ext cx="4493398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DIFFICULTÉS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613559" y="91699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698" y="1096953"/>
            <a:ext cx="11593696" cy="1287453"/>
            <a:chOff x="0" y="0"/>
            <a:chExt cx="3053484" cy="339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53484" cy="339082"/>
            </a:xfrm>
            <a:custGeom>
              <a:avLst/>
              <a:gdLst/>
              <a:ahLst/>
              <a:cxnLst/>
              <a:rect r="r" b="b" t="t" l="l"/>
              <a:pathLst>
                <a:path h="339082" w="3053484">
                  <a:moveTo>
                    <a:pt x="0" y="0"/>
                  </a:moveTo>
                  <a:lnTo>
                    <a:pt x="3053484" y="0"/>
                  </a:lnTo>
                  <a:lnTo>
                    <a:pt x="3053484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53484" cy="377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14350" y="2963880"/>
            <a:ext cx="19473531" cy="7996556"/>
            <a:chOff x="0" y="0"/>
            <a:chExt cx="5128831" cy="21060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8831" cy="2106089"/>
            </a:xfrm>
            <a:custGeom>
              <a:avLst/>
              <a:gdLst/>
              <a:ahLst/>
              <a:cxnLst/>
              <a:rect r="r" b="b" t="t" l="l"/>
              <a:pathLst>
                <a:path h="2106089" w="5128831">
                  <a:moveTo>
                    <a:pt x="0" y="0"/>
                  </a:moveTo>
                  <a:lnTo>
                    <a:pt x="5128831" y="0"/>
                  </a:lnTo>
                  <a:lnTo>
                    <a:pt x="5128831" y="2106089"/>
                  </a:lnTo>
                  <a:lnTo>
                    <a:pt x="0" y="210608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8831" cy="2144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3698" y="4064295"/>
            <a:ext cx="5162532" cy="4820593"/>
            <a:chOff x="0" y="0"/>
            <a:chExt cx="1359679" cy="12696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9679" cy="1269621"/>
            </a:xfrm>
            <a:custGeom>
              <a:avLst/>
              <a:gdLst/>
              <a:ahLst/>
              <a:cxnLst/>
              <a:rect r="r" b="b" t="t" l="l"/>
              <a:pathLst>
                <a:path h="126962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3" id="13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9" id="19"/>
          <p:cNvSpPr txBox="true"/>
          <p:nvPr/>
        </p:nvSpPr>
        <p:spPr>
          <a:xfrm rot="0">
            <a:off x="1028700" y="1182678"/>
            <a:ext cx="11716158" cy="118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5"/>
              </a:lnSpc>
            </a:pPr>
            <a:r>
              <a:rPr lang="en-US" sz="835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OBJECTIFS DU PROJET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9252" y="4263465"/>
            <a:ext cx="4620192" cy="486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Permet de suivre instantanément l’avancement des travaux, les performances des machines et les incidents. Cela aide à réagir rapidement sur le terrain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613559" y="91699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83698" y="3335108"/>
            <a:ext cx="5162532" cy="818840"/>
            <a:chOff x="0" y="0"/>
            <a:chExt cx="1359679" cy="21566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83698" y="3369632"/>
            <a:ext cx="5111301" cy="58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5"/>
              </a:lnSpc>
            </a:pPr>
            <a:r>
              <a:rPr lang="en-US" b="true" sz="346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SUIVI EN TEMPS RÉEL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6514099" y="4064295"/>
            <a:ext cx="5162532" cy="4820593"/>
            <a:chOff x="0" y="0"/>
            <a:chExt cx="1359679" cy="126962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59679" cy="1269621"/>
            </a:xfrm>
            <a:custGeom>
              <a:avLst/>
              <a:gdLst/>
              <a:ahLst/>
              <a:cxnLst/>
              <a:rect r="r" b="b" t="t" l="l"/>
              <a:pathLst>
                <a:path h="126962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780546" y="4403651"/>
            <a:ext cx="4620192" cy="4322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Toutes les informations (machines, pannes, incidents, performances, équipes) sont regroupées dans un seul système, pour une gestion claire et organisée.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514099" y="3335108"/>
            <a:ext cx="5162532" cy="818840"/>
            <a:chOff x="0" y="0"/>
            <a:chExt cx="1359679" cy="21566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6514099" y="3474725"/>
            <a:ext cx="6063295" cy="43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CENTRALISATION DES DONNÉES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2096768" y="4064295"/>
            <a:ext cx="5162532" cy="4820593"/>
            <a:chOff x="0" y="0"/>
            <a:chExt cx="1359679" cy="126962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359679" cy="1269621"/>
            </a:xfrm>
            <a:custGeom>
              <a:avLst/>
              <a:gdLst/>
              <a:ahLst/>
              <a:cxnLst/>
              <a:rect r="r" b="b" t="t" l="l"/>
              <a:pathLst>
                <a:path h="126962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2367938" y="4403651"/>
            <a:ext cx="4620192" cy="323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Grâce à un meilleur suivi, les équipes peuvent corriger les problèmes plus vite et optimiser l’utilisation des ressources.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2096768" y="3335108"/>
            <a:ext cx="5162532" cy="818840"/>
            <a:chOff x="0" y="0"/>
            <a:chExt cx="1359679" cy="21566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2096768" y="3369632"/>
            <a:ext cx="5162532" cy="62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5"/>
              </a:lnSpc>
            </a:pPr>
            <a:r>
              <a:rPr lang="en-US" b="true" sz="366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PRODUCTIVITÉ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0809" y="3335108"/>
            <a:ext cx="19473531" cy="7996556"/>
            <a:chOff x="0" y="0"/>
            <a:chExt cx="5128831" cy="2106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8831" cy="2106089"/>
            </a:xfrm>
            <a:custGeom>
              <a:avLst/>
              <a:gdLst/>
              <a:ahLst/>
              <a:cxnLst/>
              <a:rect r="r" b="b" t="t" l="l"/>
              <a:pathLst>
                <a:path h="2106089" w="5128831">
                  <a:moveTo>
                    <a:pt x="0" y="0"/>
                  </a:moveTo>
                  <a:lnTo>
                    <a:pt x="5128831" y="0"/>
                  </a:lnTo>
                  <a:lnTo>
                    <a:pt x="5128831" y="2106089"/>
                  </a:lnTo>
                  <a:lnTo>
                    <a:pt x="0" y="210608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8831" cy="2144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9314" y="3522350"/>
            <a:ext cx="5162532" cy="4820593"/>
            <a:chOff x="0" y="0"/>
            <a:chExt cx="1359679" cy="12696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679" cy="1269621"/>
            </a:xfrm>
            <a:custGeom>
              <a:avLst/>
              <a:gdLst/>
              <a:ahLst/>
              <a:cxnLst/>
              <a:rect r="r" b="b" t="t" l="l"/>
              <a:pathLst>
                <a:path h="126962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1280484" y="3656419"/>
            <a:ext cx="4620192" cy="323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plateforme génère automatiquement des rapports complets (PDF), ce qui réduit le temps de préparation et améliore l’analyse des données.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13559" y="91699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83698" y="2703510"/>
            <a:ext cx="5162532" cy="818840"/>
            <a:chOff x="0" y="0"/>
            <a:chExt cx="1359679" cy="2156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34929" y="2746930"/>
            <a:ext cx="5111301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RAPPORTS AUTOMATISÉS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562734" y="3522350"/>
            <a:ext cx="5162532" cy="4820593"/>
            <a:chOff x="0" y="0"/>
            <a:chExt cx="1359679" cy="12696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9679" cy="1269621"/>
            </a:xfrm>
            <a:custGeom>
              <a:avLst/>
              <a:gdLst/>
              <a:ahLst/>
              <a:cxnLst/>
              <a:rect r="r" b="b" t="t" l="l"/>
              <a:pathLst>
                <a:path h="126962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813126" y="3656419"/>
            <a:ext cx="4620192" cy="323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Une gestion proactive des incidents permet de réduire les accidents, de suivre les alertes et de renforcer la sécurité des opérateurs.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6562734" y="2664937"/>
            <a:ext cx="5162532" cy="818840"/>
            <a:chOff x="0" y="0"/>
            <a:chExt cx="1359679" cy="21566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359679" cy="263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b="true" sz="30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SÉCURITÉ HSE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514099" y="3474725"/>
            <a:ext cx="6063295" cy="43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568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CENTRALISATION DES DONNÉES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2074598" y="3522350"/>
            <a:ext cx="5162532" cy="4820593"/>
            <a:chOff x="0" y="0"/>
            <a:chExt cx="1359679" cy="12696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59679" cy="1269621"/>
            </a:xfrm>
            <a:custGeom>
              <a:avLst/>
              <a:gdLst/>
              <a:ahLst/>
              <a:cxnLst/>
              <a:rect r="r" b="b" t="t" l="l"/>
              <a:pathLst>
                <a:path h="126962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269621"/>
                  </a:lnTo>
                  <a:lnTo>
                    <a:pt x="0" y="126962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359679" cy="1307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2268532" y="3656419"/>
            <a:ext cx="4620192" cy="377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 indicateurs clairs permettent aux responsables de prendre des décisions rapides et efficaces, basées sur des données concrètes.</a:t>
            </a:r>
          </a:p>
          <a:p>
            <a:pPr algn="ctr">
              <a:lnSpc>
                <a:spcPts val="4296"/>
              </a:lnSpc>
            </a:pPr>
          </a:p>
        </p:txBody>
      </p:sp>
      <p:grpSp>
        <p:nvGrpSpPr>
          <p:cNvPr name="Group 34" id="34"/>
          <p:cNvGrpSpPr/>
          <p:nvPr/>
        </p:nvGrpSpPr>
        <p:grpSpPr>
          <a:xfrm rot="0">
            <a:off x="11997362" y="2664937"/>
            <a:ext cx="5162532" cy="818840"/>
            <a:chOff x="0" y="0"/>
            <a:chExt cx="1359679" cy="21566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359679" cy="263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b="true" sz="30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INDICATEURS CLAIRS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698" y="1096953"/>
            <a:ext cx="15096043" cy="1287453"/>
            <a:chOff x="0" y="0"/>
            <a:chExt cx="3975913" cy="339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75913" cy="339082"/>
            </a:xfrm>
            <a:custGeom>
              <a:avLst/>
              <a:gdLst/>
              <a:ahLst/>
              <a:cxnLst/>
              <a:rect r="r" b="b" t="t" l="l"/>
              <a:pathLst>
                <a:path h="339082" w="3975913">
                  <a:moveTo>
                    <a:pt x="0" y="0"/>
                  </a:moveTo>
                  <a:lnTo>
                    <a:pt x="3975913" y="0"/>
                  </a:lnTo>
                  <a:lnTo>
                    <a:pt x="3975913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75913" cy="377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983698" y="3394133"/>
            <a:ext cx="1678464" cy="1675003"/>
            <a:chOff x="0" y="0"/>
            <a:chExt cx="442065" cy="44115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2065" cy="441153"/>
            </a:xfrm>
            <a:custGeom>
              <a:avLst/>
              <a:gdLst/>
              <a:ahLst/>
              <a:cxnLst/>
              <a:rect r="r" b="b" t="t" l="l"/>
              <a:pathLst>
                <a:path h="441153" w="442065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83698" y="1384006"/>
            <a:ext cx="15051041" cy="78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2"/>
              </a:lnSpc>
            </a:pPr>
            <a:r>
              <a:rPr lang="en-US" sz="555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PORTÉE FONCTIONNELLE DE L’APPLICATION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698" y="3516592"/>
            <a:ext cx="1690577" cy="126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83698" y="5321488"/>
            <a:ext cx="1678464" cy="1675003"/>
            <a:chOff x="0" y="0"/>
            <a:chExt cx="442065" cy="4411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2065" cy="441153"/>
            </a:xfrm>
            <a:custGeom>
              <a:avLst/>
              <a:gdLst/>
              <a:ahLst/>
              <a:cxnLst/>
              <a:rect r="r" b="b" t="t" l="l"/>
              <a:pathLst>
                <a:path h="441153" w="442065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5811" y="7274567"/>
            <a:ext cx="1678464" cy="1675003"/>
            <a:chOff x="0" y="0"/>
            <a:chExt cx="442065" cy="44115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42065" cy="441153"/>
            </a:xfrm>
            <a:custGeom>
              <a:avLst/>
              <a:gdLst/>
              <a:ahLst/>
              <a:cxnLst/>
              <a:rect r="r" b="b" t="t" l="l"/>
              <a:pathLst>
                <a:path h="441153" w="442065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83698" y="5443947"/>
            <a:ext cx="1690577" cy="126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3698" y="7409888"/>
            <a:ext cx="1690577" cy="126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613559" y="91699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186431" y="3336983"/>
            <a:ext cx="11338640" cy="160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Suivi des Machines</a:t>
            </a:r>
          </a:p>
          <a:p>
            <a:pPr algn="l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Gestion complète des machines : ajout, modification, suivi des statuts et maintenance.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186431" y="5326425"/>
            <a:ext cx="11338640" cy="160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Suivi des Avancées</a:t>
            </a:r>
          </a:p>
          <a:p>
            <a:pPr algn="l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Suivi précis de l’avancement des travaux avec cartographie interactive des zones et comparaison prévisionnel/réel.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186431" y="7236467"/>
            <a:ext cx="11338640" cy="160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Suivi des Performances</a:t>
            </a:r>
          </a:p>
          <a:p>
            <a:pPr algn="l">
              <a:lnSpc>
                <a:spcPts val="4296"/>
              </a:lnSpc>
            </a:pP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Indicateurs clés comme rendement, volume déplacé, temps d’utilisation, avec analyses sur différentes périodes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45184" y="8411290"/>
            <a:ext cx="2359118" cy="661137"/>
            <a:chOff x="0" y="0"/>
            <a:chExt cx="3145491" cy="881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1028700" y="2676429"/>
            <a:ext cx="1678464" cy="1675003"/>
            <a:chOff x="0" y="0"/>
            <a:chExt cx="442065" cy="4411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2065" cy="441153"/>
            </a:xfrm>
            <a:custGeom>
              <a:avLst/>
              <a:gdLst/>
              <a:ahLst/>
              <a:cxnLst/>
              <a:rect r="r" b="b" t="t" l="l"/>
              <a:pathLst>
                <a:path h="441153" w="442065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2798888"/>
            <a:ext cx="1690577" cy="126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4603784"/>
            <a:ext cx="1678464" cy="1675003"/>
            <a:chOff x="0" y="0"/>
            <a:chExt cx="442065" cy="4411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2065" cy="441153"/>
            </a:xfrm>
            <a:custGeom>
              <a:avLst/>
              <a:gdLst/>
              <a:ahLst/>
              <a:cxnLst/>
              <a:rect r="r" b="b" t="t" l="l"/>
              <a:pathLst>
                <a:path h="441153" w="442065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0813" y="6556863"/>
            <a:ext cx="1678464" cy="1675003"/>
            <a:chOff x="0" y="0"/>
            <a:chExt cx="442065" cy="44115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2065" cy="441153"/>
            </a:xfrm>
            <a:custGeom>
              <a:avLst/>
              <a:gdLst/>
              <a:ahLst/>
              <a:cxnLst/>
              <a:rect r="r" b="b" t="t" l="l"/>
              <a:pathLst>
                <a:path h="441153" w="442065">
                  <a:moveTo>
                    <a:pt x="0" y="0"/>
                  </a:moveTo>
                  <a:lnTo>
                    <a:pt x="442065" y="0"/>
                  </a:lnTo>
                  <a:lnTo>
                    <a:pt x="442065" y="441153"/>
                  </a:lnTo>
                  <a:lnTo>
                    <a:pt x="0" y="441153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42065" cy="47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4726243"/>
            <a:ext cx="1690577" cy="126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6692184"/>
            <a:ext cx="1690577" cy="126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6"/>
              </a:lnSpc>
            </a:pPr>
            <a:r>
              <a:rPr lang="en-US" sz="738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658561" y="8452219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31433" y="2619279"/>
            <a:ext cx="11338640" cy="160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Sécurité &amp; Incidents (HSE)</a:t>
            </a:r>
          </a:p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Déclaration des incidents, suivi des actions correctives, tableaux de bord sécurité et alertes en temps réel.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31433" y="4608721"/>
            <a:ext cx="11338640" cy="160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Utilisateurs &amp; Rôles</a:t>
            </a:r>
          </a:p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Création et gestion sécurisée des comptes utilisateurs avec profils adaptés, suivi des connexions et permission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231433" y="6518763"/>
            <a:ext cx="11338640" cy="1607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Rapports &amp; Exportation</a:t>
            </a:r>
          </a:p>
          <a:p>
            <a:pPr algn="l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06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Export automatisé de rapports PDF et Excel personnalisables, avec archivage sécurisé.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698" y="1096953"/>
            <a:ext cx="15425702" cy="1287453"/>
            <a:chOff x="0" y="0"/>
            <a:chExt cx="4062736" cy="339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2737" cy="339082"/>
            </a:xfrm>
            <a:custGeom>
              <a:avLst/>
              <a:gdLst/>
              <a:ahLst/>
              <a:cxnLst/>
              <a:rect r="r" b="b" t="t" l="l"/>
              <a:pathLst>
                <a:path h="339082" w="4062737">
                  <a:moveTo>
                    <a:pt x="0" y="0"/>
                  </a:moveTo>
                  <a:lnTo>
                    <a:pt x="4062737" y="0"/>
                  </a:lnTo>
                  <a:lnTo>
                    <a:pt x="4062737" y="339082"/>
                  </a:lnTo>
                  <a:lnTo>
                    <a:pt x="0" y="339082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062736" cy="377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3354" y="3059574"/>
            <a:ext cx="19473531" cy="7996556"/>
            <a:chOff x="0" y="0"/>
            <a:chExt cx="5128831" cy="21060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28831" cy="2106089"/>
            </a:xfrm>
            <a:custGeom>
              <a:avLst/>
              <a:gdLst/>
              <a:ahLst/>
              <a:cxnLst/>
              <a:rect r="r" b="b" t="t" l="l"/>
              <a:pathLst>
                <a:path h="2106089" w="5128831">
                  <a:moveTo>
                    <a:pt x="0" y="0"/>
                  </a:moveTo>
                  <a:lnTo>
                    <a:pt x="5128831" y="0"/>
                  </a:lnTo>
                  <a:lnTo>
                    <a:pt x="5128831" y="2106089"/>
                  </a:lnTo>
                  <a:lnTo>
                    <a:pt x="0" y="210608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128831" cy="2144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00182" y="9128994"/>
            <a:ext cx="2359118" cy="661137"/>
            <a:chOff x="0" y="0"/>
            <a:chExt cx="3145491" cy="8815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1028700" y="1371187"/>
            <a:ext cx="15584859" cy="802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8"/>
              </a:lnSpc>
            </a:pPr>
            <a:r>
              <a:rPr lang="en-US" sz="575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FONCTIONNALITÉS CLÉS DE L'APPLICATION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13559" y="91699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84614" y="3719285"/>
            <a:ext cx="5162532" cy="818840"/>
            <a:chOff x="0" y="0"/>
            <a:chExt cx="1359679" cy="2156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806403" y="3719285"/>
            <a:ext cx="5162532" cy="818840"/>
            <a:chOff x="0" y="0"/>
            <a:chExt cx="1359679" cy="21566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806403" y="3786038"/>
            <a:ext cx="5162532" cy="52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b="true" sz="306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CARTE INTERACTIVE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530910" y="3595381"/>
            <a:ext cx="5162532" cy="818840"/>
            <a:chOff x="0" y="0"/>
            <a:chExt cx="1359679" cy="21566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530910" y="3715157"/>
            <a:ext cx="5162532" cy="52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5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GRAPHIQUES DYNAMIQUES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84614" y="4538124"/>
            <a:ext cx="5162532" cy="4313477"/>
            <a:chOff x="0" y="0"/>
            <a:chExt cx="1359679" cy="113606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59679" cy="1136060"/>
            </a:xfrm>
            <a:custGeom>
              <a:avLst/>
              <a:gdLst/>
              <a:ahLst/>
              <a:cxnLst/>
              <a:rect r="r" b="b" t="t" l="l"/>
              <a:pathLst>
                <a:path h="1136060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136060"/>
                  </a:lnTo>
                  <a:lnTo>
                    <a:pt x="0" y="11360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359679" cy="1174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35846" y="3839060"/>
            <a:ext cx="5111301" cy="52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b="true" sz="306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INTERFACE INTUITIVE 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6806403" y="4538124"/>
            <a:ext cx="5162532" cy="4313477"/>
            <a:chOff x="0" y="0"/>
            <a:chExt cx="1359679" cy="113606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59679" cy="1136060"/>
            </a:xfrm>
            <a:custGeom>
              <a:avLst/>
              <a:gdLst/>
              <a:ahLst/>
              <a:cxnLst/>
              <a:rect r="r" b="b" t="t" l="l"/>
              <a:pathLst>
                <a:path h="1136060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136060"/>
                  </a:lnTo>
                  <a:lnTo>
                    <a:pt x="0" y="11360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359679" cy="1174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530910" y="4437707"/>
            <a:ext cx="5162532" cy="4413894"/>
            <a:chOff x="0" y="0"/>
            <a:chExt cx="1359679" cy="116250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359679" cy="1162507"/>
            </a:xfrm>
            <a:custGeom>
              <a:avLst/>
              <a:gdLst/>
              <a:ahLst/>
              <a:cxnLst/>
              <a:rect r="r" b="b" t="t" l="l"/>
              <a:pathLst>
                <a:path h="1162507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162507"/>
                  </a:lnTo>
                  <a:lnTo>
                    <a:pt x="0" y="11625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359679" cy="1200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135846" y="5295223"/>
            <a:ext cx="5108582" cy="212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  <a:spcBef>
                <a:spcPct val="0"/>
              </a:spcBef>
            </a:pP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Interface intuitive adaptée aux environnements industriels (interface claire, rapide, ergonomique)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860353" y="5295223"/>
            <a:ext cx="5108582" cy="159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  <a:spcBef>
                <a:spcPct val="0"/>
              </a:spcBef>
            </a:pP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isualisation des zones d’activité sur carte interactive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557885" y="5295223"/>
            <a:ext cx="5108582" cy="212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  <a:spcBef>
                <a:spcPct val="0"/>
              </a:spcBef>
            </a:pP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raphiques dynamiques des performances (rendement, carburant, incidents)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006941"/>
            <a:ext cx="19473531" cy="7996556"/>
            <a:chOff x="0" y="0"/>
            <a:chExt cx="5128831" cy="2106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8831" cy="2106089"/>
            </a:xfrm>
            <a:custGeom>
              <a:avLst/>
              <a:gdLst/>
              <a:ahLst/>
              <a:cxnLst/>
              <a:rect r="r" b="b" t="t" l="l"/>
              <a:pathLst>
                <a:path h="2106089" w="5128831">
                  <a:moveTo>
                    <a:pt x="0" y="0"/>
                  </a:moveTo>
                  <a:lnTo>
                    <a:pt x="5128831" y="0"/>
                  </a:lnTo>
                  <a:lnTo>
                    <a:pt x="5128831" y="2106089"/>
                  </a:lnTo>
                  <a:lnTo>
                    <a:pt x="0" y="2106089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8831" cy="2144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103995" y="9010894"/>
            <a:ext cx="2359118" cy="661137"/>
            <a:chOff x="0" y="0"/>
            <a:chExt cx="3145491" cy="881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144810" y="0"/>
              <a:ext cx="855872" cy="881516"/>
            </a:xfrm>
            <a:custGeom>
              <a:avLst/>
              <a:gdLst/>
              <a:ahLst/>
              <a:cxnLst/>
              <a:rect r="r" b="b" t="t" l="l"/>
              <a:pathLst>
                <a:path h="881516" w="855872">
                  <a:moveTo>
                    <a:pt x="0" y="0"/>
                  </a:moveTo>
                  <a:lnTo>
                    <a:pt x="855871" y="0"/>
                  </a:lnTo>
                  <a:lnTo>
                    <a:pt x="855871" y="881516"/>
                  </a:lnTo>
                  <a:lnTo>
                    <a:pt x="0" y="881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2263975" y="0"/>
              <a:ext cx="881516" cy="881516"/>
              <a:chOff x="0" y="0"/>
              <a:chExt cx="140071" cy="14007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EAFAB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881516" cy="881516"/>
              <a:chOff x="0" y="0"/>
              <a:chExt cx="140071" cy="14007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0071" cy="140071"/>
              </a:xfrm>
              <a:custGeom>
                <a:avLst/>
                <a:gdLst/>
                <a:ahLst/>
                <a:cxnLst/>
                <a:rect r="r" b="b" t="t" l="l"/>
                <a:pathLst>
                  <a:path h="140071" w="140071">
                    <a:moveTo>
                      <a:pt x="0" y="0"/>
                    </a:moveTo>
                    <a:lnTo>
                      <a:pt x="140071" y="0"/>
                    </a:lnTo>
                    <a:lnTo>
                      <a:pt x="140071" y="140071"/>
                    </a:lnTo>
                    <a:lnTo>
                      <a:pt x="0" y="140071"/>
                    </a:lnTo>
                    <a:close/>
                  </a:path>
                </a:pathLst>
              </a:custGeom>
              <a:solidFill>
                <a:srgbClr val="96E8E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0071" cy="17817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16817372" y="9051823"/>
            <a:ext cx="645741" cy="52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</a:pPr>
            <a:r>
              <a:rPr lang="en-US" sz="306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81260" y="2666652"/>
            <a:ext cx="5162532" cy="818840"/>
            <a:chOff x="0" y="0"/>
            <a:chExt cx="1359679" cy="2156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96E8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603049" y="2666652"/>
            <a:ext cx="5162532" cy="818840"/>
            <a:chOff x="0" y="0"/>
            <a:chExt cx="1359679" cy="2156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603049" y="2742930"/>
            <a:ext cx="6167318" cy="44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5"/>
              </a:lnSpc>
            </a:pPr>
            <a:r>
              <a:rPr lang="en-US" b="true" sz="266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AUTHENTIFICATION SÉCURISÉE 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327556" y="2542749"/>
            <a:ext cx="5162532" cy="818840"/>
            <a:chOff x="0" y="0"/>
            <a:chExt cx="1359679" cy="21566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59679" cy="215661"/>
            </a:xfrm>
            <a:custGeom>
              <a:avLst/>
              <a:gdLst/>
              <a:ahLst/>
              <a:cxnLst/>
              <a:rect r="r" b="b" t="t" l="l"/>
              <a:pathLst>
                <a:path h="215661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215661"/>
                  </a:lnTo>
                  <a:lnTo>
                    <a:pt x="0" y="215661"/>
                  </a:lnTo>
                  <a:close/>
                </a:path>
              </a:pathLst>
            </a:custGeom>
            <a:solidFill>
              <a:srgbClr val="EAFA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359679" cy="253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327556" y="2662524"/>
            <a:ext cx="5162532" cy="52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b="true" sz="306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EXPORT AUTOMATIQUE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81260" y="3485491"/>
            <a:ext cx="5162532" cy="4313477"/>
            <a:chOff x="0" y="0"/>
            <a:chExt cx="1359679" cy="11360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59679" cy="1136060"/>
            </a:xfrm>
            <a:custGeom>
              <a:avLst/>
              <a:gdLst/>
              <a:ahLst/>
              <a:cxnLst/>
              <a:rect r="r" b="b" t="t" l="l"/>
              <a:pathLst>
                <a:path h="1136060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136060"/>
                  </a:lnTo>
                  <a:lnTo>
                    <a:pt x="0" y="11360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359679" cy="1174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32491" y="2786428"/>
            <a:ext cx="5111301" cy="52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</a:pPr>
            <a:r>
              <a:rPr lang="en-US" b="true" sz="306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HISTORIQUE COMPLET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6603049" y="3485491"/>
            <a:ext cx="5162532" cy="4313477"/>
            <a:chOff x="0" y="0"/>
            <a:chExt cx="1359679" cy="113606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59679" cy="1136060"/>
            </a:xfrm>
            <a:custGeom>
              <a:avLst/>
              <a:gdLst/>
              <a:ahLst/>
              <a:cxnLst/>
              <a:rect r="r" b="b" t="t" l="l"/>
              <a:pathLst>
                <a:path h="1136060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136060"/>
                  </a:lnTo>
                  <a:lnTo>
                    <a:pt x="0" y="11360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359679" cy="1174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327556" y="3385074"/>
            <a:ext cx="5162532" cy="4413894"/>
            <a:chOff x="0" y="0"/>
            <a:chExt cx="1359679" cy="116250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59679" cy="1162507"/>
            </a:xfrm>
            <a:custGeom>
              <a:avLst/>
              <a:gdLst/>
              <a:ahLst/>
              <a:cxnLst/>
              <a:rect r="r" b="b" t="t" l="l"/>
              <a:pathLst>
                <a:path h="1162507" w="1359679">
                  <a:moveTo>
                    <a:pt x="0" y="0"/>
                  </a:moveTo>
                  <a:lnTo>
                    <a:pt x="1359679" y="0"/>
                  </a:lnTo>
                  <a:lnTo>
                    <a:pt x="1359679" y="1162507"/>
                  </a:lnTo>
                  <a:lnTo>
                    <a:pt x="0" y="11625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359679" cy="1200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932491" y="4242591"/>
            <a:ext cx="5108582" cy="266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  <a:spcBef>
                <a:spcPct val="0"/>
              </a:spcBef>
            </a:pP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</a:t>
            </a: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torique des interventions et consultation par date ou par engin</a:t>
            </a:r>
          </a:p>
          <a:p>
            <a:pPr algn="ctr">
              <a:lnSpc>
                <a:spcPts val="4294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6656999" y="4242591"/>
            <a:ext cx="5108582" cy="159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  <a:spcBef>
                <a:spcPct val="0"/>
              </a:spcBef>
            </a:pP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</a:t>
            </a: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stème d’authentification robuste avec gestion des permissions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354531" y="4242591"/>
            <a:ext cx="5108582" cy="212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4"/>
              </a:lnSpc>
              <a:spcBef>
                <a:spcPct val="0"/>
              </a:spcBef>
            </a:pP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Expo</a:t>
            </a:r>
            <a:r>
              <a:rPr lang="en-US" sz="30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rtation automatique des tableaux de bord pour les réunions de pilotage</a:t>
            </a:r>
          </a:p>
          <a:p>
            <a:pPr algn="ctr">
              <a:lnSpc>
                <a:spcPts val="429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DAGo4phOER4</dc:identifier>
  <dcterms:modified xsi:type="dcterms:W3CDTF">2011-08-01T06:04:30Z</dcterms:modified>
  <cp:revision>1</cp:revision>
  <dc:title>Le décapage minier passe au digital</dc:title>
</cp:coreProperties>
</file>