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E9A06FD-0A66-4999-9016-D4C01E7E54F8}" type="datetimeFigureOut">
              <a:rPr lang="en-US" smtClean="0"/>
              <a:t>4/15/2025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B0343A-553E-47E0-B029-DE8A0C51FDFA}" type="slidenum">
              <a:rPr lang="en-US" smtClean="0"/>
              <a:t>‹#›</a:t>
            </a:fld>
            <a:endParaRPr lang="en-US"/>
          </a:p>
        </p:txBody>
      </p:sp>
    </p:spTree>
    <p:extLst>
      <p:ext uri="{BB962C8B-B14F-4D97-AF65-F5344CB8AC3E}">
        <p14:creationId xmlns:p14="http://schemas.microsoft.com/office/powerpoint/2010/main" val="41721628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E9A06FD-0A66-4999-9016-D4C01E7E54F8}" type="datetimeFigureOut">
              <a:rPr lang="en-US" smtClean="0"/>
              <a:t>4/15/2025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B0343A-553E-47E0-B029-DE8A0C51FDFA}" type="slidenum">
              <a:rPr lang="en-US" smtClean="0"/>
              <a:t>‹#›</a:t>
            </a:fld>
            <a:endParaRPr lang="en-US"/>
          </a:p>
        </p:txBody>
      </p:sp>
    </p:spTree>
    <p:extLst>
      <p:ext uri="{BB962C8B-B14F-4D97-AF65-F5344CB8AC3E}">
        <p14:creationId xmlns:p14="http://schemas.microsoft.com/office/powerpoint/2010/main" val="34399086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E9A06FD-0A66-4999-9016-D4C01E7E54F8}" type="datetimeFigureOut">
              <a:rPr lang="en-US" smtClean="0"/>
              <a:t>4/15/2025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B0343A-553E-47E0-B029-DE8A0C51FDFA}" type="slidenum">
              <a:rPr lang="en-US" smtClean="0"/>
              <a:t>‹#›</a:t>
            </a:fld>
            <a:endParaRPr lang="en-US"/>
          </a:p>
        </p:txBody>
      </p:sp>
    </p:spTree>
    <p:extLst>
      <p:ext uri="{BB962C8B-B14F-4D97-AF65-F5344CB8AC3E}">
        <p14:creationId xmlns:p14="http://schemas.microsoft.com/office/powerpoint/2010/main" val="34778659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E9A06FD-0A66-4999-9016-D4C01E7E54F8}" type="datetimeFigureOut">
              <a:rPr lang="en-US" smtClean="0"/>
              <a:t>4/15/2025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B0343A-553E-47E0-B029-DE8A0C51FDFA}" type="slidenum">
              <a:rPr lang="en-US" smtClean="0"/>
              <a:t>‹#›</a:t>
            </a:fld>
            <a:endParaRPr 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318776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E9A06FD-0A66-4999-9016-D4C01E7E54F8}" type="datetimeFigureOut">
              <a:rPr lang="en-US" smtClean="0"/>
              <a:t>4/15/2025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B0343A-553E-47E0-B029-DE8A0C51FDFA}" type="slidenum">
              <a:rPr lang="en-US" smtClean="0"/>
              <a:t>‹#›</a:t>
            </a:fld>
            <a:endParaRPr lang="en-US"/>
          </a:p>
        </p:txBody>
      </p:sp>
    </p:spTree>
    <p:extLst>
      <p:ext uri="{BB962C8B-B14F-4D97-AF65-F5344CB8AC3E}">
        <p14:creationId xmlns:p14="http://schemas.microsoft.com/office/powerpoint/2010/main" val="5821781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FE9A06FD-0A66-4999-9016-D4C01E7E54F8}" type="datetimeFigureOut">
              <a:rPr lang="en-US" smtClean="0"/>
              <a:t>4/15/2025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EB0343A-553E-47E0-B029-DE8A0C51FDFA}" type="slidenum">
              <a:rPr lang="en-US" smtClean="0"/>
              <a:t>‹#›</a:t>
            </a:fld>
            <a:endParaRPr lang="en-US"/>
          </a:p>
        </p:txBody>
      </p:sp>
    </p:spTree>
    <p:extLst>
      <p:ext uri="{BB962C8B-B14F-4D97-AF65-F5344CB8AC3E}">
        <p14:creationId xmlns:p14="http://schemas.microsoft.com/office/powerpoint/2010/main" val="33717192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FE9A06FD-0A66-4999-9016-D4C01E7E54F8}" type="datetimeFigureOut">
              <a:rPr lang="en-US" smtClean="0"/>
              <a:t>4/15/2025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EB0343A-553E-47E0-B029-DE8A0C51FDFA}" type="slidenum">
              <a:rPr lang="en-US" smtClean="0"/>
              <a:t>‹#›</a:t>
            </a:fld>
            <a:endParaRPr lang="en-US"/>
          </a:p>
        </p:txBody>
      </p:sp>
    </p:spTree>
    <p:extLst>
      <p:ext uri="{BB962C8B-B14F-4D97-AF65-F5344CB8AC3E}">
        <p14:creationId xmlns:p14="http://schemas.microsoft.com/office/powerpoint/2010/main" val="39000327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E9A06FD-0A66-4999-9016-D4C01E7E54F8}" type="datetimeFigureOut">
              <a:rPr lang="en-US" smtClean="0"/>
              <a:t>4/15/2025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B0343A-553E-47E0-B029-DE8A0C51FDFA}" type="slidenum">
              <a:rPr lang="en-US" smtClean="0"/>
              <a:t>‹#›</a:t>
            </a:fld>
            <a:endParaRPr lang="en-US"/>
          </a:p>
        </p:txBody>
      </p:sp>
    </p:spTree>
    <p:extLst>
      <p:ext uri="{BB962C8B-B14F-4D97-AF65-F5344CB8AC3E}">
        <p14:creationId xmlns:p14="http://schemas.microsoft.com/office/powerpoint/2010/main" val="20059961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E9A06FD-0A66-4999-9016-D4C01E7E54F8}" type="datetimeFigureOut">
              <a:rPr lang="en-US" smtClean="0"/>
              <a:t>4/15/2025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B0343A-553E-47E0-B029-DE8A0C51FDFA}" type="slidenum">
              <a:rPr lang="en-US" smtClean="0"/>
              <a:t>‹#›</a:t>
            </a:fld>
            <a:endParaRPr lang="en-US"/>
          </a:p>
        </p:txBody>
      </p:sp>
    </p:spTree>
    <p:extLst>
      <p:ext uri="{BB962C8B-B14F-4D97-AF65-F5344CB8AC3E}">
        <p14:creationId xmlns:p14="http://schemas.microsoft.com/office/powerpoint/2010/main" val="39841693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E9A06FD-0A66-4999-9016-D4C01E7E54F8}" type="datetimeFigureOut">
              <a:rPr lang="en-US" smtClean="0"/>
              <a:t>4/15/2025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B0343A-553E-47E0-B029-DE8A0C51FDFA}" type="slidenum">
              <a:rPr lang="en-US" smtClean="0"/>
              <a:t>‹#›</a:t>
            </a:fld>
            <a:endParaRPr lang="en-US"/>
          </a:p>
        </p:txBody>
      </p:sp>
    </p:spTree>
    <p:extLst>
      <p:ext uri="{BB962C8B-B14F-4D97-AF65-F5344CB8AC3E}">
        <p14:creationId xmlns:p14="http://schemas.microsoft.com/office/powerpoint/2010/main" val="26248858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E9A06FD-0A66-4999-9016-D4C01E7E54F8}" type="datetimeFigureOut">
              <a:rPr lang="en-US" smtClean="0"/>
              <a:t>4/15/2025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B0343A-553E-47E0-B029-DE8A0C51FDFA}" type="slidenum">
              <a:rPr lang="en-US" smtClean="0"/>
              <a:t>‹#›</a:t>
            </a:fld>
            <a:endParaRPr lang="en-US"/>
          </a:p>
        </p:txBody>
      </p:sp>
    </p:spTree>
    <p:extLst>
      <p:ext uri="{BB962C8B-B14F-4D97-AF65-F5344CB8AC3E}">
        <p14:creationId xmlns:p14="http://schemas.microsoft.com/office/powerpoint/2010/main" val="41698264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E9A06FD-0A66-4999-9016-D4C01E7E54F8}" type="datetimeFigureOut">
              <a:rPr lang="en-US" smtClean="0"/>
              <a:t>4/15/2025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B0343A-553E-47E0-B029-DE8A0C51FDFA}" type="slidenum">
              <a:rPr lang="en-US" smtClean="0"/>
              <a:t>‹#›</a:t>
            </a:fld>
            <a:endParaRPr lang="en-US"/>
          </a:p>
        </p:txBody>
      </p:sp>
    </p:spTree>
    <p:extLst>
      <p:ext uri="{BB962C8B-B14F-4D97-AF65-F5344CB8AC3E}">
        <p14:creationId xmlns:p14="http://schemas.microsoft.com/office/powerpoint/2010/main" val="9982921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E9A06FD-0A66-4999-9016-D4C01E7E54F8}" type="datetimeFigureOut">
              <a:rPr lang="en-US" smtClean="0"/>
              <a:t>4/15/2025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EB0343A-553E-47E0-B029-DE8A0C51FDFA}" type="slidenum">
              <a:rPr lang="en-US" smtClean="0"/>
              <a:t>‹#›</a:t>
            </a:fld>
            <a:endParaRPr lang="en-US"/>
          </a:p>
        </p:txBody>
      </p:sp>
    </p:spTree>
    <p:extLst>
      <p:ext uri="{BB962C8B-B14F-4D97-AF65-F5344CB8AC3E}">
        <p14:creationId xmlns:p14="http://schemas.microsoft.com/office/powerpoint/2010/main" val="10535699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E9A06FD-0A66-4999-9016-D4C01E7E54F8}" type="datetimeFigureOut">
              <a:rPr lang="en-US" smtClean="0"/>
              <a:t>4/15/2025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EB0343A-553E-47E0-B029-DE8A0C51FDFA}" type="slidenum">
              <a:rPr lang="en-US" smtClean="0"/>
              <a:t>‹#›</a:t>
            </a:fld>
            <a:endParaRPr lang="en-US"/>
          </a:p>
        </p:txBody>
      </p:sp>
    </p:spTree>
    <p:extLst>
      <p:ext uri="{BB962C8B-B14F-4D97-AF65-F5344CB8AC3E}">
        <p14:creationId xmlns:p14="http://schemas.microsoft.com/office/powerpoint/2010/main" val="21542613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E9A06FD-0A66-4999-9016-D4C01E7E54F8}" type="datetimeFigureOut">
              <a:rPr lang="en-US" smtClean="0"/>
              <a:t>4/15/2025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EB0343A-553E-47E0-B029-DE8A0C51FDFA}" type="slidenum">
              <a:rPr lang="en-US" smtClean="0"/>
              <a:t>‹#›</a:t>
            </a:fld>
            <a:endParaRPr lang="en-US"/>
          </a:p>
        </p:txBody>
      </p:sp>
    </p:spTree>
    <p:extLst>
      <p:ext uri="{BB962C8B-B14F-4D97-AF65-F5344CB8AC3E}">
        <p14:creationId xmlns:p14="http://schemas.microsoft.com/office/powerpoint/2010/main" val="24121077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FE9A06FD-0A66-4999-9016-D4C01E7E54F8}" type="datetimeFigureOut">
              <a:rPr lang="en-US" smtClean="0"/>
              <a:t>4/15/2025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B0343A-553E-47E0-B029-DE8A0C51FDFA}" type="slidenum">
              <a:rPr lang="en-US" smtClean="0"/>
              <a:t>‹#›</a:t>
            </a:fld>
            <a:endParaRPr lang="en-US"/>
          </a:p>
        </p:txBody>
      </p:sp>
    </p:spTree>
    <p:extLst>
      <p:ext uri="{BB962C8B-B14F-4D97-AF65-F5344CB8AC3E}">
        <p14:creationId xmlns:p14="http://schemas.microsoft.com/office/powerpoint/2010/main" val="13759935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FE9A06FD-0A66-4999-9016-D4C01E7E54F8}" type="datetimeFigureOut">
              <a:rPr lang="en-US" smtClean="0"/>
              <a:t>4/15/2025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B0343A-553E-47E0-B029-DE8A0C51FDFA}" type="slidenum">
              <a:rPr lang="en-US" smtClean="0"/>
              <a:t>‹#›</a:t>
            </a:fld>
            <a:endParaRPr lang="en-US"/>
          </a:p>
        </p:txBody>
      </p:sp>
    </p:spTree>
    <p:extLst>
      <p:ext uri="{BB962C8B-B14F-4D97-AF65-F5344CB8AC3E}">
        <p14:creationId xmlns:p14="http://schemas.microsoft.com/office/powerpoint/2010/main" val="529643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FE9A06FD-0A66-4999-9016-D4C01E7E54F8}" type="datetimeFigureOut">
              <a:rPr lang="en-US" smtClean="0"/>
              <a:t>4/15/2025</a:t>
            </a:fld>
            <a:endParaRPr 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9EB0343A-553E-47E0-B029-DE8A0C51FDFA}" type="slidenum">
              <a:rPr lang="en-US" smtClean="0"/>
              <a:t>‹#›</a:t>
            </a:fld>
            <a:endParaRPr lang="en-US"/>
          </a:p>
        </p:txBody>
      </p:sp>
    </p:spTree>
    <p:extLst>
      <p:ext uri="{BB962C8B-B14F-4D97-AF65-F5344CB8AC3E}">
        <p14:creationId xmlns:p14="http://schemas.microsoft.com/office/powerpoint/2010/main" val="116669054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5983" y="726351"/>
            <a:ext cx="9440034" cy="1828801"/>
          </a:xfrm>
        </p:spPr>
        <p:txBody>
          <a:bodyPr>
            <a:normAutofit fontScale="90000"/>
          </a:bodyPr>
          <a:lstStyle/>
          <a:p>
            <a:r>
              <a:rPr lang="en-US" dirty="0" smtClean="0"/>
              <a:t>Deep Learning</a:t>
            </a:r>
            <a:br>
              <a:rPr lang="en-US" dirty="0" smtClean="0"/>
            </a:br>
            <a:r>
              <a:rPr lang="en-US" dirty="0" smtClean="0"/>
              <a:t>Painters By Numbers Project</a:t>
            </a:r>
            <a:br>
              <a:rPr lang="en-US" dirty="0" smtClean="0"/>
            </a:br>
            <a:endParaRPr lang="en-US" dirty="0"/>
          </a:p>
        </p:txBody>
      </p:sp>
      <p:sp>
        <p:nvSpPr>
          <p:cNvPr id="3" name="Subtitle 2"/>
          <p:cNvSpPr>
            <a:spLocks noGrp="1"/>
          </p:cNvSpPr>
          <p:nvPr>
            <p:ph type="subTitle" idx="1"/>
          </p:nvPr>
        </p:nvSpPr>
        <p:spPr>
          <a:xfrm>
            <a:off x="1524000" y="1828800"/>
            <a:ext cx="9144000" cy="1811384"/>
          </a:xfrm>
        </p:spPr>
        <p:txBody>
          <a:bodyPr>
            <a:normAutofit/>
          </a:bodyPr>
          <a:lstStyle/>
          <a:p>
            <a:r>
              <a:rPr lang="en-US" sz="2400" dirty="0" smtClean="0">
                <a:effectLst/>
              </a:rPr>
              <a:t>Course staff</a:t>
            </a:r>
            <a:r>
              <a:rPr lang="en-US" sz="2400" dirty="0"/>
              <a:t> –</a:t>
            </a:r>
            <a:r>
              <a:rPr lang="en-US" sz="2400" dirty="0" smtClean="0">
                <a:effectLst/>
              </a:rPr>
              <a:t> </a:t>
            </a:r>
            <a:r>
              <a:rPr lang="en-US" sz="2400" dirty="0" err="1">
                <a:effectLst/>
              </a:rPr>
              <a:t>P</a:t>
            </a:r>
            <a:r>
              <a:rPr lang="en-US" sz="2400" dirty="0" err="1" smtClean="0">
                <a:effectLst/>
              </a:rPr>
              <a:t>rof.Rita</a:t>
            </a:r>
            <a:r>
              <a:rPr lang="en-US" sz="2400" dirty="0" smtClean="0">
                <a:effectLst/>
              </a:rPr>
              <a:t> </a:t>
            </a:r>
            <a:r>
              <a:rPr lang="en-US" sz="2400" dirty="0" err="1" smtClean="0">
                <a:effectLst/>
              </a:rPr>
              <a:t>Osadchy</a:t>
            </a:r>
            <a:r>
              <a:rPr lang="en-US" sz="2400" dirty="0"/>
              <a:t> </a:t>
            </a:r>
            <a:r>
              <a:rPr lang="en-US" sz="2400" dirty="0" smtClean="0"/>
              <a:t>, </a:t>
            </a:r>
            <a:r>
              <a:rPr lang="en-US" sz="2400" dirty="0" smtClean="0">
                <a:effectLst/>
              </a:rPr>
              <a:t>Amit </a:t>
            </a:r>
            <a:r>
              <a:rPr lang="en-US" sz="2400" dirty="0" err="1">
                <a:effectLst/>
              </a:rPr>
              <a:t>Shahar</a:t>
            </a:r>
            <a:endParaRPr lang="en-US" sz="2400" dirty="0"/>
          </a:p>
          <a:p>
            <a:r>
              <a:rPr lang="en-US" sz="2400" dirty="0" smtClean="0"/>
              <a:t>Noor </a:t>
            </a:r>
            <a:r>
              <a:rPr lang="en-US" sz="2400" dirty="0" smtClean="0"/>
              <a:t>Abo El Foul – 206692170</a:t>
            </a:r>
          </a:p>
          <a:p>
            <a:endParaRPr lang="en-US" dirty="0"/>
          </a:p>
        </p:txBody>
      </p:sp>
      <p:pic>
        <p:nvPicPr>
          <p:cNvPr id="1032" name="Picture 8" descr="Painter by Numbers Competition, 1st Place Winner's Interview: Nejc Ilenič |  by Kaggle Team | Kaggle Blog | 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3219718"/>
            <a:ext cx="9525000" cy="30874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223651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 : Accuracy plot</a:t>
            </a:r>
            <a:endParaRPr lang="en-US" dirty="0"/>
          </a:p>
        </p:txBody>
      </p:sp>
      <p:pic>
        <p:nvPicPr>
          <p:cNvPr id="4" name="Content Placeholder 3"/>
          <p:cNvPicPr>
            <a:picLocks noGrp="1"/>
          </p:cNvPicPr>
          <p:nvPr>
            <p:ph idx="1"/>
          </p:nvPr>
        </p:nvPicPr>
        <p:blipFill>
          <a:blip r:embed="rId2"/>
          <a:stretch>
            <a:fillRect/>
          </a:stretch>
        </p:blipFill>
        <p:spPr>
          <a:xfrm>
            <a:off x="2407288" y="1731963"/>
            <a:ext cx="7367898" cy="4059237"/>
          </a:xfrm>
          <a:prstGeom prst="rect">
            <a:avLst/>
          </a:prstGeom>
        </p:spPr>
      </p:pic>
    </p:spTree>
    <p:extLst>
      <p:ext uri="{BB962C8B-B14F-4D97-AF65-F5344CB8AC3E}">
        <p14:creationId xmlns:p14="http://schemas.microsoft.com/office/powerpoint/2010/main" val="83201410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stretch>
            <a:fillRect/>
          </a:stretch>
        </p:blipFill>
        <p:spPr>
          <a:xfrm>
            <a:off x="838200" y="435429"/>
            <a:ext cx="9882051" cy="5741534"/>
          </a:xfrm>
          <a:prstGeom prst="rect">
            <a:avLst/>
          </a:prstGeom>
        </p:spPr>
      </p:pic>
    </p:spTree>
    <p:extLst>
      <p:ext uri="{BB962C8B-B14F-4D97-AF65-F5344CB8AC3E}">
        <p14:creationId xmlns:p14="http://schemas.microsoft.com/office/powerpoint/2010/main" val="214855191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Test Accuracy:</a:t>
            </a:r>
            <a:br>
              <a:rPr lang="en-US" dirty="0"/>
            </a:br>
            <a:r>
              <a:rPr lang="en-US" dirty="0"/>
              <a:t>We reach to test accuracy: 81.7833%.</a:t>
            </a:r>
            <a:br>
              <a:rPr lang="en-US" dirty="0"/>
            </a:br>
            <a:endParaRPr lang="en-US" dirty="0"/>
          </a:p>
        </p:txBody>
      </p:sp>
      <p:pic>
        <p:nvPicPr>
          <p:cNvPr id="4" name="Content Placeholder 3"/>
          <p:cNvPicPr>
            <a:picLocks noGrp="1"/>
          </p:cNvPicPr>
          <p:nvPr>
            <p:ph idx="1"/>
          </p:nvPr>
        </p:nvPicPr>
        <p:blipFill>
          <a:blip r:embed="rId2"/>
          <a:stretch>
            <a:fillRect/>
          </a:stretch>
        </p:blipFill>
        <p:spPr>
          <a:xfrm>
            <a:off x="966651" y="1428206"/>
            <a:ext cx="9892938" cy="4748757"/>
          </a:xfrm>
          <a:prstGeom prst="rect">
            <a:avLst/>
          </a:prstGeom>
        </p:spPr>
      </p:pic>
    </p:spTree>
    <p:extLst>
      <p:ext uri="{BB962C8B-B14F-4D97-AF65-F5344CB8AC3E}">
        <p14:creationId xmlns:p14="http://schemas.microsoft.com/office/powerpoint/2010/main" val="157111923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r>
              <a:rPr lang="en-US" dirty="0" smtClean="0"/>
              <a:t>Problem :</a:t>
            </a:r>
          </a:p>
          <a:p>
            <a:r>
              <a:rPr lang="en-US" dirty="0" smtClean="0"/>
              <a:t> </a:t>
            </a:r>
            <a:r>
              <a:rPr lang="en-US" dirty="0"/>
              <a:t>The </a:t>
            </a:r>
            <a:r>
              <a:rPr lang="en-US" dirty="0" smtClean="0"/>
              <a:t>problem is to determine that given paintings are drawn by the same artist or not.</a:t>
            </a:r>
          </a:p>
          <a:p>
            <a:r>
              <a:rPr lang="en-US" dirty="0" smtClean="0"/>
              <a:t>We use the skills and the appropriate tools that we have learned through the semester to solve this problem.</a:t>
            </a:r>
          </a:p>
          <a:p>
            <a:r>
              <a:rPr lang="en-US" dirty="0" smtClean="0"/>
              <a:t>We will discuss the solution and the steps that we used in order to solve this problem in the following slides.</a:t>
            </a:r>
            <a:endParaRPr lang="en-US" dirty="0"/>
          </a:p>
          <a:p>
            <a:endParaRPr lang="en-US" dirty="0"/>
          </a:p>
        </p:txBody>
      </p:sp>
    </p:spTree>
    <p:extLst>
      <p:ext uri="{BB962C8B-B14F-4D97-AF65-F5344CB8AC3E}">
        <p14:creationId xmlns:p14="http://schemas.microsoft.com/office/powerpoint/2010/main" val="322429015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1 : pre-processing the data</a:t>
            </a:r>
            <a:endParaRPr lang="en-US" dirty="0"/>
          </a:p>
        </p:txBody>
      </p:sp>
      <p:sp>
        <p:nvSpPr>
          <p:cNvPr id="3" name="Content Placeholder 2"/>
          <p:cNvSpPr>
            <a:spLocks noGrp="1"/>
          </p:cNvSpPr>
          <p:nvPr>
            <p:ph idx="1"/>
          </p:nvPr>
        </p:nvSpPr>
        <p:spPr/>
        <p:txBody>
          <a:bodyPr/>
          <a:lstStyle/>
          <a:p>
            <a:r>
              <a:rPr lang="en-US" dirty="0" smtClean="0"/>
              <a:t>We applied center crop with size 224x224 to prepare it to be an input for our Siamese network that include the pre trained Resnet18.</a:t>
            </a:r>
          </a:p>
          <a:p>
            <a:r>
              <a:rPr lang="en-US" dirty="0" smtClean="0"/>
              <a:t> Example: (Portrait of General Pablo </a:t>
            </a:r>
            <a:r>
              <a:rPr lang="en-US" dirty="0" err="1" smtClean="0"/>
              <a:t>Morillo</a:t>
            </a:r>
            <a:r>
              <a:rPr lang="en-US" dirty="0" smtClean="0"/>
              <a:t> by Horace </a:t>
            </a:r>
            <a:r>
              <a:rPr lang="en-US" dirty="0" err="1" smtClean="0"/>
              <a:t>Vernet</a:t>
            </a:r>
            <a:r>
              <a:rPr lang="en-US" dirty="0" smtClean="0"/>
              <a:t>): </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5436" y="3222989"/>
            <a:ext cx="3239181" cy="2893014"/>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12438" y="3648893"/>
            <a:ext cx="2072533" cy="1706880"/>
          </a:xfrm>
          <a:prstGeom prst="rect">
            <a:avLst/>
          </a:prstGeom>
        </p:spPr>
      </p:pic>
      <p:sp>
        <p:nvSpPr>
          <p:cNvPr id="6" name="Right Arrow 5"/>
          <p:cNvSpPr/>
          <p:nvPr/>
        </p:nvSpPr>
        <p:spPr>
          <a:xfrm>
            <a:off x="4615543" y="4001294"/>
            <a:ext cx="3326674" cy="875506"/>
          </a:xfrm>
          <a:prstGeom prst="rightArrow">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851117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2 : pre-processing the data || </a:t>
            </a:r>
            <a:endParaRPr lang="en-US" dirty="0"/>
          </a:p>
        </p:txBody>
      </p:sp>
      <p:sp>
        <p:nvSpPr>
          <p:cNvPr id="3" name="Content Placeholder 2"/>
          <p:cNvSpPr>
            <a:spLocks noGrp="1"/>
          </p:cNvSpPr>
          <p:nvPr>
            <p:ph idx="1"/>
          </p:nvPr>
        </p:nvSpPr>
        <p:spPr/>
        <p:txBody>
          <a:bodyPr/>
          <a:lstStyle/>
          <a:p>
            <a:r>
              <a:rPr lang="en-US" dirty="0"/>
              <a:t>For training and validation data we used 17,997 different images, that belongs to 1,208 different artists, we divide it such that 772 different artists in the training set and 190 different artists for the validation set (we get rid of the artists that have less than 2 images).</a:t>
            </a:r>
          </a:p>
          <a:p>
            <a:r>
              <a:rPr lang="en-US" dirty="0"/>
              <a:t>For test data, we used 2936 images that belongs to 91 unique artists (all the artists that have at least 2 paints).</a:t>
            </a:r>
          </a:p>
          <a:p>
            <a:r>
              <a:rPr lang="en-US" dirty="0"/>
              <a:t>In train, validation and test we make sure that the artists are completely different.</a:t>
            </a:r>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324767420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3 : data size</a:t>
            </a:r>
            <a:endParaRPr lang="en-US" dirty="0"/>
          </a:p>
        </p:txBody>
      </p:sp>
      <p:sp>
        <p:nvSpPr>
          <p:cNvPr id="3" name="Content Placeholder 2"/>
          <p:cNvSpPr>
            <a:spLocks noGrp="1"/>
          </p:cNvSpPr>
          <p:nvPr>
            <p:ph idx="1"/>
          </p:nvPr>
        </p:nvSpPr>
        <p:spPr/>
        <p:txBody>
          <a:bodyPr/>
          <a:lstStyle/>
          <a:p>
            <a:r>
              <a:rPr lang="en-US" dirty="0"/>
              <a:t>From the data we took 10 images for each artist, (if an artist has less than 10 images then we took them all) after that, we generated 30,000 triple (anchor, positive, negative) randomly for the training, we generate the 30,000 triples each epoch in order to prevent Overfitting and train the model on bigger data, we generate 6,000 (20% of 30,000) triple randomly for the validation and test </a:t>
            </a:r>
            <a:r>
              <a:rPr lang="en-US" b="1" dirty="0"/>
              <a:t>each</a:t>
            </a:r>
            <a:r>
              <a:rPr lang="en-US" dirty="0"/>
              <a:t>.</a:t>
            </a:r>
          </a:p>
          <a:p>
            <a:endParaRPr lang="en-US" dirty="0"/>
          </a:p>
        </p:txBody>
      </p:sp>
    </p:spTree>
    <p:extLst>
      <p:ext uri="{BB962C8B-B14F-4D97-AF65-F5344CB8AC3E}">
        <p14:creationId xmlns:p14="http://schemas.microsoft.com/office/powerpoint/2010/main" val="500059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4 : Network Architecture</a:t>
            </a:r>
            <a:endParaRPr lang="en-US" dirty="0"/>
          </a:p>
        </p:txBody>
      </p:sp>
      <p:sp>
        <p:nvSpPr>
          <p:cNvPr id="3" name="Content Placeholder 2"/>
          <p:cNvSpPr>
            <a:spLocks noGrp="1"/>
          </p:cNvSpPr>
          <p:nvPr>
            <p:ph idx="1"/>
          </p:nvPr>
        </p:nvSpPr>
        <p:spPr/>
        <p:txBody>
          <a:bodyPr/>
          <a:lstStyle/>
          <a:p>
            <a:r>
              <a:rPr lang="en-US" dirty="0" smtClean="0"/>
              <a:t>The </a:t>
            </a:r>
            <a:r>
              <a:rPr lang="en-US" dirty="0"/>
              <a:t>architecture of the Siamese Network that we used consists of a pre-trained ResNet-18 model with the last two layers (average pooling and fully connected layer) removed, followed by a dropout layer with a dropout rate of 0.25, a fully connected layer with 256 output features, another dropout layer with a dropout rate of 0.30, and finally a fully connected layer with 64 output features.</a:t>
            </a:r>
          </a:p>
          <a:p>
            <a:endParaRPr lang="en-US" dirty="0"/>
          </a:p>
        </p:txBody>
      </p:sp>
    </p:spTree>
    <p:extLst>
      <p:ext uri="{BB962C8B-B14F-4D97-AF65-F5344CB8AC3E}">
        <p14:creationId xmlns:p14="http://schemas.microsoft.com/office/powerpoint/2010/main" val="106855696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5 : Loss Function</a:t>
            </a:r>
            <a:endParaRPr lang="en-US" dirty="0"/>
          </a:p>
        </p:txBody>
      </p:sp>
      <p:sp>
        <p:nvSpPr>
          <p:cNvPr id="3" name="Content Placeholder 2"/>
          <p:cNvSpPr>
            <a:spLocks noGrp="1"/>
          </p:cNvSpPr>
          <p:nvPr>
            <p:ph idx="1"/>
          </p:nvPr>
        </p:nvSpPr>
        <p:spPr/>
        <p:txBody>
          <a:bodyPr/>
          <a:lstStyle/>
          <a:p>
            <a:r>
              <a:rPr lang="en-US" dirty="0" smtClean="0"/>
              <a:t>Loss </a:t>
            </a:r>
            <a:r>
              <a:rPr lang="en-US" dirty="0"/>
              <a:t>Function: </a:t>
            </a:r>
            <a:r>
              <a:rPr lang="en-US" b="1" dirty="0"/>
              <a:t>Triplet Loss</a:t>
            </a:r>
            <a:r>
              <a:rPr lang="en-US" dirty="0"/>
              <a:t>, the goal of triplet loss is to minimize the distance between the anchor and the positive images while raising the gap between the anchor and the negative images.</a:t>
            </a:r>
          </a:p>
          <a:p>
            <a:endParaRPr lang="en-US" dirty="0" smtClean="0"/>
          </a:p>
        </p:txBody>
      </p:sp>
      <p:pic>
        <p:nvPicPr>
          <p:cNvPr id="2052" name="Picture 4" descr="Triplet Loss — Advanced Intro. What are the advantages of Triplet Loss… |  by Yusuf Sarıgöz | Towards Data Scien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18318" y="3148919"/>
            <a:ext cx="9305925" cy="28765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833805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6 : Reduce Overfitting</a:t>
            </a:r>
            <a:endParaRPr lang="en-US" dirty="0"/>
          </a:p>
        </p:txBody>
      </p:sp>
      <p:sp>
        <p:nvSpPr>
          <p:cNvPr id="3" name="Content Placeholder 2"/>
          <p:cNvSpPr>
            <a:spLocks noGrp="1"/>
          </p:cNvSpPr>
          <p:nvPr>
            <p:ph idx="1"/>
          </p:nvPr>
        </p:nvSpPr>
        <p:spPr/>
        <p:txBody>
          <a:bodyPr/>
          <a:lstStyle/>
          <a:p>
            <a:r>
              <a:rPr lang="en-US" dirty="0" smtClean="0"/>
              <a:t>In order to reduce overfitting we applied random transformation (</a:t>
            </a:r>
            <a:r>
              <a:rPr lang="en-US" dirty="0" err="1" smtClean="0"/>
              <a:t>RandomRotation</a:t>
            </a:r>
            <a:r>
              <a:rPr lang="en-US" dirty="0" smtClean="0"/>
              <a:t>, </a:t>
            </a:r>
            <a:r>
              <a:rPr lang="en-US" dirty="0" err="1" smtClean="0"/>
              <a:t>RandomFlip</a:t>
            </a:r>
            <a:r>
              <a:rPr lang="en-US" dirty="0" smtClean="0"/>
              <a:t>, Normalization ,…) in the training processes, even though this reduced the accuracy of the train, this is also helped the model to generalize better to unseen data.</a:t>
            </a:r>
          </a:p>
          <a:p>
            <a:endParaRPr lang="en-US" dirty="0"/>
          </a:p>
        </p:txBody>
      </p:sp>
    </p:spTree>
    <p:extLst>
      <p:ext uri="{BB962C8B-B14F-4D97-AF65-F5344CB8AC3E}">
        <p14:creationId xmlns:p14="http://schemas.microsoft.com/office/powerpoint/2010/main" val="111613544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 : Loss plot</a:t>
            </a:r>
            <a:endParaRPr lang="en-US" dirty="0"/>
          </a:p>
        </p:txBody>
      </p:sp>
      <p:pic>
        <p:nvPicPr>
          <p:cNvPr id="4" name="Content Placeholder 3"/>
          <p:cNvPicPr>
            <a:picLocks noGrp="1"/>
          </p:cNvPicPr>
          <p:nvPr>
            <p:ph idx="1"/>
          </p:nvPr>
        </p:nvPicPr>
        <p:blipFill>
          <a:blip r:embed="rId2"/>
          <a:stretch>
            <a:fillRect/>
          </a:stretch>
        </p:blipFill>
        <p:spPr>
          <a:xfrm>
            <a:off x="1088571" y="1506583"/>
            <a:ext cx="9344298" cy="5085806"/>
          </a:xfrm>
          <a:prstGeom prst="rect">
            <a:avLst/>
          </a:prstGeom>
        </p:spPr>
      </p:pic>
    </p:spTree>
    <p:extLst>
      <p:ext uri="{BB962C8B-B14F-4D97-AF65-F5344CB8AC3E}">
        <p14:creationId xmlns:p14="http://schemas.microsoft.com/office/powerpoint/2010/main" val="89471893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TM04033929[[fn=Slate]]</Template>
  <TotalTime>66</TotalTime>
  <Words>488</Words>
  <Application>Microsoft Office PowerPoint</Application>
  <PresentationFormat>Widescreen</PresentationFormat>
  <Paragraphs>26</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Calisto MT</vt:lpstr>
      <vt:lpstr>Trebuchet MS</vt:lpstr>
      <vt:lpstr>Wingdings 2</vt:lpstr>
      <vt:lpstr>Slate</vt:lpstr>
      <vt:lpstr>Deep Learning Painters By Numbers Project </vt:lpstr>
      <vt:lpstr>introduction</vt:lpstr>
      <vt:lpstr>Step 1 : pre-processing the data</vt:lpstr>
      <vt:lpstr>Step 2 : pre-processing the data || </vt:lpstr>
      <vt:lpstr>Step 3 : data size</vt:lpstr>
      <vt:lpstr>Step 4 : Network Architecture</vt:lpstr>
      <vt:lpstr>Step 5 : Loss Function</vt:lpstr>
      <vt:lpstr>Step 6 : Reduce Overfitting</vt:lpstr>
      <vt:lpstr>Results : Loss plot</vt:lpstr>
      <vt:lpstr>Results : Accuracy plot</vt:lpstr>
      <vt:lpstr>PowerPoint Presentation</vt:lpstr>
      <vt:lpstr>Test Accuracy: We reach to test accuracy: 81.7833%. </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Deep Learning Painters By Numbers Project</dc:title>
  <dc:creator>user1</dc:creator>
  <cp:lastModifiedBy>user1</cp:lastModifiedBy>
  <cp:revision>16</cp:revision>
  <dcterms:created xsi:type="dcterms:W3CDTF">2024-04-16T15:31:23Z</dcterms:created>
  <dcterms:modified xsi:type="dcterms:W3CDTF">2025-04-15T14:52:05Z</dcterms:modified>
</cp:coreProperties>
</file>