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0" autoAdjust="0"/>
    <p:restoredTop sz="93704" autoAdjust="0"/>
  </p:normalViewPr>
  <p:slideViewPr>
    <p:cSldViewPr snapToGrid="0">
      <p:cViewPr>
        <p:scale>
          <a:sx n="84" d="100"/>
          <a:sy n="84" d="100"/>
        </p:scale>
        <p:origin x="11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N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383115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FC990-ABE7-47A4-AC1A-BA1A8B75584B}" type="datetimeFigureOut">
              <a:rPr lang="en-NL" smtClean="0"/>
              <a:t>22/07/2024</a:t>
            </a:fld>
            <a:endParaRPr lang="en-NL"/>
          </a:p>
        </p:txBody>
      </p:sp>
      <p:sp>
        <p:nvSpPr>
          <p:cNvPr id="6" name="Footer Placeholder 5"/>
          <p:cNvSpPr>
            <a:spLocks noGrp="1"/>
          </p:cNvSpPr>
          <p:nvPr>
            <p:ph type="ftr" sz="quarter" idx="11"/>
          </p:nvPr>
        </p:nvSpPr>
        <p:spPr/>
        <p:txBody>
          <a:bodyPr/>
          <a:lstStyle/>
          <a:p>
            <a:endParaRPr lang="en-N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58699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92978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3351550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89979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FFC990-ABE7-47A4-AC1A-BA1A8B75584B}" type="datetimeFigureOut">
              <a:rPr lang="en-NL" smtClean="0"/>
              <a:t>22/07/2024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202351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FFC990-ABE7-47A4-AC1A-BA1A8B75584B}" type="datetimeFigureOut">
              <a:rPr lang="en-NL" smtClean="0"/>
              <a:t>22/07/2024</a:t>
            </a:fld>
            <a:endParaRPr lang="en-NL"/>
          </a:p>
        </p:txBody>
      </p:sp>
      <p:sp>
        <p:nvSpPr>
          <p:cNvPr id="8" name="Footer Placeholder 7"/>
          <p:cNvSpPr>
            <a:spLocks noGrp="1"/>
          </p:cNvSpPr>
          <p:nvPr>
            <p:ph type="ftr" sz="quarter" idx="11"/>
          </p:nvPr>
        </p:nvSpPr>
        <p:spPr>
          <a:xfrm>
            <a:off x="561111" y="6391838"/>
            <a:ext cx="3644282" cy="304801"/>
          </a:xfrm>
        </p:spPr>
        <p:txBody>
          <a:bodyPr/>
          <a:lstStyle/>
          <a:p>
            <a:endParaRPr lang="en-NL"/>
          </a:p>
        </p:txBody>
      </p:sp>
      <p:sp>
        <p:nvSpPr>
          <p:cNvPr id="9" name="Slide Number Placeholder 8"/>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356983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726331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20516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422481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C990-ABE7-47A4-AC1A-BA1A8B75584B}" type="datetimeFigureOut">
              <a:rPr lang="en-NL" smtClean="0"/>
              <a:t>22/07/2024</a:t>
            </a:fld>
            <a:endParaRPr lang="en-NL"/>
          </a:p>
        </p:txBody>
      </p:sp>
      <p:sp>
        <p:nvSpPr>
          <p:cNvPr id="5" name="Footer Placeholder 4"/>
          <p:cNvSpPr>
            <a:spLocks noGrp="1"/>
          </p:cNvSpPr>
          <p:nvPr>
            <p:ph type="ftr" sz="quarter" idx="11"/>
          </p:nvPr>
        </p:nvSpPr>
        <p:spPr/>
        <p:txBody>
          <a:bodyPr/>
          <a:lstStyle/>
          <a:p>
            <a:endParaRPr lang="en-N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7309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FC990-ABE7-47A4-AC1A-BA1A8B75584B}" type="datetimeFigureOut">
              <a:rPr lang="en-NL" smtClean="0"/>
              <a:t>22/07/2024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328855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FC990-ABE7-47A4-AC1A-BA1A8B75584B}" type="datetimeFigureOut">
              <a:rPr lang="en-NL" smtClean="0"/>
              <a:t>22/07/2024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32066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FC990-ABE7-47A4-AC1A-BA1A8B75584B}" type="datetimeFigureOut">
              <a:rPr lang="en-NL" smtClean="0"/>
              <a:t>22/07/2024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403316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FC990-ABE7-47A4-AC1A-BA1A8B75584B}" type="datetimeFigureOut">
              <a:rPr lang="en-NL" smtClean="0"/>
              <a:t>22/07/2024</a:t>
            </a:fld>
            <a:endParaRPr lang="en-NL"/>
          </a:p>
        </p:txBody>
      </p:sp>
      <p:sp>
        <p:nvSpPr>
          <p:cNvPr id="3" name="Footer Placeholder 2"/>
          <p:cNvSpPr>
            <a:spLocks noGrp="1"/>
          </p:cNvSpPr>
          <p:nvPr>
            <p:ph type="ftr" sz="quarter" idx="11"/>
          </p:nvPr>
        </p:nvSpPr>
        <p:spPr/>
        <p:txBody>
          <a:bodyPr/>
          <a:lstStyle/>
          <a:p>
            <a:endParaRPr lang="en-N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70187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FC990-ABE7-47A4-AC1A-BA1A8B75584B}" type="datetimeFigureOut">
              <a:rPr lang="en-NL" smtClean="0"/>
              <a:t>22/07/2024</a:t>
            </a:fld>
            <a:endParaRPr lang="en-NL"/>
          </a:p>
        </p:txBody>
      </p:sp>
      <p:sp>
        <p:nvSpPr>
          <p:cNvPr id="6" name="Footer Placeholder 5"/>
          <p:cNvSpPr>
            <a:spLocks noGrp="1"/>
          </p:cNvSpPr>
          <p:nvPr>
            <p:ph type="ftr" sz="quarter" idx="11"/>
          </p:nvPr>
        </p:nvSpPr>
        <p:spPr/>
        <p:txBody>
          <a:bodyPr/>
          <a:lstStyle/>
          <a:p>
            <a:endParaRPr lang="en-N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412128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FC990-ABE7-47A4-AC1A-BA1A8B75584B}" type="datetimeFigureOut">
              <a:rPr lang="en-NL" smtClean="0"/>
              <a:t>22/07/2024</a:t>
            </a:fld>
            <a:endParaRPr lang="en-NL"/>
          </a:p>
        </p:txBody>
      </p:sp>
      <p:sp>
        <p:nvSpPr>
          <p:cNvPr id="6" name="Footer Placeholder 5"/>
          <p:cNvSpPr>
            <a:spLocks noGrp="1"/>
          </p:cNvSpPr>
          <p:nvPr>
            <p:ph type="ftr" sz="quarter" idx="11"/>
          </p:nvPr>
        </p:nvSpPr>
        <p:spPr/>
        <p:txBody>
          <a:bodyPr/>
          <a:lstStyle/>
          <a:p>
            <a:endParaRPr lang="en-N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0256C3-59DB-435C-9779-F927BD423E48}" type="slidenum">
              <a:rPr lang="en-NL" smtClean="0"/>
              <a:t>‹#›</a:t>
            </a:fld>
            <a:endParaRPr lang="en-NL"/>
          </a:p>
        </p:txBody>
      </p:sp>
    </p:spTree>
    <p:extLst>
      <p:ext uri="{BB962C8B-B14F-4D97-AF65-F5344CB8AC3E}">
        <p14:creationId xmlns:p14="http://schemas.microsoft.com/office/powerpoint/2010/main" val="95633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FFFC990-ABE7-47A4-AC1A-BA1A8B75584B}" type="datetimeFigureOut">
              <a:rPr lang="en-NL" smtClean="0"/>
              <a:t>22/07/2024</a:t>
            </a:fld>
            <a:endParaRPr lang="en-N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N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0256C3-59DB-435C-9779-F927BD423E48}" type="slidenum">
              <a:rPr lang="en-NL" smtClean="0"/>
              <a:t>‹#›</a:t>
            </a:fld>
            <a:endParaRPr lang="en-NL"/>
          </a:p>
        </p:txBody>
      </p:sp>
    </p:spTree>
    <p:extLst>
      <p:ext uri="{BB962C8B-B14F-4D97-AF65-F5344CB8AC3E}">
        <p14:creationId xmlns:p14="http://schemas.microsoft.com/office/powerpoint/2010/main" val="36752086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GFLb5h2O2Ww&amp;list=PLFs4vir_WsTyS2cy4vj4obl5igqCOV749&amp;t=30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FD8D1D-6EDC-F389-E5E7-715FC1C96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82" y="-34047"/>
            <a:ext cx="13690563" cy="6926094"/>
          </a:xfrm>
          <a:prstGeom prst="rect">
            <a:avLst/>
          </a:prstGeom>
        </p:spPr>
      </p:pic>
      <p:sp>
        <p:nvSpPr>
          <p:cNvPr id="7" name="TextBox 6">
            <a:extLst>
              <a:ext uri="{FF2B5EF4-FFF2-40B4-BE49-F238E27FC236}">
                <a16:creationId xmlns:a16="http://schemas.microsoft.com/office/drawing/2014/main" id="{692EAEAE-8E24-2C5E-CE85-C7D5914BCA4D}"/>
              </a:ext>
            </a:extLst>
          </p:cNvPr>
          <p:cNvSpPr txBox="1"/>
          <p:nvPr/>
        </p:nvSpPr>
        <p:spPr>
          <a:xfrm>
            <a:off x="80010" y="3664267"/>
            <a:ext cx="2724150" cy="3077766"/>
          </a:xfrm>
          <a:prstGeom prst="rect">
            <a:avLst/>
          </a:prstGeom>
          <a:noFill/>
        </p:spPr>
        <p:txBody>
          <a:bodyPr wrap="square" rtlCol="0">
            <a:spAutoFit/>
          </a:bodyPr>
          <a:lstStyle/>
          <a:p>
            <a:r>
              <a:rPr lang="en-NL" sz="2400" dirty="0" err="1">
                <a:solidFill>
                  <a:schemeClr val="accent1">
                    <a:lumMod val="40000"/>
                    <a:lumOff val="60000"/>
                  </a:schemeClr>
                </a:solidFill>
              </a:rPr>
              <a:t>Multimodel</a:t>
            </a:r>
            <a:r>
              <a:rPr lang="en-NL" sz="2400" dirty="0">
                <a:solidFill>
                  <a:schemeClr val="accent1">
                    <a:lumMod val="40000"/>
                    <a:lumOff val="60000"/>
                  </a:schemeClr>
                </a:solidFill>
              </a:rPr>
              <a:t> AI </a:t>
            </a:r>
            <a:r>
              <a:rPr lang="en-NL" sz="2400" dirty="0" err="1">
                <a:solidFill>
                  <a:schemeClr val="accent1">
                    <a:lumMod val="40000"/>
                    <a:lumOff val="60000"/>
                  </a:schemeClr>
                </a:solidFill>
              </a:rPr>
              <a:t>ChatBot</a:t>
            </a:r>
            <a:r>
              <a:rPr lang="en-NL" sz="2400" dirty="0">
                <a:solidFill>
                  <a:schemeClr val="accent1">
                    <a:lumMod val="40000"/>
                    <a:lumOff val="60000"/>
                  </a:schemeClr>
                </a:solidFill>
              </a:rPr>
              <a:t> for YouTube Video QA</a:t>
            </a:r>
          </a:p>
          <a:p>
            <a:endParaRPr lang="en-NL" dirty="0">
              <a:solidFill>
                <a:schemeClr val="accent1">
                  <a:lumMod val="40000"/>
                  <a:lumOff val="60000"/>
                </a:schemeClr>
              </a:solidFill>
            </a:endParaRPr>
          </a:p>
          <a:p>
            <a:r>
              <a:rPr lang="en-GB" sz="1600" dirty="0">
                <a:solidFill>
                  <a:schemeClr val="accent1">
                    <a:lumMod val="40000"/>
                    <a:lumOff val="60000"/>
                  </a:schemeClr>
                </a:solidFill>
              </a:rPr>
              <a:t>Harnessing the Power of AI to Unlock Video Insights</a:t>
            </a:r>
            <a:endParaRPr lang="en-NL" sz="1600" dirty="0">
              <a:solidFill>
                <a:schemeClr val="accent1">
                  <a:lumMod val="40000"/>
                  <a:lumOff val="60000"/>
                </a:schemeClr>
              </a:solidFill>
            </a:endParaRPr>
          </a:p>
          <a:p>
            <a:endParaRPr lang="en-NL" sz="1600" dirty="0">
              <a:solidFill>
                <a:schemeClr val="accent1">
                  <a:lumMod val="40000"/>
                  <a:lumOff val="60000"/>
                </a:schemeClr>
              </a:solidFill>
            </a:endParaRPr>
          </a:p>
          <a:p>
            <a:r>
              <a:rPr lang="en-NL" sz="1600" dirty="0">
                <a:solidFill>
                  <a:schemeClr val="accent1">
                    <a:lumMod val="40000"/>
                    <a:lumOff val="60000"/>
                  </a:schemeClr>
                </a:solidFill>
              </a:rPr>
              <a:t>By: Nour Kashto</a:t>
            </a:r>
          </a:p>
        </p:txBody>
      </p:sp>
    </p:spTree>
    <p:extLst>
      <p:ext uri="{BB962C8B-B14F-4D97-AF65-F5344CB8AC3E}">
        <p14:creationId xmlns:p14="http://schemas.microsoft.com/office/powerpoint/2010/main" val="139738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D59801-D672-BA27-F6C4-24749E28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416" y="1733265"/>
            <a:ext cx="6935168" cy="4077269"/>
          </a:xfrm>
          <a:prstGeom prst="rect">
            <a:avLst/>
          </a:prstGeom>
        </p:spPr>
      </p:pic>
      <p:sp>
        <p:nvSpPr>
          <p:cNvPr id="6" name="TextBox 5">
            <a:extLst>
              <a:ext uri="{FF2B5EF4-FFF2-40B4-BE49-F238E27FC236}">
                <a16:creationId xmlns:a16="http://schemas.microsoft.com/office/drawing/2014/main" id="{BA22EFE6-0292-9916-93C4-8F87B97C660F}"/>
              </a:ext>
            </a:extLst>
          </p:cNvPr>
          <p:cNvSpPr txBox="1"/>
          <p:nvPr/>
        </p:nvSpPr>
        <p:spPr>
          <a:xfrm>
            <a:off x="2628416" y="914400"/>
            <a:ext cx="5212080" cy="461665"/>
          </a:xfrm>
          <a:prstGeom prst="rect">
            <a:avLst/>
          </a:prstGeom>
          <a:noFill/>
        </p:spPr>
        <p:txBody>
          <a:bodyPr wrap="square" rtlCol="0">
            <a:spAutoFit/>
          </a:bodyPr>
          <a:lstStyle/>
          <a:p>
            <a:r>
              <a:rPr lang="en-NL" sz="2400" dirty="0">
                <a:solidFill>
                  <a:schemeClr val="accent1">
                    <a:lumMod val="40000"/>
                    <a:lumOff val="60000"/>
                  </a:schemeClr>
                </a:solidFill>
              </a:rPr>
              <a:t>Model Test:</a:t>
            </a:r>
          </a:p>
        </p:txBody>
      </p:sp>
    </p:spTree>
    <p:extLst>
      <p:ext uri="{BB962C8B-B14F-4D97-AF65-F5344CB8AC3E}">
        <p14:creationId xmlns:p14="http://schemas.microsoft.com/office/powerpoint/2010/main" val="66305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134075-A980-F09B-BE27-7AB7C6A3B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153" y="1676155"/>
            <a:ext cx="6763694" cy="3505689"/>
          </a:xfrm>
          <a:prstGeom prst="rect">
            <a:avLst/>
          </a:prstGeom>
        </p:spPr>
      </p:pic>
    </p:spTree>
    <p:extLst>
      <p:ext uri="{BB962C8B-B14F-4D97-AF65-F5344CB8AC3E}">
        <p14:creationId xmlns:p14="http://schemas.microsoft.com/office/powerpoint/2010/main" val="145342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1ACD-9ED9-4E61-BE1D-ED60A0EA6773}"/>
              </a:ext>
            </a:extLst>
          </p:cNvPr>
          <p:cNvSpPr>
            <a:spLocks noGrp="1"/>
          </p:cNvSpPr>
          <p:nvPr>
            <p:ph type="ctrTitle"/>
          </p:nvPr>
        </p:nvSpPr>
        <p:spPr>
          <a:xfrm>
            <a:off x="1154955" y="1238313"/>
            <a:ext cx="8825658" cy="1672167"/>
          </a:xfrm>
        </p:spPr>
        <p:txBody>
          <a:bodyPr/>
          <a:lstStyle/>
          <a:p>
            <a:r>
              <a:rPr lang="en-GB" dirty="0">
                <a:latin typeface="Algerian" panose="04020705040A02060702" pitchFamily="82" charset="0"/>
              </a:rPr>
              <a:t>Thank you all for your time and attention</a:t>
            </a:r>
            <a:r>
              <a:rPr lang="en-NL" dirty="0">
                <a:latin typeface="Algerian" panose="04020705040A02060702" pitchFamily="82" charset="0"/>
              </a:rPr>
              <a:t>!</a:t>
            </a:r>
          </a:p>
        </p:txBody>
      </p:sp>
      <p:sp>
        <p:nvSpPr>
          <p:cNvPr id="3" name="Subtitle 2">
            <a:extLst>
              <a:ext uri="{FF2B5EF4-FFF2-40B4-BE49-F238E27FC236}">
                <a16:creationId xmlns:a16="http://schemas.microsoft.com/office/drawing/2014/main" id="{C39AE833-FDD0-0265-66A2-532271AA4E83}"/>
              </a:ext>
            </a:extLst>
          </p:cNvPr>
          <p:cNvSpPr>
            <a:spLocks noGrp="1"/>
          </p:cNvSpPr>
          <p:nvPr>
            <p:ph type="subTitle" idx="1"/>
          </p:nvPr>
        </p:nvSpPr>
        <p:spPr>
          <a:xfrm>
            <a:off x="1154955" y="3794400"/>
            <a:ext cx="8825658" cy="861420"/>
          </a:xfrm>
        </p:spPr>
        <p:txBody>
          <a:bodyPr/>
          <a:lstStyle/>
          <a:p>
            <a:r>
              <a:rPr lang="nl-NL" dirty="0">
                <a:latin typeface="Arial" panose="020B0604020202020204" pitchFamily="34" charset="0"/>
                <a:cs typeface="Arial" panose="020B0604020202020204" pitchFamily="34" charset="0"/>
              </a:rPr>
              <a:t>A</a:t>
            </a:r>
            <a:r>
              <a:rPr lang="en-NL" dirty="0" err="1">
                <a:latin typeface="Arial" panose="020B0604020202020204" pitchFamily="34" charset="0"/>
                <a:cs typeface="Arial" panose="020B0604020202020204" pitchFamily="34" charset="0"/>
              </a:rPr>
              <a:t>ny</a:t>
            </a:r>
            <a:r>
              <a:rPr lang="en-NL" dirty="0">
                <a:latin typeface="Arial" panose="020B0604020202020204" pitchFamily="34" charset="0"/>
                <a:cs typeface="Arial" panose="020B0604020202020204" pitchFamily="34" charset="0"/>
              </a:rPr>
              <a:t> Questions??</a:t>
            </a:r>
          </a:p>
        </p:txBody>
      </p:sp>
    </p:spTree>
    <p:extLst>
      <p:ext uri="{BB962C8B-B14F-4D97-AF65-F5344CB8AC3E}">
        <p14:creationId xmlns:p14="http://schemas.microsoft.com/office/powerpoint/2010/main" val="372193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0FC9-7553-3C02-BC1B-B18337E3A694}"/>
              </a:ext>
            </a:extLst>
          </p:cNvPr>
          <p:cNvSpPr>
            <a:spLocks noGrp="1"/>
          </p:cNvSpPr>
          <p:nvPr>
            <p:ph type="ctrTitle"/>
          </p:nvPr>
        </p:nvSpPr>
        <p:spPr>
          <a:xfrm>
            <a:off x="1154955" y="751352"/>
            <a:ext cx="8825658" cy="2231878"/>
          </a:xfrm>
        </p:spPr>
        <p:txBody>
          <a:bodyPr/>
          <a:lstStyle/>
          <a:p>
            <a:r>
              <a:rPr lang="en-NL" dirty="0">
                <a:latin typeface="Algerian" panose="04020705040A02060702" pitchFamily="82" charset="0"/>
              </a:rPr>
              <a:t>INTRODUCTION:</a:t>
            </a:r>
            <a:br>
              <a:rPr lang="en-NL" dirty="0"/>
            </a:br>
            <a:endParaRPr lang="en-NL" dirty="0"/>
          </a:p>
        </p:txBody>
      </p:sp>
      <p:sp>
        <p:nvSpPr>
          <p:cNvPr id="10" name="TextBox 9">
            <a:extLst>
              <a:ext uri="{FF2B5EF4-FFF2-40B4-BE49-F238E27FC236}">
                <a16:creationId xmlns:a16="http://schemas.microsoft.com/office/drawing/2014/main" id="{771953D2-629E-E0F7-648F-A539DBE7D629}"/>
              </a:ext>
            </a:extLst>
          </p:cNvPr>
          <p:cNvSpPr txBox="1"/>
          <p:nvPr/>
        </p:nvSpPr>
        <p:spPr>
          <a:xfrm>
            <a:off x="1154955" y="2983230"/>
            <a:ext cx="9623535" cy="1477328"/>
          </a:xfrm>
          <a:prstGeom prst="rect">
            <a:avLst/>
          </a:prstGeom>
          <a:noFill/>
        </p:spPr>
        <p:txBody>
          <a:bodyPr wrap="square" rtlCol="0">
            <a:spAutoFit/>
          </a:bodyPr>
          <a:lstStyle/>
          <a:p>
            <a:r>
              <a:rPr lang="en-GB" dirty="0">
                <a:solidFill>
                  <a:schemeClr val="accent1">
                    <a:lumMod val="40000"/>
                    <a:lumOff val="60000"/>
                  </a:schemeClr>
                </a:solidFill>
                <a:latin typeface="Arial" panose="020B0604020202020204" pitchFamily="34" charset="0"/>
                <a:cs typeface="Arial" panose="020B0604020202020204" pitchFamily="34" charset="0"/>
              </a:rPr>
              <a:t>The goal of this final project is to develop a RAG system or AI bot that combines the power of text and audio processing to answer questions about YouTube videos. The bot will utilize natural language processing (NLP) techniques and speech recognition to </a:t>
            </a:r>
            <a:r>
              <a:rPr lang="en-GB" dirty="0" err="1">
                <a:solidFill>
                  <a:schemeClr val="accent1">
                    <a:lumMod val="40000"/>
                    <a:lumOff val="60000"/>
                  </a:schemeClr>
                </a:solidFill>
                <a:latin typeface="Arial" panose="020B0604020202020204" pitchFamily="34" charset="0"/>
                <a:cs typeface="Arial" panose="020B0604020202020204" pitchFamily="34" charset="0"/>
              </a:rPr>
              <a:t>analyze</a:t>
            </a:r>
            <a:r>
              <a:rPr lang="en-GB" dirty="0">
                <a:solidFill>
                  <a:schemeClr val="accent1">
                    <a:lumMod val="40000"/>
                    <a:lumOff val="60000"/>
                  </a:schemeClr>
                </a:solidFill>
                <a:latin typeface="Arial" panose="020B0604020202020204" pitchFamily="34" charset="0"/>
                <a:cs typeface="Arial" panose="020B0604020202020204" pitchFamily="34" charset="0"/>
              </a:rPr>
              <a:t> both textual and audio input, extract relevant information from YouTube videos, and provide accurate answers to user queries.</a:t>
            </a:r>
            <a:endParaRPr lang="en-NL" dirty="0">
              <a:solidFill>
                <a:schemeClr val="accent1">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84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DFC0-220F-E9D6-B3F2-8B7C1C16FE90}"/>
              </a:ext>
            </a:extLst>
          </p:cNvPr>
          <p:cNvSpPr>
            <a:spLocks noGrp="1"/>
          </p:cNvSpPr>
          <p:nvPr>
            <p:ph type="ctrTitle"/>
          </p:nvPr>
        </p:nvSpPr>
        <p:spPr>
          <a:xfrm>
            <a:off x="1154955" y="968163"/>
            <a:ext cx="6103095" cy="1329267"/>
          </a:xfrm>
        </p:spPr>
        <p:txBody>
          <a:bodyPr/>
          <a:lstStyle/>
          <a:p>
            <a:r>
              <a:rPr lang="en-NL" dirty="0">
                <a:latin typeface="Algerian" panose="04020705040A02060702" pitchFamily="82" charset="0"/>
              </a:rPr>
              <a:t>Data Source</a:t>
            </a:r>
            <a:r>
              <a:rPr lang="en-NL" dirty="0"/>
              <a:t>:</a:t>
            </a:r>
          </a:p>
        </p:txBody>
      </p:sp>
      <p:sp>
        <p:nvSpPr>
          <p:cNvPr id="6" name="TextBox 5">
            <a:extLst>
              <a:ext uri="{FF2B5EF4-FFF2-40B4-BE49-F238E27FC236}">
                <a16:creationId xmlns:a16="http://schemas.microsoft.com/office/drawing/2014/main" id="{95815F0C-1B85-6349-54EA-76F812E3863A}"/>
              </a:ext>
            </a:extLst>
          </p:cNvPr>
          <p:cNvSpPr txBox="1"/>
          <p:nvPr/>
        </p:nvSpPr>
        <p:spPr>
          <a:xfrm>
            <a:off x="1154954" y="2457450"/>
            <a:ext cx="10000725" cy="646331"/>
          </a:xfrm>
          <a:prstGeom prst="rect">
            <a:avLst/>
          </a:prstGeom>
          <a:noFill/>
        </p:spPr>
        <p:txBody>
          <a:bodyPr wrap="square" rtlCol="0">
            <a:spAutoFit/>
          </a:bodyPr>
          <a:lstStyle/>
          <a:p>
            <a:r>
              <a:rPr lang="nl-NL" dirty="0">
                <a:hlinkClick r:id="rId2"/>
              </a:rPr>
              <a:t>https://www.youtube.com/watch?v=GFLb5h2O2Ww&amp;list=PLFs4vir_WsTyS2cy4vj4obl5igqCOV749&amp;t=30s</a:t>
            </a:r>
            <a:endParaRPr lang="en-NL" dirty="0"/>
          </a:p>
        </p:txBody>
      </p:sp>
      <p:sp>
        <p:nvSpPr>
          <p:cNvPr id="7" name="TextBox 6">
            <a:extLst>
              <a:ext uri="{FF2B5EF4-FFF2-40B4-BE49-F238E27FC236}">
                <a16:creationId xmlns:a16="http://schemas.microsoft.com/office/drawing/2014/main" id="{3A8B3461-4A08-9519-F970-81E49FA35C5D}"/>
              </a:ext>
            </a:extLst>
          </p:cNvPr>
          <p:cNvSpPr txBox="1"/>
          <p:nvPr/>
        </p:nvSpPr>
        <p:spPr>
          <a:xfrm>
            <a:off x="1154955" y="3554730"/>
            <a:ext cx="9726405" cy="923330"/>
          </a:xfrm>
          <a:prstGeom prst="rect">
            <a:avLst/>
          </a:prstGeom>
          <a:noFill/>
        </p:spPr>
        <p:txBody>
          <a:bodyPr wrap="square" rtlCol="0">
            <a:spAutoFit/>
          </a:bodyPr>
          <a:lstStyle/>
          <a:p>
            <a:pPr marL="285750" indent="-285750">
              <a:buFont typeface="Arial" panose="020B0604020202020204" pitchFamily="34" charset="0"/>
              <a:buChar char="•"/>
            </a:pPr>
            <a:r>
              <a:rPr lang="nl-NL" dirty="0">
                <a:solidFill>
                  <a:schemeClr val="accent1">
                    <a:lumMod val="40000"/>
                    <a:lumOff val="60000"/>
                  </a:schemeClr>
                </a:solidFill>
                <a:latin typeface="Arial" panose="020B0604020202020204" pitchFamily="34" charset="0"/>
                <a:cs typeface="Arial" panose="020B0604020202020204" pitchFamily="34" charset="0"/>
              </a:rPr>
              <a:t>Data source from kurzgesagt youtube channel (immune system). </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accent1">
                    <a:lumMod val="40000"/>
                    <a:lumOff val="60000"/>
                  </a:schemeClr>
                </a:solidFill>
                <a:latin typeface="Arial" panose="020B0604020202020204" pitchFamily="34" charset="0"/>
                <a:cs typeface="Arial" panose="020B0604020202020204" pitchFamily="34" charset="0"/>
              </a:rPr>
              <a:t>Contain 20 contain educational videos about different health subjects.</a:t>
            </a:r>
            <a:endParaRPr lang="en-NL" dirty="0">
              <a:solidFill>
                <a:schemeClr val="accent1">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89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B6DAF-D7E7-E5FA-A475-FB30E60CB996}"/>
              </a:ext>
            </a:extLst>
          </p:cNvPr>
          <p:cNvSpPr>
            <a:spLocks noGrp="1"/>
          </p:cNvSpPr>
          <p:nvPr>
            <p:ph type="ctrTitle"/>
          </p:nvPr>
        </p:nvSpPr>
        <p:spPr>
          <a:xfrm>
            <a:off x="1372125" y="1059962"/>
            <a:ext cx="8825658" cy="1031728"/>
          </a:xfrm>
        </p:spPr>
        <p:txBody>
          <a:bodyPr/>
          <a:lstStyle/>
          <a:p>
            <a:r>
              <a:rPr lang="en-NL" dirty="0">
                <a:latin typeface="Algerian" panose="04020705040A02060702" pitchFamily="82" charset="0"/>
              </a:rPr>
              <a:t>Data E</a:t>
            </a:r>
            <a:r>
              <a:rPr lang="nl-NL" dirty="0">
                <a:latin typeface="Algerian" panose="04020705040A02060702" pitchFamily="82" charset="0"/>
              </a:rPr>
              <a:t>xploring</a:t>
            </a:r>
            <a:r>
              <a:rPr lang="en-NL" dirty="0">
                <a:latin typeface="Algerian" panose="04020705040A02060702" pitchFamily="82" charset="0"/>
              </a:rPr>
              <a:t>:</a:t>
            </a:r>
          </a:p>
        </p:txBody>
      </p:sp>
      <p:sp>
        <p:nvSpPr>
          <p:cNvPr id="7" name="TextBox 6">
            <a:extLst>
              <a:ext uri="{FF2B5EF4-FFF2-40B4-BE49-F238E27FC236}">
                <a16:creationId xmlns:a16="http://schemas.microsoft.com/office/drawing/2014/main" id="{E5EA9144-F338-7EDE-9828-C4CDD2517367}"/>
              </a:ext>
            </a:extLst>
          </p:cNvPr>
          <p:cNvSpPr txBox="1"/>
          <p:nvPr/>
        </p:nvSpPr>
        <p:spPr>
          <a:xfrm>
            <a:off x="1280685" y="2663190"/>
            <a:ext cx="9200625" cy="2585323"/>
          </a:xfrm>
          <a:prstGeom prst="rect">
            <a:avLst/>
          </a:prstGeom>
          <a:noFill/>
        </p:spPr>
        <p:txBody>
          <a:bodyPr wrap="square" rtlCol="0">
            <a:spAutoFit/>
          </a:bodyPr>
          <a:lstStyle/>
          <a:p>
            <a:pPr marL="285750" indent="-285750">
              <a:buFont typeface="Arial" panose="020B0604020202020204" pitchFamily="34" charset="0"/>
              <a:buChar char="•"/>
            </a:pPr>
            <a:r>
              <a:rPr lang="en-NL" dirty="0">
                <a:solidFill>
                  <a:schemeClr val="accent1">
                    <a:lumMod val="40000"/>
                    <a:lumOff val="60000"/>
                  </a:schemeClr>
                </a:solidFill>
                <a:latin typeface="Arial" panose="020B0604020202020204" pitchFamily="34" charset="0"/>
                <a:cs typeface="Arial" panose="020B0604020202020204" pitchFamily="34" charset="0"/>
              </a:rPr>
              <a:t>Data Cleaning: Clean the data from special characters and replacing </a:t>
            </a:r>
            <a:r>
              <a:rPr lang="nl-NL" dirty="0">
                <a:solidFill>
                  <a:schemeClr val="accent1">
                    <a:lumMod val="40000"/>
                    <a:lumOff val="60000"/>
                  </a:schemeClr>
                </a:solidFill>
                <a:latin typeface="Arial" panose="020B0604020202020204" pitchFamily="34" charset="0"/>
                <a:cs typeface="Arial" panose="020B0604020202020204" pitchFamily="34" charset="0"/>
              </a:rPr>
              <a:t>non-alphanumeric characters with spaces.</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NL" dirty="0">
                <a:solidFill>
                  <a:schemeClr val="accent1">
                    <a:lumMod val="40000"/>
                    <a:lumOff val="60000"/>
                  </a:schemeClr>
                </a:solidFill>
                <a:latin typeface="Arial" panose="020B0604020202020204" pitchFamily="34" charset="0"/>
                <a:cs typeface="Arial" panose="020B0604020202020204" pitchFamily="34" charset="0"/>
              </a:rPr>
              <a:t>Metadata E</a:t>
            </a:r>
            <a:r>
              <a:rPr lang="nl-NL" dirty="0">
                <a:solidFill>
                  <a:schemeClr val="accent1">
                    <a:lumMod val="40000"/>
                    <a:lumOff val="60000"/>
                  </a:schemeClr>
                </a:solidFill>
                <a:latin typeface="Arial" panose="020B0604020202020204" pitchFamily="34" charset="0"/>
                <a:cs typeface="Arial" panose="020B0604020202020204" pitchFamily="34" charset="0"/>
              </a:rPr>
              <a:t>xtraction</a:t>
            </a:r>
            <a:r>
              <a:rPr lang="en-NL" dirty="0">
                <a:solidFill>
                  <a:schemeClr val="accent1">
                    <a:lumMod val="40000"/>
                    <a:lumOff val="60000"/>
                  </a:schemeClr>
                </a:solidFill>
                <a:latin typeface="Arial" panose="020B0604020202020204" pitchFamily="34" charset="0"/>
                <a:cs typeface="Arial" panose="020B0604020202020204" pitchFamily="34" charset="0"/>
              </a:rPr>
              <a:t>: Extract video\playlist id’s from </a:t>
            </a:r>
            <a:r>
              <a:rPr lang="en-NL" dirty="0" err="1">
                <a:solidFill>
                  <a:schemeClr val="accent1">
                    <a:lumMod val="40000"/>
                    <a:lumOff val="60000"/>
                  </a:schemeClr>
                </a:solidFill>
                <a:latin typeface="Arial" panose="020B0604020202020204" pitchFamily="34" charset="0"/>
                <a:cs typeface="Arial" panose="020B0604020202020204" pitchFamily="34" charset="0"/>
              </a:rPr>
              <a:t>Youtube</a:t>
            </a:r>
            <a:r>
              <a:rPr lang="en-NL" dirty="0">
                <a:solidFill>
                  <a:schemeClr val="accent1">
                    <a:lumMod val="40000"/>
                    <a:lumOff val="6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NL" dirty="0">
                <a:solidFill>
                  <a:schemeClr val="accent1">
                    <a:lumMod val="40000"/>
                    <a:lumOff val="60000"/>
                  </a:schemeClr>
                </a:solidFill>
                <a:latin typeface="Arial" panose="020B0604020202020204" pitchFamily="34" charset="0"/>
                <a:cs typeface="Arial" panose="020B0604020202020204" pitchFamily="34" charset="0"/>
              </a:rPr>
              <a:t>Download Data: download the data and prepare as mp3 files.</a:t>
            </a: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NL" dirty="0">
                <a:solidFill>
                  <a:schemeClr val="accent1">
                    <a:lumMod val="40000"/>
                    <a:lumOff val="60000"/>
                  </a:schemeClr>
                </a:solidFill>
                <a:latin typeface="Arial" panose="020B0604020202020204" pitchFamily="34" charset="0"/>
                <a:cs typeface="Arial" panose="020B0604020202020204" pitchFamily="34" charset="0"/>
              </a:rPr>
              <a:t>T</a:t>
            </a:r>
            <a:r>
              <a:rPr lang="nl-NL" dirty="0">
                <a:solidFill>
                  <a:schemeClr val="accent1">
                    <a:lumMod val="40000"/>
                    <a:lumOff val="60000"/>
                  </a:schemeClr>
                </a:solidFill>
                <a:latin typeface="Arial" panose="020B0604020202020204" pitchFamily="34" charset="0"/>
                <a:cs typeface="Arial" panose="020B0604020202020204" pitchFamily="34" charset="0"/>
              </a:rPr>
              <a:t>ranscrip</a:t>
            </a:r>
            <a:r>
              <a:rPr lang="en-NL" dirty="0">
                <a:solidFill>
                  <a:schemeClr val="accent1">
                    <a:lumMod val="40000"/>
                    <a:lumOff val="60000"/>
                  </a:schemeClr>
                </a:solidFill>
                <a:latin typeface="Arial" panose="020B0604020202020204" pitchFamily="34" charset="0"/>
                <a:cs typeface="Arial" panose="020B0604020202020204" pitchFamily="34" charset="0"/>
              </a:rPr>
              <a:t>t Data: using Whisper-large-v3 model, to get the data </a:t>
            </a:r>
            <a:r>
              <a:rPr lang="nl-NL" dirty="0">
                <a:solidFill>
                  <a:schemeClr val="accent1">
                    <a:lumMod val="40000"/>
                    <a:lumOff val="60000"/>
                  </a:schemeClr>
                </a:solidFill>
                <a:latin typeface="Arial" panose="020B0604020202020204" pitchFamily="34" charset="0"/>
                <a:cs typeface="Arial" panose="020B0604020202020204" pitchFamily="34" charset="0"/>
              </a:rPr>
              <a:t>transcripted</a:t>
            </a:r>
            <a:r>
              <a:rPr lang="en-NL" dirty="0">
                <a:solidFill>
                  <a:schemeClr val="accent1">
                    <a:lumMod val="40000"/>
                    <a:lumOff val="60000"/>
                  </a:schemeClr>
                </a:solidFill>
                <a:latin typeface="Arial" panose="020B0604020202020204" pitchFamily="34" charset="0"/>
                <a:cs typeface="Arial" panose="020B0604020202020204" pitchFamily="34" charset="0"/>
              </a:rPr>
              <a:t>, and tokenized.</a:t>
            </a:r>
          </a:p>
        </p:txBody>
      </p:sp>
    </p:spTree>
    <p:extLst>
      <p:ext uri="{BB962C8B-B14F-4D97-AF65-F5344CB8AC3E}">
        <p14:creationId xmlns:p14="http://schemas.microsoft.com/office/powerpoint/2010/main" val="125670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A598D-A4A5-DECA-9859-FEF6ECB4EE77}"/>
              </a:ext>
            </a:extLst>
          </p:cNvPr>
          <p:cNvSpPr>
            <a:spLocks noGrp="1"/>
          </p:cNvSpPr>
          <p:nvPr>
            <p:ph type="ctrTitle"/>
          </p:nvPr>
        </p:nvSpPr>
        <p:spPr>
          <a:xfrm>
            <a:off x="1154955" y="1002453"/>
            <a:ext cx="8825658" cy="974937"/>
          </a:xfrm>
        </p:spPr>
        <p:txBody>
          <a:bodyPr/>
          <a:lstStyle/>
          <a:p>
            <a:r>
              <a:rPr lang="en-NL" dirty="0">
                <a:latin typeface="Algerian" panose="04020705040A02060702" pitchFamily="82" charset="0"/>
              </a:rPr>
              <a:t>Pinecone:</a:t>
            </a:r>
          </a:p>
        </p:txBody>
      </p:sp>
      <p:sp>
        <p:nvSpPr>
          <p:cNvPr id="7" name="TextBox 6">
            <a:extLst>
              <a:ext uri="{FF2B5EF4-FFF2-40B4-BE49-F238E27FC236}">
                <a16:creationId xmlns:a16="http://schemas.microsoft.com/office/drawing/2014/main" id="{465BDF58-C539-8C08-7929-292A80FB81F7}"/>
              </a:ext>
            </a:extLst>
          </p:cNvPr>
          <p:cNvSpPr txBox="1"/>
          <p:nvPr/>
        </p:nvSpPr>
        <p:spPr>
          <a:xfrm>
            <a:off x="1154955" y="2148840"/>
            <a:ext cx="8666163" cy="3416320"/>
          </a:xfrm>
          <a:prstGeom prst="rect">
            <a:avLst/>
          </a:prstGeom>
          <a:noFill/>
        </p:spPr>
        <p:txBody>
          <a:bodyPr wrap="square" rtlCol="0">
            <a:spAutoFit/>
          </a:bodyPr>
          <a:lstStyle/>
          <a:p>
            <a:pPr marL="285750" indent="-285750">
              <a:buFont typeface="Arial" panose="020B0604020202020204" pitchFamily="34" charset="0"/>
              <a:buChar char="•"/>
            </a:pPr>
            <a:r>
              <a:rPr lang="en-NL" dirty="0">
                <a:solidFill>
                  <a:schemeClr val="accent1">
                    <a:lumMod val="40000"/>
                    <a:lumOff val="60000"/>
                  </a:schemeClr>
                </a:solidFill>
                <a:latin typeface="Arial" panose="020B0604020202020204" pitchFamily="34" charset="0"/>
                <a:cs typeface="Arial" panose="020B0604020202020204" pitchFamily="34" charset="0"/>
              </a:rPr>
              <a:t>Initialize Pinecone: </a:t>
            </a:r>
            <a:r>
              <a:rPr lang="en-GB" dirty="0">
                <a:solidFill>
                  <a:schemeClr val="accent1">
                    <a:lumMod val="40000"/>
                    <a:lumOff val="60000"/>
                  </a:schemeClr>
                </a:solidFill>
                <a:latin typeface="Arial" panose="020B0604020202020204" pitchFamily="34" charset="0"/>
                <a:cs typeface="Arial" panose="020B0604020202020204" pitchFamily="34" charset="0"/>
              </a:rPr>
              <a:t>sets up a Pinecone index for storing and retrieving vector data</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using specified parameters like API key and dimension.</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NL" dirty="0">
                <a:solidFill>
                  <a:schemeClr val="accent1">
                    <a:lumMod val="40000"/>
                    <a:lumOff val="60000"/>
                  </a:schemeClr>
                </a:solidFill>
                <a:latin typeface="Arial" panose="020B0604020202020204" pitchFamily="34" charset="0"/>
                <a:cs typeface="Arial" panose="020B0604020202020204" pitchFamily="34" charset="0"/>
              </a:rPr>
              <a:t>Embeddings: </a:t>
            </a:r>
            <a:r>
              <a:rPr lang="en-GB" dirty="0">
                <a:solidFill>
                  <a:schemeClr val="accent1">
                    <a:lumMod val="40000"/>
                    <a:lumOff val="60000"/>
                  </a:schemeClr>
                </a:solidFill>
                <a:latin typeface="Arial" panose="020B0604020202020204" pitchFamily="34" charset="0"/>
                <a:cs typeface="Arial" panose="020B0604020202020204" pitchFamily="34" charset="0"/>
              </a:rPr>
              <a:t>processes transcripts by splitting them into manageable chunks, generates embeddings for each chunk using the OpenAI model</a:t>
            </a:r>
            <a:r>
              <a:rPr lang="en-NL" dirty="0">
                <a:solidFill>
                  <a:schemeClr val="accent1">
                    <a:lumMod val="40000"/>
                    <a:lumOff val="6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NL" dirty="0" err="1">
                <a:solidFill>
                  <a:schemeClr val="accent1">
                    <a:lumMod val="40000"/>
                    <a:lumOff val="60000"/>
                  </a:schemeClr>
                </a:solidFill>
                <a:latin typeface="Arial" panose="020B0604020202020204" pitchFamily="34" charset="0"/>
                <a:cs typeface="Arial" panose="020B0604020202020204" pitchFamily="34" charset="0"/>
              </a:rPr>
              <a:t>Upsert</a:t>
            </a:r>
            <a:r>
              <a:rPr lang="en-NL" dirty="0">
                <a:solidFill>
                  <a:schemeClr val="accent1">
                    <a:lumMod val="40000"/>
                    <a:lumOff val="60000"/>
                  </a:schemeClr>
                </a:solidFill>
                <a:latin typeface="Arial" panose="020B0604020202020204" pitchFamily="34" charset="0"/>
                <a:cs typeface="Arial" panose="020B0604020202020204" pitchFamily="34" charset="0"/>
              </a:rPr>
              <a:t> Embeddings: </a:t>
            </a:r>
            <a:r>
              <a:rPr lang="en-GB" dirty="0">
                <a:solidFill>
                  <a:schemeClr val="accent1">
                    <a:lumMod val="40000"/>
                    <a:lumOff val="60000"/>
                  </a:schemeClr>
                </a:solidFill>
                <a:latin typeface="Arial" panose="020B0604020202020204" pitchFamily="34" charset="0"/>
                <a:cs typeface="Arial" panose="020B0604020202020204" pitchFamily="34" charset="0"/>
              </a:rPr>
              <a:t>function inserts or updates text chunks and their corresponding embeddings into a Pinecone index, ensuring that each embedding is associated with its respective text.</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NL" dirty="0" err="1">
                <a:solidFill>
                  <a:schemeClr val="accent1">
                    <a:lumMod val="40000"/>
                    <a:lumOff val="60000"/>
                  </a:schemeClr>
                </a:solidFill>
                <a:latin typeface="Arial" panose="020B0604020202020204" pitchFamily="34" charset="0"/>
                <a:cs typeface="Arial" panose="020B0604020202020204" pitchFamily="34" charset="0"/>
              </a:rPr>
              <a:t>Langchain</a:t>
            </a:r>
            <a:r>
              <a:rPr lang="en-NL" dirty="0">
                <a:solidFill>
                  <a:schemeClr val="accent1">
                    <a:lumMod val="40000"/>
                    <a:lumOff val="60000"/>
                  </a:schemeClr>
                </a:solidFill>
                <a:latin typeface="Arial" panose="020B0604020202020204" pitchFamily="34" charset="0"/>
                <a:cs typeface="Arial" panose="020B0604020202020204" pitchFamily="34" charset="0"/>
              </a:rPr>
              <a:t>:</a:t>
            </a:r>
            <a:r>
              <a:rPr lang="en-GB" dirty="0">
                <a:solidFill>
                  <a:schemeClr val="accent1">
                    <a:lumMod val="40000"/>
                    <a:lumOff val="60000"/>
                  </a:schemeClr>
                </a:solidFill>
                <a:latin typeface="Arial" panose="020B0604020202020204" pitchFamily="34" charset="0"/>
                <a:cs typeface="Arial" panose="020B0604020202020204" pitchFamily="34" charset="0"/>
              </a:rPr>
              <a:t> creates a Pinecone vector store object to enable the storage and retrieval of text embeddings</a:t>
            </a:r>
            <a:r>
              <a:rPr lang="en-GB" dirty="0">
                <a:solidFill>
                  <a:schemeClr val="accent1">
                    <a:lumMod val="40000"/>
                    <a:lumOff val="60000"/>
                  </a:schemeClr>
                </a:solidFill>
              </a:rPr>
              <a:t>.</a:t>
            </a:r>
            <a:endParaRPr lang="en-NL" dirty="0">
              <a:solidFill>
                <a:schemeClr val="accent1">
                  <a:lumMod val="40000"/>
                  <a:lumOff val="60000"/>
                </a:schemeClr>
              </a:solidFill>
            </a:endParaRPr>
          </a:p>
        </p:txBody>
      </p:sp>
    </p:spTree>
    <p:extLst>
      <p:ext uri="{BB962C8B-B14F-4D97-AF65-F5344CB8AC3E}">
        <p14:creationId xmlns:p14="http://schemas.microsoft.com/office/powerpoint/2010/main" val="193380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CC3C8D-F5D2-8C9E-D1D8-7D88848EA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651" y="2887751"/>
            <a:ext cx="8754697" cy="3277057"/>
          </a:xfrm>
          <a:prstGeom prst="rect">
            <a:avLst/>
          </a:prstGeom>
        </p:spPr>
      </p:pic>
      <p:sp>
        <p:nvSpPr>
          <p:cNvPr id="6" name="TextBox 5">
            <a:extLst>
              <a:ext uri="{FF2B5EF4-FFF2-40B4-BE49-F238E27FC236}">
                <a16:creationId xmlns:a16="http://schemas.microsoft.com/office/drawing/2014/main" id="{BAB5AB21-5D03-FBBC-75C7-AF461E7D2C90}"/>
              </a:ext>
            </a:extLst>
          </p:cNvPr>
          <p:cNvSpPr txBox="1"/>
          <p:nvPr/>
        </p:nvSpPr>
        <p:spPr>
          <a:xfrm>
            <a:off x="1718651" y="1371600"/>
            <a:ext cx="8732520" cy="923330"/>
          </a:xfrm>
          <a:prstGeom prst="rect">
            <a:avLst/>
          </a:prstGeom>
          <a:noFill/>
        </p:spPr>
        <p:txBody>
          <a:bodyPr wrap="square" rtlCol="0">
            <a:spAutoFit/>
          </a:bodyPr>
          <a:lstStyle/>
          <a:p>
            <a:r>
              <a:rPr lang="en-NL" dirty="0">
                <a:solidFill>
                  <a:schemeClr val="accent1">
                    <a:lumMod val="40000"/>
                    <a:lumOff val="60000"/>
                  </a:schemeClr>
                </a:solidFill>
                <a:latin typeface="Arial" panose="020B0604020202020204" pitchFamily="34" charset="0"/>
                <a:cs typeface="Arial" panose="020B0604020202020204" pitchFamily="34" charset="0"/>
              </a:rPr>
              <a:t>E</a:t>
            </a:r>
            <a:r>
              <a:rPr lang="en-GB" dirty="0">
                <a:solidFill>
                  <a:schemeClr val="accent1">
                    <a:lumMod val="40000"/>
                    <a:lumOff val="60000"/>
                  </a:schemeClr>
                </a:solidFill>
                <a:latin typeface="Arial" panose="020B0604020202020204" pitchFamily="34" charset="0"/>
                <a:cs typeface="Arial" panose="020B0604020202020204" pitchFamily="34" charset="0"/>
              </a:rPr>
              <a:t>stablishes a Pinecone index and OpenAI embeddings model, processes transcripts into chunks with corresponding embeddings, and stores them in the index for efficient retrieval.</a:t>
            </a:r>
            <a:endParaRPr lang="en-NL" dirty="0">
              <a:solidFill>
                <a:schemeClr val="accent1">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02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0D89-550E-E62E-7D9D-C7E3F3EEEFF5}"/>
              </a:ext>
            </a:extLst>
          </p:cNvPr>
          <p:cNvSpPr>
            <a:spLocks noGrp="1"/>
          </p:cNvSpPr>
          <p:nvPr>
            <p:ph type="ctrTitle"/>
          </p:nvPr>
        </p:nvSpPr>
        <p:spPr>
          <a:xfrm>
            <a:off x="1154955" y="1094253"/>
            <a:ext cx="8825658" cy="986367"/>
          </a:xfrm>
        </p:spPr>
        <p:txBody>
          <a:bodyPr/>
          <a:lstStyle/>
          <a:p>
            <a:r>
              <a:rPr lang="nl-NL" dirty="0">
                <a:latin typeface="Algerian" panose="04020705040A02060702" pitchFamily="82" charset="0"/>
              </a:rPr>
              <a:t>Intelligent QA Agent</a:t>
            </a:r>
            <a:r>
              <a:rPr lang="en-NL" dirty="0">
                <a:latin typeface="Algerian" panose="04020705040A02060702" pitchFamily="82" charset="0"/>
              </a:rPr>
              <a:t>:</a:t>
            </a:r>
          </a:p>
        </p:txBody>
      </p:sp>
      <p:sp>
        <p:nvSpPr>
          <p:cNvPr id="4" name="TextBox 3">
            <a:extLst>
              <a:ext uri="{FF2B5EF4-FFF2-40B4-BE49-F238E27FC236}">
                <a16:creationId xmlns:a16="http://schemas.microsoft.com/office/drawing/2014/main" id="{8D58A979-B5E0-91DA-0683-6BB9EAE37A55}"/>
              </a:ext>
            </a:extLst>
          </p:cNvPr>
          <p:cNvSpPr txBox="1"/>
          <p:nvPr/>
        </p:nvSpPr>
        <p:spPr>
          <a:xfrm>
            <a:off x="1154955" y="2080620"/>
            <a:ext cx="8825658" cy="3970318"/>
          </a:xfrm>
          <a:prstGeom prst="rect">
            <a:avLst/>
          </a:prstGeom>
          <a:noFill/>
        </p:spPr>
        <p:txBody>
          <a:bodyPr wrap="square" rtlCol="0">
            <a:spAutoFit/>
          </a:bodyPr>
          <a:lstStyle/>
          <a:p>
            <a:pPr marL="285750" indent="-285750">
              <a:buFont typeface="Arial" panose="020B0604020202020204" pitchFamily="34" charset="0"/>
              <a:buChar char="•"/>
            </a:pPr>
            <a:r>
              <a:rPr lang="nl-NL" dirty="0">
                <a:solidFill>
                  <a:schemeClr val="accent1">
                    <a:lumMod val="40000"/>
                    <a:lumOff val="60000"/>
                  </a:schemeClr>
                </a:solidFill>
                <a:latin typeface="Arial" panose="020B0604020202020204" pitchFamily="34" charset="0"/>
                <a:cs typeface="Arial" panose="020B0604020202020204" pitchFamily="34" charset="0"/>
              </a:rPr>
              <a:t>Transcript Reading</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reads transcripts from JSON files stored in a specified directory, ensuring proper file path construction for accurate access.</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nl-NL" dirty="0">
                <a:solidFill>
                  <a:schemeClr val="accent1">
                    <a:lumMod val="40000"/>
                    <a:lumOff val="60000"/>
                  </a:schemeClr>
                </a:solidFill>
                <a:latin typeface="Arial" panose="020B0604020202020204" pitchFamily="34" charset="0"/>
                <a:cs typeface="Arial" panose="020B0604020202020204" pitchFamily="34" charset="0"/>
              </a:rPr>
              <a:t>Language Model Initialization</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An OpenAI language model is initialized with a defined temperature to control response variability, setting the foundation for generating intelligent responses.</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nl-NL" dirty="0">
                <a:solidFill>
                  <a:schemeClr val="accent1">
                    <a:lumMod val="40000"/>
                    <a:lumOff val="60000"/>
                  </a:schemeClr>
                </a:solidFill>
                <a:latin typeface="Arial" panose="020B0604020202020204" pitchFamily="34" charset="0"/>
                <a:cs typeface="Arial" panose="020B0604020202020204" pitchFamily="34" charset="0"/>
              </a:rPr>
              <a:t>RetrievalQA Setup</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A </a:t>
            </a:r>
            <a:r>
              <a:rPr lang="en-GB" dirty="0" err="1">
                <a:solidFill>
                  <a:schemeClr val="accent1">
                    <a:lumMod val="40000"/>
                    <a:lumOff val="60000"/>
                  </a:schemeClr>
                </a:solidFill>
                <a:latin typeface="Arial" panose="020B0604020202020204" pitchFamily="34" charset="0"/>
                <a:cs typeface="Arial" panose="020B0604020202020204" pitchFamily="34" charset="0"/>
              </a:rPr>
              <a:t>RetrievalQA</a:t>
            </a:r>
            <a:r>
              <a:rPr lang="en-GB" dirty="0">
                <a:solidFill>
                  <a:schemeClr val="accent1">
                    <a:lumMod val="40000"/>
                    <a:lumOff val="60000"/>
                  </a:schemeClr>
                </a:solidFill>
                <a:latin typeface="Arial" panose="020B0604020202020204" pitchFamily="34" charset="0"/>
                <a:cs typeface="Arial" panose="020B0604020202020204" pitchFamily="34" charset="0"/>
              </a:rPr>
              <a:t> instance is created, integrating the language model with a vector store retriever and memory to enhance the quality of information retrieval from transcripts.</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NL" dirty="0">
              <a:solidFill>
                <a:schemeClr val="accent1">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nl-NL" dirty="0">
                <a:solidFill>
                  <a:schemeClr val="accent1">
                    <a:lumMod val="40000"/>
                    <a:lumOff val="60000"/>
                  </a:schemeClr>
                </a:solidFill>
                <a:latin typeface="Arial" panose="020B0604020202020204" pitchFamily="34" charset="0"/>
                <a:cs typeface="Arial" panose="020B0604020202020204" pitchFamily="34" charset="0"/>
              </a:rPr>
              <a:t>Agent Initialization</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The agent is initialized with tools for searching and returning relevant excerpts from video transcripts, enabling efficient interaction and response generation.</a:t>
            </a:r>
            <a:endParaRPr lang="en-NL" dirty="0">
              <a:solidFill>
                <a:schemeClr val="accent1">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44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44E4-F43C-0858-4042-98140A8935F0}"/>
              </a:ext>
            </a:extLst>
          </p:cNvPr>
          <p:cNvSpPr>
            <a:spLocks noGrp="1"/>
          </p:cNvSpPr>
          <p:nvPr>
            <p:ph type="ctrTitle"/>
          </p:nvPr>
        </p:nvSpPr>
        <p:spPr>
          <a:xfrm>
            <a:off x="1154955" y="788671"/>
            <a:ext cx="8825658" cy="1691639"/>
          </a:xfrm>
        </p:spPr>
        <p:txBody>
          <a:bodyPr/>
          <a:lstStyle/>
          <a:p>
            <a:r>
              <a:rPr lang="nl-NL" dirty="0">
                <a:latin typeface="Algerian" panose="04020705040A02060702" pitchFamily="82" charset="0"/>
              </a:rPr>
              <a:t>Evaluating QA Agent Responses:</a:t>
            </a:r>
            <a:endParaRPr lang="en-NL" dirty="0">
              <a:latin typeface="Algerian" panose="04020705040A02060702" pitchFamily="82" charset="0"/>
            </a:endParaRPr>
          </a:p>
        </p:txBody>
      </p:sp>
      <p:sp>
        <p:nvSpPr>
          <p:cNvPr id="5" name="TextBox 4">
            <a:extLst>
              <a:ext uri="{FF2B5EF4-FFF2-40B4-BE49-F238E27FC236}">
                <a16:creationId xmlns:a16="http://schemas.microsoft.com/office/drawing/2014/main" id="{AD944BFF-90D0-6B84-AC61-AB39F9B0F891}"/>
              </a:ext>
            </a:extLst>
          </p:cNvPr>
          <p:cNvSpPr txBox="1"/>
          <p:nvPr/>
        </p:nvSpPr>
        <p:spPr>
          <a:xfrm>
            <a:off x="1223010" y="2926080"/>
            <a:ext cx="8938260" cy="2862322"/>
          </a:xfrm>
          <a:prstGeom prst="rect">
            <a:avLst/>
          </a:prstGeom>
          <a:noFill/>
        </p:spPr>
        <p:txBody>
          <a:bodyPr wrap="square" rtlCol="0">
            <a:spAutoFit/>
          </a:bodyPr>
          <a:lstStyle/>
          <a:p>
            <a:r>
              <a:rPr lang="nl-NL" dirty="0">
                <a:solidFill>
                  <a:schemeClr val="accent1">
                    <a:lumMod val="40000"/>
                    <a:lumOff val="60000"/>
                  </a:schemeClr>
                </a:solidFill>
                <a:latin typeface="Arial" panose="020B0604020202020204" pitchFamily="34" charset="0"/>
                <a:cs typeface="Arial" panose="020B0604020202020204" pitchFamily="34" charset="0"/>
              </a:rPr>
              <a:t>Assessing Output Quality</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evaluate the responses generated by the QA agent, ensuring they meet high standards of quality.</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endParaRPr lang="en-NL" dirty="0">
              <a:solidFill>
                <a:schemeClr val="accent1">
                  <a:lumMod val="40000"/>
                  <a:lumOff val="60000"/>
                </a:schemeClr>
              </a:solidFill>
              <a:latin typeface="Arial" panose="020B0604020202020204" pitchFamily="34" charset="0"/>
              <a:cs typeface="Arial" panose="020B0604020202020204" pitchFamily="34" charset="0"/>
            </a:endParaRPr>
          </a:p>
          <a:p>
            <a:r>
              <a:rPr lang="nl-NL" dirty="0">
                <a:solidFill>
                  <a:schemeClr val="accent1">
                    <a:lumMod val="40000"/>
                    <a:lumOff val="60000"/>
                  </a:schemeClr>
                </a:solidFill>
                <a:latin typeface="Arial" panose="020B0604020202020204" pitchFamily="34" charset="0"/>
                <a:cs typeface="Arial" panose="020B0604020202020204" pitchFamily="34" charset="0"/>
              </a:rPr>
              <a:t>Labeled Criteria Evaluation</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utilize </a:t>
            </a:r>
            <a:r>
              <a:rPr lang="en-GB" dirty="0" err="1">
                <a:solidFill>
                  <a:schemeClr val="accent1">
                    <a:lumMod val="40000"/>
                    <a:lumOff val="60000"/>
                  </a:schemeClr>
                </a:solidFill>
                <a:latin typeface="Arial" panose="020B0604020202020204" pitchFamily="34" charset="0"/>
                <a:cs typeface="Arial" panose="020B0604020202020204" pitchFamily="34" charset="0"/>
              </a:rPr>
              <a:t>labeled</a:t>
            </a:r>
            <a:r>
              <a:rPr lang="en-GB" dirty="0">
                <a:solidFill>
                  <a:schemeClr val="accent1">
                    <a:lumMod val="40000"/>
                    <a:lumOff val="60000"/>
                  </a:schemeClr>
                </a:solidFill>
                <a:latin typeface="Arial" panose="020B0604020202020204" pitchFamily="34" charset="0"/>
                <a:cs typeface="Arial" panose="020B0604020202020204" pitchFamily="34" charset="0"/>
              </a:rPr>
              <a:t> criteria, such as correctness, conciseness, and coherence, to systematically </a:t>
            </a:r>
            <a:r>
              <a:rPr lang="en-GB" dirty="0" err="1">
                <a:solidFill>
                  <a:schemeClr val="accent1">
                    <a:lumMod val="40000"/>
                    <a:lumOff val="60000"/>
                  </a:schemeClr>
                </a:solidFill>
                <a:latin typeface="Arial" panose="020B0604020202020204" pitchFamily="34" charset="0"/>
                <a:cs typeface="Arial" panose="020B0604020202020204" pitchFamily="34" charset="0"/>
              </a:rPr>
              <a:t>analyze</a:t>
            </a:r>
            <a:r>
              <a:rPr lang="en-GB" dirty="0">
                <a:solidFill>
                  <a:schemeClr val="accent1">
                    <a:lumMod val="40000"/>
                    <a:lumOff val="60000"/>
                  </a:schemeClr>
                </a:solidFill>
                <a:latin typeface="Arial" panose="020B0604020202020204" pitchFamily="34" charset="0"/>
                <a:cs typeface="Arial" panose="020B0604020202020204" pitchFamily="34" charset="0"/>
              </a:rPr>
              <a:t> the agent's output and identify areas for improvement.</a:t>
            </a:r>
            <a:endParaRPr lang="en-NL" dirty="0">
              <a:solidFill>
                <a:schemeClr val="accent1">
                  <a:lumMod val="40000"/>
                  <a:lumOff val="60000"/>
                </a:schemeClr>
              </a:solidFill>
              <a:latin typeface="Arial" panose="020B0604020202020204" pitchFamily="34" charset="0"/>
              <a:cs typeface="Arial" panose="020B0604020202020204" pitchFamily="34" charset="0"/>
            </a:endParaRPr>
          </a:p>
          <a:p>
            <a:endParaRPr lang="en-NL" dirty="0">
              <a:solidFill>
                <a:schemeClr val="accent1">
                  <a:lumMod val="40000"/>
                  <a:lumOff val="60000"/>
                </a:schemeClr>
              </a:solidFill>
              <a:latin typeface="Arial" panose="020B0604020202020204" pitchFamily="34" charset="0"/>
              <a:cs typeface="Arial" panose="020B0604020202020204" pitchFamily="34" charset="0"/>
            </a:endParaRPr>
          </a:p>
          <a:p>
            <a:r>
              <a:rPr lang="nl-NL" dirty="0">
                <a:solidFill>
                  <a:schemeClr val="accent1">
                    <a:lumMod val="40000"/>
                    <a:lumOff val="60000"/>
                  </a:schemeClr>
                </a:solidFill>
                <a:latin typeface="Arial" panose="020B0604020202020204" pitchFamily="34" charset="0"/>
                <a:cs typeface="Arial" panose="020B0604020202020204" pitchFamily="34" charset="0"/>
              </a:rPr>
              <a:t>Continuous Improvement</a:t>
            </a:r>
            <a:r>
              <a:rPr lang="en-NL" dirty="0">
                <a:solidFill>
                  <a:schemeClr val="accent1">
                    <a:lumMod val="40000"/>
                    <a:lumOff val="60000"/>
                  </a:schemeClr>
                </a:solidFill>
                <a:latin typeface="Arial" panose="020B0604020202020204" pitchFamily="34" charset="0"/>
                <a:cs typeface="Arial" panose="020B0604020202020204" pitchFamily="34" charset="0"/>
              </a:rPr>
              <a:t>: </a:t>
            </a:r>
            <a:r>
              <a:rPr lang="en-GB" dirty="0">
                <a:solidFill>
                  <a:schemeClr val="accent1">
                    <a:lumMod val="40000"/>
                    <a:lumOff val="60000"/>
                  </a:schemeClr>
                </a:solidFill>
                <a:latin typeface="Arial" panose="020B0604020202020204" pitchFamily="34" charset="0"/>
                <a:cs typeface="Arial" panose="020B0604020202020204" pitchFamily="34" charset="0"/>
              </a:rPr>
              <a:t>Through these evaluations, we aim to enhance the QA agent's performance, ensuring it delivers accurate and relevant information to users effectively.</a:t>
            </a:r>
            <a:endParaRPr lang="en-NL" dirty="0">
              <a:solidFill>
                <a:schemeClr val="accent1">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1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DA39A1-1CD8-7A5E-82E2-3D6A5997C871}"/>
              </a:ext>
            </a:extLst>
          </p:cNvPr>
          <p:cNvSpPr>
            <a:spLocks noGrp="1"/>
          </p:cNvSpPr>
          <p:nvPr>
            <p:ph type="ctrTitle"/>
          </p:nvPr>
        </p:nvSpPr>
        <p:spPr>
          <a:xfrm>
            <a:off x="1097805" y="956733"/>
            <a:ext cx="8825658" cy="1477857"/>
          </a:xfrm>
        </p:spPr>
        <p:txBody>
          <a:bodyPr/>
          <a:lstStyle/>
          <a:p>
            <a:r>
              <a:rPr lang="nl-NL" dirty="0">
                <a:latin typeface="Algerian" panose="04020705040A02060702" pitchFamily="82" charset="0"/>
              </a:rPr>
              <a:t>Evaluating Results</a:t>
            </a:r>
            <a:r>
              <a:rPr lang="en-NL" dirty="0">
                <a:latin typeface="Algerian" panose="04020705040A02060702" pitchFamily="82" charset="0"/>
              </a:rPr>
              <a:t>:</a:t>
            </a:r>
          </a:p>
        </p:txBody>
      </p:sp>
      <p:sp>
        <p:nvSpPr>
          <p:cNvPr id="8" name="TextBox 7">
            <a:extLst>
              <a:ext uri="{FF2B5EF4-FFF2-40B4-BE49-F238E27FC236}">
                <a16:creationId xmlns:a16="http://schemas.microsoft.com/office/drawing/2014/main" id="{7F7CA7F0-5543-271A-0ED3-BA2DD5BD1ADE}"/>
              </a:ext>
            </a:extLst>
          </p:cNvPr>
          <p:cNvSpPr txBox="1"/>
          <p:nvPr/>
        </p:nvSpPr>
        <p:spPr>
          <a:xfrm>
            <a:off x="1097805" y="2526030"/>
            <a:ext cx="4400025" cy="3416320"/>
          </a:xfrm>
          <a:prstGeom prst="rect">
            <a:avLst/>
          </a:prstGeom>
          <a:noFill/>
        </p:spPr>
        <p:txBody>
          <a:bodyPr wrap="square" rtlCol="0">
            <a:spAutoFit/>
          </a:bodyPr>
          <a:lstStyle/>
          <a:p>
            <a:r>
              <a:rPr lang="en-GB" dirty="0">
                <a:solidFill>
                  <a:schemeClr val="accent1">
                    <a:lumMod val="40000"/>
                    <a:lumOff val="60000"/>
                  </a:schemeClr>
                </a:solidFill>
                <a:latin typeface="Arial" panose="020B0604020202020204" pitchFamily="34" charset="0"/>
                <a:cs typeface="Arial" panose="020B0604020202020204" pitchFamily="34" charset="0"/>
              </a:rPr>
              <a:t>In our evaluation of the QA agent's performance, we found that 4 out of 5 queries received a score of 1 for coherence. This high coherence score indicates that the majority of the responses were well-structured and logically organized, effectively conveying relevant information to users. Such consistency in coherence suggests that the agent is adept at maintaining context and providing clear answers, which is crucial for user satisfaction</a:t>
            </a:r>
            <a:endParaRPr lang="en-NL" dirty="0">
              <a:solidFill>
                <a:schemeClr val="accent1">
                  <a:lumMod val="40000"/>
                  <a:lumOff val="60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D875163-FA8B-CEBF-C679-6644BA338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548" y="2729030"/>
            <a:ext cx="3258005" cy="3010320"/>
          </a:xfrm>
          <a:prstGeom prst="rect">
            <a:avLst/>
          </a:prstGeom>
        </p:spPr>
      </p:pic>
    </p:spTree>
    <p:extLst>
      <p:ext uri="{BB962C8B-B14F-4D97-AF65-F5344CB8AC3E}">
        <p14:creationId xmlns:p14="http://schemas.microsoft.com/office/powerpoint/2010/main" val="2186969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551</TotalTime>
  <Words>605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Century Gothic</vt:lpstr>
      <vt:lpstr>Wingdings 3</vt:lpstr>
      <vt:lpstr>Ion Boardroom</vt:lpstr>
      <vt:lpstr>PowerPoint Presentation</vt:lpstr>
      <vt:lpstr>INTRODUCTION: </vt:lpstr>
      <vt:lpstr>Data Source:</vt:lpstr>
      <vt:lpstr>Data Exploring:</vt:lpstr>
      <vt:lpstr>Pinecone:</vt:lpstr>
      <vt:lpstr>PowerPoint Presentation</vt:lpstr>
      <vt:lpstr>Intelligent QA Agent:</vt:lpstr>
      <vt:lpstr>Evaluating QA Agent Responses:</vt:lpstr>
      <vt:lpstr>Evaluating Results:</vt:lpstr>
      <vt:lpstr>PowerPoint Presentation</vt:lpstr>
      <vt:lpstr>PowerPoint Presentation</vt:lpstr>
      <vt:lpstr>Thank you all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Nour Kashto</dc:creator>
  <cp:lastModifiedBy>Nour Kashto</cp:lastModifiedBy>
  <cp:revision>2</cp:revision>
  <dcterms:created xsi:type="dcterms:W3CDTF">2024-07-19T06:11:12Z</dcterms:created>
  <dcterms:modified xsi:type="dcterms:W3CDTF">2024-07-22T03:45:41Z</dcterms:modified>
</cp:coreProperties>
</file>