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14" r:id="rId5"/>
    <p:sldId id="329" r:id="rId6"/>
    <p:sldId id="317" r:id="rId7"/>
    <p:sldId id="332" r:id="rId8"/>
    <p:sldId id="318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30" r:id="rId19"/>
    <p:sldId id="33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E8D21B-9499-41BF-96D6-8267D3E1820D}">
          <p14:sldIdLst>
            <p14:sldId id="314"/>
          </p14:sldIdLst>
        </p14:section>
        <p14:section name="Untitled Section" id="{140DF48F-100B-4084-8CDE-B4C26A544CD1}">
          <p14:sldIdLst>
            <p14:sldId id="329"/>
            <p14:sldId id="317"/>
            <p14:sldId id="332"/>
            <p14:sldId id="318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99CCFF"/>
    <a:srgbClr val="D1D5DB"/>
    <a:srgbClr val="D4DDFE"/>
    <a:srgbClr val="D5DEFF"/>
    <a:srgbClr val="F6F7FF"/>
    <a:srgbClr val="DBDCE5"/>
    <a:srgbClr val="F0F1FB"/>
    <a:srgbClr val="DFE1F6"/>
    <a:srgbClr val="EEE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020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1416"/>
        <p:guide orient="horz" pos="10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24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Group 1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Posture</c:v>
                </c:pt>
                <c:pt idx="1">
                  <c:v>Eye contact</c:v>
                </c:pt>
                <c:pt idx="2">
                  <c:v>Hand Gestures</c:v>
                </c:pt>
                <c:pt idx="3">
                  <c:v>Expressions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A8-A249-8033-678F37D346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Group 2</c:v>
                </c:pt>
              </c:strCache>
            </c:strRef>
          </c:tx>
          <c:spPr>
            <a:ln w="28575" cap="rnd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Posture</c:v>
                </c:pt>
                <c:pt idx="1">
                  <c:v>Eye contact</c:v>
                </c:pt>
                <c:pt idx="2">
                  <c:v>Hand Gestures</c:v>
                </c:pt>
                <c:pt idx="3">
                  <c:v>Expressions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A8-A249-8033-678F37D346D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Group 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Posture</c:v>
                </c:pt>
                <c:pt idx="1">
                  <c:v>Eye contact</c:v>
                </c:pt>
                <c:pt idx="2">
                  <c:v>Hand Gestures</c:v>
                </c:pt>
                <c:pt idx="3">
                  <c:v>Expressions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AA8-A249-8033-678F37D346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63306768"/>
        <c:axId val="1463274768"/>
      </c:lineChart>
      <c:catAx>
        <c:axId val="146330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3274768"/>
        <c:crosses val="autoZero"/>
        <c:auto val="1"/>
        <c:lblAlgn val="ctr"/>
        <c:lblOffset val="100"/>
        <c:noMultiLvlLbl val="0"/>
      </c:catAx>
      <c:valAx>
        <c:axId val="1463274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pPr>
            <a:endParaRPr lang="en-US"/>
          </a:p>
        </c:txPr>
        <c:crossAx val="146330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/>
          </c:spPr>
          <c:dPt>
            <c:idx val="0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DF-1045-9F75-7B2755E1C2BF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254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7DF-1045-9F75-7B2755E1C2BF}"/>
              </c:ext>
            </c:extLst>
          </c:dPt>
          <c:dPt>
            <c:idx val="2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DF-1045-9F75-7B2755E1C2BF}"/>
              </c:ext>
            </c:extLst>
          </c:dPt>
          <c:dPt>
            <c:idx val="3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77DF-1045-9F75-7B2755E1C2BF}"/>
              </c:ext>
            </c:extLst>
          </c:dPt>
          <c:cat>
            <c:strRef>
              <c:f>Sheet1!$A$2:$A$5</c:f>
              <c:strCache>
                <c:ptCount val="4"/>
                <c:pt idx="0">
                  <c:v>1st Time</c:v>
                </c:pt>
                <c:pt idx="1">
                  <c:v>2nd Time</c:v>
                </c:pt>
                <c:pt idx="2">
                  <c:v>3rd Time</c:v>
                </c:pt>
                <c:pt idx="3">
                  <c:v>4th Time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DF-1045-9F75-7B2755E1C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73A30-F0E7-1854-D7A5-7F568CB337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43A2A-6559-1747-976A-DC26AF7BBE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10010"/>
            <a:ext cx="8874306" cy="3585753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4502448"/>
            <a:ext cx="8874306" cy="1441152"/>
          </a:xfr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 descr="preencoded.png">
            <a:extLst>
              <a:ext uri="{FF2B5EF4-FFF2-40B4-BE49-F238E27FC236}">
                <a16:creationId xmlns:a16="http://schemas.microsoft.com/office/drawing/2014/main" id="{056E6431-5C32-6197-AA1B-376379431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28A9E30-DD50-8CF6-982F-9900C57AA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72106"/>
          <a:stretch>
            <a:fillRect/>
          </a:stretch>
        </p:blipFill>
        <p:spPr>
          <a:xfrm>
            <a:off x="-1" y="4945020"/>
            <a:ext cx="5304866" cy="1912980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B31B01D-6799-48A5-28CB-18D0598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25221-A778-8D2D-4131-4EB7C15E96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95401" y="3429000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97982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9C2DFFA-1F01-A357-525E-918DEE3CFF3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79827" y="3444611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CC1D31-1A58-0955-7050-EC12CA42AF9F}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33EBEA4-E496-D277-9742-756CF63AE6A6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FD4F8D5-4E6F-402B-2B42-248D213930DD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0B88FFF6-96F4-A5EC-5FA7-28B793F76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27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949977" cy="162377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96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BCCCB2B0-FA91-2B00-07E8-454DF4E8C89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45734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C208DBEE-F3AC-002B-D94F-58BCDF0827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2514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AB6090E-B445-CAD9-6D75-F89A9C01394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88164" y="42291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00527DBE-FAF9-7AE6-659C-035A708977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B205B4BA-3FDF-ACE5-FC20-17EE755268B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57344" y="4229100"/>
            <a:ext cx="500634" cy="500634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7B586C0-CA7D-6A7A-4BE7-8EC9D8C635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514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279400"/>
            <a:ext cx="8874306" cy="3251571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3837656"/>
            <a:ext cx="8874306" cy="207615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108B6DF-70B6-3DE6-4253-3C4926B86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A5B9066-F7A6-6231-330D-A498C543A6A1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eck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AB13D922-479E-0DC1-5C55-F4D7A55044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5962" y="2476500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9443615E-62BC-2D46-B8BA-FD3A72B7BAB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388164" y="3484562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CBD4E95C-EAA1-DCCF-D975-37EE3FBD91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55962" y="3484562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EF5E933-304E-1D0F-2544-A608B4EE087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388164" y="4492625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3014695-7138-84E3-3225-87977FD8E4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492625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E53F7E88-2097-D325-6D72-678AA2F5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1542C44-78F9-C385-BA13-32EF29E328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3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E3F465DB-04AD-D2AA-978D-7B88D2F31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4970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379A3659-EC2D-312F-1FA2-2C3208B35D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54537" y="2487613"/>
            <a:ext cx="2604092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8352836-701E-DDA9-602B-1CF2FD54A7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5400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2B9A4520-E4E7-3735-9AA4-F886868CDA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74967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2ED3CCCC-5B50-BA18-C9CF-82C1113391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4534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9446AE-6E14-9EAD-CCAA-C1EC91FDA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4945" b="66188"/>
          <a:stretch>
            <a:fillRect/>
          </a:stretch>
        </p:blipFill>
        <p:spPr>
          <a:xfrm>
            <a:off x="7730504" y="4539146"/>
            <a:ext cx="4461496" cy="2318855"/>
          </a:xfrm>
          <a:custGeom>
            <a:avLst/>
            <a:gdLst>
              <a:gd name="connsiteX0" fmla="*/ 0 w 4461496"/>
              <a:gd name="connsiteY0" fmla="*/ 0 h 2318855"/>
              <a:gd name="connsiteX1" fmla="*/ 4461496 w 4461496"/>
              <a:gd name="connsiteY1" fmla="*/ 0 h 2318855"/>
              <a:gd name="connsiteX2" fmla="*/ 4461496 w 4461496"/>
              <a:gd name="connsiteY2" fmla="*/ 2318855 h 2318855"/>
              <a:gd name="connsiteX3" fmla="*/ 0 w 4461496"/>
              <a:gd name="connsiteY3" fmla="*/ 2318855 h 23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496" h="2318855">
                <a:moveTo>
                  <a:pt x="0" y="0"/>
                </a:moveTo>
                <a:lnTo>
                  <a:pt x="4461496" y="0"/>
                </a:lnTo>
                <a:lnTo>
                  <a:pt x="4461496" y="2318855"/>
                </a:lnTo>
                <a:lnTo>
                  <a:pt x="0" y="2318855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788B2DA-5890-0F11-581C-A9189E008CE1}"/>
              </a:ext>
            </a:extLst>
          </p:cNvPr>
          <p:cNvGrpSpPr/>
          <p:nvPr userDrawn="1"/>
        </p:nvGrpSpPr>
        <p:grpSpPr>
          <a:xfrm rot="5400000">
            <a:off x="10058034" y="23582"/>
            <a:ext cx="2133966" cy="2133966"/>
            <a:chOff x="9654699" y="2229295"/>
            <a:chExt cx="2133966" cy="2133966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C0B013B-DCAB-56B5-B1A1-0962EFCDAD0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7E9164D-468F-6ABB-E014-8357739493B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17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AF34004-C8D7-0BF6-E972-61781179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D9C1F6F0-4FC6-1160-0C8F-975ECDECAF3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7496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EF1040F-3507-9529-F7BA-DEF2138BAC8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54534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F93679A-06AD-D46C-BEB8-62FEE039D4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6320" r="60054"/>
          <a:stretch>
            <a:fillRect/>
          </a:stretch>
        </p:blipFill>
        <p:spPr>
          <a:xfrm>
            <a:off x="9452531" y="0"/>
            <a:ext cx="2739468" cy="3681345"/>
          </a:xfrm>
          <a:custGeom>
            <a:avLst/>
            <a:gdLst>
              <a:gd name="connsiteX0" fmla="*/ 0 w 2739468"/>
              <a:gd name="connsiteY0" fmla="*/ 0 h 3681345"/>
              <a:gd name="connsiteX1" fmla="*/ 2739468 w 2739468"/>
              <a:gd name="connsiteY1" fmla="*/ 0 h 3681345"/>
              <a:gd name="connsiteX2" fmla="*/ 2739468 w 2739468"/>
              <a:gd name="connsiteY2" fmla="*/ 3681345 h 3681345"/>
              <a:gd name="connsiteX3" fmla="*/ 0 w 2739468"/>
              <a:gd name="connsiteY3" fmla="*/ 3681345 h 368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468" h="3681345">
                <a:moveTo>
                  <a:pt x="0" y="0"/>
                </a:moveTo>
                <a:lnTo>
                  <a:pt x="2739468" y="0"/>
                </a:lnTo>
                <a:lnTo>
                  <a:pt x="2739468" y="3681345"/>
                </a:lnTo>
                <a:lnTo>
                  <a:pt x="0" y="3681345"/>
                </a:lnTo>
                <a:close/>
              </a:path>
            </a:pathLst>
          </a:cu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504F2DB4-4E28-277B-9867-CFC84603650B}"/>
              </a:ext>
            </a:extLst>
          </p:cNvPr>
          <p:cNvSpPr/>
          <p:nvPr userDrawn="1"/>
        </p:nvSpPr>
        <p:spPr>
          <a:xfrm>
            <a:off x="0" y="4094798"/>
            <a:ext cx="1057676" cy="2115352"/>
          </a:xfrm>
          <a:custGeom>
            <a:avLst/>
            <a:gdLst>
              <a:gd name="connsiteX0" fmla="*/ 0 w 1057676"/>
              <a:gd name="connsiteY0" fmla="*/ 0 h 2115352"/>
              <a:gd name="connsiteX1" fmla="*/ 1057676 w 1057676"/>
              <a:gd name="connsiteY1" fmla="*/ 1057676 h 2115352"/>
              <a:gd name="connsiteX2" fmla="*/ 0 w 1057676"/>
              <a:gd name="connsiteY2" fmla="*/ 2115352 h 211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676" h="2115352">
                <a:moveTo>
                  <a:pt x="0" y="0"/>
                </a:moveTo>
                <a:cubicBezTo>
                  <a:pt x="584138" y="0"/>
                  <a:pt x="1057676" y="473538"/>
                  <a:pt x="1057676" y="1057676"/>
                </a:cubicBezTo>
                <a:cubicBezTo>
                  <a:pt x="1057676" y="1641814"/>
                  <a:pt x="584138" y="2115352"/>
                  <a:pt x="0" y="21153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73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hart o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433915" cy="1695777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2" y="2743200"/>
            <a:ext cx="3657598" cy="3187700"/>
          </a:xfrm>
        </p:spPr>
        <p:txBody>
          <a:bodyPr lIns="0" tIns="0" rIns="0" bIns="0">
            <a:noAutofit/>
          </a:bodyPr>
          <a:lstStyle>
            <a:lvl1pPr marL="285750" indent="-283464"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EDCEA88-E3F7-FC47-F274-E58409CC4E7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67407" y="1054099"/>
            <a:ext cx="5657793" cy="48895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SmartArt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365DF2-FE3C-3232-AB75-C282AFD43D64}"/>
              </a:ext>
            </a:extLst>
          </p:cNvPr>
          <p:cNvSpPr/>
          <p:nvPr userDrawn="1"/>
        </p:nvSpPr>
        <p:spPr>
          <a:xfrm>
            <a:off x="9638466" y="3991499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20871AE-D105-49BC-6CB6-BC68EC55D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39644024-6839-A3FA-9801-8CE700F9EC99}"/>
              </a:ext>
            </a:extLst>
          </p:cNvPr>
          <p:cNvSpPr/>
          <p:nvPr userDrawn="1"/>
        </p:nvSpPr>
        <p:spPr>
          <a:xfrm>
            <a:off x="10198293" y="4875419"/>
            <a:ext cx="1993707" cy="1982581"/>
          </a:xfrm>
          <a:custGeom>
            <a:avLst/>
            <a:gdLst>
              <a:gd name="connsiteX0" fmla="*/ 1993707 w 1993707"/>
              <a:gd name="connsiteY0" fmla="*/ 1952030 h 1982581"/>
              <a:gd name="connsiteX1" fmla="*/ 1993707 w 1993707"/>
              <a:gd name="connsiteY1" fmla="*/ 1982581 h 1982581"/>
              <a:gd name="connsiteX2" fmla="*/ 1965515 w 1993707"/>
              <a:gd name="connsiteY2" fmla="*/ 1982581 h 1982581"/>
              <a:gd name="connsiteX3" fmla="*/ 1974866 w 1993707"/>
              <a:gd name="connsiteY3" fmla="*/ 1974866 h 1982581"/>
              <a:gd name="connsiteX4" fmla="*/ 1346200 w 1993707"/>
              <a:gd name="connsiteY4" fmla="*/ 0 h 1982581"/>
              <a:gd name="connsiteX5" fmla="*/ 1987879 w 1993707"/>
              <a:gd name="connsiteY5" fmla="*/ 162479 h 1982581"/>
              <a:gd name="connsiteX6" fmla="*/ 1993707 w 1993707"/>
              <a:gd name="connsiteY6" fmla="*/ 166020 h 1982581"/>
              <a:gd name="connsiteX7" fmla="*/ 1993707 w 1993707"/>
              <a:gd name="connsiteY7" fmla="*/ 740369 h 1982581"/>
              <a:gd name="connsiteX8" fmla="*/ 1974866 w 1993707"/>
              <a:gd name="connsiteY8" fmla="*/ 717533 h 1982581"/>
              <a:gd name="connsiteX9" fmla="*/ 1346199 w 1993707"/>
              <a:gd name="connsiteY9" fmla="*/ 457130 h 1982581"/>
              <a:gd name="connsiteX10" fmla="*/ 457130 w 1993707"/>
              <a:gd name="connsiteY10" fmla="*/ 1346199 h 1982581"/>
              <a:gd name="connsiteX11" fmla="*/ 717532 w 1993707"/>
              <a:gd name="connsiteY11" fmla="*/ 1974866 h 1982581"/>
              <a:gd name="connsiteX12" fmla="*/ 726883 w 1993707"/>
              <a:gd name="connsiteY12" fmla="*/ 1982581 h 1982581"/>
              <a:gd name="connsiteX13" fmla="*/ 159927 w 1993707"/>
              <a:gd name="connsiteY13" fmla="*/ 1982581 h 1982581"/>
              <a:gd name="connsiteX14" fmla="*/ 105791 w 1993707"/>
              <a:gd name="connsiteY14" fmla="*/ 1870202 h 1982581"/>
              <a:gd name="connsiteX15" fmla="*/ 0 w 1993707"/>
              <a:gd name="connsiteY15" fmla="*/ 1346200 h 1982581"/>
              <a:gd name="connsiteX16" fmla="*/ 1346200 w 1993707"/>
              <a:gd name="connsiteY16" fmla="*/ 0 h 198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93707" h="1982581">
                <a:moveTo>
                  <a:pt x="1993707" y="1952030"/>
                </a:moveTo>
                <a:lnTo>
                  <a:pt x="1993707" y="1982581"/>
                </a:lnTo>
                <a:lnTo>
                  <a:pt x="1965515" y="1982581"/>
                </a:lnTo>
                <a:lnTo>
                  <a:pt x="1974866" y="1974866"/>
                </a:lnTo>
                <a:close/>
                <a:moveTo>
                  <a:pt x="1346200" y="0"/>
                </a:moveTo>
                <a:cubicBezTo>
                  <a:pt x="1578539" y="0"/>
                  <a:pt x="1797131" y="58859"/>
                  <a:pt x="1987879" y="162479"/>
                </a:cubicBezTo>
                <a:lnTo>
                  <a:pt x="1993707" y="166020"/>
                </a:lnTo>
                <a:lnTo>
                  <a:pt x="1993707" y="740369"/>
                </a:lnTo>
                <a:lnTo>
                  <a:pt x="1974866" y="717533"/>
                </a:lnTo>
                <a:cubicBezTo>
                  <a:pt x="1813976" y="556643"/>
                  <a:pt x="1591708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591709"/>
                  <a:pt x="556643" y="1813976"/>
                  <a:pt x="717532" y="1974866"/>
                </a:cubicBezTo>
                <a:lnTo>
                  <a:pt x="726883" y="1982581"/>
                </a:lnTo>
                <a:lnTo>
                  <a:pt x="159927" y="1982581"/>
                </a:lnTo>
                <a:lnTo>
                  <a:pt x="105791" y="1870202"/>
                </a:lnTo>
                <a:cubicBezTo>
                  <a:pt x="37670" y="1709145"/>
                  <a:pt x="0" y="1532072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11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A77AE4-6D69-28DE-CC84-F7991882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269C21E5-B8EE-7438-A771-34BC8006E1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57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</a:extLst>
          </p:cNvPr>
          <p:cNvSpPr/>
          <p:nvPr userDrawn="1"/>
        </p:nvSpPr>
        <p:spPr>
          <a:xfrm>
            <a:off x="9363677" y="152331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</a:extLst>
          </p:cNvPr>
          <p:cNvSpPr/>
          <p:nvPr userDrawn="1"/>
        </p:nvSpPr>
        <p:spPr>
          <a:xfrm>
            <a:off x="8907309" y="13652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D5364683-E8FF-8D94-04BD-2DF0086DB12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B1592037-0F29-1473-3EA8-7A7812DF3A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CE6D5275-4C73-11F2-4948-8DD43F836F7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FDF0F72F-56B8-7E37-B80A-49A9D92550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73895"/>
          <a:stretch>
            <a:fillRect/>
          </a:stretch>
        </p:blipFill>
        <p:spPr>
          <a:xfrm>
            <a:off x="3459002" y="4945020"/>
            <a:ext cx="7328137" cy="1912980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1491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7309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8" r:id="rId4"/>
    <p:sldLayoutId id="2147483669" r:id="rId5"/>
    <p:sldLayoutId id="2147483670" r:id="rId6"/>
    <p:sldLayoutId id="2147483672" r:id="rId7"/>
    <p:sldLayoutId id="2147483675" r:id="rId8"/>
    <p:sldLayoutId id="2147483671" r:id="rId9"/>
    <p:sldLayoutId id="2147483673" r:id="rId10"/>
    <p:sldLayoutId id="2147483677" r:id="rId11"/>
    <p:sldLayoutId id="2147483676" r:id="rId12"/>
    <p:sldLayoutId id="214748365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Chicken Factory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6B039-AD11-C061-6CE2-7424121FE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NMMKY</a:t>
            </a:r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737DE-26BD-16DC-197C-306C21A6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</a:t>
            </a:r>
            <a:br>
              <a:rPr lang="en-US" dirty="0"/>
            </a:br>
            <a:r>
              <a:rPr lang="en-US" dirty="0"/>
              <a:t>Wrap 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82A7B-B604-BD60-39B2-3CF363880F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Body language is important when engaging with your audience.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3D23D3-70C4-2A25-4109-E4134CD4A348}"/>
              </a:ext>
            </a:extLst>
          </p:cNvPr>
          <p:cNvSpPr/>
          <p:nvPr/>
        </p:nvSpPr>
        <p:spPr>
          <a:xfrm>
            <a:off x="1295401" y="3568149"/>
            <a:ext cx="1878719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2400" b="1" dirty="0">
                <a:solidFill>
                  <a:srgbClr val="D5DE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BA1D40-8A4D-F450-44A4-76B84665FB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2DDBB7-E576-F006-91ED-F186C29FC2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A7019F-FB8F-0842-186B-1C366F52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</a:t>
            </a:r>
            <a:br>
              <a:rPr lang="en-US" dirty="0"/>
            </a:br>
            <a:r>
              <a:rPr lang="en-US" dirty="0"/>
              <a:t>Objectives</a:t>
            </a:r>
          </a:p>
        </p:txBody>
      </p:sp>
      <p:pic>
        <p:nvPicPr>
          <p:cNvPr id="10" name="Picture Placeholder 9" descr="Users with solid fill">
            <a:extLst>
              <a:ext uri="{FF2B5EF4-FFF2-40B4-BE49-F238E27FC236}">
                <a16:creationId xmlns:a16="http://schemas.microsoft.com/office/drawing/2014/main" id="{55C91263-DE2E-2C9E-BF4A-665711A33B0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96622-BFDE-D806-F80F-CB3D2EE19A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Learn the tools needed to cope with stage fright</a:t>
            </a:r>
          </a:p>
        </p:txBody>
      </p:sp>
      <p:pic>
        <p:nvPicPr>
          <p:cNvPr id="12" name="Picture Placeholder 11" descr="Classroom with solid fill">
            <a:extLst>
              <a:ext uri="{FF2B5EF4-FFF2-40B4-BE49-F238E27FC236}">
                <a16:creationId xmlns:a16="http://schemas.microsoft.com/office/drawing/2014/main" id="{9E763EE0-6811-41F6-81C6-804DE493FE0C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BBBA10-FE5A-0E22-8734-469B03FFEF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Learn how stage fright can also help fuel your performance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3CEA9-B4DB-7697-4225-C2F54B8E05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4DCFBD-23EC-552C-D380-FA44222AE6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303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98EF89-0CB4-FBA0-BB5E-A2294AA7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</a:t>
            </a:r>
            <a:br>
              <a:rPr lang="en-US" dirty="0"/>
            </a:br>
            <a:r>
              <a:rPr lang="en-US" dirty="0"/>
              <a:t>Coping with nerves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CB745-A5C4-BCD6-3807-50D1F7041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Nerves can help or hinder your performance</a:t>
            </a:r>
          </a:p>
          <a:p>
            <a:endParaRPr lang="en-US" dirty="0"/>
          </a:p>
          <a:p>
            <a:r>
              <a:rPr lang="en-US" dirty="0"/>
              <a:t>Stage fright is normal and to be expected</a:t>
            </a:r>
          </a:p>
          <a:p>
            <a:endParaRPr lang="en-US" dirty="0"/>
          </a:p>
          <a:p>
            <a:r>
              <a:rPr lang="en-US" dirty="0"/>
              <a:t>Change your mind around your body’s nervous reaction</a:t>
            </a:r>
          </a:p>
          <a:p>
            <a:endParaRPr lang="en-US" dirty="0"/>
          </a:p>
          <a:p>
            <a:r>
              <a:rPr lang="en-US" dirty="0"/>
              <a:t>Practice is key</a:t>
            </a:r>
          </a:p>
        </p:txBody>
      </p:sp>
      <p:graphicFrame>
        <p:nvGraphicFramePr>
          <p:cNvPr id="7" name="Content Placeholder 6" descr="Pie chart">
            <a:extLst>
              <a:ext uri="{FF2B5EF4-FFF2-40B4-BE49-F238E27FC236}">
                <a16:creationId xmlns:a16="http://schemas.microsoft.com/office/drawing/2014/main" id="{C0BB3C76-C7F8-A371-3784-CF47A93168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9917181"/>
              </p:ext>
            </p:extLst>
          </p:nvPr>
        </p:nvGraphicFramePr>
        <p:xfrm>
          <a:off x="5467350" y="1054100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DED5E8-04CB-5184-6DB1-BF6220BA62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9999B8-D7C2-E91B-914B-9F8170975A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106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DEB4B-29C4-4C2D-FD06-DE477540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3:</a:t>
            </a:r>
            <a:br>
              <a:rPr lang="en-US" dirty="0"/>
            </a:br>
            <a:r>
              <a:rPr lang="en-US" dirty="0"/>
              <a:t>Wrap 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03AD0-700B-C8E0-7275-95400D2A6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Stage fright is a normal response to performance and is something that can be overcome with the proper tools.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8B822A-0482-4DD7-1E6C-671757DB6234}"/>
              </a:ext>
            </a:extLst>
          </p:cNvPr>
          <p:cNvSpPr/>
          <p:nvPr/>
        </p:nvSpPr>
        <p:spPr>
          <a:xfrm>
            <a:off x="1295401" y="3568149"/>
            <a:ext cx="1878719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2400" b="1" dirty="0">
                <a:solidFill>
                  <a:srgbClr val="D5DE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55B334-8A19-6D72-F84F-0793D88A23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AC2F18-F42A-93AA-15CD-BEDD12AB0E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88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1C18C4A-EC5D-2A92-B45E-8EDBE44F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</a:t>
            </a:r>
            <a:br>
              <a:rPr lang="en-US" dirty="0"/>
            </a:br>
            <a:r>
              <a:rPr lang="en-US" dirty="0"/>
              <a:t>training</a:t>
            </a:r>
          </a:p>
        </p:txBody>
      </p:sp>
      <p:pic>
        <p:nvPicPr>
          <p:cNvPr id="14" name="Picture Placeholder 13" descr="Badge with checkmark">
            <a:extLst>
              <a:ext uri="{FF2B5EF4-FFF2-40B4-BE49-F238E27FC236}">
                <a16:creationId xmlns:a16="http://schemas.microsoft.com/office/drawing/2014/main" id="{9514FDDA-B141-5B6E-53C2-36B640E4877D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4DB8A-F6D0-FE86-2F30-5BB5576A59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Public speaking is an important skill to have in various professional environments</a:t>
            </a:r>
          </a:p>
          <a:p>
            <a:endParaRPr lang="en-US" dirty="0"/>
          </a:p>
        </p:txBody>
      </p:sp>
      <p:pic>
        <p:nvPicPr>
          <p:cNvPr id="18" name="Picture Placeholder 17" descr="Badge with checkmark">
            <a:extLst>
              <a:ext uri="{FF2B5EF4-FFF2-40B4-BE49-F238E27FC236}">
                <a16:creationId xmlns:a16="http://schemas.microsoft.com/office/drawing/2014/main" id="{4AECC3A9-7DB8-428C-95B9-762E7877291B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9FE0C0-6132-7624-8D60-8CAF654B3C1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Public speaking has been around for thousands of years and was originally studied by the Greeks</a:t>
            </a:r>
          </a:p>
          <a:p>
            <a:endParaRPr lang="en-US" dirty="0"/>
          </a:p>
        </p:txBody>
      </p:sp>
      <p:pic>
        <p:nvPicPr>
          <p:cNvPr id="16" name="Picture Placeholder 15" descr="Badge with checkmark">
            <a:extLst>
              <a:ext uri="{FF2B5EF4-FFF2-40B4-BE49-F238E27FC236}">
                <a16:creationId xmlns:a16="http://schemas.microsoft.com/office/drawing/2014/main" id="{39686A32-64A6-35EE-4E92-64ECE0E6AB9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A19511-610B-ACAA-344C-2098ABC6A6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Public speaking can help you become a better advocate for yourself</a:t>
            </a:r>
          </a:p>
        </p:txBody>
      </p:sp>
      <p:pic>
        <p:nvPicPr>
          <p:cNvPr id="20" name="Picture Placeholder 19" descr="Badge with checkmark">
            <a:extLst>
              <a:ext uri="{FF2B5EF4-FFF2-40B4-BE49-F238E27FC236}">
                <a16:creationId xmlns:a16="http://schemas.microsoft.com/office/drawing/2014/main" id="{76C1D3F3-FB52-2719-BE0A-B05F7B834BD0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292B54-7A0D-7927-E909-1E6034AC584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Follow-up exercises and additional resources on how to continue improving your skills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3288-02FD-E75F-A068-BB23F9765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96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39D5A6-387D-EBEB-D31A-CE7A5F56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and evaluation</a:t>
            </a:r>
          </a:p>
        </p:txBody>
      </p:sp>
      <p:pic>
        <p:nvPicPr>
          <p:cNvPr id="10" name="Picture Placeholder 9" descr="Clipboard checked with solid fill">
            <a:extLst>
              <a:ext uri="{FF2B5EF4-FFF2-40B4-BE49-F238E27FC236}">
                <a16:creationId xmlns:a16="http://schemas.microsoft.com/office/drawing/2014/main" id="{0E44F6E3-92AD-F6DC-E7FE-C04FCB50D7D6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235F5-A4AD-6B82-768B-5D4F4E0D3DC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Quiz on public speaking tools:</a:t>
            </a:r>
          </a:p>
          <a:p>
            <a:pPr lvl="1"/>
            <a:r>
              <a:rPr lang="en-US" dirty="0"/>
              <a:t>What is the birthplace of rhetoric?</a:t>
            </a:r>
          </a:p>
          <a:p>
            <a:pPr lvl="1"/>
            <a:r>
              <a:rPr lang="en-US" dirty="0"/>
              <a:t>What are some of the ways to combat stage fright?</a:t>
            </a:r>
          </a:p>
          <a:p>
            <a:endParaRPr lang="en-US" dirty="0"/>
          </a:p>
        </p:txBody>
      </p:sp>
      <p:pic>
        <p:nvPicPr>
          <p:cNvPr id="12" name="Picture Placeholder 11" descr="Clipboard with solid fill">
            <a:extLst>
              <a:ext uri="{FF2B5EF4-FFF2-40B4-BE49-F238E27FC236}">
                <a16:creationId xmlns:a16="http://schemas.microsoft.com/office/drawing/2014/main" id="{512C407B-2F93-9581-C064-A6252DEAF27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7462F7-B4A1-01C7-4A5A-9799641BDCA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Feedback on training:</a:t>
            </a:r>
          </a:p>
          <a:p>
            <a:pPr lvl="1"/>
            <a:r>
              <a:rPr lang="en-US" dirty="0"/>
              <a:t>Did you find these strategies helpful?</a:t>
            </a:r>
          </a:p>
          <a:p>
            <a:pPr lvl="1"/>
            <a:r>
              <a:rPr lang="en-US" dirty="0"/>
              <a:t>Do you feel like you have a better grasp on the subject?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7DC5E9-709B-F26A-C739-B798C7D67C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06CCA-AEDE-F709-34D0-57F921A0F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35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A4869-4108-EB15-4EB0-B65C291C5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Mirjam</a:t>
            </a:r>
            <a:r>
              <a:rPr lang="en-US" dirty="0"/>
              <a:t> Nilsson​</a:t>
            </a:r>
          </a:p>
          <a:p>
            <a:r>
              <a:rPr lang="en-US" dirty="0"/>
              <a:t>206-555-0146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072941" cy="1337456"/>
          </a:xfrm>
        </p:spPr>
        <p:txBody>
          <a:bodyPr/>
          <a:lstStyle/>
          <a:p>
            <a:r>
              <a:rPr lang="en-GB" b="0" i="0" dirty="0">
                <a:effectLst/>
              </a:rPr>
              <a:t>How did we choose the project idea?</a:t>
            </a:r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F16C9-B662-209D-15DE-55D714B284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Chicken Factory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DA4DD-2363-F475-FCAA-A686AA9F9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9C3468-C9DD-2421-BC59-1D37CC012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0132" y="2321556"/>
            <a:ext cx="5945078" cy="1604401"/>
          </a:xfrm>
        </p:spPr>
        <p:txBody>
          <a:bodyPr>
            <a:normAutofit lnSpcReduction="10000"/>
          </a:bodyPr>
          <a:lstStyle/>
          <a:p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We wanted to work on a real-world project, so each of us explored our personal lives for an idea. We eventually came up with the idea of a chicken </a:t>
            </a:r>
            <a:r>
              <a:rPr lang="en-US" sz="2400" dirty="0">
                <a:solidFill>
                  <a:srgbClr val="D1D5DB"/>
                </a:solidFill>
                <a:latin typeface="Söhne"/>
              </a:rPr>
              <a:t>factory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, which happens to be a project that a close friend's father is involved in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US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F26F19D-14C2-4624-A830-98FA2D8C401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460132" y="4542183"/>
            <a:ext cx="5945078" cy="1128365"/>
          </a:xfrm>
        </p:spPr>
        <p:txBody>
          <a:bodyPr>
            <a:normAutofit fontScale="92500" lnSpcReduction="10000"/>
          </a:bodyPr>
          <a:lstStyle/>
          <a:p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So, we talked to our friend about the details of the factory, how the factory operates, details about the employees and workers, and details of the departments</a:t>
            </a:r>
            <a:endParaRPr lang="en-US" sz="240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0B2931B-BCE6-0F29-47A6-1AC1BC10B21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570508" y="5853112"/>
            <a:ext cx="3708401" cy="685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build="p"/>
      <p:bldP spid="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74DA-6954-F976-32DC-5FCBE236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623994"/>
            <a:ext cx="5284816" cy="961899"/>
          </a:xfrm>
        </p:spPr>
        <p:txBody>
          <a:bodyPr/>
          <a:lstStyle/>
          <a:p>
            <a:r>
              <a:rPr lang="en-US" sz="4800" i="0" dirty="0">
                <a:effectLst/>
              </a:rPr>
              <a:t>M</a:t>
            </a:r>
            <a:r>
              <a:rPr lang="en-GB" sz="4800" i="0" dirty="0">
                <a:effectLst/>
              </a:rPr>
              <a:t>ain Sections</a:t>
            </a:r>
            <a:endParaRPr lang="en-US" sz="4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BA4B93-AE89-73F3-0678-75894B15B8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74710" y="5680519"/>
            <a:ext cx="2604092" cy="554038"/>
          </a:xfrm>
        </p:spPr>
        <p:txBody>
          <a:bodyPr/>
          <a:lstStyle/>
          <a:p>
            <a:endParaRPr lang="en-US" sz="3200" b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2025C-1898-F00A-B007-A902CA7EF7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0184" y="3483879"/>
            <a:ext cx="2872730" cy="1902542"/>
          </a:xfrm>
        </p:spPr>
        <p:txBody>
          <a:bodyPr/>
          <a:lstStyle/>
          <a:p>
            <a:r>
              <a:rPr lang="en-GB" sz="2400" dirty="0">
                <a:solidFill>
                  <a:srgbClr val="D1D5DB"/>
                </a:solidFill>
                <a:latin typeface="Söhne"/>
              </a:rPr>
              <a:t>We have three types of fridge: short-range, medium-range, and long-range.</a:t>
            </a:r>
            <a:endParaRPr lang="en-US" sz="2400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D15A893-D033-F448-DE98-7E5DAC95A6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15541" y="6398069"/>
            <a:ext cx="2603500" cy="1902542"/>
          </a:xfrm>
        </p:spPr>
        <p:txBody>
          <a:bodyPr/>
          <a:lstStyle/>
          <a:p>
            <a:r>
              <a:rPr lang="en-US" dirty="0" err="1"/>
              <a:t>Chichen</a:t>
            </a:r>
            <a:r>
              <a:rPr lang="en-US" dirty="0"/>
              <a:t> Factor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F357B9-5098-8AF2-2171-EB81F1C889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16311" y="3428999"/>
            <a:ext cx="4193090" cy="2120295"/>
          </a:xfrm>
        </p:spPr>
        <p:txBody>
          <a:bodyPr/>
          <a:lstStyle/>
          <a:p>
            <a:r>
              <a:rPr lang="en-GB" sz="2400" dirty="0">
                <a:solidFill>
                  <a:srgbClr val="D1D5DB"/>
                </a:solidFill>
                <a:latin typeface="Söhne"/>
                <a:cs typeface="Aharoni" panose="020F0502020204030204" pitchFamily="2" charset="-79"/>
              </a:rPr>
              <a:t>The factory has many machines, but we have chosen only two to work on, and they are the most important ones: the c</a:t>
            </a:r>
            <a:r>
              <a:rPr lang="en-US" sz="2400" dirty="0">
                <a:solidFill>
                  <a:srgbClr val="D1D5DB"/>
                </a:solidFill>
                <a:latin typeface="Söhne"/>
                <a:cs typeface="Aharoni" panose="020F0502020204030204" pitchFamily="2" charset="-79"/>
              </a:rPr>
              <a:t>rack</a:t>
            </a:r>
            <a:r>
              <a:rPr lang="en-GB" sz="2400" dirty="0" err="1">
                <a:solidFill>
                  <a:srgbClr val="D1D5DB"/>
                </a:solidFill>
                <a:latin typeface="Söhne"/>
                <a:cs typeface="Aharoni" panose="020F0502020204030204" pitchFamily="2" charset="-79"/>
              </a:rPr>
              <a:t>ing</a:t>
            </a:r>
            <a:r>
              <a:rPr lang="en-GB" sz="2400" dirty="0">
                <a:solidFill>
                  <a:srgbClr val="D1D5DB"/>
                </a:solidFill>
                <a:latin typeface="Söhne"/>
                <a:cs typeface="Aharoni" panose="020F0502020204030204" pitchFamily="2" charset="-79"/>
              </a:rPr>
              <a:t> machine and    the packaging machine.</a:t>
            </a:r>
            <a:endParaRPr lang="en-US" sz="2400" dirty="0">
              <a:solidFill>
                <a:srgbClr val="D1D5DB"/>
              </a:solidFill>
              <a:latin typeface="Söhne"/>
              <a:cs typeface="Aharoni" panose="020F0502020204030204" pitchFamily="2" charset="-79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6F183B2-3A26-F1C6-E838-28149C5201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16311" y="6795302"/>
            <a:ext cx="2603497" cy="5540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C270B1B-74E3-10A0-C102-AED1D628AD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74710" y="6532415"/>
            <a:ext cx="2603497" cy="554038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C6440BD-C3A8-3965-A749-49E08C6BA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11106" y="2776678"/>
            <a:ext cx="2603500" cy="554039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Machine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7A9935C-2E35-3677-16D8-71BED7C632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4534" y="6993754"/>
            <a:ext cx="2603500" cy="5540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9694D03-04E6-B76A-42F3-4F7BA35F41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0184" y="2776678"/>
            <a:ext cx="2603500" cy="554039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Fridges</a:t>
            </a:r>
          </a:p>
        </p:txBody>
      </p:sp>
    </p:spTree>
    <p:extLst>
      <p:ext uri="{BB962C8B-B14F-4D97-AF65-F5344CB8AC3E}">
        <p14:creationId xmlns:p14="http://schemas.microsoft.com/office/powerpoint/2010/main" val="323871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8" grpId="0" build="p"/>
      <p:bldP spid="19" grpId="0" build="p"/>
      <p:bldP spid="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474DA-6954-F976-32DC-5FCBE236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623994"/>
            <a:ext cx="5284816" cy="961899"/>
          </a:xfrm>
        </p:spPr>
        <p:txBody>
          <a:bodyPr/>
          <a:lstStyle/>
          <a:p>
            <a:r>
              <a:rPr lang="en-US" sz="4800" i="0" dirty="0">
                <a:effectLst/>
              </a:rPr>
              <a:t>M</a:t>
            </a:r>
            <a:r>
              <a:rPr lang="en-GB" sz="4800" i="0" dirty="0">
                <a:effectLst/>
              </a:rPr>
              <a:t>ain Sections</a:t>
            </a:r>
            <a:endParaRPr lang="en-US" sz="4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BA4B93-AE89-73F3-0678-75894B15B8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74710" y="5680519"/>
            <a:ext cx="2604092" cy="554038"/>
          </a:xfrm>
        </p:spPr>
        <p:txBody>
          <a:bodyPr/>
          <a:lstStyle/>
          <a:p>
            <a:endParaRPr lang="en-US" sz="3200" b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2025C-1898-F00A-B007-A902CA7EF7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0184" y="3483879"/>
            <a:ext cx="2872730" cy="1902542"/>
          </a:xfrm>
        </p:spPr>
        <p:txBody>
          <a:bodyPr/>
          <a:lstStyle/>
          <a:p>
            <a:r>
              <a:rPr lang="en-US" sz="2400" dirty="0">
                <a:solidFill>
                  <a:srgbClr val="D1D5DB"/>
                </a:solidFill>
                <a:latin typeface="Söhne"/>
              </a:rPr>
              <a:t>A department responsible for cars and trucks</a:t>
            </a:r>
            <a:r>
              <a:rPr lang="ar-EG" sz="2400" dirty="0">
                <a:solidFill>
                  <a:srgbClr val="D1D5DB"/>
                </a:solidFill>
                <a:latin typeface="Söhne"/>
              </a:rPr>
              <a:t>  </a:t>
            </a:r>
            <a:endParaRPr lang="en-US" sz="2400" dirty="0">
              <a:solidFill>
                <a:srgbClr val="D1D5DB"/>
              </a:solidFill>
              <a:latin typeface="Söhne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C6440BD-C3A8-3965-A749-49E08C6BA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32394" y="2479148"/>
            <a:ext cx="3727212" cy="726099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Internal transportation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7A9935C-2E35-3677-16D8-71BED7C632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4534" y="6993754"/>
            <a:ext cx="2603500" cy="5540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D15A893-D033-F448-DE98-7E5DAC95A6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15541" y="6398069"/>
            <a:ext cx="2603500" cy="1902542"/>
          </a:xfrm>
        </p:spPr>
        <p:txBody>
          <a:bodyPr/>
          <a:lstStyle/>
          <a:p>
            <a:r>
              <a:rPr lang="en-US" dirty="0" err="1"/>
              <a:t>Chichen</a:t>
            </a:r>
            <a:r>
              <a:rPr lang="en-US" dirty="0"/>
              <a:t> Factor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9694D03-04E6-B76A-42F3-4F7BA35F41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3518" y="2701036"/>
            <a:ext cx="2603500" cy="554039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Garage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F357B9-5098-8AF2-2171-EB81F1C889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16311" y="3428999"/>
            <a:ext cx="4193090" cy="2120295"/>
          </a:xfrm>
        </p:spPr>
        <p:txBody>
          <a:bodyPr/>
          <a:lstStyle/>
          <a:p>
            <a:r>
              <a:rPr lang="en-GB" sz="2400" dirty="0">
                <a:solidFill>
                  <a:srgbClr val="D1D5DB"/>
                </a:solidFill>
                <a:latin typeface="Söhne"/>
                <a:cs typeface="Aharoni" panose="020F0502020204030204" pitchFamily="2" charset="-79"/>
              </a:rPr>
              <a:t>A department responsible for transportation between departments and among them.</a:t>
            </a:r>
            <a:endParaRPr lang="en-US" sz="2400" dirty="0">
              <a:solidFill>
                <a:srgbClr val="D1D5DB"/>
              </a:solidFill>
              <a:latin typeface="Söhne"/>
              <a:cs typeface="Aharoni" panose="020F0502020204030204" pitchFamily="2" charset="-79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6F183B2-3A26-F1C6-E838-28149C5201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16311" y="6795302"/>
            <a:ext cx="2603497" cy="5540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C270B1B-74E3-10A0-C102-AED1D628AD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74710" y="6532415"/>
            <a:ext cx="2603497" cy="5540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3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19" grpId="0" build="p"/>
      <p:bldP spid="23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897A800-5DEE-9D88-8CBA-B0F7AB7C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Employees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EAF725-637D-A8D8-53FA-B6AFD97265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1253" y="2437312"/>
            <a:ext cx="6294130" cy="3454400"/>
          </a:xfrm>
        </p:spPr>
        <p:txBody>
          <a:bodyPr/>
          <a:lstStyle/>
          <a:p>
            <a:r>
              <a:rPr lang="en-GB" sz="2400" dirty="0">
                <a:latin typeface="Söhne"/>
              </a:rPr>
              <a:t>In each department, we have a group of specialized employees performing specific tasks.</a:t>
            </a:r>
            <a:endParaRPr lang="ar-EG" sz="2400" dirty="0">
              <a:latin typeface="Söhne"/>
            </a:endParaRPr>
          </a:p>
          <a:p>
            <a:r>
              <a:rPr lang="en-GB" sz="2400" dirty="0">
                <a:latin typeface="Söhne"/>
              </a:rPr>
              <a:t> We have machine operators, numbering 10, refrigerator operators, numbering 5,</a:t>
            </a:r>
            <a:endParaRPr lang="ar-EG" sz="2400" dirty="0">
              <a:latin typeface="Söhne"/>
            </a:endParaRPr>
          </a:p>
          <a:p>
            <a:r>
              <a:rPr lang="en-GB" sz="2400" dirty="0">
                <a:latin typeface="Söhne"/>
              </a:rPr>
              <a:t> </a:t>
            </a:r>
            <a:r>
              <a:rPr lang="en-US" sz="2400" dirty="0">
                <a:latin typeface="Söhne"/>
              </a:rPr>
              <a:t>I</a:t>
            </a:r>
            <a:r>
              <a:rPr lang="en-GB" sz="2400" dirty="0" err="1">
                <a:latin typeface="Söhne"/>
              </a:rPr>
              <a:t>nternal</a:t>
            </a:r>
            <a:r>
              <a:rPr lang="en-GB" sz="2400" dirty="0">
                <a:latin typeface="Söhne"/>
              </a:rPr>
              <a:t> transportation workers, numbering 7</a:t>
            </a:r>
            <a:endParaRPr lang="ar-EG" sz="2400" dirty="0">
              <a:latin typeface="Söhne"/>
            </a:endParaRPr>
          </a:p>
          <a:p>
            <a:r>
              <a:rPr lang="en-GB" sz="2400" dirty="0">
                <a:latin typeface="Söhne"/>
              </a:rPr>
              <a:t>, Drivers for cars and trucks, numbering 5,</a:t>
            </a:r>
            <a:endParaRPr lang="ar-EG" sz="2400" dirty="0">
              <a:latin typeface="Söhne"/>
            </a:endParaRPr>
          </a:p>
          <a:p>
            <a:r>
              <a:rPr lang="en-GB" sz="2400" dirty="0">
                <a:latin typeface="Söhne"/>
              </a:rPr>
              <a:t> and Accountants, numbering 2.</a:t>
            </a:r>
            <a:endParaRPr lang="en-US" sz="2400" dirty="0">
              <a:latin typeface="Söhne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EF2EEA8-C2BD-7348-5408-1AA3B4D9A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Chicken Factory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FF04BBC-37D1-A07B-4CED-06F6D6061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10C-89A8-161D-88AC-853636F4B46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2603500" y="3429000"/>
            <a:ext cx="2603500" cy="25590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5B49C-63F7-55BB-5B1F-C569E78419D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192000" y="4571365"/>
            <a:ext cx="2603500" cy="25590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7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0A2126-E42A-8C35-D8D3-CBAE71FA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26DF0-9736-C4A9-A7FA-17037EF272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Rhetoric has been around since ancient times</a:t>
            </a:r>
          </a:p>
          <a:p>
            <a:endParaRPr lang="en-US" dirty="0"/>
          </a:p>
          <a:p>
            <a:r>
              <a:rPr lang="en-US" dirty="0"/>
              <a:t>Greeks coined the art of rhetoric 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DF539A-916B-3C5E-AA3A-516297B294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EF645A-C466-0C5C-121D-C7967D16FB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1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2BDAA0-D9B4-F6CB-60C2-FDD90BFA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</a:t>
            </a:r>
            <a:br>
              <a:rPr lang="en-US" dirty="0"/>
            </a:br>
            <a:r>
              <a:rPr lang="en-US" dirty="0"/>
              <a:t>Wrap 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A3270-7A75-68D0-E37D-20C1EEA335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summary, rhetoric has been around for thousands of years and its impacts are relevant in today’s public speaking practices.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60F953-47B6-BEC9-8AB9-123F53872678}"/>
              </a:ext>
            </a:extLst>
          </p:cNvPr>
          <p:cNvSpPr/>
          <p:nvPr/>
        </p:nvSpPr>
        <p:spPr>
          <a:xfrm>
            <a:off x="1295401" y="3568149"/>
            <a:ext cx="1878719" cy="36933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Questions?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8BD9C7-272C-3CB6-4D59-88C6876FD6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9E3D19-5CB0-D23B-5E78-451A3965A9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1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348845-3852-D4E6-EF42-8024EAC0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</a:t>
            </a:r>
            <a:br>
              <a:rPr lang="en-US" dirty="0"/>
            </a:br>
            <a:r>
              <a:rPr lang="en-US" dirty="0"/>
              <a:t>Objectives</a:t>
            </a:r>
          </a:p>
        </p:txBody>
      </p:sp>
      <p:pic>
        <p:nvPicPr>
          <p:cNvPr id="10" name="Picture Placeholder 9" descr="Users with solid fill">
            <a:extLst>
              <a:ext uri="{FF2B5EF4-FFF2-40B4-BE49-F238E27FC236}">
                <a16:creationId xmlns:a16="http://schemas.microsoft.com/office/drawing/2014/main" id="{E669B057-8FC2-84EA-9F0F-398238EF0C7A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AE87B-E37F-614C-6EE5-D03C01018C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Create a better engagement with the audience</a:t>
            </a:r>
          </a:p>
        </p:txBody>
      </p:sp>
      <p:pic>
        <p:nvPicPr>
          <p:cNvPr id="12" name="Picture Placeholder 11" descr="Clipboard with solid fill">
            <a:extLst>
              <a:ext uri="{FF2B5EF4-FFF2-40B4-BE49-F238E27FC236}">
                <a16:creationId xmlns:a16="http://schemas.microsoft.com/office/drawing/2014/main" id="{EE16D76E-BAB7-3855-DBC5-BC1ED0383BF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8F6394-786C-5C79-1DBE-C9878856873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Learn how to tell a good story and bring your audience into it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5838BE-FE85-5A05-0EFC-BCE83A013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16EEF-C14D-990B-DA49-E4785FFAC6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5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90817E-5D17-45A5-8335-4C95D1C2A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</a:t>
            </a:r>
            <a:br>
              <a:rPr lang="en-US" dirty="0"/>
            </a:br>
            <a:r>
              <a:rPr lang="en-US" dirty="0"/>
              <a:t>Engaging with your audience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34617-1FE1-E98E-BD3E-A493C2F43C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Body language and how it appears on stage</a:t>
            </a:r>
          </a:p>
          <a:p>
            <a:endParaRPr lang="en-US" dirty="0"/>
          </a:p>
          <a:p>
            <a:r>
              <a:rPr lang="en-US" dirty="0"/>
              <a:t>Understanding your audience</a:t>
            </a:r>
          </a:p>
          <a:p>
            <a:endParaRPr lang="en-US" dirty="0"/>
          </a:p>
          <a:p>
            <a:r>
              <a:rPr lang="en-US" dirty="0"/>
              <a:t>Finding creative ways to engage</a:t>
            </a:r>
          </a:p>
          <a:p>
            <a:endParaRPr lang="en-US" dirty="0"/>
          </a:p>
        </p:txBody>
      </p:sp>
      <p:graphicFrame>
        <p:nvGraphicFramePr>
          <p:cNvPr id="7" name="Content Placeholder 6" descr="Line chart">
            <a:extLst>
              <a:ext uri="{FF2B5EF4-FFF2-40B4-BE49-F238E27FC236}">
                <a16:creationId xmlns:a16="http://schemas.microsoft.com/office/drawing/2014/main" id="{65F3C4A3-FD15-8ED4-EBD4-8325865E6F1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32875639"/>
              </p:ext>
            </p:extLst>
          </p:nvPr>
        </p:nvGraphicFramePr>
        <p:xfrm>
          <a:off x="5467350" y="1054100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166B89-5C8E-0492-E069-43EEE7A45C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37B8AE-29EC-C898-299D-104FC4D03D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2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-presentation_tm03460604_Win32_SD_v8.pptx" id="{66635C4D-D4A9-4648-90D6-E45654B1E8E2}" vid="{94017650-3BB5-407C-BEF8-89944962ED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775E1D-CEA1-47AF-BBAA-C0FEE5CAA5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229B82-2C15-48C7-81C4-60933CA1C9E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37CE065-66B7-4F0E-946A-AB3C0E53962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{7DDCAE2C-93D0-40DA-A390-C4CD47A8F8E9}tf03460604_win32</Template>
  <TotalTime>214</TotalTime>
  <Words>580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Söhne</vt:lpstr>
      <vt:lpstr>Office Theme</vt:lpstr>
      <vt:lpstr>Chicken Factory</vt:lpstr>
      <vt:lpstr>How did we choose the project idea?</vt:lpstr>
      <vt:lpstr>Main Sections</vt:lpstr>
      <vt:lpstr>Main Sections</vt:lpstr>
      <vt:lpstr>Employees</vt:lpstr>
      <vt:lpstr>PowerPoint Presentation</vt:lpstr>
      <vt:lpstr>Lesson 1: Wrap up</vt:lpstr>
      <vt:lpstr>Lesson 2: Objectives</vt:lpstr>
      <vt:lpstr>Lesson 2: Engaging with your audience</vt:lpstr>
      <vt:lpstr>Lesson 2: Wrap up</vt:lpstr>
      <vt:lpstr>Lesson 3: Objectives</vt:lpstr>
      <vt:lpstr>Lesson 3: Coping with nerves</vt:lpstr>
      <vt:lpstr>Lesson 3: Wrap up</vt:lpstr>
      <vt:lpstr>Summary of  training</vt:lpstr>
      <vt:lpstr>Assessment and evaluation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Chicken Factory</dc:title>
  <dc:creator>NOUR MOHAMED</dc:creator>
  <cp:lastModifiedBy>NOUR MOHAMED</cp:lastModifiedBy>
  <cp:revision>2</cp:revision>
  <dcterms:created xsi:type="dcterms:W3CDTF">2023-11-30T19:38:37Z</dcterms:created>
  <dcterms:modified xsi:type="dcterms:W3CDTF">2023-12-01T00:54:15Z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