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0" r:id="rId2"/>
    <p:sldId id="268" r:id="rId3"/>
    <p:sldId id="297" r:id="rId4"/>
    <p:sldId id="312" r:id="rId5"/>
    <p:sldId id="313" r:id="rId6"/>
    <p:sldId id="341" r:id="rId7"/>
    <p:sldId id="314" r:id="rId8"/>
    <p:sldId id="343" r:id="rId9"/>
    <p:sldId id="270" r:id="rId10"/>
    <p:sldId id="335" r:id="rId11"/>
    <p:sldId id="333" r:id="rId12"/>
    <p:sldId id="334" r:id="rId13"/>
    <p:sldId id="336" r:id="rId14"/>
    <p:sldId id="337" r:id="rId15"/>
    <p:sldId id="338" r:id="rId16"/>
    <p:sldId id="271" r:id="rId17"/>
    <p:sldId id="316" r:id="rId18"/>
    <p:sldId id="299" r:id="rId19"/>
    <p:sldId id="342" r:id="rId20"/>
    <p:sldId id="272" r:id="rId21"/>
    <p:sldId id="259" r:id="rId22"/>
    <p:sldId id="319" r:id="rId23"/>
    <p:sldId id="320" r:id="rId24"/>
    <p:sldId id="321" r:id="rId25"/>
    <p:sldId id="322" r:id="rId26"/>
    <p:sldId id="323" r:id="rId27"/>
    <p:sldId id="326" r:id="rId28"/>
    <p:sldId id="327" r:id="rId29"/>
    <p:sldId id="324" r:id="rId30"/>
    <p:sldId id="344" r:id="rId31"/>
    <p:sldId id="325" r:id="rId32"/>
    <p:sldId id="329" r:id="rId33"/>
    <p:sldId id="330" r:id="rId34"/>
    <p:sldId id="331" r:id="rId35"/>
    <p:sldId id="33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A8D6-14E2-432F-BD89-72E55C3113E9}" type="datetimeFigureOut">
              <a:rPr lang="en-GB" smtClean="0"/>
              <a:pPr/>
              <a:t>09/11/2024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17DA-FDBC-4604-BA27-B56061EE6911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6903-9EDA-49CA-A89B-8D14A518D5C9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9DB6-155B-4612-956D-4F4157F8681D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1203-00C8-4D8A-9D86-BE359E3A1B8E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C319-657D-4F9D-B915-F638F9C1E805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9D19-F4EB-4D40-A804-0CDA990069EB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7082-6018-458E-96A1-5E0F99C1B020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3373-55A2-4B6A-AD4F-A7203102E046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C724-A5CB-4EB4-AC29-70C33F4976F7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74C1-81AB-4B86-9BE3-7BC3A1EFC3DC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0973-839D-46D4-B633-33B5DB215096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6603-5672-4F41-9726-F02E6855A77C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3C74-ED42-4D0E-9F04-9906225C9354}" type="datetime1">
              <a:rPr lang="en-GB" smtClean="0"/>
              <a:pPr/>
              <a:t>09/11/2024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A1EE-71D0-48DB-B1D5-FBD41D1127C3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1835696" y="227687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smtClean="0">
                <a:solidFill>
                  <a:srgbClr val="FF0000"/>
                </a:solidFill>
              </a:rPr>
              <a:t>Récursivité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1124744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/>
              <a:t>écrire une fonction récursive qui recherche par dichotomie un élément dans un tableau d’entier trié. La fonction renvoie l’indice de l’élément s’il existe ou -1 sinon.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115616" y="285293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20688"/>
            <a:ext cx="8820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dicho</a:t>
            </a:r>
            <a:r>
              <a:rPr lang="fr-FR" sz="2000" dirty="0" smtClean="0"/>
              <a:t>(E/ t :  tab[10]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, E/ </a:t>
            </a:r>
            <a:r>
              <a:rPr lang="fr-FR" sz="2000" dirty="0" err="1" smtClean="0"/>
              <a:t>binf</a:t>
            </a:r>
            <a:r>
              <a:rPr lang="fr-FR" sz="2000" dirty="0" smtClean="0"/>
              <a:t>,  </a:t>
            </a:r>
            <a:r>
              <a:rPr lang="fr-FR" sz="2000" dirty="0" err="1" smtClean="0"/>
              <a:t>bsup</a:t>
            </a:r>
            <a:r>
              <a:rPr lang="fr-FR" sz="2000" dirty="0" smtClean="0"/>
              <a:t>,    v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 : </a:t>
            </a:r>
            <a:r>
              <a:rPr lang="fr-FR" sz="2000" u="sng" dirty="0" smtClean="0"/>
              <a:t>entier</a:t>
            </a:r>
            <a:endParaRPr lang="en-GB" sz="2000" dirty="0" smtClean="0"/>
          </a:p>
          <a:p>
            <a:r>
              <a:rPr lang="fr-FR" sz="2000" b="1" u="sng" dirty="0" smtClean="0"/>
              <a:t>Début</a:t>
            </a:r>
            <a:endParaRPr lang="en-GB" sz="2000" dirty="0" smtClean="0"/>
          </a:p>
          <a:p>
            <a:r>
              <a:rPr lang="fr-FR" sz="2000" dirty="0" smtClean="0"/>
              <a:t>  p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smtClean="0"/>
              <a:t>si </a:t>
            </a:r>
            <a:r>
              <a:rPr lang="fr-FR" sz="2000" dirty="0" smtClean="0"/>
              <a:t>(</a:t>
            </a:r>
            <a:r>
              <a:rPr lang="fr-FR" sz="2000" dirty="0" err="1" smtClean="0"/>
              <a:t>binf</a:t>
            </a:r>
            <a:r>
              <a:rPr lang="fr-FR" sz="2000" dirty="0" smtClean="0"/>
              <a:t> &gt; </a:t>
            </a:r>
            <a:r>
              <a:rPr lang="fr-FR" sz="2000" dirty="0" err="1" smtClean="0"/>
              <a:t>bsup</a:t>
            </a:r>
            <a:r>
              <a:rPr lang="fr-FR" sz="2000" dirty="0" smtClean="0"/>
              <a:t>)</a:t>
            </a:r>
            <a:r>
              <a:rPr lang="fr-FR" sz="2000" u="sng" dirty="0" smtClean="0"/>
              <a:t>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 -1 ;</a:t>
            </a:r>
            <a:endParaRPr lang="en-GB" sz="2000" dirty="0" smtClean="0"/>
          </a:p>
          <a:p>
            <a:r>
              <a:rPr lang="fr-FR" sz="2000" dirty="0" smtClean="0"/>
              <a:t>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p</a:t>
            </a:r>
            <a:r>
              <a:rPr lang="fr-FR" sz="2000" dirty="0" smtClean="0">
                <a:sym typeface="Wingdings"/>
              </a:rPr>
              <a:t></a:t>
            </a:r>
            <a:r>
              <a:rPr lang="fr-FR" sz="2000" dirty="0" smtClean="0"/>
              <a:t> (</a:t>
            </a:r>
            <a:r>
              <a:rPr lang="fr-FR" sz="2000" dirty="0" err="1" smtClean="0"/>
              <a:t>binf</a:t>
            </a:r>
            <a:r>
              <a:rPr lang="fr-FR" sz="2000" dirty="0" smtClean="0"/>
              <a:t> + </a:t>
            </a:r>
            <a:r>
              <a:rPr lang="fr-FR" sz="2000" dirty="0" err="1" smtClean="0"/>
              <a:t>bsup</a:t>
            </a:r>
            <a:r>
              <a:rPr lang="fr-FR" sz="2000" dirty="0" smtClean="0"/>
              <a:t>)/2 ; </a:t>
            </a:r>
            <a:r>
              <a:rPr lang="fr-FR" sz="1600" dirty="0" smtClean="0">
                <a:solidFill>
                  <a:srgbClr val="FF0000"/>
                </a:solidFill>
              </a:rPr>
              <a:t>// chercher l’indice du milieu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(t[p]=v)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p ;</a:t>
            </a:r>
            <a:endParaRPr lang="en-GB" sz="2000" dirty="0" smtClean="0"/>
          </a:p>
          <a:p>
            <a:r>
              <a:rPr lang="fr-FR" sz="2000" dirty="0" smtClean="0"/>
              <a:t>			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 &gt; v) </a:t>
            </a:r>
          </a:p>
          <a:p>
            <a:r>
              <a:rPr lang="fr-FR" sz="2000" dirty="0" smtClean="0"/>
              <a:t>                                                                          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gauche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</a:t>
            </a:r>
            <a:r>
              <a:rPr lang="fr-FR" sz="2000" dirty="0" err="1" smtClean="0"/>
              <a:t>binf</a:t>
            </a:r>
            <a:r>
              <a:rPr lang="fr-FR" sz="2000" dirty="0" smtClean="0"/>
              <a:t>, p-1, v) ; </a:t>
            </a:r>
            <a:endParaRPr lang="en-GB" sz="2000" dirty="0" smtClean="0"/>
          </a:p>
          <a:p>
            <a:r>
              <a:rPr lang="fr-FR" sz="2000" dirty="0" smtClean="0"/>
              <a:t>		         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droite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p+1, </a:t>
            </a:r>
            <a:r>
              <a:rPr lang="fr-FR" sz="2000" dirty="0" err="1" smtClean="0"/>
              <a:t>bsup</a:t>
            </a:r>
            <a:r>
              <a:rPr lang="fr-FR" sz="2000" dirty="0" smtClean="0"/>
              <a:t>, v)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r>
              <a:rPr lang="fr-FR" sz="2000" dirty="0" smtClean="0"/>
              <a:t>.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47664" y="59492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à coins arrondis 5"/>
          <p:cNvSpPr/>
          <p:nvPr/>
        </p:nvSpPr>
        <p:spPr>
          <a:xfrm>
            <a:off x="1547664" y="63813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092280" y="63813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067944" y="6381328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580112" y="980728"/>
            <a:ext cx="576064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419872" y="63813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195736" y="6381328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195736" y="5949280"/>
            <a:ext cx="576064" cy="36004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6" name="Rectangle à coins arrondis 15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55776" y="5301208"/>
            <a:ext cx="4176464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 valeur -10 se trouve à l’indice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92280" y="63813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67944" y="6381328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20688"/>
            <a:ext cx="8820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dicho</a:t>
            </a:r>
            <a:r>
              <a:rPr lang="fr-FR" sz="2000" dirty="0" smtClean="0"/>
              <a:t>(E/ t :  tab[10]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, E/ </a:t>
            </a:r>
            <a:r>
              <a:rPr lang="fr-FR" sz="2000" dirty="0" err="1" smtClean="0"/>
              <a:t>binf</a:t>
            </a:r>
            <a:r>
              <a:rPr lang="fr-FR" sz="2000" dirty="0" smtClean="0"/>
              <a:t>,  </a:t>
            </a:r>
            <a:r>
              <a:rPr lang="fr-FR" sz="2000" dirty="0" err="1" smtClean="0"/>
              <a:t>bsup</a:t>
            </a:r>
            <a:r>
              <a:rPr lang="fr-FR" sz="2000" dirty="0" smtClean="0"/>
              <a:t>,    v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 : </a:t>
            </a:r>
            <a:r>
              <a:rPr lang="fr-FR" sz="2000" u="sng" dirty="0" smtClean="0"/>
              <a:t>entier</a:t>
            </a:r>
            <a:endParaRPr lang="en-GB" sz="2000" dirty="0" smtClean="0"/>
          </a:p>
          <a:p>
            <a:r>
              <a:rPr lang="fr-FR" sz="2000" b="1" u="sng" dirty="0" smtClean="0"/>
              <a:t>Début</a:t>
            </a:r>
            <a:endParaRPr lang="en-GB" sz="2000" dirty="0" smtClean="0"/>
          </a:p>
          <a:p>
            <a:r>
              <a:rPr lang="fr-FR" sz="2000" dirty="0" smtClean="0"/>
              <a:t>  p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smtClean="0"/>
              <a:t>si </a:t>
            </a:r>
            <a:r>
              <a:rPr lang="fr-FR" sz="2000" dirty="0" smtClean="0"/>
              <a:t>(</a:t>
            </a:r>
            <a:r>
              <a:rPr lang="fr-FR" sz="2000" dirty="0" err="1" smtClean="0"/>
              <a:t>binf</a:t>
            </a:r>
            <a:r>
              <a:rPr lang="fr-FR" sz="2000" dirty="0" smtClean="0"/>
              <a:t> &gt; </a:t>
            </a:r>
            <a:r>
              <a:rPr lang="fr-FR" sz="2000" dirty="0" err="1" smtClean="0"/>
              <a:t>bsup</a:t>
            </a:r>
            <a:r>
              <a:rPr lang="fr-FR" sz="2000" dirty="0" smtClean="0"/>
              <a:t>)</a:t>
            </a:r>
            <a:r>
              <a:rPr lang="fr-FR" sz="2000" u="sng" dirty="0" smtClean="0"/>
              <a:t>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 -1 ;</a:t>
            </a:r>
            <a:endParaRPr lang="en-GB" sz="2000" dirty="0" smtClean="0"/>
          </a:p>
          <a:p>
            <a:r>
              <a:rPr lang="fr-FR" sz="2000" dirty="0" smtClean="0"/>
              <a:t>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p</a:t>
            </a:r>
            <a:r>
              <a:rPr lang="fr-FR" sz="2000" dirty="0" smtClean="0">
                <a:sym typeface="Wingdings"/>
              </a:rPr>
              <a:t></a:t>
            </a:r>
            <a:r>
              <a:rPr lang="fr-FR" sz="2000" dirty="0" smtClean="0"/>
              <a:t> (</a:t>
            </a:r>
            <a:r>
              <a:rPr lang="fr-FR" sz="2000" dirty="0" err="1" smtClean="0"/>
              <a:t>binf</a:t>
            </a:r>
            <a:r>
              <a:rPr lang="fr-FR" sz="2000" dirty="0" smtClean="0"/>
              <a:t> + </a:t>
            </a:r>
            <a:r>
              <a:rPr lang="fr-FR" sz="2000" dirty="0" err="1" smtClean="0"/>
              <a:t>bsup</a:t>
            </a:r>
            <a:r>
              <a:rPr lang="fr-FR" sz="2000" dirty="0" smtClean="0"/>
              <a:t>)/2 ; </a:t>
            </a:r>
            <a:r>
              <a:rPr lang="fr-FR" sz="1600" dirty="0" smtClean="0">
                <a:solidFill>
                  <a:srgbClr val="FF0000"/>
                </a:solidFill>
              </a:rPr>
              <a:t>// chercher l’indice du milieu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(t[p]=v)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p ;</a:t>
            </a:r>
            <a:endParaRPr lang="en-GB" sz="2000" dirty="0" smtClean="0"/>
          </a:p>
          <a:p>
            <a:r>
              <a:rPr lang="fr-FR" sz="2000" dirty="0" smtClean="0"/>
              <a:t>			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 &gt; v) </a:t>
            </a:r>
          </a:p>
          <a:p>
            <a:r>
              <a:rPr lang="fr-FR" sz="2000" dirty="0" smtClean="0"/>
              <a:t>                                                                          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gauche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</a:t>
            </a:r>
            <a:r>
              <a:rPr lang="fr-FR" sz="2000" dirty="0" err="1" smtClean="0"/>
              <a:t>binf</a:t>
            </a:r>
            <a:r>
              <a:rPr lang="fr-FR" sz="2000" dirty="0" smtClean="0"/>
              <a:t>, p-1, v) ; </a:t>
            </a:r>
            <a:endParaRPr lang="en-GB" sz="2000" dirty="0" smtClean="0"/>
          </a:p>
          <a:p>
            <a:r>
              <a:rPr lang="fr-FR" sz="2000" dirty="0" smtClean="0"/>
              <a:t>		         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droite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p+1, </a:t>
            </a:r>
            <a:r>
              <a:rPr lang="fr-FR" sz="2000" dirty="0" err="1" smtClean="0"/>
              <a:t>bsup</a:t>
            </a:r>
            <a:r>
              <a:rPr lang="fr-FR" sz="2000" dirty="0" smtClean="0"/>
              <a:t>, v)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r>
              <a:rPr lang="fr-FR" sz="2000" dirty="0" smtClean="0"/>
              <a:t>.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47664" y="54452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à coins arrondis 5"/>
          <p:cNvSpPr/>
          <p:nvPr/>
        </p:nvSpPr>
        <p:spPr>
          <a:xfrm>
            <a:off x="1547664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092280" y="5877272"/>
            <a:ext cx="504056" cy="33265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067944" y="5877272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644008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868144" y="5877272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11960" y="4581128"/>
            <a:ext cx="2880320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  :      45 n’existe pas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516216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516216" y="5085184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1" name="Rectangle à coins arrondis 20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868144" y="5877272"/>
            <a:ext cx="504056" cy="33265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7" grpId="0" animBg="1"/>
      <p:bldP spid="19" grpId="0" animBg="1"/>
      <p:bldP spid="19" grpId="1" animBg="1"/>
      <p:bldP spid="21" grpId="0" animBg="1"/>
      <p:bldP spid="22" grpId="0" animBg="1"/>
      <p:bldP spid="23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20688"/>
            <a:ext cx="8820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dicho</a:t>
            </a:r>
            <a:r>
              <a:rPr lang="fr-FR" sz="2000" dirty="0" smtClean="0"/>
              <a:t>(E/ t :  tab[10]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, E/ </a:t>
            </a:r>
            <a:r>
              <a:rPr lang="fr-FR" sz="2000" dirty="0" err="1" smtClean="0"/>
              <a:t>binf</a:t>
            </a:r>
            <a:r>
              <a:rPr lang="fr-FR" sz="2000" dirty="0" smtClean="0"/>
              <a:t>,  </a:t>
            </a:r>
            <a:r>
              <a:rPr lang="fr-FR" sz="2000" dirty="0" err="1" smtClean="0"/>
              <a:t>bsup</a:t>
            </a:r>
            <a:r>
              <a:rPr lang="fr-FR" sz="2000" dirty="0" smtClean="0"/>
              <a:t>,    v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 : </a:t>
            </a:r>
            <a:r>
              <a:rPr lang="fr-FR" sz="2000" u="sng" dirty="0" smtClean="0"/>
              <a:t>entier</a:t>
            </a:r>
            <a:endParaRPr lang="en-GB" sz="2000" dirty="0" smtClean="0"/>
          </a:p>
          <a:p>
            <a:r>
              <a:rPr lang="fr-FR" sz="2000" b="1" u="sng" dirty="0" smtClean="0"/>
              <a:t>Début</a:t>
            </a:r>
            <a:endParaRPr lang="en-GB" sz="2000" dirty="0" smtClean="0"/>
          </a:p>
          <a:p>
            <a:r>
              <a:rPr lang="fr-FR" sz="2000" dirty="0" smtClean="0"/>
              <a:t>  p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smtClean="0"/>
              <a:t>si </a:t>
            </a:r>
            <a:r>
              <a:rPr lang="fr-FR" sz="2000" dirty="0" smtClean="0"/>
              <a:t>(</a:t>
            </a:r>
            <a:r>
              <a:rPr lang="fr-FR" sz="2000" dirty="0" err="1" smtClean="0"/>
              <a:t>binf</a:t>
            </a:r>
            <a:r>
              <a:rPr lang="fr-FR" sz="2000" dirty="0" smtClean="0"/>
              <a:t> &gt; </a:t>
            </a:r>
            <a:r>
              <a:rPr lang="fr-FR" sz="2000" dirty="0" err="1" smtClean="0"/>
              <a:t>bsup</a:t>
            </a:r>
            <a:r>
              <a:rPr lang="fr-FR" sz="2000" dirty="0" smtClean="0"/>
              <a:t>)</a:t>
            </a:r>
            <a:r>
              <a:rPr lang="fr-FR" sz="2000" u="sng" dirty="0" smtClean="0"/>
              <a:t>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 -1 ;</a:t>
            </a:r>
            <a:endParaRPr lang="en-GB" sz="2000" dirty="0" smtClean="0"/>
          </a:p>
          <a:p>
            <a:r>
              <a:rPr lang="fr-FR" sz="2000" dirty="0" smtClean="0"/>
              <a:t>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p</a:t>
            </a:r>
            <a:r>
              <a:rPr lang="fr-FR" sz="2000" dirty="0" smtClean="0">
                <a:sym typeface="Wingdings"/>
              </a:rPr>
              <a:t></a:t>
            </a:r>
            <a:r>
              <a:rPr lang="fr-FR" sz="2000" dirty="0" smtClean="0"/>
              <a:t> (</a:t>
            </a:r>
            <a:r>
              <a:rPr lang="fr-FR" sz="2000" dirty="0" err="1" smtClean="0"/>
              <a:t>binf</a:t>
            </a:r>
            <a:r>
              <a:rPr lang="fr-FR" sz="2000" dirty="0" smtClean="0"/>
              <a:t> + </a:t>
            </a:r>
            <a:r>
              <a:rPr lang="fr-FR" sz="2000" dirty="0" err="1" smtClean="0"/>
              <a:t>bsup</a:t>
            </a:r>
            <a:r>
              <a:rPr lang="fr-FR" sz="2000" dirty="0" smtClean="0"/>
              <a:t>)/2 ; // chercher l’indice du milieu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(t[p]=v)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p ;</a:t>
            </a:r>
            <a:endParaRPr lang="en-GB" sz="2000" dirty="0" smtClean="0"/>
          </a:p>
          <a:p>
            <a:r>
              <a:rPr lang="fr-FR" sz="2000" dirty="0" smtClean="0"/>
              <a:t>			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 &gt; v) </a:t>
            </a:r>
          </a:p>
          <a:p>
            <a:r>
              <a:rPr lang="fr-FR" sz="2000" dirty="0" smtClean="0"/>
              <a:t>                                                                          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gauche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</a:t>
            </a:r>
            <a:r>
              <a:rPr lang="fr-FR" sz="2000" dirty="0" err="1" smtClean="0"/>
              <a:t>binf</a:t>
            </a:r>
            <a:r>
              <a:rPr lang="fr-FR" sz="2000" dirty="0" smtClean="0"/>
              <a:t>, p-1, v) ; </a:t>
            </a:r>
            <a:endParaRPr lang="en-GB" sz="2000" dirty="0" smtClean="0"/>
          </a:p>
          <a:p>
            <a:r>
              <a:rPr lang="fr-FR" sz="2000" dirty="0" smtClean="0"/>
              <a:t>		                                            </a:t>
            </a:r>
            <a:r>
              <a:rPr lang="fr-FR" sz="2000" b="1" dirty="0" smtClean="0"/>
              <a:t>s</a:t>
            </a:r>
            <a:r>
              <a:rPr lang="fr-FR" sz="2000" b="1" u="sng" dirty="0" smtClean="0"/>
              <a:t>inon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droite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p+1, </a:t>
            </a:r>
            <a:r>
              <a:rPr lang="fr-FR" sz="2000" dirty="0" err="1" smtClean="0"/>
              <a:t>bsup</a:t>
            </a:r>
            <a:r>
              <a:rPr lang="fr-FR" sz="2000" dirty="0" smtClean="0"/>
              <a:t>, v)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                              </a:t>
            </a:r>
            <a:r>
              <a:rPr lang="fr-FR" sz="2000" b="1" dirty="0" err="1" smtClean="0"/>
              <a:t>f</a:t>
            </a:r>
            <a:r>
              <a:rPr lang="fr-FR" sz="2000" b="1" u="sng" dirty="0" err="1" smtClean="0"/>
              <a:t>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r>
              <a:rPr lang="fr-FR" sz="2000" u="sng" dirty="0" smtClean="0"/>
              <a:t>.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47664" y="54452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092280" y="5877272"/>
            <a:ext cx="504056" cy="33265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11960" y="4581128"/>
            <a:ext cx="2880320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  :      45 n’existe pas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516216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516216" y="5085184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1" name="Rectangle à coins arrondis 20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20688"/>
            <a:ext cx="8820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dicho</a:t>
            </a:r>
            <a:r>
              <a:rPr lang="fr-FR" sz="2000" dirty="0" smtClean="0"/>
              <a:t>(E/ t :  tab[10]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, E/ </a:t>
            </a:r>
            <a:r>
              <a:rPr lang="fr-FR" sz="2000" dirty="0" err="1" smtClean="0"/>
              <a:t>binf</a:t>
            </a:r>
            <a:r>
              <a:rPr lang="fr-FR" sz="2000" dirty="0" smtClean="0"/>
              <a:t>,  </a:t>
            </a:r>
            <a:r>
              <a:rPr lang="fr-FR" sz="2000" dirty="0" err="1" smtClean="0"/>
              <a:t>bsup</a:t>
            </a:r>
            <a:r>
              <a:rPr lang="fr-FR" sz="2000" dirty="0" smtClean="0"/>
              <a:t>,    v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 : </a:t>
            </a:r>
            <a:r>
              <a:rPr lang="fr-FR" sz="2000" u="sng" dirty="0" smtClean="0"/>
              <a:t>entier</a:t>
            </a:r>
            <a:endParaRPr lang="en-GB" sz="2000" dirty="0" smtClean="0"/>
          </a:p>
          <a:p>
            <a:r>
              <a:rPr lang="fr-FR" sz="2000" b="1" u="sng" dirty="0" smtClean="0"/>
              <a:t>Début</a:t>
            </a:r>
            <a:endParaRPr lang="en-GB" sz="2000" dirty="0" smtClean="0"/>
          </a:p>
          <a:p>
            <a:r>
              <a:rPr lang="fr-FR" sz="2000" dirty="0" smtClean="0"/>
              <a:t>  p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smtClean="0"/>
              <a:t>Si </a:t>
            </a:r>
            <a:r>
              <a:rPr lang="fr-FR" sz="2000" dirty="0" smtClean="0"/>
              <a:t>(</a:t>
            </a:r>
            <a:r>
              <a:rPr lang="fr-FR" sz="2000" dirty="0" err="1" smtClean="0"/>
              <a:t>binf</a:t>
            </a:r>
            <a:r>
              <a:rPr lang="fr-FR" sz="2000" dirty="0" smtClean="0"/>
              <a:t> &gt; </a:t>
            </a:r>
            <a:r>
              <a:rPr lang="fr-FR" sz="2000" dirty="0" err="1" smtClean="0"/>
              <a:t>bsup</a:t>
            </a:r>
            <a:r>
              <a:rPr lang="fr-FR" sz="2000" dirty="0" smtClean="0"/>
              <a:t>)</a:t>
            </a:r>
            <a:r>
              <a:rPr lang="fr-FR" sz="2000" u="sng" dirty="0" smtClean="0"/>
              <a:t>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 -1 ;</a:t>
            </a:r>
            <a:endParaRPr lang="en-GB" sz="2000" dirty="0" smtClean="0"/>
          </a:p>
          <a:p>
            <a:r>
              <a:rPr lang="fr-FR" sz="2000" dirty="0" smtClean="0"/>
              <a:t>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p</a:t>
            </a:r>
            <a:r>
              <a:rPr lang="fr-FR" sz="2000" dirty="0" smtClean="0">
                <a:sym typeface="Wingdings"/>
              </a:rPr>
              <a:t></a:t>
            </a:r>
            <a:r>
              <a:rPr lang="fr-FR" sz="2000" dirty="0" smtClean="0"/>
              <a:t> (</a:t>
            </a:r>
            <a:r>
              <a:rPr lang="fr-FR" sz="2000" dirty="0" err="1" smtClean="0"/>
              <a:t>binf</a:t>
            </a:r>
            <a:r>
              <a:rPr lang="fr-FR" sz="2000" dirty="0" smtClean="0"/>
              <a:t> + </a:t>
            </a:r>
            <a:r>
              <a:rPr lang="fr-FR" sz="2000" dirty="0" err="1" smtClean="0"/>
              <a:t>bsup</a:t>
            </a:r>
            <a:r>
              <a:rPr lang="fr-FR" sz="2000" dirty="0" smtClean="0"/>
              <a:t>)/2 ; // chercher l’indice du milieu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(t[p]=v)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p ;</a:t>
            </a:r>
            <a:endParaRPr lang="en-GB" sz="2000" dirty="0" smtClean="0"/>
          </a:p>
          <a:p>
            <a:r>
              <a:rPr lang="fr-FR" sz="2000" dirty="0" smtClean="0"/>
              <a:t>			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 &gt; v) </a:t>
            </a:r>
          </a:p>
          <a:p>
            <a:r>
              <a:rPr lang="fr-FR" sz="2000" dirty="0" smtClean="0"/>
              <a:t>                                                                          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gauche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</a:t>
            </a:r>
            <a:r>
              <a:rPr lang="fr-FR" sz="2000" dirty="0" err="1" smtClean="0"/>
              <a:t>binf</a:t>
            </a:r>
            <a:r>
              <a:rPr lang="fr-FR" sz="2000" dirty="0" smtClean="0"/>
              <a:t>, p-1, v) ; </a:t>
            </a:r>
            <a:endParaRPr lang="en-GB" sz="2000" dirty="0" smtClean="0"/>
          </a:p>
          <a:p>
            <a:r>
              <a:rPr lang="fr-FR" sz="2000" dirty="0" smtClean="0"/>
              <a:t>		         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droite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p+1, </a:t>
            </a:r>
            <a:r>
              <a:rPr lang="fr-FR" sz="2000" dirty="0" err="1" smtClean="0"/>
              <a:t>bsup</a:t>
            </a:r>
            <a:r>
              <a:rPr lang="fr-FR" sz="2000" dirty="0" smtClean="0"/>
              <a:t>, v)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u="sng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r>
              <a:rPr lang="fr-FR" sz="2000" u="sng" dirty="0" smtClean="0"/>
              <a:t>.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47664" y="54452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092280" y="5877272"/>
            <a:ext cx="504056" cy="33265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11960" y="4581128"/>
            <a:ext cx="2880320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  :      45 n’existe pas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868144" y="5877272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1" name="Rectangle à coins arrondis 20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Exercice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620688"/>
            <a:ext cx="88204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dicho</a:t>
            </a:r>
            <a:r>
              <a:rPr lang="fr-FR" sz="2000" dirty="0" smtClean="0"/>
              <a:t>(E/ t :  tab[10]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, E/ </a:t>
            </a:r>
            <a:r>
              <a:rPr lang="fr-FR" sz="2000" dirty="0" err="1" smtClean="0"/>
              <a:t>binf</a:t>
            </a:r>
            <a:r>
              <a:rPr lang="fr-FR" sz="2000" dirty="0" smtClean="0"/>
              <a:t>,  </a:t>
            </a:r>
            <a:r>
              <a:rPr lang="fr-FR" sz="2000" dirty="0" err="1" smtClean="0"/>
              <a:t>bsup</a:t>
            </a:r>
            <a:r>
              <a:rPr lang="fr-FR" sz="2000" dirty="0" smtClean="0"/>
              <a:t>,    v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 : </a:t>
            </a:r>
            <a:r>
              <a:rPr lang="fr-FR" sz="2000" u="sng" dirty="0" smtClean="0"/>
              <a:t>entier</a:t>
            </a:r>
            <a:endParaRPr lang="en-GB" sz="2000" dirty="0" smtClean="0"/>
          </a:p>
          <a:p>
            <a:r>
              <a:rPr lang="fr-FR" sz="2000" b="1" u="sng" dirty="0" smtClean="0"/>
              <a:t>Début</a:t>
            </a:r>
            <a:endParaRPr lang="en-GB" sz="2000" dirty="0" smtClean="0"/>
          </a:p>
          <a:p>
            <a:r>
              <a:rPr lang="fr-FR" sz="2000" dirty="0" smtClean="0"/>
              <a:t>  p 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smtClean="0"/>
              <a:t>si </a:t>
            </a:r>
            <a:r>
              <a:rPr lang="fr-FR" sz="2000" dirty="0" smtClean="0"/>
              <a:t>(</a:t>
            </a:r>
            <a:r>
              <a:rPr lang="fr-FR" sz="2000" dirty="0" err="1" smtClean="0"/>
              <a:t>binf</a:t>
            </a:r>
            <a:r>
              <a:rPr lang="fr-FR" sz="2000" dirty="0" smtClean="0"/>
              <a:t> &gt; </a:t>
            </a:r>
            <a:r>
              <a:rPr lang="fr-FR" sz="2000" dirty="0" err="1" smtClean="0"/>
              <a:t>bsup</a:t>
            </a:r>
            <a:r>
              <a:rPr lang="fr-FR" sz="2000" dirty="0" smtClean="0"/>
              <a:t>)</a:t>
            </a:r>
            <a:r>
              <a:rPr lang="fr-FR" sz="2000" u="sng" dirty="0" smtClean="0"/>
              <a:t>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 -1 ;</a:t>
            </a:r>
            <a:endParaRPr lang="en-GB" sz="2000" dirty="0" smtClean="0"/>
          </a:p>
          <a:p>
            <a:r>
              <a:rPr lang="fr-FR" sz="2000" dirty="0" smtClean="0"/>
              <a:t>                              </a:t>
            </a:r>
            <a:r>
              <a:rPr lang="fr-FR" sz="2000" b="1" dirty="0" smtClean="0"/>
              <a:t>s</a:t>
            </a:r>
            <a:r>
              <a:rPr lang="fr-FR" sz="2000" b="1" u="sng" dirty="0" smtClean="0"/>
              <a:t>inon</a:t>
            </a:r>
            <a:r>
              <a:rPr lang="fr-FR" sz="2000" dirty="0" smtClean="0"/>
              <a:t>  p</a:t>
            </a:r>
            <a:r>
              <a:rPr lang="fr-FR" sz="2000" dirty="0" smtClean="0">
                <a:sym typeface="Wingdings"/>
              </a:rPr>
              <a:t></a:t>
            </a:r>
            <a:r>
              <a:rPr lang="fr-FR" sz="2000" dirty="0" smtClean="0"/>
              <a:t> (</a:t>
            </a:r>
            <a:r>
              <a:rPr lang="fr-FR" sz="2000" dirty="0" err="1" smtClean="0"/>
              <a:t>binf</a:t>
            </a:r>
            <a:r>
              <a:rPr lang="fr-FR" sz="2000" dirty="0" smtClean="0"/>
              <a:t> + </a:t>
            </a:r>
            <a:r>
              <a:rPr lang="fr-FR" sz="2000" dirty="0" err="1" smtClean="0"/>
              <a:t>bsup</a:t>
            </a:r>
            <a:r>
              <a:rPr lang="fr-FR" sz="2000" dirty="0" smtClean="0"/>
              <a:t>)/2 ; // chercher l’indice du milieu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(t[p]=v)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p ;</a:t>
            </a:r>
            <a:endParaRPr lang="en-GB" sz="2000" dirty="0" smtClean="0"/>
          </a:p>
          <a:p>
            <a:r>
              <a:rPr lang="fr-FR" sz="2000" dirty="0" smtClean="0"/>
              <a:t>			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(t[p] &gt; v) </a:t>
            </a:r>
          </a:p>
          <a:p>
            <a:r>
              <a:rPr lang="fr-FR" sz="2000" dirty="0" smtClean="0"/>
              <a:t>                                                                          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gauche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</a:t>
            </a:r>
            <a:r>
              <a:rPr lang="fr-FR" sz="2000" dirty="0" err="1" smtClean="0"/>
              <a:t>binf</a:t>
            </a:r>
            <a:r>
              <a:rPr lang="fr-FR" sz="2000" dirty="0" smtClean="0"/>
              <a:t>, p-1, v) ; </a:t>
            </a:r>
            <a:endParaRPr lang="en-GB" sz="2000" dirty="0" smtClean="0"/>
          </a:p>
          <a:p>
            <a:r>
              <a:rPr lang="fr-FR" sz="2000" dirty="0" smtClean="0"/>
              <a:t>		         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 </a:t>
            </a:r>
            <a:r>
              <a:rPr lang="fr-FR" sz="1600" dirty="0" smtClean="0">
                <a:solidFill>
                  <a:srgbClr val="FF0000"/>
                </a:solidFill>
              </a:rPr>
              <a:t>// voir la moitié droite du tableau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                                                                                     retourner </a:t>
            </a:r>
            <a:r>
              <a:rPr lang="fr-FR" sz="2000" dirty="0" err="1" smtClean="0"/>
              <a:t>dicho</a:t>
            </a:r>
            <a:r>
              <a:rPr lang="fr-FR" sz="2000" dirty="0" smtClean="0"/>
              <a:t>(t, p+1, </a:t>
            </a:r>
            <a:r>
              <a:rPr lang="fr-FR" sz="2000" dirty="0" err="1" smtClean="0"/>
              <a:t>bsup</a:t>
            </a:r>
            <a:r>
              <a:rPr lang="fr-FR" sz="2000" dirty="0" smtClean="0"/>
              <a:t>, v) 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                                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dirty="0" smtClean="0"/>
              <a:t>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r>
              <a:rPr lang="fr-FR" sz="2000" u="sng" dirty="0" smtClean="0"/>
              <a:t>.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547664" y="54452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7092280" y="5877272"/>
            <a:ext cx="504056" cy="33265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32040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980728"/>
            <a:ext cx="504056" cy="3326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11960" y="4581128"/>
            <a:ext cx="2880320" cy="36004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  :      45 n’existe pas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547664" y="5877272"/>
            <a:ext cx="504056" cy="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139952" y="5877272"/>
            <a:ext cx="504056" cy="33265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1" name="Rectangle à coins arrondis 20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4355976" y="980728"/>
            <a:ext cx="504056" cy="33265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directe et indirecte </a:t>
            </a:r>
            <a:endParaRPr lang="en-GB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9269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Une action qui fait appel à elle-même est dite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récursive directe  </a:t>
            </a:r>
            <a:r>
              <a:rPr lang="fr-FR" sz="2400" dirty="0" smtClean="0"/>
              <a:t>ou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récursivité simple</a:t>
            </a:r>
            <a:r>
              <a:rPr lang="fr-FR" sz="2400" dirty="0" smtClean="0"/>
              <a:t>.</a:t>
            </a:r>
            <a:endParaRPr lang="en-GB" sz="2400" dirty="0" smtClean="0"/>
          </a:p>
          <a:p>
            <a:pPr algn="just"/>
            <a:r>
              <a:rPr lang="fr-FR" sz="2400" dirty="0" smtClean="0"/>
              <a:t>Si une action A( ) fait référence (ou appel) à une action B( ) qui elle-même fait appel à A( ), on parle alors de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récursivité indirecte </a:t>
            </a:r>
            <a:r>
              <a:rPr lang="fr-FR" sz="2400" dirty="0" smtClean="0"/>
              <a:t>ou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récursivité croisée</a:t>
            </a:r>
            <a:r>
              <a:rPr lang="fr-FR" sz="2400" dirty="0" smtClean="0"/>
              <a:t>.</a:t>
            </a:r>
            <a:endParaRPr lang="fr-FR" sz="2200" u="sng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611560" y="2780928"/>
          <a:ext cx="77768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A(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condition1&gt;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QA ; 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B(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condition2&gt;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QB ; 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683568" y="4941168"/>
          <a:ext cx="7632848" cy="1645920"/>
        </p:xfrm>
        <a:graphic>
          <a:graphicData uri="http://schemas.openxmlformats.org/drawingml/2006/table">
            <a:tbl>
              <a:tblPr/>
              <a:tblGrid>
                <a:gridCol w="3744416"/>
                <a:gridCol w="3888432"/>
              </a:tblGrid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dirty="0">
                          <a:latin typeface="+mj-lt"/>
                          <a:ea typeface="Times New Roman"/>
                          <a:cs typeface="Calibri"/>
                        </a:rPr>
                        <a:t>Fonction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fr-FR" sz="1800" i="0" dirty="0">
                          <a:highlight>
                            <a:srgbClr val="00FFFF"/>
                          </a:highlight>
                          <a:latin typeface="+mj-lt"/>
                          <a:ea typeface="Times New Roman"/>
                          <a:cs typeface="Calibri"/>
                        </a:rPr>
                        <a:t>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(E/n: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entier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):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booléen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Début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(n=0)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alors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retourner vrai </a:t>
                      </a:r>
                      <a:r>
                        <a:rPr lang="fr-FR" sz="1800" i="0" dirty="0" smtClean="0">
                          <a:latin typeface="+mj-lt"/>
                          <a:ea typeface="Times New Roman"/>
                          <a:cs typeface="Calibri"/>
                        </a:rPr>
                        <a:t>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sinon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retourner </a:t>
                      </a:r>
                      <a:r>
                        <a:rPr lang="fr-FR" sz="1800" i="0" dirty="0">
                          <a:highlight>
                            <a:srgbClr val="FFFF00"/>
                          </a:highlight>
                          <a:latin typeface="+mj-lt"/>
                          <a:ea typeface="Times New Roman"/>
                          <a:cs typeface="Calibri"/>
                        </a:rPr>
                        <a:t>Impair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(n-1);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 err="1">
                          <a:latin typeface="+mj-lt"/>
                          <a:ea typeface="Times New Roman"/>
                          <a:cs typeface="Calibri"/>
                        </a:rPr>
                        <a:t>fsi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 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 smtClean="0">
                          <a:latin typeface="+mj-lt"/>
                          <a:ea typeface="Times New Roman"/>
                          <a:cs typeface="Calibri"/>
                        </a:rPr>
                        <a:t>Fin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i="0" dirty="0">
                          <a:latin typeface="+mj-lt"/>
                          <a:ea typeface="Times New Roman"/>
                          <a:cs typeface="Calibri"/>
                        </a:rPr>
                        <a:t>Fonction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fr-FR" sz="1800" i="0" dirty="0">
                          <a:highlight>
                            <a:srgbClr val="FFFF00"/>
                          </a:highlight>
                          <a:latin typeface="+mj-lt"/>
                          <a:ea typeface="Times New Roman"/>
                          <a:cs typeface="Calibri"/>
                        </a:rPr>
                        <a:t>Impair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(E/n: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entier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) 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booléen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                   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Début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(n=0)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alors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retourner </a:t>
                      </a:r>
                      <a:r>
                        <a:rPr lang="fr-FR" sz="1800" i="0" dirty="0" smtClean="0">
                          <a:latin typeface="+mj-lt"/>
                          <a:ea typeface="Times New Roman"/>
                          <a:cs typeface="Calibri"/>
                        </a:rPr>
                        <a:t>faux;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sinon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retourner </a:t>
                      </a:r>
                      <a:r>
                        <a:rPr lang="fr-FR" sz="1800" i="0" dirty="0">
                          <a:highlight>
                            <a:srgbClr val="00FFFF"/>
                          </a:highlight>
                          <a:latin typeface="+mj-lt"/>
                          <a:ea typeface="Times New Roman"/>
                          <a:cs typeface="Calibri"/>
                        </a:rPr>
                        <a:t>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(n-1);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 err="1">
                          <a:latin typeface="+mj-lt"/>
                          <a:ea typeface="Times New Roman"/>
                          <a:cs typeface="Calibri"/>
                        </a:rPr>
                        <a:t>fsi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 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Fin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 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directe et indirecte </a:t>
            </a:r>
            <a:endParaRPr lang="en-GB" u="sng" dirty="0"/>
          </a:p>
        </p:txBody>
      </p:sp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395536" y="836712"/>
          <a:ext cx="77768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A(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condition&gt;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QA ; 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B(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condition&gt;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A( )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QB ; 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1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/>
        </p:nvGraphicFramePr>
        <p:xfrm>
          <a:off x="323528" y="3068960"/>
          <a:ext cx="7632848" cy="1645920"/>
        </p:xfrm>
        <a:graphic>
          <a:graphicData uri="http://schemas.openxmlformats.org/drawingml/2006/table">
            <a:tbl>
              <a:tblPr/>
              <a:tblGrid>
                <a:gridCol w="3744416"/>
                <a:gridCol w="3888432"/>
              </a:tblGrid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dirty="0">
                          <a:latin typeface="+mj-lt"/>
                          <a:ea typeface="Times New Roman"/>
                          <a:cs typeface="Calibri"/>
                        </a:rPr>
                        <a:t>Fonction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fr-FR" sz="1800" i="0" dirty="0">
                          <a:highlight>
                            <a:srgbClr val="00FFFF"/>
                          </a:highlight>
                          <a:latin typeface="+mj-lt"/>
                          <a:ea typeface="Times New Roman"/>
                          <a:cs typeface="Calibri"/>
                        </a:rPr>
                        <a:t>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(E/n: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entier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):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booléen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Début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(n=0)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alors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retourner vrai </a:t>
                      </a:r>
                      <a:r>
                        <a:rPr lang="fr-FR" sz="1800" i="0" dirty="0" smtClean="0">
                          <a:latin typeface="+mj-lt"/>
                          <a:ea typeface="Times New Roman"/>
                          <a:cs typeface="Calibri"/>
                        </a:rPr>
                        <a:t>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sinon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retourner </a:t>
                      </a:r>
                      <a:r>
                        <a:rPr lang="fr-FR" sz="1800" i="0" dirty="0">
                          <a:highlight>
                            <a:srgbClr val="FFFF00"/>
                          </a:highlight>
                          <a:latin typeface="+mj-lt"/>
                          <a:ea typeface="Times New Roman"/>
                          <a:cs typeface="Calibri"/>
                        </a:rPr>
                        <a:t>Impair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(n-1);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 err="1">
                          <a:latin typeface="+mj-lt"/>
                          <a:ea typeface="Times New Roman"/>
                          <a:cs typeface="Calibri"/>
                        </a:rPr>
                        <a:t>fsi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 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 smtClean="0">
                          <a:latin typeface="+mj-lt"/>
                          <a:ea typeface="Times New Roman"/>
                          <a:cs typeface="Calibri"/>
                        </a:rPr>
                        <a:t>Fin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i="0" dirty="0">
                          <a:latin typeface="+mj-lt"/>
                          <a:ea typeface="Times New Roman"/>
                          <a:cs typeface="Calibri"/>
                        </a:rPr>
                        <a:t>Fonction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fr-FR" sz="1800" i="0" dirty="0">
                          <a:highlight>
                            <a:srgbClr val="FFFF00"/>
                          </a:highlight>
                          <a:latin typeface="+mj-lt"/>
                          <a:ea typeface="Times New Roman"/>
                          <a:cs typeface="Calibri"/>
                        </a:rPr>
                        <a:t>Impair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(E/n: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entier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) : </a:t>
                      </a:r>
                      <a:r>
                        <a:rPr lang="fr-FR" sz="1800" i="0" u="sng" dirty="0">
                          <a:latin typeface="+mj-lt"/>
                          <a:ea typeface="Times New Roman"/>
                          <a:cs typeface="Calibri"/>
                        </a:rPr>
                        <a:t>booléen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                   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Début 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(n=0)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alors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retourner </a:t>
                      </a:r>
                      <a:r>
                        <a:rPr lang="fr-FR" sz="1800" i="0" dirty="0" smtClean="0">
                          <a:latin typeface="+mj-lt"/>
                          <a:ea typeface="Times New Roman"/>
                          <a:cs typeface="Calibri"/>
                        </a:rPr>
                        <a:t>faux;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              </a:t>
                      </a: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sinon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retourner </a:t>
                      </a:r>
                      <a:r>
                        <a:rPr lang="fr-FR" sz="1800" i="0" dirty="0">
                          <a:highlight>
                            <a:srgbClr val="00FFFF"/>
                          </a:highlight>
                          <a:latin typeface="+mj-lt"/>
                          <a:ea typeface="Times New Roman"/>
                          <a:cs typeface="Calibri"/>
                        </a:rPr>
                        <a:t>Pair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(n-1);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  </a:t>
                      </a:r>
                      <a:r>
                        <a:rPr lang="fr-FR" sz="1800" b="1" i="0" u="sng" dirty="0" err="1">
                          <a:latin typeface="+mj-lt"/>
                          <a:ea typeface="Times New Roman"/>
                          <a:cs typeface="Calibri"/>
                        </a:rPr>
                        <a:t>fsi</a:t>
                      </a:r>
                      <a:r>
                        <a:rPr lang="fr-FR" sz="1800" i="0" dirty="0">
                          <a:latin typeface="+mj-lt"/>
                          <a:ea typeface="Times New Roman"/>
                          <a:cs typeface="Calibri"/>
                        </a:rPr>
                        <a:t> ;</a:t>
                      </a:r>
                      <a:endParaRPr lang="en-GB" sz="1800" i="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b="1" i="0" u="sng" dirty="0">
                          <a:latin typeface="+mj-lt"/>
                          <a:ea typeface="Times New Roman"/>
                          <a:cs typeface="Calibri"/>
                        </a:rPr>
                        <a:t>Fin</a:t>
                      </a:r>
                      <a:r>
                        <a:rPr lang="fr-FR" sz="1800" i="1" dirty="0"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GB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>
          <a:xfrm rot="8932407">
            <a:off x="3224325" y="3984510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/>
          <p:cNvSpPr/>
          <p:nvPr/>
        </p:nvSpPr>
        <p:spPr>
          <a:xfrm rot="8932407">
            <a:off x="5384566" y="3984509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 rot="8932407">
            <a:off x="1352119" y="4056517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 rot="8932407">
            <a:off x="4448462" y="4992622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/>
          <p:cNvSpPr/>
          <p:nvPr/>
        </p:nvSpPr>
        <p:spPr>
          <a:xfrm rot="8932407">
            <a:off x="6392677" y="5064631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/>
          <p:cNvSpPr/>
          <p:nvPr/>
        </p:nvSpPr>
        <p:spPr>
          <a:xfrm rot="8932407">
            <a:off x="2720271" y="4992622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8932407">
            <a:off x="992077" y="4992622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à coins arrondis 13"/>
          <p:cNvSpPr/>
          <p:nvPr/>
        </p:nvSpPr>
        <p:spPr>
          <a:xfrm>
            <a:off x="251520" y="4869160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x </a:t>
            </a:r>
            <a:r>
              <a:rPr lang="fr-FR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fr-FR" dirty="0" smtClean="0">
                <a:solidFill>
                  <a:schemeClr val="tx1"/>
                </a:solidFill>
              </a:rPr>
              <a:t>  Pair(3)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1691680" y="4869160"/>
            <a:ext cx="2016224" cy="432048"/>
            <a:chOff x="1691680" y="4869160"/>
            <a:chExt cx="2016224" cy="432048"/>
          </a:xfrm>
        </p:grpSpPr>
        <p:cxnSp>
          <p:nvCxnSpPr>
            <p:cNvPr id="16" name="Connecteur droit avec flèche 15"/>
            <p:cNvCxnSpPr>
              <a:stCxn id="14" idx="3"/>
            </p:cNvCxnSpPr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2267744" y="4869160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Impair(2)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3707904" y="4869160"/>
            <a:ext cx="2016224" cy="432048"/>
            <a:chOff x="1691680" y="4869160"/>
            <a:chExt cx="2016224" cy="432048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à coins arrondis 29"/>
            <p:cNvSpPr/>
            <p:nvPr/>
          </p:nvSpPr>
          <p:spPr>
            <a:xfrm>
              <a:off x="2267744" y="4869160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Pair(1)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5724128" y="4869160"/>
            <a:ext cx="2376264" cy="432048"/>
            <a:chOff x="1691680" y="4869160"/>
            <a:chExt cx="2376264" cy="432048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2267744" y="4869160"/>
              <a:ext cx="180020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Impair(0)= faux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251520" y="5805264"/>
            <a:ext cx="14401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x </a:t>
            </a:r>
            <a:r>
              <a:rPr lang="fr-FR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fr-FR" dirty="0" smtClean="0">
                <a:solidFill>
                  <a:schemeClr val="tx1"/>
                </a:solidFill>
              </a:rPr>
              <a:t>  Pair(4)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1619672" y="5805264"/>
            <a:ext cx="1808584" cy="432048"/>
            <a:chOff x="1619672" y="5805264"/>
            <a:chExt cx="1808584" cy="432048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1619672" y="6093296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à coins arrondis 37"/>
            <p:cNvSpPr/>
            <p:nvPr/>
          </p:nvSpPr>
          <p:spPr>
            <a:xfrm>
              <a:off x="1988096" y="5805264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Impair(3)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5148064" y="5805264"/>
            <a:ext cx="1800200" cy="432048"/>
            <a:chOff x="1691680" y="4869160"/>
            <a:chExt cx="2376264" cy="432048"/>
          </a:xfrm>
        </p:grpSpPr>
        <p:cxnSp>
          <p:nvCxnSpPr>
            <p:cNvPr id="43" name="Connecteur droit avec flèche 42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à coins arrondis 43"/>
            <p:cNvSpPr/>
            <p:nvPr/>
          </p:nvSpPr>
          <p:spPr>
            <a:xfrm>
              <a:off x="2267744" y="4869160"/>
              <a:ext cx="180020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Impair(1)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804248" y="5805264"/>
            <a:ext cx="1800200" cy="432048"/>
            <a:chOff x="1691680" y="4869160"/>
            <a:chExt cx="2376264" cy="432048"/>
          </a:xfrm>
        </p:grpSpPr>
        <p:cxnSp>
          <p:nvCxnSpPr>
            <p:cNvPr id="46" name="Connecteur droit avec flèche 45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à coins arrondis 46"/>
            <p:cNvSpPr/>
            <p:nvPr/>
          </p:nvSpPr>
          <p:spPr>
            <a:xfrm>
              <a:off x="2267744" y="4869160"/>
              <a:ext cx="180020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pair(0)=vrai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3419872" y="5805264"/>
            <a:ext cx="1872208" cy="432048"/>
            <a:chOff x="3419872" y="5805264"/>
            <a:chExt cx="1872208" cy="432048"/>
          </a:xfrm>
        </p:grpSpPr>
        <p:sp>
          <p:nvSpPr>
            <p:cNvPr id="41" name="Rectangle à coins arrondis 40"/>
            <p:cNvSpPr/>
            <p:nvPr/>
          </p:nvSpPr>
          <p:spPr>
            <a:xfrm>
              <a:off x="3851920" y="5805264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Pair(2)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endCxn id="41" idx="1"/>
            </p:cNvCxnSpPr>
            <p:nvPr/>
          </p:nvCxnSpPr>
          <p:spPr>
            <a:xfrm>
              <a:off x="3419872" y="6021288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Fonctionnement de la récursivité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141277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Un programme ne peut s’exécuter que s’il est chargé en mémoire centrale</a:t>
            </a:r>
          </a:p>
          <a:p>
            <a:pPr algn="just"/>
            <a:endParaRPr lang="fr-FR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Chaque instruction du programme se trouve à une adresse de la mémoire centrale</a:t>
            </a:r>
          </a:p>
          <a:p>
            <a:pPr algn="just"/>
            <a:r>
              <a:rPr lang="fr-FR" sz="2400" dirty="0" smtClean="0"/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Lorsqu’un programme fait appel à une  action, le système sauvegarde le </a:t>
            </a:r>
            <a:r>
              <a:rPr lang="fr-FR" sz="2400" dirty="0" smtClean="0">
                <a:solidFill>
                  <a:srgbClr val="FF0000"/>
                </a:solidFill>
              </a:rPr>
              <a:t>contexte</a:t>
            </a:r>
            <a:r>
              <a:rPr lang="fr-FR" sz="2400" dirty="0" smtClean="0"/>
              <a:t> : </a:t>
            </a:r>
          </a:p>
          <a:p>
            <a:pPr marL="723900" algn="just">
              <a:buFont typeface="Wingdings" pitchFamily="2" charset="2"/>
              <a:buChar char="§"/>
            </a:pPr>
            <a:r>
              <a:rPr lang="fr-FR" sz="2400" dirty="0" smtClean="0"/>
              <a:t>   l’adresse de l’instruction qui suit l’appel </a:t>
            </a:r>
          </a:p>
          <a:p>
            <a:pPr marL="723900" algn="just">
              <a:buFont typeface="Wingdings" pitchFamily="2" charset="2"/>
              <a:buChar char="§"/>
            </a:pPr>
            <a:r>
              <a:rPr lang="fr-FR" sz="2400" dirty="0" smtClean="0"/>
              <a:t>   les valeurs des variables locales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Fonctionnement de la récursivité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26876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Quand une action </a:t>
            </a:r>
            <a:r>
              <a:rPr lang="fr-FR" sz="2400" b="1" dirty="0" smtClean="0"/>
              <a:t>A( ) </a:t>
            </a:r>
            <a:r>
              <a:rPr lang="fr-FR" sz="2400" dirty="0" smtClean="0"/>
              <a:t>appelle une autre </a:t>
            </a:r>
            <a:r>
              <a:rPr lang="fr-FR" sz="2400" b="1" i="1" dirty="0" smtClean="0"/>
              <a:t>B</a:t>
            </a:r>
            <a:r>
              <a:rPr lang="fr-FR" sz="2400" b="1" dirty="0" smtClean="0"/>
              <a:t>( )</a:t>
            </a:r>
            <a:r>
              <a:rPr lang="fr-FR" sz="2400" dirty="0" smtClean="0"/>
              <a:t>,</a:t>
            </a:r>
            <a:r>
              <a:rPr lang="fr-FR" sz="2400" b="1" i="1" dirty="0" smtClean="0"/>
              <a:t> </a:t>
            </a:r>
            <a:r>
              <a:rPr lang="fr-FR" sz="2400" dirty="0" smtClean="0"/>
              <a:t>on doit sauvegarder l’adresse de retour de </a:t>
            </a:r>
            <a:r>
              <a:rPr lang="fr-FR" sz="2400" b="1" dirty="0" smtClean="0"/>
              <a:t>A( )</a:t>
            </a:r>
            <a:r>
              <a:rPr lang="fr-FR" sz="2400" dirty="0" smtClean="0"/>
              <a:t> (paramètres et variables locales)</a:t>
            </a:r>
            <a:r>
              <a:rPr lang="fr-FR" sz="2400" b="1" i="1" dirty="0" smtClean="0"/>
              <a:t> </a:t>
            </a:r>
            <a:r>
              <a:rPr lang="fr-FR" sz="2400" dirty="0" smtClean="0"/>
              <a:t>avant l’appel de </a:t>
            </a:r>
            <a:r>
              <a:rPr lang="fr-FR" sz="2400" b="1" i="1" dirty="0" smtClean="0"/>
              <a:t>B</a:t>
            </a:r>
            <a:r>
              <a:rPr lang="fr-FR" sz="2400" b="1" dirty="0" smtClean="0"/>
              <a:t> ( )</a:t>
            </a:r>
            <a:r>
              <a:rPr lang="fr-FR" sz="2400" dirty="0" smtClean="0"/>
              <a:t>. Ce contexte doit être récupéré après le retour de </a:t>
            </a:r>
            <a:r>
              <a:rPr lang="fr-FR" sz="2400" b="1" i="1" dirty="0" smtClean="0"/>
              <a:t>B</a:t>
            </a:r>
            <a:r>
              <a:rPr lang="fr-FR" sz="2400" b="1" dirty="0" smtClean="0"/>
              <a:t> ( ) </a:t>
            </a:r>
          </a:p>
          <a:p>
            <a:pPr algn="just"/>
            <a:endParaRPr lang="fr-FR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S’il y a plusieurs appels imbriqués, le système gère </a:t>
            </a:r>
            <a:r>
              <a:rPr lang="fr-FR" sz="2400" b="1" i="1" u="sng" dirty="0" smtClean="0"/>
              <a:t>une pile</a:t>
            </a:r>
            <a:r>
              <a:rPr lang="fr-FR" sz="2400" dirty="0" smtClean="0"/>
              <a:t> pour sauvegarder les différents contextes des différents appels récursifs</a:t>
            </a:r>
          </a:p>
          <a:p>
            <a:pPr algn="just"/>
            <a:endParaRPr lang="fr-FR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Les paramètres de l’appel récursif changent. A chaque appel les variables locales sont stockées dans une pile. Ensuite les paramètres ainsi que les variables locales sont désempilées au fur et à mesure qu’on remonte les niveaux</a:t>
            </a:r>
            <a:endParaRPr lang="fr-FR" sz="2400" u="sng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Récursivité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980728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Définition</a:t>
            </a:r>
          </a:p>
          <a:p>
            <a:pPr algn="just"/>
            <a:r>
              <a:rPr lang="fr-FR" sz="2000" dirty="0" smtClean="0"/>
              <a:t>Une action P( ) est dite récursive si son exécution provoque un ou plusieurs appels à P( ). Un algorithme récursif contient au moins une action récursive  </a:t>
            </a:r>
            <a:endParaRPr lang="en-GB" sz="2000" dirty="0" smtClean="0"/>
          </a:p>
          <a:p>
            <a:pPr lvl="0" algn="just"/>
            <a:endParaRPr lang="fr-FR" dirty="0" smtClean="0"/>
          </a:p>
          <a:p>
            <a:pPr algn="just"/>
            <a:r>
              <a:rPr lang="fr-FR" sz="2400" b="1" dirty="0" smtClean="0"/>
              <a:t>Principes de construction d’algorithme récursifs</a:t>
            </a:r>
            <a:r>
              <a:rPr lang="fr-FR" sz="2000" dirty="0" smtClean="0"/>
              <a:t> :</a:t>
            </a:r>
            <a:endParaRPr lang="en-GB" sz="2000" dirty="0" smtClean="0"/>
          </a:p>
          <a:p>
            <a:pPr algn="just"/>
            <a:r>
              <a:rPr lang="fr-FR" sz="2000" dirty="0" smtClean="0"/>
              <a:t>Le principe de construction d’une action paramétrée récursive est donné par les points suivants :</a:t>
            </a:r>
          </a:p>
          <a:p>
            <a:pPr algn="just"/>
            <a:endParaRPr lang="en-GB" sz="2000" dirty="0" smtClean="0"/>
          </a:p>
          <a:p>
            <a:pPr lvl="0" algn="just">
              <a:buFont typeface="Wingdings" pitchFamily="2" charset="2"/>
              <a:buChar char="q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Le nombre d’appels récursifs doit </a:t>
            </a:r>
            <a:r>
              <a:rPr lang="fr-FR" sz="2000" b="1" u="sng" dirty="0" smtClean="0">
                <a:solidFill>
                  <a:srgbClr val="FF0000"/>
                </a:solidFill>
              </a:rPr>
              <a:t>être fini</a:t>
            </a:r>
            <a:r>
              <a:rPr lang="fr-FR" sz="2000" dirty="0" smtClean="0"/>
              <a:t>. Il faut donc que les paramètres contiennent une ou plusieurs variables de commande qui sont testées à chaque niveau pour savoir si on doit continuer ou non les appels récursifs</a:t>
            </a:r>
          </a:p>
          <a:p>
            <a:pPr lvl="0" algn="just"/>
            <a:endParaRPr lang="en-GB" sz="2000" dirty="0" smtClean="0"/>
          </a:p>
          <a:p>
            <a:pPr lvl="0" algn="just">
              <a:buFont typeface="Wingdings" pitchFamily="2" charset="2"/>
              <a:buChar char="q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Déterminer le(s) </a:t>
            </a:r>
            <a:r>
              <a:rPr lang="fr-FR" sz="2000" b="1" u="sng" dirty="0" smtClean="0">
                <a:solidFill>
                  <a:srgbClr val="FF0000"/>
                </a:solidFill>
              </a:rPr>
              <a:t>cas particulier(s) </a:t>
            </a:r>
            <a:r>
              <a:rPr lang="fr-FR" sz="2000" dirty="0" smtClean="0"/>
              <a:t>qui est/sont exécuté(s) directement sans appels récursifs </a:t>
            </a:r>
            <a:endParaRPr lang="en-GB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Exemple d’application</a:t>
            </a:r>
            <a:endParaRPr lang="en-GB" u="sng" dirty="0"/>
          </a:p>
        </p:txBody>
      </p:sp>
      <p:graphicFrame>
        <p:nvGraphicFramePr>
          <p:cNvPr id="41" name="Tableau 40"/>
          <p:cNvGraphicFramePr>
            <a:graphicFrameLocks noGrp="1"/>
          </p:cNvGraphicFramePr>
          <p:nvPr/>
        </p:nvGraphicFramePr>
        <p:xfrm>
          <a:off x="251520" y="1700808"/>
          <a:ext cx="86764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32038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@100 : Procédure Affiche (E/ p: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@101 :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@102 : 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(p^.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svt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≠ 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affiche (p^.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svt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;</a:t>
                      </a:r>
                      <a:r>
                        <a:rPr lang="fr-FR" sz="20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@103 :   Ecrire (p^.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;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@104 : </a:t>
                      </a:r>
                      <a:r>
                        <a:rPr lang="en-US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n-GB" sz="20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@200 :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@201 : 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@202 : 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@203 : 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Creation_liste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; 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@204 : Affiche (</a:t>
                      </a:r>
                      <a:r>
                        <a:rPr lang="fr-FR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tete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;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@205 : </a:t>
                      </a:r>
                      <a:r>
                        <a:rPr lang="fr-FR" sz="20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36" name="Groupe 135"/>
          <p:cNvGrpSpPr/>
          <p:nvPr/>
        </p:nvGrpSpPr>
        <p:grpSpPr>
          <a:xfrm>
            <a:off x="1691680" y="4437112"/>
            <a:ext cx="3816019" cy="1152128"/>
            <a:chOff x="1691680" y="4437112"/>
            <a:chExt cx="3816019" cy="1152128"/>
          </a:xfrm>
        </p:grpSpPr>
        <p:sp>
          <p:nvSpPr>
            <p:cNvPr id="125" name="AutoShape 5"/>
            <p:cNvSpPr>
              <a:spLocks noChangeArrowheads="1"/>
            </p:cNvSpPr>
            <p:nvPr/>
          </p:nvSpPr>
          <p:spPr bwMode="auto">
            <a:xfrm>
              <a:off x="3430069" y="4921900"/>
              <a:ext cx="790499" cy="6673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6" name="AutoShape 6"/>
            <p:cNvCxnSpPr>
              <a:cxnSpLocks noChangeShapeType="1"/>
            </p:cNvCxnSpPr>
            <p:nvPr/>
          </p:nvCxnSpPr>
          <p:spPr bwMode="auto">
            <a:xfrm flipH="1">
              <a:off x="3430069" y="5280958"/>
              <a:ext cx="7904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7" name="AutoShape 7"/>
            <p:cNvSpPr>
              <a:spLocks noChangeArrowheads="1"/>
            </p:cNvSpPr>
            <p:nvPr/>
          </p:nvSpPr>
          <p:spPr bwMode="auto">
            <a:xfrm>
              <a:off x="4716016" y="4895304"/>
              <a:ext cx="791683" cy="693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50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nil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8" name="AutoShape 8"/>
            <p:cNvCxnSpPr>
              <a:cxnSpLocks noChangeShapeType="1"/>
            </p:cNvCxnSpPr>
            <p:nvPr/>
          </p:nvCxnSpPr>
          <p:spPr bwMode="auto">
            <a:xfrm flipH="1">
              <a:off x="4727850" y="5236227"/>
              <a:ext cx="766832" cy="1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0" name="AutoShape 10"/>
            <p:cNvCxnSpPr>
              <a:cxnSpLocks noChangeShapeType="1"/>
            </p:cNvCxnSpPr>
            <p:nvPr/>
          </p:nvCxnSpPr>
          <p:spPr bwMode="auto">
            <a:xfrm>
              <a:off x="2011193" y="4670439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11"/>
            <p:cNvCxnSpPr>
              <a:cxnSpLocks noChangeShapeType="1"/>
            </p:cNvCxnSpPr>
            <p:nvPr/>
          </p:nvCxnSpPr>
          <p:spPr bwMode="auto">
            <a:xfrm>
              <a:off x="4061995" y="5413942"/>
              <a:ext cx="7265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32" name="AutoShape 12"/>
            <p:cNvSpPr>
              <a:spLocks noChangeArrowheads="1"/>
            </p:cNvSpPr>
            <p:nvPr/>
          </p:nvSpPr>
          <p:spPr bwMode="auto">
            <a:xfrm>
              <a:off x="2215918" y="4895304"/>
              <a:ext cx="791683" cy="693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11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" name="AutoShape 13"/>
            <p:cNvCxnSpPr>
              <a:cxnSpLocks noChangeShapeType="1"/>
            </p:cNvCxnSpPr>
            <p:nvPr/>
          </p:nvCxnSpPr>
          <p:spPr bwMode="auto">
            <a:xfrm flipH="1">
              <a:off x="2200534" y="5276122"/>
              <a:ext cx="766832" cy="1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4" name="AutoShape 14"/>
            <p:cNvCxnSpPr>
              <a:cxnSpLocks noChangeShapeType="1"/>
            </p:cNvCxnSpPr>
            <p:nvPr/>
          </p:nvCxnSpPr>
          <p:spPr bwMode="auto">
            <a:xfrm>
              <a:off x="2735423" y="5413942"/>
              <a:ext cx="7265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35" name="AutoShape 15"/>
            <p:cNvSpPr>
              <a:spLocks noChangeArrowheads="1"/>
            </p:cNvSpPr>
            <p:nvPr/>
          </p:nvSpPr>
          <p:spPr bwMode="auto">
            <a:xfrm>
              <a:off x="1691680" y="4437112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323528" y="548680"/>
            <a:ext cx="4248472" cy="6120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@10  : </a:t>
            </a:r>
            <a:r>
              <a:rPr lang="en-GB" sz="1600" b="1" dirty="0" err="1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Procédure</a:t>
            </a: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Creation(ES/ p: </a:t>
            </a:r>
            <a:r>
              <a:rPr lang="en-GB" sz="1600" u="sng" dirty="0" err="1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liste</a:t>
            </a: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@11 : </a:t>
            </a:r>
            <a:r>
              <a:rPr lang="en-GB" sz="1600" b="1" u="sng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Début </a:t>
            </a:r>
          </a:p>
          <a:p>
            <a:pPr algn="just" fontAlgn="base">
              <a:spcBef>
                <a:spcPct val="0"/>
              </a:spcBef>
              <a:spcAft>
                <a:spcPts val="1000"/>
              </a:spcAft>
            </a:pPr>
            <a:r>
              <a:rPr lang="en-GB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@12 :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……….</a:t>
            </a:r>
            <a:endParaRPr lang="en-GB" sz="1600" dirty="0" smtClean="0">
              <a:solidFill>
                <a:srgbClr val="FF0000"/>
              </a:solidFill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@90: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Fin</a:t>
            </a:r>
            <a:endParaRPr lang="en-GB" sz="1600" dirty="0" smtClean="0">
              <a:solidFill>
                <a:srgbClr val="FF0000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@100 : </a:t>
            </a:r>
            <a:r>
              <a:rPr kumimoji="0" lang="en-GB" sz="16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Procédure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Affiche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(E/ p: </a:t>
            </a:r>
            <a:r>
              <a:rPr kumimoji="0" lang="en-GB" sz="1600" b="0" i="0" u="sng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liste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@101 : </a:t>
            </a:r>
            <a:r>
              <a:rPr kumimoji="0" lang="en-GB" sz="16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Début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@102 : </a:t>
            </a:r>
            <a:r>
              <a:rPr kumimoji="0" lang="en-GB" sz="16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Si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p^.svt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≠ nil) </a:t>
            </a:r>
            <a:r>
              <a:rPr kumimoji="0" lang="en-GB" sz="1600" b="1" i="0" u="sng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alors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affiche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p^.svt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) ; </a:t>
            </a:r>
            <a:r>
              <a:rPr kumimoji="0" lang="en-GB" sz="1600" b="1" i="0" u="sng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fsi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 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@103 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Ecrire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p^.inf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) 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@104 :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cs typeface="Arial" pitchFamily="34" charset="0"/>
              </a:rPr>
              <a:t>Fin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@200 : </a:t>
            </a:r>
            <a:r>
              <a:rPr kumimoji="0" lang="en-GB" sz="1600" b="1" i="0" u="sng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Début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   //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prog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 principal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@201 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 : </a:t>
            </a:r>
            <a:r>
              <a:rPr kumimoji="0" lang="en-GB" sz="1600" b="0" i="0" u="sng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liste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 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@202 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  <a:sym typeface="Wingdings" pitchFamily="2" charset="2"/>
              </a:rPr>
              <a:t>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 nil 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@203 : Creation(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) ;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@204 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Affiche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 (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) 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@205 : </a:t>
            </a:r>
            <a:r>
              <a:rPr kumimoji="0" lang="en-GB" sz="1600" b="1" i="0" u="sng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Arial" pitchFamily="34" charset="0"/>
              </a:rPr>
              <a:t>Fin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5322775" y="2996952"/>
            <a:ext cx="1152128" cy="288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; @204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5292080" y="2420888"/>
            <a:ext cx="1254831" cy="897605"/>
            <a:chOff x="4181265" y="2420888"/>
            <a:chExt cx="894791" cy="897605"/>
          </a:xfrm>
        </p:grpSpPr>
        <p:cxnSp>
          <p:nvCxnSpPr>
            <p:cNvPr id="25" name="AutoShape 5"/>
            <p:cNvCxnSpPr>
              <a:cxnSpLocks noChangeShapeType="1"/>
            </p:cNvCxnSpPr>
            <p:nvPr/>
          </p:nvCxnSpPr>
          <p:spPr bwMode="auto">
            <a:xfrm>
              <a:off x="4181265" y="2425335"/>
              <a:ext cx="635" cy="884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6"/>
            <p:cNvCxnSpPr>
              <a:cxnSpLocks noChangeShapeType="1"/>
            </p:cNvCxnSpPr>
            <p:nvPr/>
          </p:nvCxnSpPr>
          <p:spPr bwMode="auto">
            <a:xfrm>
              <a:off x="4181265" y="3318493"/>
              <a:ext cx="8947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7"/>
            <p:cNvCxnSpPr>
              <a:cxnSpLocks noChangeShapeType="1"/>
            </p:cNvCxnSpPr>
            <p:nvPr/>
          </p:nvCxnSpPr>
          <p:spPr bwMode="auto">
            <a:xfrm flipV="1">
              <a:off x="5076056" y="2420888"/>
              <a:ext cx="0" cy="889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61" name="Groupe 60"/>
          <p:cNvGrpSpPr/>
          <p:nvPr/>
        </p:nvGrpSpPr>
        <p:grpSpPr>
          <a:xfrm>
            <a:off x="2051720" y="3573016"/>
            <a:ext cx="4248472" cy="1944216"/>
            <a:chOff x="2267744" y="3717032"/>
            <a:chExt cx="2952328" cy="1105450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2267744" y="4149079"/>
              <a:ext cx="1656184" cy="673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4139952" y="3717032"/>
              <a:ext cx="1080120" cy="10703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Creation (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tete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u="sng" dirty="0" smtClean="0">
                  <a:cs typeface="Arial" pitchFamily="34" charset="0"/>
                </a:rPr>
                <a:t>Début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……….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cs typeface="Arial" pitchFamily="34" charset="0"/>
                </a:rPr>
                <a:t>……….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u="sng" dirty="0" smtClean="0">
                  <a:cs typeface="Arial" pitchFamily="34" charset="0"/>
                </a:rPr>
                <a:t>Fin</a:t>
              </a:r>
              <a:endPara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139952" y="5445224"/>
            <a:ext cx="3816019" cy="1152128"/>
            <a:chOff x="1691680" y="4437112"/>
            <a:chExt cx="3816019" cy="1152128"/>
          </a:xfrm>
        </p:grpSpPr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>
              <a:off x="3430069" y="4921900"/>
              <a:ext cx="790499" cy="6673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AutoShape 6"/>
            <p:cNvCxnSpPr>
              <a:cxnSpLocks noChangeShapeType="1"/>
            </p:cNvCxnSpPr>
            <p:nvPr/>
          </p:nvCxnSpPr>
          <p:spPr bwMode="auto">
            <a:xfrm flipH="1">
              <a:off x="3430069" y="5280958"/>
              <a:ext cx="7904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3" name="AutoShape 7"/>
            <p:cNvSpPr>
              <a:spLocks noChangeArrowheads="1"/>
            </p:cNvSpPr>
            <p:nvPr/>
          </p:nvSpPr>
          <p:spPr bwMode="auto">
            <a:xfrm>
              <a:off x="4716016" y="4895304"/>
              <a:ext cx="791683" cy="693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50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nil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AutoShape 8"/>
            <p:cNvCxnSpPr>
              <a:cxnSpLocks noChangeShapeType="1"/>
            </p:cNvCxnSpPr>
            <p:nvPr/>
          </p:nvCxnSpPr>
          <p:spPr bwMode="auto">
            <a:xfrm flipH="1">
              <a:off x="4727850" y="5236227"/>
              <a:ext cx="766832" cy="1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2011193" y="4670439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>
              <a:off x="4061995" y="5413942"/>
              <a:ext cx="7265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2215918" y="4895304"/>
              <a:ext cx="791683" cy="693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11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13"/>
            <p:cNvCxnSpPr>
              <a:cxnSpLocks noChangeShapeType="1"/>
            </p:cNvCxnSpPr>
            <p:nvPr/>
          </p:nvCxnSpPr>
          <p:spPr bwMode="auto">
            <a:xfrm flipH="1">
              <a:off x="2200534" y="5276122"/>
              <a:ext cx="766832" cy="12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4"/>
            <p:cNvCxnSpPr>
              <a:cxnSpLocks noChangeShapeType="1"/>
            </p:cNvCxnSpPr>
            <p:nvPr/>
          </p:nvCxnSpPr>
          <p:spPr bwMode="auto">
            <a:xfrm>
              <a:off x="2735423" y="5413942"/>
              <a:ext cx="7265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1691680" y="4437112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3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5322775" y="2996952"/>
            <a:ext cx="1152128" cy="288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tete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; @205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7164288" y="5949280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2411760" y="3645024"/>
            <a:ext cx="5616624" cy="2232247"/>
            <a:chOff x="1331640" y="3789040"/>
            <a:chExt cx="5616624" cy="2232247"/>
          </a:xfrm>
        </p:grpSpPr>
        <p:sp>
          <p:nvSpPr>
            <p:cNvPr id="63" name="Line 25"/>
            <p:cNvSpPr>
              <a:spLocks noChangeShapeType="1"/>
            </p:cNvSpPr>
            <p:nvPr/>
          </p:nvSpPr>
          <p:spPr bwMode="auto">
            <a:xfrm flipV="1">
              <a:off x="1331640" y="4653134"/>
              <a:ext cx="2592288" cy="1368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24336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@100 : </a:t>
              </a:r>
              <a:r>
                <a:rPr lang="en-GB" sz="1200" b="1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(@11)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@101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Début 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@102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 (@3 ≠ nil)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alors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(@3) ;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@103 :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Ecrire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(11)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@104 : </a:t>
              </a:r>
              <a:r>
                <a:rPr lang="en-US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Fin</a:t>
              </a: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;</a:t>
              </a:r>
              <a:endParaRPr lang="en-GB" sz="12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7" name="AutoShape 4"/>
          <p:cNvSpPr>
            <a:spLocks noChangeArrowheads="1"/>
          </p:cNvSpPr>
          <p:nvPr/>
        </p:nvSpPr>
        <p:spPr bwMode="auto">
          <a:xfrm>
            <a:off x="5322775" y="2708920"/>
            <a:ext cx="1152128" cy="288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@11 ; @103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8" name="Groupe 67"/>
          <p:cNvGrpSpPr/>
          <p:nvPr/>
        </p:nvGrpSpPr>
        <p:grpSpPr>
          <a:xfrm>
            <a:off x="2555776" y="3717032"/>
            <a:ext cx="5832648" cy="2160239"/>
            <a:chOff x="1187624" y="3789040"/>
            <a:chExt cx="5832648" cy="2160239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V="1">
              <a:off x="1187624" y="4653134"/>
              <a:ext cx="2736304" cy="1296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@100 : </a:t>
              </a:r>
              <a:r>
                <a:rPr lang="en-GB" sz="1200" b="1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(@3)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@101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Début 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@102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 (@50 ≠ nil)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alors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(@50) ;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@103 :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Ecrire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(3)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@104 : </a:t>
              </a:r>
              <a:r>
                <a:rPr lang="en-US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Fin</a:t>
              </a: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;</a:t>
              </a:r>
              <a:endParaRPr lang="en-GB" sz="12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71" name="AutoShape 4"/>
          <p:cNvSpPr>
            <a:spLocks noChangeArrowheads="1"/>
          </p:cNvSpPr>
          <p:nvPr/>
        </p:nvSpPr>
        <p:spPr bwMode="auto">
          <a:xfrm>
            <a:off x="5322775" y="2420888"/>
            <a:ext cx="1152128" cy="288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@3 ; @103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2699792" y="3717032"/>
            <a:ext cx="5976664" cy="2160239"/>
            <a:chOff x="1043608" y="3789040"/>
            <a:chExt cx="5976664" cy="2160239"/>
          </a:xfrm>
        </p:grpSpPr>
        <p:sp>
          <p:nvSpPr>
            <p:cNvPr id="73" name="Line 25"/>
            <p:cNvSpPr>
              <a:spLocks noChangeShapeType="1"/>
            </p:cNvSpPr>
            <p:nvPr/>
          </p:nvSpPr>
          <p:spPr bwMode="auto">
            <a:xfrm flipV="1">
              <a:off x="1043608" y="4653134"/>
              <a:ext cx="2880320" cy="1296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@100 : </a:t>
              </a:r>
              <a:r>
                <a:rPr lang="en-GB" sz="1200" b="1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(@50)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@101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Début 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@102 : </a:t>
              </a:r>
              <a:r>
                <a:rPr lang="en-GB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 (nil≠ nil)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alors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(@50) ; </a:t>
              </a:r>
              <a:r>
                <a:rPr lang="en-GB" sz="1200" b="1" u="sng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fsi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@103 : </a:t>
              </a:r>
              <a:r>
                <a:rPr lang="en-GB" sz="1200" dirty="0" err="1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Ecrire</a:t>
              </a:r>
              <a:r>
                <a:rPr lang="en-GB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 (50) ;</a:t>
              </a:r>
            </a:p>
            <a:p>
              <a:pPr lvl="0" algn="just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@104 : </a:t>
              </a:r>
              <a:r>
                <a:rPr lang="en-US" sz="1200" b="1" u="sng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Fin</a:t>
              </a:r>
              <a:r>
                <a:rPr lang="en-US" sz="1200" dirty="0" smtClean="0">
                  <a:solidFill>
                    <a:schemeClr val="accent2"/>
                  </a:solidFill>
                  <a:latin typeface="Calibri" pitchFamily="34" charset="0"/>
                  <a:cs typeface="Arial" pitchFamily="34" charset="0"/>
                </a:rPr>
                <a:t>;</a:t>
              </a:r>
              <a:endParaRPr lang="en-GB" sz="1200" dirty="0" smtClean="0">
                <a:solidFill>
                  <a:schemeClr val="accent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5868144" y="5949280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4644008" y="5949280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11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21</a:t>
            </a:fld>
            <a:endParaRPr lang="en-GB"/>
          </a:p>
        </p:txBody>
      </p:sp>
      <p:grpSp>
        <p:nvGrpSpPr>
          <p:cNvPr id="46" name="Groupe 45"/>
          <p:cNvGrpSpPr/>
          <p:nvPr/>
        </p:nvGrpSpPr>
        <p:grpSpPr>
          <a:xfrm>
            <a:off x="5724128" y="5517232"/>
            <a:ext cx="648072" cy="432048"/>
            <a:chOff x="5940152" y="1988840"/>
            <a:chExt cx="648072" cy="432048"/>
          </a:xfrm>
        </p:grpSpPr>
        <p:cxnSp>
          <p:nvCxnSpPr>
            <p:cNvPr id="44" name="Connecteur droit avec flèche 43"/>
            <p:cNvCxnSpPr/>
            <p:nvPr/>
          </p:nvCxnSpPr>
          <p:spPr>
            <a:xfrm>
              <a:off x="6228184" y="2204864"/>
              <a:ext cx="36004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940152" y="1988840"/>
              <a:ext cx="57606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 smtClean="0">
                  <a:solidFill>
                    <a:schemeClr val="tx1"/>
                  </a:solidFill>
                </a:rPr>
                <a:t>tete</a:t>
              </a:r>
              <a:endParaRPr lang="fr-FR" sz="13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7092280" y="5445224"/>
            <a:ext cx="648072" cy="432048"/>
            <a:chOff x="5940152" y="1988840"/>
            <a:chExt cx="648072" cy="432048"/>
          </a:xfrm>
        </p:grpSpPr>
        <p:cxnSp>
          <p:nvCxnSpPr>
            <p:cNvPr id="48" name="Connecteur droit avec flèche 47"/>
            <p:cNvCxnSpPr/>
            <p:nvPr/>
          </p:nvCxnSpPr>
          <p:spPr>
            <a:xfrm>
              <a:off x="6228184" y="2204864"/>
              <a:ext cx="36004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940152" y="1988840"/>
              <a:ext cx="57606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dirty="0" err="1" smtClean="0">
                  <a:solidFill>
                    <a:schemeClr val="tx1"/>
                  </a:solidFill>
                </a:rPr>
                <a:t>tete</a:t>
              </a:r>
              <a:endParaRPr lang="fr-FR" sz="13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59" grpId="0" animBg="1"/>
      <p:bldP spid="59" grpId="1" animBg="1"/>
      <p:bldP spid="60" grpId="0" animBg="1"/>
      <p:bldP spid="67" grpId="0" animBg="1"/>
      <p:bldP spid="67" grpId="1" animBg="1"/>
      <p:bldP spid="71" grpId="0" animBg="1"/>
      <p:bldP spid="71" grpId="1" animBg="1"/>
      <p:bldP spid="75" grpId="0" animBg="1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terminale 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484784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Si l’exécution d’un appel récursif n’est jamais suivie par l’exécution d’une autre instruction, cet appel est dit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récursif à droite </a:t>
            </a:r>
            <a:r>
              <a:rPr lang="fr-FR" sz="2400" dirty="0" smtClean="0"/>
              <a:t>ou  </a:t>
            </a:r>
            <a:r>
              <a:rPr lang="fr-FR" sz="2400" b="1" u="sng" dirty="0" smtClean="0">
                <a:solidFill>
                  <a:srgbClr val="FF0000"/>
                </a:solidFill>
              </a:rPr>
              <a:t>récursivité terminale</a:t>
            </a:r>
            <a:r>
              <a:rPr lang="fr-FR" sz="2400" dirty="0" smtClean="0"/>
              <a:t> 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Dans ce type de récursivité, les appels récursifs n'ont pas besoin d'êtres empilés car l'appel suivant remplace simplement l'appel précédent dans le contexte d'exécution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79512" y="1988840"/>
            <a:ext cx="3816424" cy="3888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 </a:t>
            </a:r>
            <a:endParaRPr lang="en-GB" sz="1200" dirty="0" smtClean="0"/>
          </a:p>
          <a:p>
            <a:r>
              <a:rPr lang="fr-FR" sz="1600" dirty="0" smtClean="0">
                <a:solidFill>
                  <a:srgbClr val="FF0000"/>
                </a:solidFill>
              </a:rPr>
              <a:t>@100 : </a:t>
            </a:r>
            <a:r>
              <a:rPr lang="fr-FR" sz="1600" b="1" dirty="0" smtClean="0">
                <a:solidFill>
                  <a:srgbClr val="FF0000"/>
                </a:solidFill>
              </a:rPr>
              <a:t>Procédure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afficheT</a:t>
            </a:r>
            <a:r>
              <a:rPr lang="fr-FR" sz="1600" dirty="0" smtClean="0">
                <a:solidFill>
                  <a:srgbClr val="FF0000"/>
                </a:solidFill>
              </a:rPr>
              <a:t>(E/ n, i : </a:t>
            </a:r>
            <a:r>
              <a:rPr lang="fr-FR" sz="1600" u="sng" dirty="0" smtClean="0">
                <a:solidFill>
                  <a:srgbClr val="FF0000"/>
                </a:solidFill>
              </a:rPr>
              <a:t>entier</a:t>
            </a:r>
            <a:r>
              <a:rPr lang="fr-FR" sz="1600" dirty="0" smtClean="0">
                <a:solidFill>
                  <a:srgbClr val="FF0000"/>
                </a:solidFill>
              </a:rPr>
              <a:t>)   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@101 : </a:t>
            </a:r>
            <a:r>
              <a:rPr lang="fr-FR" sz="1600" b="1" u="sng" dirty="0" smtClean="0">
                <a:solidFill>
                  <a:srgbClr val="FF0000"/>
                </a:solidFill>
              </a:rPr>
              <a:t>Début 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@102 : </a:t>
            </a:r>
            <a:r>
              <a:rPr lang="fr-FR" sz="1600" b="1" u="sng" dirty="0" smtClean="0">
                <a:solidFill>
                  <a:srgbClr val="FF0000"/>
                </a:solidFill>
              </a:rPr>
              <a:t>si</a:t>
            </a:r>
            <a:r>
              <a:rPr lang="fr-FR" sz="1600" dirty="0" smtClean="0">
                <a:solidFill>
                  <a:srgbClr val="FF0000"/>
                </a:solidFill>
              </a:rPr>
              <a:t> (i&lt;=n)  </a:t>
            </a:r>
            <a:r>
              <a:rPr lang="fr-FR" sz="1600" b="1" u="sng" dirty="0" smtClean="0">
                <a:solidFill>
                  <a:srgbClr val="FF0000"/>
                </a:solidFill>
              </a:rPr>
              <a:t>alors</a:t>
            </a:r>
            <a:r>
              <a:rPr lang="fr-FR" sz="1600" dirty="0" smtClean="0">
                <a:solidFill>
                  <a:srgbClr val="FF0000"/>
                </a:solidFill>
              </a:rPr>
              <a:t>   écrire(i);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@103 :                             </a:t>
            </a:r>
            <a:r>
              <a:rPr lang="fr-FR" sz="1600" dirty="0" err="1" smtClean="0">
                <a:solidFill>
                  <a:srgbClr val="FF0000"/>
                </a:solidFill>
              </a:rPr>
              <a:t>afficheT</a:t>
            </a:r>
            <a:r>
              <a:rPr lang="fr-FR" sz="1600" dirty="0" smtClean="0">
                <a:solidFill>
                  <a:srgbClr val="FF0000"/>
                </a:solidFill>
              </a:rPr>
              <a:t> (n, i+1); </a:t>
            </a:r>
            <a:r>
              <a:rPr lang="fr-FR" sz="1600" b="1" u="sng" dirty="0" err="1" smtClean="0">
                <a:solidFill>
                  <a:srgbClr val="FF0000"/>
                </a:solidFill>
              </a:rPr>
              <a:t>fsi</a:t>
            </a:r>
            <a:r>
              <a:rPr lang="fr-FR" sz="1600" dirty="0" smtClean="0">
                <a:solidFill>
                  <a:srgbClr val="FF0000"/>
                </a:solidFill>
              </a:rPr>
              <a:t> 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@104 : </a:t>
            </a:r>
            <a:r>
              <a:rPr lang="en-US" sz="1600" b="1" u="sng" dirty="0" smtClean="0">
                <a:solidFill>
                  <a:srgbClr val="FF0000"/>
                </a:solidFill>
              </a:rPr>
              <a:t>Fin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/>
              <a:t> </a:t>
            </a:r>
            <a:endParaRPr lang="en-GB" sz="1600" dirty="0" smtClean="0"/>
          </a:p>
          <a:p>
            <a:r>
              <a:rPr lang="fr-FR" sz="1600" dirty="0" smtClean="0"/>
              <a:t>@200 : </a:t>
            </a:r>
            <a:r>
              <a:rPr lang="fr-FR" sz="1600" b="1" u="sng" dirty="0" smtClean="0"/>
              <a:t>Début</a:t>
            </a:r>
            <a:r>
              <a:rPr lang="fr-FR" sz="1600" dirty="0" smtClean="0"/>
              <a:t> </a:t>
            </a:r>
            <a:endParaRPr lang="en-GB" sz="1600" dirty="0" smtClean="0"/>
          </a:p>
          <a:p>
            <a:r>
              <a:rPr lang="en-GB" sz="1600" dirty="0" smtClean="0"/>
              <a:t>@201 : n, </a:t>
            </a:r>
            <a:r>
              <a:rPr lang="en-GB" sz="1600" dirty="0" err="1" smtClean="0"/>
              <a:t>i</a:t>
            </a:r>
            <a:r>
              <a:rPr lang="en-GB" sz="1600" dirty="0" smtClean="0"/>
              <a:t> : </a:t>
            </a:r>
            <a:r>
              <a:rPr lang="en-GB" sz="1600" u="sng" dirty="0" err="1" smtClean="0"/>
              <a:t>entier</a:t>
            </a:r>
            <a:r>
              <a:rPr lang="en-GB" sz="1600" dirty="0" smtClean="0"/>
              <a:t> ;</a:t>
            </a:r>
          </a:p>
          <a:p>
            <a:r>
              <a:rPr lang="en-GB" sz="1600" dirty="0" smtClean="0"/>
              <a:t>@202 : n </a:t>
            </a:r>
            <a:r>
              <a:rPr lang="fr-FR" sz="1600" dirty="0" smtClean="0">
                <a:sym typeface="Wingdings"/>
              </a:rPr>
              <a:t></a:t>
            </a:r>
            <a:r>
              <a:rPr lang="en-GB" sz="1600" dirty="0" smtClean="0"/>
              <a:t> 3;</a:t>
            </a:r>
          </a:p>
          <a:p>
            <a:r>
              <a:rPr lang="en-GB" sz="1600" dirty="0" smtClean="0"/>
              <a:t>@203 : </a:t>
            </a:r>
            <a:r>
              <a:rPr lang="en-GB" sz="1600" dirty="0" err="1" smtClean="0"/>
              <a:t>i</a:t>
            </a:r>
            <a:r>
              <a:rPr lang="en-GB" sz="1600" dirty="0" smtClean="0"/>
              <a:t> </a:t>
            </a:r>
            <a:r>
              <a:rPr lang="fr-FR" sz="1600" dirty="0" smtClean="0">
                <a:sym typeface="Wingdings"/>
              </a:rPr>
              <a:t></a:t>
            </a:r>
            <a:r>
              <a:rPr lang="fr-FR" sz="1600" dirty="0" smtClean="0"/>
              <a:t> 1</a:t>
            </a:r>
            <a:r>
              <a:rPr lang="en-GB" sz="1600" dirty="0" smtClean="0"/>
              <a:t> ; </a:t>
            </a:r>
          </a:p>
          <a:p>
            <a:r>
              <a:rPr lang="fr-FR" sz="1600" dirty="0" smtClean="0"/>
              <a:t>@204 : </a:t>
            </a:r>
            <a:r>
              <a:rPr lang="fr-FR" sz="1600" dirty="0" err="1" smtClean="0"/>
              <a:t>afficheT</a:t>
            </a:r>
            <a:r>
              <a:rPr lang="fr-FR" sz="1600" dirty="0" smtClean="0"/>
              <a:t>(n, i);</a:t>
            </a:r>
            <a:endParaRPr lang="en-GB" sz="1600" dirty="0" smtClean="0"/>
          </a:p>
          <a:p>
            <a:r>
              <a:rPr lang="fr-FR" sz="1600" dirty="0" smtClean="0"/>
              <a:t>@205 : </a:t>
            </a:r>
            <a:r>
              <a:rPr lang="fr-FR" sz="1600" b="1" u="sng" dirty="0" smtClean="0"/>
              <a:t>Fin</a:t>
            </a:r>
            <a:endParaRPr lang="en-GB" sz="1600" dirty="0" smtClean="0"/>
          </a:p>
          <a:p>
            <a:r>
              <a:rPr lang="fr-FR" sz="800" dirty="0" smtClean="0"/>
              <a:t> </a:t>
            </a:r>
            <a:endParaRPr lang="en-GB" sz="800" dirty="0" smtClean="0"/>
          </a:p>
          <a:p>
            <a:r>
              <a:rPr lang="fr-FR" sz="800" dirty="0" smtClean="0"/>
              <a:t> </a:t>
            </a:r>
            <a:endParaRPr lang="en-GB" sz="800" dirty="0"/>
          </a:p>
        </p:txBody>
      </p:sp>
      <p:grpSp>
        <p:nvGrpSpPr>
          <p:cNvPr id="2" name="Groupe 36"/>
          <p:cNvGrpSpPr/>
          <p:nvPr/>
        </p:nvGrpSpPr>
        <p:grpSpPr>
          <a:xfrm>
            <a:off x="4181265" y="2420888"/>
            <a:ext cx="1470855" cy="1008112"/>
            <a:chOff x="4181265" y="2420888"/>
            <a:chExt cx="894791" cy="897605"/>
          </a:xfrm>
        </p:grpSpPr>
        <p:cxnSp>
          <p:nvCxnSpPr>
            <p:cNvPr id="25" name="AutoShape 5"/>
            <p:cNvCxnSpPr>
              <a:cxnSpLocks noChangeShapeType="1"/>
            </p:cNvCxnSpPr>
            <p:nvPr/>
          </p:nvCxnSpPr>
          <p:spPr bwMode="auto">
            <a:xfrm>
              <a:off x="4181265" y="2425335"/>
              <a:ext cx="635" cy="884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6"/>
            <p:cNvCxnSpPr>
              <a:cxnSpLocks noChangeShapeType="1"/>
            </p:cNvCxnSpPr>
            <p:nvPr/>
          </p:nvCxnSpPr>
          <p:spPr bwMode="auto">
            <a:xfrm>
              <a:off x="4181265" y="3318493"/>
              <a:ext cx="8947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7"/>
            <p:cNvCxnSpPr>
              <a:cxnSpLocks noChangeShapeType="1"/>
            </p:cNvCxnSpPr>
            <p:nvPr/>
          </p:nvCxnSpPr>
          <p:spPr bwMode="auto">
            <a:xfrm flipV="1">
              <a:off x="5076056" y="2420888"/>
              <a:ext cx="0" cy="889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4211960" y="3140968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@205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2411760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e 67"/>
          <p:cNvGrpSpPr/>
          <p:nvPr/>
        </p:nvGrpSpPr>
        <p:grpSpPr>
          <a:xfrm>
            <a:off x="2195736" y="3645024"/>
            <a:ext cx="5364088" cy="1656184"/>
            <a:chOff x="1979712" y="3789040"/>
            <a:chExt cx="5040560" cy="1656184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1 )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(1&lt;=3)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écrire(1);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2);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1331640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3635896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e 67"/>
          <p:cNvGrpSpPr/>
          <p:nvPr/>
        </p:nvGrpSpPr>
        <p:grpSpPr>
          <a:xfrm>
            <a:off x="2483768" y="3645024"/>
            <a:ext cx="5364088" cy="1656184"/>
            <a:chOff x="1979712" y="3789040"/>
            <a:chExt cx="5040560" cy="1656184"/>
          </a:xfrm>
        </p:grpSpPr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2 )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(2&lt;=3)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écrire(2);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3);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4211960" y="2924944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4211960" y="2708920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oupe 67"/>
          <p:cNvGrpSpPr/>
          <p:nvPr/>
        </p:nvGrpSpPr>
        <p:grpSpPr>
          <a:xfrm>
            <a:off x="2771800" y="3645024"/>
            <a:ext cx="5364088" cy="1656184"/>
            <a:chOff x="1979712" y="3789040"/>
            <a:chExt cx="5040560" cy="1656184"/>
          </a:xfrm>
        </p:grpSpPr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3 )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(3&lt;=3)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écrire(3);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4);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4211960" y="2492896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=3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e 67"/>
          <p:cNvGrpSpPr/>
          <p:nvPr/>
        </p:nvGrpSpPr>
        <p:grpSpPr>
          <a:xfrm>
            <a:off x="3059832" y="3645024"/>
            <a:ext cx="5364088" cy="1656184"/>
            <a:chOff x="1979712" y="3789040"/>
            <a:chExt cx="5040560" cy="1656184"/>
          </a:xfrm>
        </p:grpSpPr>
        <p:sp>
          <p:nvSpPr>
            <p:cNvPr id="50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4 )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(4&lt;=3)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écrire(3);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 ,  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terminale </a:t>
            </a:r>
            <a:endParaRPr lang="en-GB" dirty="0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75" grpId="0" animBg="1"/>
      <p:bldP spid="76" grpId="0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79512" y="2420888"/>
            <a:ext cx="3744416" cy="3528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 </a:t>
            </a:r>
            <a:endParaRPr lang="en-GB" sz="1200" dirty="0" smtClean="0"/>
          </a:p>
          <a:p>
            <a:r>
              <a:rPr lang="fr-FR" sz="1600" dirty="0" smtClean="0">
                <a:solidFill>
                  <a:srgbClr val="FF0000"/>
                </a:solidFill>
              </a:rPr>
              <a:t>@100 : </a:t>
            </a:r>
            <a:r>
              <a:rPr lang="fr-FR" sz="1600" b="1" dirty="0" smtClean="0">
                <a:solidFill>
                  <a:srgbClr val="FF0000"/>
                </a:solidFill>
              </a:rPr>
              <a:t>Procédure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afficheT</a:t>
            </a:r>
            <a:r>
              <a:rPr lang="fr-FR" sz="1600" dirty="0" smtClean="0">
                <a:solidFill>
                  <a:srgbClr val="FF0000"/>
                </a:solidFill>
              </a:rPr>
              <a:t>(E/ n, i : </a:t>
            </a:r>
            <a:r>
              <a:rPr lang="fr-FR" sz="1600" u="sng" dirty="0" smtClean="0">
                <a:solidFill>
                  <a:srgbClr val="FF0000"/>
                </a:solidFill>
              </a:rPr>
              <a:t>entier</a:t>
            </a:r>
            <a:r>
              <a:rPr lang="fr-FR" sz="1600" dirty="0" smtClean="0">
                <a:solidFill>
                  <a:srgbClr val="FF0000"/>
                </a:solidFill>
              </a:rPr>
              <a:t>)   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@101 : </a:t>
            </a:r>
            <a:r>
              <a:rPr lang="fr-FR" sz="1600" b="1" u="sng" dirty="0" smtClean="0">
                <a:solidFill>
                  <a:srgbClr val="FF0000"/>
                </a:solidFill>
              </a:rPr>
              <a:t>Début 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@102 : </a:t>
            </a:r>
            <a:r>
              <a:rPr lang="fr-FR" sz="1600" b="1" u="sng" dirty="0" smtClean="0">
                <a:solidFill>
                  <a:srgbClr val="FF0000"/>
                </a:solidFill>
              </a:rPr>
              <a:t>si</a:t>
            </a:r>
            <a:r>
              <a:rPr lang="fr-FR" sz="1600" dirty="0" smtClean="0">
                <a:solidFill>
                  <a:srgbClr val="FF0000"/>
                </a:solidFill>
              </a:rPr>
              <a:t> (i&lt;=n)  </a:t>
            </a:r>
            <a:r>
              <a:rPr lang="fr-FR" sz="1600" b="1" u="sng" dirty="0" smtClean="0">
                <a:solidFill>
                  <a:srgbClr val="FF0000"/>
                </a:solidFill>
              </a:rPr>
              <a:t>alors</a:t>
            </a:r>
            <a:r>
              <a:rPr lang="fr-FR" sz="1600" dirty="0" smtClean="0">
                <a:solidFill>
                  <a:srgbClr val="FF0000"/>
                </a:solidFill>
              </a:rPr>
              <a:t>   écrire(i);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@103 :                             </a:t>
            </a:r>
            <a:r>
              <a:rPr lang="fr-FR" sz="1600" dirty="0" err="1" smtClean="0">
                <a:solidFill>
                  <a:srgbClr val="FF0000"/>
                </a:solidFill>
              </a:rPr>
              <a:t>afficheT</a:t>
            </a:r>
            <a:r>
              <a:rPr lang="fr-FR" sz="1600" dirty="0" smtClean="0">
                <a:solidFill>
                  <a:srgbClr val="FF0000"/>
                </a:solidFill>
              </a:rPr>
              <a:t> (n, i+1); </a:t>
            </a:r>
            <a:r>
              <a:rPr lang="fr-FR" sz="1600" b="1" u="sng" dirty="0" err="1" smtClean="0">
                <a:solidFill>
                  <a:srgbClr val="FF0000"/>
                </a:solidFill>
              </a:rPr>
              <a:t>fsi</a:t>
            </a:r>
            <a:r>
              <a:rPr lang="fr-FR" sz="1600" dirty="0" smtClean="0">
                <a:solidFill>
                  <a:srgbClr val="FF0000"/>
                </a:solidFill>
              </a:rPr>
              <a:t> 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@104 : </a:t>
            </a:r>
            <a:r>
              <a:rPr lang="en-US" sz="1600" b="1" u="sng" dirty="0" smtClean="0">
                <a:solidFill>
                  <a:srgbClr val="FF0000"/>
                </a:solidFill>
              </a:rPr>
              <a:t>Fin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  <a:endParaRPr lang="en-GB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/>
              <a:t> </a:t>
            </a:r>
            <a:endParaRPr lang="en-GB" sz="1600" dirty="0" smtClean="0"/>
          </a:p>
          <a:p>
            <a:r>
              <a:rPr lang="fr-FR" sz="1600" dirty="0" smtClean="0"/>
              <a:t>@200 : </a:t>
            </a:r>
            <a:r>
              <a:rPr lang="fr-FR" sz="1600" b="1" u="sng" dirty="0" smtClean="0"/>
              <a:t>Début</a:t>
            </a:r>
            <a:r>
              <a:rPr lang="fr-FR" sz="1600" dirty="0" smtClean="0"/>
              <a:t> </a:t>
            </a:r>
            <a:endParaRPr lang="en-GB" sz="1600" dirty="0" smtClean="0"/>
          </a:p>
          <a:p>
            <a:r>
              <a:rPr lang="en-GB" sz="1600" dirty="0" smtClean="0"/>
              <a:t>@201 : n, </a:t>
            </a:r>
            <a:r>
              <a:rPr lang="en-GB" sz="1600" dirty="0" err="1" smtClean="0"/>
              <a:t>i</a:t>
            </a:r>
            <a:r>
              <a:rPr lang="en-GB" sz="1600" dirty="0" smtClean="0"/>
              <a:t> : </a:t>
            </a:r>
            <a:r>
              <a:rPr lang="en-GB" sz="1600" u="sng" dirty="0" err="1" smtClean="0"/>
              <a:t>entier</a:t>
            </a:r>
            <a:r>
              <a:rPr lang="en-GB" sz="1600" dirty="0" smtClean="0"/>
              <a:t> ;</a:t>
            </a:r>
          </a:p>
          <a:p>
            <a:r>
              <a:rPr lang="en-GB" sz="1600" dirty="0" smtClean="0"/>
              <a:t>@202 : n </a:t>
            </a:r>
            <a:r>
              <a:rPr lang="fr-FR" sz="1600" dirty="0" smtClean="0">
                <a:sym typeface="Wingdings"/>
              </a:rPr>
              <a:t></a:t>
            </a:r>
            <a:r>
              <a:rPr lang="en-GB" sz="1600" dirty="0" smtClean="0"/>
              <a:t> 3;</a:t>
            </a:r>
          </a:p>
          <a:p>
            <a:r>
              <a:rPr lang="en-GB" sz="1600" dirty="0" smtClean="0"/>
              <a:t>@203 : </a:t>
            </a:r>
            <a:r>
              <a:rPr lang="en-GB" sz="1600" dirty="0" err="1" smtClean="0"/>
              <a:t>i</a:t>
            </a:r>
            <a:r>
              <a:rPr lang="en-GB" sz="1600" dirty="0" smtClean="0"/>
              <a:t> </a:t>
            </a:r>
            <a:r>
              <a:rPr lang="fr-FR" sz="1600" dirty="0" smtClean="0">
                <a:sym typeface="Wingdings"/>
              </a:rPr>
              <a:t></a:t>
            </a:r>
            <a:r>
              <a:rPr lang="fr-FR" sz="1600" dirty="0" smtClean="0"/>
              <a:t> 1</a:t>
            </a:r>
            <a:r>
              <a:rPr lang="en-GB" sz="1600" dirty="0" smtClean="0"/>
              <a:t> ; </a:t>
            </a:r>
          </a:p>
          <a:p>
            <a:r>
              <a:rPr lang="fr-FR" sz="1600" dirty="0" smtClean="0"/>
              <a:t>@204 : </a:t>
            </a:r>
            <a:r>
              <a:rPr lang="fr-FR" sz="1600" dirty="0" err="1" smtClean="0"/>
              <a:t>afficheT</a:t>
            </a:r>
            <a:r>
              <a:rPr lang="fr-FR" sz="1600" dirty="0" smtClean="0"/>
              <a:t>(n, i);</a:t>
            </a:r>
            <a:endParaRPr lang="en-GB" sz="1600" dirty="0" smtClean="0"/>
          </a:p>
          <a:p>
            <a:r>
              <a:rPr lang="fr-FR" sz="1600" dirty="0" smtClean="0"/>
              <a:t>@205 : </a:t>
            </a:r>
            <a:r>
              <a:rPr lang="fr-FR" sz="1600" b="1" u="sng" dirty="0" smtClean="0"/>
              <a:t>Fin</a:t>
            </a:r>
            <a:endParaRPr lang="en-GB" sz="1600" dirty="0" smtClean="0"/>
          </a:p>
          <a:p>
            <a:r>
              <a:rPr lang="fr-FR" sz="800" dirty="0" smtClean="0"/>
              <a:t> </a:t>
            </a:r>
            <a:endParaRPr lang="en-GB" sz="800" dirty="0" smtClean="0"/>
          </a:p>
          <a:p>
            <a:r>
              <a:rPr lang="fr-FR" sz="800" dirty="0" smtClean="0"/>
              <a:t> </a:t>
            </a:r>
            <a:endParaRPr lang="en-GB" sz="800" dirty="0"/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2411760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e 67"/>
          <p:cNvGrpSpPr/>
          <p:nvPr/>
        </p:nvGrpSpPr>
        <p:grpSpPr>
          <a:xfrm>
            <a:off x="2051720" y="4005064"/>
            <a:ext cx="5364088" cy="1656184"/>
            <a:chOff x="1979712" y="3789040"/>
            <a:chExt cx="5040560" cy="1656184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1 )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(1&lt;=3)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écrire(1);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2);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1331640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3635896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67"/>
          <p:cNvGrpSpPr/>
          <p:nvPr/>
        </p:nvGrpSpPr>
        <p:grpSpPr>
          <a:xfrm>
            <a:off x="2339752" y="4005064"/>
            <a:ext cx="5364088" cy="1656184"/>
            <a:chOff x="1979712" y="3789040"/>
            <a:chExt cx="5040560" cy="1656184"/>
          </a:xfrm>
        </p:grpSpPr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2 )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(2&lt;=3)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écrire(2);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3);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e 67"/>
          <p:cNvGrpSpPr/>
          <p:nvPr/>
        </p:nvGrpSpPr>
        <p:grpSpPr>
          <a:xfrm>
            <a:off x="2627784" y="4005064"/>
            <a:ext cx="5364088" cy="1656184"/>
            <a:chOff x="1979712" y="3789040"/>
            <a:chExt cx="5040560" cy="1656184"/>
          </a:xfrm>
        </p:grpSpPr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3 )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(3&lt;=3)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écrire(3);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4);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e 67"/>
          <p:cNvGrpSpPr/>
          <p:nvPr/>
        </p:nvGrpSpPr>
        <p:grpSpPr>
          <a:xfrm>
            <a:off x="2915816" y="4005064"/>
            <a:ext cx="5364088" cy="1656184"/>
            <a:chOff x="1979712" y="3789040"/>
            <a:chExt cx="5040560" cy="1656184"/>
          </a:xfrm>
        </p:grpSpPr>
        <p:sp>
          <p:nvSpPr>
            <p:cNvPr id="50" name="Line 25"/>
            <p:cNvSpPr>
              <a:spLocks noChangeShapeType="1"/>
            </p:cNvSpPr>
            <p:nvPr/>
          </p:nvSpPr>
          <p:spPr bwMode="auto">
            <a:xfrm flipV="1">
              <a:off x="1979712" y="4653135"/>
              <a:ext cx="1944216" cy="457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3096344" cy="16561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4 )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(4&lt;=3)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 écrire(3);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 ,  );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terminale 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251520" y="98072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Dans ce type de récursivité, les appels récursifs n'ont pas besoin d'êtres empilés car l'appel suivant remplace simplement l'appel précédent dans le contexte d'exécution.</a:t>
            </a: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24</a:t>
            </a:fld>
            <a:endParaRPr lang="en-GB"/>
          </a:p>
        </p:txBody>
      </p:sp>
      <p:grpSp>
        <p:nvGrpSpPr>
          <p:cNvPr id="21" name="Groupe 36"/>
          <p:cNvGrpSpPr/>
          <p:nvPr/>
        </p:nvGrpSpPr>
        <p:grpSpPr>
          <a:xfrm>
            <a:off x="4181265" y="2420888"/>
            <a:ext cx="1470855" cy="1008112"/>
            <a:chOff x="4181265" y="2420888"/>
            <a:chExt cx="894791" cy="897605"/>
          </a:xfrm>
        </p:grpSpPr>
        <p:cxnSp>
          <p:nvCxnSpPr>
            <p:cNvPr id="22" name="AutoShape 5"/>
            <p:cNvCxnSpPr>
              <a:cxnSpLocks noChangeShapeType="1"/>
            </p:cNvCxnSpPr>
            <p:nvPr/>
          </p:nvCxnSpPr>
          <p:spPr bwMode="auto">
            <a:xfrm>
              <a:off x="4181265" y="2425335"/>
              <a:ext cx="635" cy="884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6"/>
            <p:cNvCxnSpPr>
              <a:cxnSpLocks noChangeShapeType="1"/>
            </p:cNvCxnSpPr>
            <p:nvPr/>
          </p:nvCxnSpPr>
          <p:spPr bwMode="auto">
            <a:xfrm>
              <a:off x="4181265" y="3318493"/>
              <a:ext cx="8947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7"/>
            <p:cNvCxnSpPr>
              <a:cxnSpLocks noChangeShapeType="1"/>
            </p:cNvCxnSpPr>
            <p:nvPr/>
          </p:nvCxnSpPr>
          <p:spPr bwMode="auto">
            <a:xfrm flipV="1">
              <a:off x="5076056" y="2420888"/>
              <a:ext cx="0" cy="889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211960" y="3140968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@205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5" grpId="0" animBg="1"/>
      <p:bldP spid="76" grpId="0" animBg="1"/>
      <p:bldP spid="26" grpId="0" animBg="1"/>
      <p:bldP spid="2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non terminale 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48478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Une action récursive est dite </a:t>
            </a:r>
            <a:r>
              <a:rPr lang="fr-FR" sz="2400" u="sng" dirty="0" smtClean="0">
                <a:solidFill>
                  <a:srgbClr val="FF0000"/>
                </a:solidFill>
              </a:rPr>
              <a:t>non terminale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si l’exécution d’un appel récursif est suivie par l’exécution d’une autre instruction ou l'appel récursif est utilisé pour réaliser un traitement. Une action récursive </a:t>
            </a:r>
            <a:r>
              <a:rPr lang="fr-FR" sz="2400" b="1" u="sng" dirty="0" smtClean="0">
                <a:solidFill>
                  <a:srgbClr val="FF0000"/>
                </a:solidFill>
              </a:rPr>
              <a:t>non terminale nécessite une pile</a:t>
            </a:r>
            <a:r>
              <a:rPr lang="fr-FR" sz="2400" dirty="0" smtClean="0"/>
              <a:t>. </a:t>
            </a:r>
            <a:endParaRPr lang="en-GB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79512" y="2420888"/>
            <a:ext cx="3312368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 </a:t>
            </a:r>
            <a:endParaRPr lang="en-GB" sz="1200" dirty="0" smtClean="0"/>
          </a:p>
          <a:p>
            <a:r>
              <a:rPr lang="fr-FR" sz="1400" dirty="0" smtClean="0">
                <a:solidFill>
                  <a:srgbClr val="FF0000"/>
                </a:solidFill>
              </a:rPr>
              <a:t>@100 : </a:t>
            </a:r>
            <a:r>
              <a:rPr lang="fr-FR" sz="1400" b="1" dirty="0" smtClean="0">
                <a:solidFill>
                  <a:srgbClr val="FF0000"/>
                </a:solidFill>
              </a:rPr>
              <a:t>Procédure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afficheNT</a:t>
            </a:r>
            <a:r>
              <a:rPr lang="fr-FR" sz="1400" dirty="0" smtClean="0">
                <a:solidFill>
                  <a:srgbClr val="FF0000"/>
                </a:solidFill>
              </a:rPr>
              <a:t>(E/ n, i : </a:t>
            </a:r>
            <a:r>
              <a:rPr lang="fr-FR" sz="1400" u="sng" dirty="0" smtClean="0">
                <a:solidFill>
                  <a:srgbClr val="FF0000"/>
                </a:solidFill>
              </a:rPr>
              <a:t>entier</a:t>
            </a:r>
            <a:r>
              <a:rPr lang="fr-FR" sz="1400" dirty="0" smtClean="0">
                <a:solidFill>
                  <a:srgbClr val="FF0000"/>
                </a:solidFill>
              </a:rPr>
              <a:t>)   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@101 : </a:t>
            </a:r>
            <a:r>
              <a:rPr lang="fr-FR" sz="1400" b="1" u="sng" dirty="0" smtClean="0">
                <a:solidFill>
                  <a:srgbClr val="FF0000"/>
                </a:solidFill>
              </a:rPr>
              <a:t>Début 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@102 : </a:t>
            </a:r>
            <a:r>
              <a:rPr lang="fr-FR" sz="1400" b="1" u="sng" dirty="0" smtClean="0">
                <a:solidFill>
                  <a:srgbClr val="FF0000"/>
                </a:solidFill>
              </a:rPr>
              <a:t>si</a:t>
            </a:r>
            <a:r>
              <a:rPr lang="fr-FR" sz="1400" dirty="0" smtClean="0">
                <a:solidFill>
                  <a:srgbClr val="FF0000"/>
                </a:solidFill>
              </a:rPr>
              <a:t> (i&lt;=n)  </a:t>
            </a:r>
            <a:r>
              <a:rPr lang="fr-FR" sz="1400" b="1" u="sng" dirty="0" smtClean="0">
                <a:solidFill>
                  <a:srgbClr val="FF0000"/>
                </a:solidFill>
              </a:rPr>
              <a:t>alors   </a:t>
            </a:r>
            <a:r>
              <a:rPr lang="fr-FR" sz="1400" dirty="0" err="1" smtClean="0">
                <a:solidFill>
                  <a:srgbClr val="FF0000"/>
                </a:solidFill>
              </a:rPr>
              <a:t>afficheNT</a:t>
            </a:r>
            <a:r>
              <a:rPr lang="fr-FR" sz="1400" dirty="0" smtClean="0">
                <a:solidFill>
                  <a:srgbClr val="FF0000"/>
                </a:solidFill>
              </a:rPr>
              <a:t> (n, i+1); 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@103 :                              écrire(i);      </a:t>
            </a:r>
            <a:r>
              <a:rPr lang="fr-FR" sz="1400" b="1" u="sng" dirty="0" err="1" smtClean="0">
                <a:solidFill>
                  <a:srgbClr val="FF0000"/>
                </a:solidFill>
              </a:rPr>
              <a:t>fsi</a:t>
            </a:r>
            <a:r>
              <a:rPr lang="fr-FR" sz="1400" dirty="0" smtClean="0">
                <a:solidFill>
                  <a:srgbClr val="FF0000"/>
                </a:solidFill>
              </a:rPr>
              <a:t> ;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@104 : </a:t>
            </a:r>
            <a:r>
              <a:rPr lang="en-US" sz="1400" b="1" u="sng" dirty="0" smtClean="0">
                <a:solidFill>
                  <a:srgbClr val="FF0000"/>
                </a:solidFill>
              </a:rPr>
              <a:t>Fin</a:t>
            </a:r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fr-FR" sz="1400" dirty="0" smtClean="0"/>
              <a:t> </a:t>
            </a:r>
            <a:endParaRPr lang="en-GB" sz="1400" dirty="0" smtClean="0"/>
          </a:p>
          <a:p>
            <a:r>
              <a:rPr lang="fr-FR" sz="1400" dirty="0" smtClean="0"/>
              <a:t>@200 : </a:t>
            </a:r>
            <a:r>
              <a:rPr lang="fr-FR" sz="1400" b="1" u="sng" dirty="0" smtClean="0"/>
              <a:t>Début</a:t>
            </a:r>
            <a:r>
              <a:rPr lang="fr-FR" sz="1400" dirty="0" smtClean="0"/>
              <a:t> </a:t>
            </a:r>
            <a:endParaRPr lang="en-GB" sz="1400" dirty="0" smtClean="0"/>
          </a:p>
          <a:p>
            <a:r>
              <a:rPr lang="en-GB" sz="1400" dirty="0" smtClean="0"/>
              <a:t>@201 : n, </a:t>
            </a:r>
            <a:r>
              <a:rPr lang="en-GB" sz="1400" dirty="0" err="1" smtClean="0"/>
              <a:t>i</a:t>
            </a:r>
            <a:r>
              <a:rPr lang="en-GB" sz="1400" dirty="0" smtClean="0"/>
              <a:t> : </a:t>
            </a:r>
            <a:r>
              <a:rPr lang="en-GB" sz="1400" u="sng" dirty="0" err="1" smtClean="0"/>
              <a:t>entier</a:t>
            </a:r>
            <a:r>
              <a:rPr lang="en-GB" sz="1400" dirty="0" smtClean="0"/>
              <a:t> ;</a:t>
            </a:r>
          </a:p>
          <a:p>
            <a:r>
              <a:rPr lang="en-GB" sz="1400" dirty="0" smtClean="0"/>
              <a:t>@202 : n </a:t>
            </a:r>
            <a:r>
              <a:rPr lang="fr-FR" sz="1400" dirty="0" smtClean="0">
                <a:sym typeface="Wingdings"/>
              </a:rPr>
              <a:t></a:t>
            </a:r>
            <a:r>
              <a:rPr lang="en-GB" sz="1400" dirty="0" smtClean="0"/>
              <a:t> 3;</a:t>
            </a:r>
          </a:p>
          <a:p>
            <a:r>
              <a:rPr lang="en-GB" sz="1400" dirty="0" smtClean="0"/>
              <a:t>@203 :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fr-FR" sz="1400" dirty="0" smtClean="0">
                <a:sym typeface="Wingdings"/>
              </a:rPr>
              <a:t></a:t>
            </a:r>
            <a:r>
              <a:rPr lang="fr-FR" sz="1400" dirty="0" smtClean="0"/>
              <a:t> 1</a:t>
            </a:r>
            <a:r>
              <a:rPr lang="en-GB" sz="1400" dirty="0" smtClean="0"/>
              <a:t> ; </a:t>
            </a:r>
          </a:p>
          <a:p>
            <a:r>
              <a:rPr lang="fr-FR" sz="1400" dirty="0" smtClean="0"/>
              <a:t>@204 : </a:t>
            </a:r>
            <a:r>
              <a:rPr lang="fr-FR" sz="1400" dirty="0" err="1" smtClean="0"/>
              <a:t>afficheNT</a:t>
            </a:r>
            <a:r>
              <a:rPr lang="fr-FR" sz="1400" dirty="0" smtClean="0"/>
              <a:t>(3, 1);</a:t>
            </a:r>
            <a:endParaRPr lang="en-GB" sz="1400" dirty="0" smtClean="0"/>
          </a:p>
          <a:p>
            <a:r>
              <a:rPr lang="fr-FR" sz="1400" dirty="0" smtClean="0"/>
              <a:t>@205 : </a:t>
            </a:r>
            <a:r>
              <a:rPr lang="fr-FR" sz="1400" b="1" u="sng" dirty="0" smtClean="0"/>
              <a:t>Fin</a:t>
            </a:r>
            <a:endParaRPr lang="en-GB" sz="1400" dirty="0" smtClean="0"/>
          </a:p>
          <a:p>
            <a:r>
              <a:rPr lang="fr-FR" sz="800" dirty="0" smtClean="0"/>
              <a:t> </a:t>
            </a:r>
            <a:endParaRPr lang="en-GB" sz="800" dirty="0" smtClean="0"/>
          </a:p>
          <a:p>
            <a:r>
              <a:rPr lang="fr-FR" sz="800" dirty="0" smtClean="0"/>
              <a:t> </a:t>
            </a:r>
            <a:endParaRPr lang="en-GB" sz="800" dirty="0"/>
          </a:p>
        </p:txBody>
      </p:sp>
      <p:grpSp>
        <p:nvGrpSpPr>
          <p:cNvPr id="2" name="Groupe 36"/>
          <p:cNvGrpSpPr/>
          <p:nvPr/>
        </p:nvGrpSpPr>
        <p:grpSpPr>
          <a:xfrm>
            <a:off x="4181265" y="2420888"/>
            <a:ext cx="1470855" cy="1008112"/>
            <a:chOff x="4181265" y="2420888"/>
            <a:chExt cx="894791" cy="897605"/>
          </a:xfrm>
        </p:grpSpPr>
        <p:cxnSp>
          <p:nvCxnSpPr>
            <p:cNvPr id="25" name="AutoShape 5"/>
            <p:cNvCxnSpPr>
              <a:cxnSpLocks noChangeShapeType="1"/>
            </p:cNvCxnSpPr>
            <p:nvPr/>
          </p:nvCxnSpPr>
          <p:spPr bwMode="auto">
            <a:xfrm>
              <a:off x="4181265" y="2425335"/>
              <a:ext cx="635" cy="884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6"/>
            <p:cNvCxnSpPr>
              <a:cxnSpLocks noChangeShapeType="1"/>
            </p:cNvCxnSpPr>
            <p:nvPr/>
          </p:nvCxnSpPr>
          <p:spPr bwMode="auto">
            <a:xfrm>
              <a:off x="4181265" y="3318493"/>
              <a:ext cx="8947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7"/>
            <p:cNvCxnSpPr>
              <a:cxnSpLocks noChangeShapeType="1"/>
            </p:cNvCxnSpPr>
            <p:nvPr/>
          </p:nvCxnSpPr>
          <p:spPr bwMode="auto">
            <a:xfrm flipV="1">
              <a:off x="5076056" y="2420888"/>
              <a:ext cx="0" cy="8893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4211960" y="3140968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@205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2411760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e 67"/>
          <p:cNvGrpSpPr/>
          <p:nvPr/>
        </p:nvGrpSpPr>
        <p:grpSpPr>
          <a:xfrm>
            <a:off x="1979713" y="3429000"/>
            <a:ext cx="4464496" cy="1512168"/>
            <a:chOff x="2435300" y="3789040"/>
            <a:chExt cx="4195225" cy="1512168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V="1">
              <a:off x="2435300" y="4653133"/>
              <a:ext cx="1488628" cy="648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AutoShape 16"/>
            <p:cNvSpPr>
              <a:spLocks noChangeArrowheads="1"/>
            </p:cNvSpPr>
            <p:nvPr/>
          </p:nvSpPr>
          <p:spPr bwMode="auto">
            <a:xfrm>
              <a:off x="3923928" y="3789040"/>
              <a:ext cx="2706597" cy="115212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afficheNT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1 )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(1&lt;=3)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2);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écrire(1);    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4067944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899592" y="6165304"/>
            <a:ext cx="79208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67"/>
          <p:cNvGrpSpPr/>
          <p:nvPr/>
        </p:nvGrpSpPr>
        <p:grpSpPr>
          <a:xfrm>
            <a:off x="5508103" y="1916832"/>
            <a:ext cx="3240361" cy="2016223"/>
            <a:chOff x="3603670" y="3356992"/>
            <a:chExt cx="3416602" cy="2016223"/>
          </a:xfrm>
        </p:grpSpPr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V="1">
              <a:off x="3603670" y="4653134"/>
              <a:ext cx="320257" cy="720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3923927" y="3356992"/>
              <a:ext cx="3096345" cy="12241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afficheNT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2 )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(2&lt;=3)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3);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écrire(2);    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4211960" y="2924944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4211960" y="2708920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auto">
          <a:xfrm>
            <a:off x="4211960" y="2492896"/>
            <a:ext cx="1368152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n=3,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=3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, @103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Récursivité terminale 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251520" y="98072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Dans ce type de récursivité, les appels récursifs doivent d'êtres empilés car l'appel récursif est suivi par d’autres instructions.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6084168" y="2564904"/>
            <a:ext cx="2891650" cy="3096343"/>
            <a:chOff x="4741198" y="2400721"/>
            <a:chExt cx="2891650" cy="3384442"/>
          </a:xfrm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5544616" y="2400721"/>
              <a:ext cx="564734" cy="2108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4741198" y="4542554"/>
              <a:ext cx="2891650" cy="12426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afficheNT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3 )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(3&lt;=3)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b="1" dirty="0" smtClean="0">
                  <a:solidFill>
                    <a:srgbClr val="FF0000"/>
                  </a:solidFill>
                </a:rPr>
                <a:t> 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afficheT</a:t>
              </a:r>
              <a:r>
                <a:rPr lang="fr-FR" sz="1300" dirty="0" smtClean="0">
                  <a:solidFill>
                    <a:srgbClr val="FF0000"/>
                  </a:solidFill>
                </a:rPr>
                <a:t> (3, 4);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écrire(3);     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267744" y="5157192"/>
            <a:ext cx="5652119" cy="1296144"/>
            <a:chOff x="3995937" y="1844825"/>
            <a:chExt cx="5652119" cy="1296144"/>
          </a:xfrm>
        </p:grpSpPr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>
              <a:off x="6911752" y="1844825"/>
              <a:ext cx="2736304" cy="792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3995937" y="1889449"/>
              <a:ext cx="2915816" cy="12515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fr-FR" sz="1300" dirty="0" smtClean="0">
                  <a:solidFill>
                    <a:srgbClr val="FF0000"/>
                  </a:solidFill>
                </a:rPr>
                <a:t>@100 :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afficheNT</a:t>
              </a:r>
              <a:r>
                <a:rPr lang="fr-FR" sz="1300" dirty="0" smtClean="0">
                  <a:solidFill>
                    <a:srgbClr val="FF0000"/>
                  </a:solidFill>
                </a:rPr>
                <a:t>(3, 4 )  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@101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Début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@102 :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si</a:t>
              </a:r>
              <a:r>
                <a:rPr lang="fr-FR" sz="1300" dirty="0" smtClean="0">
                  <a:solidFill>
                    <a:srgbClr val="FF0000"/>
                  </a:solidFill>
                </a:rPr>
                <a:t> (4&lt;=3)  </a:t>
              </a:r>
              <a:r>
                <a:rPr lang="fr-FR" sz="1300" b="1" u="sng" dirty="0" smtClean="0">
                  <a:solidFill>
                    <a:srgbClr val="FF0000"/>
                  </a:solidFill>
                </a:rPr>
                <a:t>alors</a:t>
              </a:r>
              <a:r>
                <a:rPr lang="fr-FR" sz="1300" dirty="0" smtClean="0">
                  <a:solidFill>
                    <a:srgbClr val="FF0000"/>
                  </a:solidFill>
                </a:rPr>
                <a:t>  </a:t>
              </a:r>
              <a:r>
                <a:rPr lang="fr-FR" sz="1300" dirty="0" err="1" smtClean="0">
                  <a:solidFill>
                    <a:srgbClr val="FF0000"/>
                  </a:solidFill>
                </a:rPr>
                <a:t>afficheNT</a:t>
              </a:r>
              <a:r>
                <a:rPr lang="fr-FR" sz="1300" dirty="0" smtClean="0">
                  <a:solidFill>
                    <a:srgbClr val="FF0000"/>
                  </a:solidFill>
                </a:rPr>
                <a:t> ( ,  ); 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fr-FR" sz="1300" dirty="0" smtClean="0">
                  <a:solidFill>
                    <a:srgbClr val="FF0000"/>
                  </a:solidFill>
                </a:rPr>
                <a:t>@103 :                             écrire( );     </a:t>
              </a:r>
              <a:r>
                <a:rPr lang="fr-FR" sz="1300" b="1" u="sng" dirty="0" err="1" smtClean="0">
                  <a:solidFill>
                    <a:srgbClr val="FF0000"/>
                  </a:solidFill>
                </a:rPr>
                <a:t>fsi</a:t>
              </a:r>
              <a:r>
                <a:rPr lang="fr-FR" sz="1300" dirty="0" smtClean="0">
                  <a:solidFill>
                    <a:srgbClr val="FF0000"/>
                  </a:solidFill>
                </a:rPr>
                <a:t> ;</a:t>
              </a:r>
              <a:endParaRPr lang="en-GB" sz="1300" dirty="0" smtClean="0">
                <a:solidFill>
                  <a:srgbClr val="FF0000"/>
                </a:solidFill>
              </a:endParaRPr>
            </a:p>
            <a:p>
              <a:r>
                <a:rPr lang="en-US" sz="1300" dirty="0" smtClean="0">
                  <a:solidFill>
                    <a:srgbClr val="FF0000"/>
                  </a:solidFill>
                </a:rPr>
                <a:t>@104 : </a:t>
              </a:r>
              <a:r>
                <a:rPr lang="en-US" sz="1300" b="1" u="sng" dirty="0" smtClean="0">
                  <a:solidFill>
                    <a:srgbClr val="FF0000"/>
                  </a:solidFill>
                </a:rPr>
                <a:t>Fin</a:t>
              </a:r>
              <a:r>
                <a:rPr lang="en-US" sz="1300" dirty="0" smtClean="0">
                  <a:solidFill>
                    <a:srgbClr val="FF0000"/>
                  </a:solidFill>
                </a:rPr>
                <a:t>;</a:t>
              </a:r>
              <a:endParaRPr lang="en-GB" sz="13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75" grpId="0" animBg="1"/>
      <p:bldP spid="76" grpId="0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La récursivité est souvent couteuse </a:t>
            </a:r>
            <a:endParaRPr lang="en-GB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Les nombres de </a:t>
            </a:r>
            <a:r>
              <a:rPr lang="fr-FR" sz="2400" dirty="0" err="1" smtClean="0"/>
              <a:t>Fibonnaci</a:t>
            </a:r>
            <a:r>
              <a:rPr lang="fr-FR" sz="2400" dirty="0" smtClean="0"/>
              <a:t> : F</a:t>
            </a:r>
            <a:r>
              <a:rPr lang="fr-FR" sz="2400" baseline="-25000" dirty="0" smtClean="0"/>
              <a:t>0</a:t>
            </a:r>
            <a:r>
              <a:rPr lang="fr-FR" sz="2400" dirty="0" smtClean="0"/>
              <a:t>=0, F</a:t>
            </a:r>
            <a:r>
              <a:rPr lang="fr-FR" sz="2400" baseline="-25000" dirty="0" smtClean="0"/>
              <a:t>1</a:t>
            </a:r>
            <a:r>
              <a:rPr lang="fr-FR" sz="2400" dirty="0" smtClean="0"/>
              <a:t>=1</a:t>
            </a:r>
            <a:endParaRPr lang="en-GB" sz="2400" dirty="0" smtClean="0"/>
          </a:p>
          <a:p>
            <a:r>
              <a:rPr lang="fr-FR" sz="2400" dirty="0" smtClean="0"/>
              <a:t>                                                  F</a:t>
            </a:r>
            <a:r>
              <a:rPr lang="fr-FR" sz="2400" baseline="-25000" dirty="0" smtClean="0"/>
              <a:t>n</a:t>
            </a:r>
            <a:r>
              <a:rPr lang="fr-FR" sz="2400" dirty="0" smtClean="0"/>
              <a:t>=F</a:t>
            </a:r>
            <a:r>
              <a:rPr lang="fr-FR" sz="2400" baseline="-25000" dirty="0" smtClean="0"/>
              <a:t>n-1</a:t>
            </a:r>
            <a:r>
              <a:rPr lang="fr-FR" sz="2400" dirty="0" smtClean="0"/>
              <a:t> + F</a:t>
            </a:r>
            <a:r>
              <a:rPr lang="fr-FR" sz="2400" baseline="-25000" dirty="0" smtClean="0"/>
              <a:t>n-2</a:t>
            </a:r>
            <a:r>
              <a:rPr lang="fr-FR" sz="2400" dirty="0" smtClean="0"/>
              <a:t>   n&gt;=2</a:t>
            </a:r>
          </a:p>
          <a:p>
            <a:endParaRPr lang="fr-FR" sz="2400" dirty="0" smtClean="0"/>
          </a:p>
          <a:p>
            <a:r>
              <a:rPr lang="fr-FR" sz="2400" b="1" dirty="0" smtClean="0"/>
              <a:t>Fonction</a:t>
            </a:r>
            <a:r>
              <a:rPr lang="fr-FR" sz="2400" dirty="0" smtClean="0"/>
              <a:t> </a:t>
            </a:r>
            <a:r>
              <a:rPr lang="fr-FR" sz="2400" dirty="0" err="1" smtClean="0"/>
              <a:t>Fib</a:t>
            </a:r>
            <a:r>
              <a:rPr lang="fr-FR" sz="2400" dirty="0" smtClean="0"/>
              <a:t>(E/ n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)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 </a:t>
            </a:r>
            <a:endParaRPr lang="en-GB" sz="2400" dirty="0" smtClean="0"/>
          </a:p>
          <a:p>
            <a:r>
              <a:rPr lang="fr-FR" sz="2400" b="1" u="sng" dirty="0" smtClean="0"/>
              <a:t>Début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(n=0)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0;</a:t>
            </a:r>
            <a:endParaRPr lang="en-GB" sz="2400" dirty="0" smtClean="0"/>
          </a:p>
          <a:p>
            <a:r>
              <a:rPr lang="fr-FR" sz="2400" dirty="0" smtClean="0"/>
              <a:t>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</a:t>
            </a:r>
          </a:p>
          <a:p>
            <a:r>
              <a:rPr lang="fr-FR" sz="2400" b="1" dirty="0" smtClean="0"/>
              <a:t>                          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(n=1)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1;</a:t>
            </a:r>
            <a:endParaRPr lang="en-GB" sz="2400" dirty="0" smtClean="0"/>
          </a:p>
          <a:p>
            <a:r>
              <a:rPr lang="fr-FR" sz="2400" dirty="0" smtClean="0"/>
              <a:t>                          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retourner (</a:t>
            </a:r>
            <a:r>
              <a:rPr lang="fr-FR" sz="2400" dirty="0" err="1" smtClean="0"/>
              <a:t>Fib</a:t>
            </a:r>
            <a:r>
              <a:rPr lang="fr-FR" sz="2400" dirty="0" smtClean="0"/>
              <a:t>(n-1)+</a:t>
            </a:r>
            <a:r>
              <a:rPr lang="fr-FR" sz="2400" dirty="0" err="1" smtClean="0"/>
              <a:t>Fib</a:t>
            </a:r>
            <a:r>
              <a:rPr lang="fr-FR" sz="2400" dirty="0" smtClean="0"/>
              <a:t>(n-2));</a:t>
            </a:r>
            <a:endParaRPr lang="en-GB" sz="2400" dirty="0" smtClean="0"/>
          </a:p>
          <a:p>
            <a:r>
              <a:rPr lang="fr-FR" sz="2400" dirty="0" smtClean="0"/>
              <a:t>                          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;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;</a:t>
            </a:r>
            <a:endParaRPr lang="en-GB" sz="2400" dirty="0" smtClean="0"/>
          </a:p>
          <a:p>
            <a:r>
              <a:rPr lang="fr-FR" sz="2400" b="1" u="sng" dirty="0" smtClean="0"/>
              <a:t>Fin</a:t>
            </a:r>
            <a:r>
              <a:rPr lang="fr-FR" sz="2400" dirty="0" smtClean="0"/>
              <a:t> </a:t>
            </a:r>
            <a:endParaRPr lang="en-GB" sz="2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Exemple 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980728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Fonction</a:t>
            </a:r>
            <a:r>
              <a:rPr lang="fr-FR" sz="2400" dirty="0" smtClean="0"/>
              <a:t> </a:t>
            </a:r>
            <a:r>
              <a:rPr lang="fr-FR" sz="2400" dirty="0" err="1" smtClean="0"/>
              <a:t>Fib</a:t>
            </a:r>
            <a:r>
              <a:rPr lang="fr-FR" sz="2400" dirty="0" smtClean="0"/>
              <a:t>(E/ n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)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 </a:t>
            </a:r>
            <a:endParaRPr lang="en-GB" sz="2400" dirty="0" smtClean="0"/>
          </a:p>
          <a:p>
            <a:r>
              <a:rPr lang="fr-FR" sz="2400" b="1" u="sng" dirty="0" smtClean="0"/>
              <a:t>Début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(n=0)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0;</a:t>
            </a:r>
            <a:endParaRPr lang="en-GB" sz="2400" dirty="0" smtClean="0"/>
          </a:p>
          <a:p>
            <a:r>
              <a:rPr lang="fr-FR" sz="2400" dirty="0" smtClean="0"/>
              <a:t>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</a:t>
            </a:r>
          </a:p>
          <a:p>
            <a:r>
              <a:rPr lang="fr-FR" sz="2400" b="1" dirty="0" smtClean="0"/>
              <a:t>                         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(n=1)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1;</a:t>
            </a:r>
            <a:endParaRPr lang="en-GB" sz="2400" dirty="0" smtClean="0"/>
          </a:p>
          <a:p>
            <a:r>
              <a:rPr lang="fr-FR" sz="2400" dirty="0" smtClean="0"/>
              <a:t>                          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retourner (</a:t>
            </a:r>
            <a:r>
              <a:rPr lang="fr-FR" sz="2400" dirty="0" err="1" smtClean="0"/>
              <a:t>Fib</a:t>
            </a:r>
            <a:r>
              <a:rPr lang="fr-FR" sz="2400" dirty="0" smtClean="0"/>
              <a:t>(n-1)+</a:t>
            </a:r>
            <a:r>
              <a:rPr lang="fr-FR" sz="2400" dirty="0" err="1" smtClean="0"/>
              <a:t>Fib</a:t>
            </a:r>
            <a:r>
              <a:rPr lang="fr-FR" sz="2400" dirty="0" smtClean="0"/>
              <a:t>(n-2));</a:t>
            </a:r>
            <a:endParaRPr lang="en-GB" sz="2400" dirty="0" smtClean="0"/>
          </a:p>
          <a:p>
            <a:r>
              <a:rPr lang="fr-FR" sz="2400" dirty="0" smtClean="0"/>
              <a:t>                          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;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;</a:t>
            </a:r>
            <a:endParaRPr lang="en-GB" sz="2400" dirty="0" smtClean="0"/>
          </a:p>
          <a:p>
            <a:r>
              <a:rPr lang="fr-FR" sz="2400" b="1" u="sng" dirty="0" smtClean="0"/>
              <a:t>Fin</a:t>
            </a:r>
            <a:r>
              <a:rPr lang="fr-FR" sz="2400" dirty="0" smtClean="0"/>
              <a:t> </a:t>
            </a:r>
            <a:endParaRPr lang="en-GB" sz="2400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75856" y="3429000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x=  Fib(5)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e 89"/>
          <p:cNvGrpSpPr/>
          <p:nvPr/>
        </p:nvGrpSpPr>
        <p:grpSpPr>
          <a:xfrm>
            <a:off x="2483768" y="3645024"/>
            <a:ext cx="3528392" cy="576064"/>
            <a:chOff x="2483768" y="3645024"/>
            <a:chExt cx="3528392" cy="576064"/>
          </a:xfrm>
        </p:grpSpPr>
        <p:cxnSp>
          <p:nvCxnSpPr>
            <p:cNvPr id="7" name="Connecteur droit avec flèche 6"/>
            <p:cNvCxnSpPr>
              <a:stCxn id="5" idx="2"/>
            </p:cNvCxnSpPr>
            <p:nvPr/>
          </p:nvCxnSpPr>
          <p:spPr>
            <a:xfrm flipH="1">
              <a:off x="2915816" y="3645024"/>
              <a:ext cx="82809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>
              <a:stCxn id="5" idx="2"/>
            </p:cNvCxnSpPr>
            <p:nvPr/>
          </p:nvCxnSpPr>
          <p:spPr>
            <a:xfrm>
              <a:off x="3743908" y="3645024"/>
              <a:ext cx="183620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2483768" y="3933056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Fib(4)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5364088" y="3933056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Fib(3)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3707904" y="4005064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1403648" y="4293096"/>
            <a:ext cx="2664296" cy="576064"/>
            <a:chOff x="1403648" y="4293096"/>
            <a:chExt cx="2664296" cy="576064"/>
          </a:xfrm>
        </p:grpSpPr>
        <p:cxnSp>
          <p:nvCxnSpPr>
            <p:cNvPr id="18" name="Connecteur droit avec flèche 17"/>
            <p:cNvCxnSpPr/>
            <p:nvPr/>
          </p:nvCxnSpPr>
          <p:spPr>
            <a:xfrm flipH="1">
              <a:off x="1835696" y="4293096"/>
              <a:ext cx="97210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2807804" y="4293096"/>
              <a:ext cx="90010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1403648" y="4581128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Fib(3)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19872" y="4581128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Fib(2)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2627784" y="4581128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359532" y="4869160"/>
            <a:ext cx="2196244" cy="576064"/>
            <a:chOff x="359532" y="4869160"/>
            <a:chExt cx="2196244" cy="576064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791580" y="4869160"/>
              <a:ext cx="97210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1763688" y="4869160"/>
              <a:ext cx="64807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>
              <a:off x="359532" y="5157192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Fib(2)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1907704" y="5157192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Fib(1)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1259632" y="5157192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0" y="5445224"/>
            <a:ext cx="1835696" cy="648072"/>
            <a:chOff x="0" y="5445224"/>
            <a:chExt cx="1835696" cy="648072"/>
          </a:xfrm>
        </p:grpSpPr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0" y="5805264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Fib(1)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1187624" y="5805264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Fib(0)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683568" y="5805264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  <p:cxnSp>
          <p:nvCxnSpPr>
            <p:cNvPr id="31" name="Connecteur droit avec flèche 30"/>
            <p:cNvCxnSpPr>
              <a:stCxn id="25" idx="2"/>
            </p:cNvCxnSpPr>
            <p:nvPr/>
          </p:nvCxnSpPr>
          <p:spPr>
            <a:xfrm flipH="1">
              <a:off x="323528" y="5445224"/>
              <a:ext cx="36004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25" idx="2"/>
            </p:cNvCxnSpPr>
            <p:nvPr/>
          </p:nvCxnSpPr>
          <p:spPr>
            <a:xfrm>
              <a:off x="683568" y="5445224"/>
              <a:ext cx="57606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e 103"/>
          <p:cNvGrpSpPr/>
          <p:nvPr/>
        </p:nvGrpSpPr>
        <p:grpSpPr>
          <a:xfrm>
            <a:off x="5220072" y="4221088"/>
            <a:ext cx="2232248" cy="576064"/>
            <a:chOff x="5220072" y="4221088"/>
            <a:chExt cx="2232248" cy="576064"/>
          </a:xfrm>
        </p:grpSpPr>
        <p:cxnSp>
          <p:nvCxnSpPr>
            <p:cNvPr id="39" name="Connecteur droit avec flèche 38"/>
            <p:cNvCxnSpPr>
              <a:endCxn id="41" idx="0"/>
            </p:cNvCxnSpPr>
            <p:nvPr/>
          </p:nvCxnSpPr>
          <p:spPr>
            <a:xfrm flipH="1">
              <a:off x="5544108" y="4221088"/>
              <a:ext cx="25202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stCxn id="13" idx="2"/>
            </p:cNvCxnSpPr>
            <p:nvPr/>
          </p:nvCxnSpPr>
          <p:spPr>
            <a:xfrm>
              <a:off x="5688124" y="4221088"/>
              <a:ext cx="133214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5220072" y="450912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Fib(2)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6804248" y="450912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Fib(1)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AutoShape 4"/>
            <p:cNvSpPr>
              <a:spLocks noChangeArrowheads="1"/>
            </p:cNvSpPr>
            <p:nvPr/>
          </p:nvSpPr>
          <p:spPr bwMode="auto">
            <a:xfrm>
              <a:off x="5940152" y="4581128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4968552" y="4869160"/>
            <a:ext cx="1835696" cy="648072"/>
            <a:chOff x="4968552" y="4869160"/>
            <a:chExt cx="1835696" cy="648072"/>
          </a:xfrm>
        </p:grpSpPr>
        <p:cxnSp>
          <p:nvCxnSpPr>
            <p:cNvPr id="50" name="Connecteur droit avec flèche 49"/>
            <p:cNvCxnSpPr/>
            <p:nvPr/>
          </p:nvCxnSpPr>
          <p:spPr>
            <a:xfrm flipH="1">
              <a:off x="5292080" y="4869160"/>
              <a:ext cx="36004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utoShape 4"/>
            <p:cNvSpPr>
              <a:spLocks noChangeArrowheads="1"/>
            </p:cNvSpPr>
            <p:nvPr/>
          </p:nvSpPr>
          <p:spPr bwMode="auto">
            <a:xfrm>
              <a:off x="4968552" y="522920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Fib(1)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6156176" y="522920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Fib(0)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AutoShape 4"/>
            <p:cNvSpPr>
              <a:spLocks noChangeArrowheads="1"/>
            </p:cNvSpPr>
            <p:nvPr/>
          </p:nvSpPr>
          <p:spPr bwMode="auto">
            <a:xfrm>
              <a:off x="5652120" y="5229200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652120" y="4869160"/>
              <a:ext cx="57606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>
            <a:off x="2915816" y="4869160"/>
            <a:ext cx="1800200" cy="648072"/>
            <a:chOff x="2915816" y="4869160"/>
            <a:chExt cx="1800200" cy="648072"/>
          </a:xfrm>
        </p:grpSpPr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2915816" y="522920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Fib(1)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4067944" y="5229200"/>
              <a:ext cx="648072" cy="2880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Fib(0)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3635896" y="5301208"/>
              <a:ext cx="432048" cy="2160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  +</a:t>
              </a: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3419872" y="4869160"/>
              <a:ext cx="36004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3779912" y="4869160"/>
              <a:ext cx="43204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AutoShape 4"/>
          <p:cNvSpPr>
            <a:spLocks noChangeArrowheads="1"/>
          </p:cNvSpPr>
          <p:nvPr/>
        </p:nvSpPr>
        <p:spPr bwMode="auto">
          <a:xfrm>
            <a:off x="0" y="5805264"/>
            <a:ext cx="683568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1187624" y="5805264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0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323528" y="5157192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utoShape 4"/>
          <p:cNvSpPr>
            <a:spLocks noChangeArrowheads="1"/>
          </p:cNvSpPr>
          <p:nvPr/>
        </p:nvSpPr>
        <p:spPr bwMode="auto">
          <a:xfrm>
            <a:off x="1907704" y="5157192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lang="en-GB" sz="1400" dirty="0" smtClean="0">
                <a:latin typeface="Calibri" pitchFamily="34" charset="0"/>
                <a:cs typeface="Arial" pitchFamily="34" charset="0"/>
              </a:rPr>
              <a:t>  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4"/>
          <p:cNvSpPr>
            <a:spLocks noChangeArrowheads="1"/>
          </p:cNvSpPr>
          <p:nvPr/>
        </p:nvSpPr>
        <p:spPr bwMode="auto">
          <a:xfrm>
            <a:off x="1403648" y="4581128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utoShape 4"/>
          <p:cNvSpPr>
            <a:spLocks noChangeArrowheads="1"/>
          </p:cNvSpPr>
          <p:nvPr/>
        </p:nvSpPr>
        <p:spPr bwMode="auto">
          <a:xfrm>
            <a:off x="2915816" y="5229200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4067944" y="5229200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0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AutoShape 4"/>
          <p:cNvSpPr>
            <a:spLocks noChangeArrowheads="1"/>
          </p:cNvSpPr>
          <p:nvPr/>
        </p:nvSpPr>
        <p:spPr bwMode="auto">
          <a:xfrm>
            <a:off x="3419872" y="4581128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AutoShape 4"/>
          <p:cNvSpPr>
            <a:spLocks noChangeArrowheads="1"/>
          </p:cNvSpPr>
          <p:nvPr/>
        </p:nvSpPr>
        <p:spPr bwMode="auto">
          <a:xfrm>
            <a:off x="2483768" y="3933056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4932040" y="5229200"/>
            <a:ext cx="72008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6156176" y="5229200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0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>
            <a:off x="5220072" y="4509120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 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>
            <a:off x="3563888" y="3429000"/>
            <a:ext cx="648072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5364088" y="3933056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6804248" y="4509120"/>
            <a:ext cx="64807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Calibri" pitchFamily="34" charset="0"/>
                <a:cs typeface="Arial" pitchFamily="34" charset="0"/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755576" y="6021288"/>
            <a:ext cx="7128792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Pour n=5,  </a:t>
            </a:r>
            <a:r>
              <a:rPr lang="fr-FR" dirty="0" err="1" smtClean="0">
                <a:solidFill>
                  <a:schemeClr val="tx1"/>
                </a:solidFill>
              </a:rPr>
              <a:t>Fib</a:t>
            </a:r>
            <a:r>
              <a:rPr lang="fr-FR" dirty="0" smtClean="0">
                <a:solidFill>
                  <a:schemeClr val="tx1"/>
                </a:solidFill>
              </a:rPr>
              <a:t>(5)=5  (on a 15 appels): le nombre d’appels augmente de façon </a:t>
            </a:r>
            <a:r>
              <a:rPr lang="fr-FR" b="1" dirty="0" smtClean="0">
                <a:solidFill>
                  <a:schemeClr val="tx1"/>
                </a:solidFill>
              </a:rPr>
              <a:t>exponentielle</a:t>
            </a:r>
            <a:r>
              <a:rPr lang="fr-FR" dirty="0" smtClean="0">
                <a:solidFill>
                  <a:schemeClr val="tx1"/>
                </a:solidFill>
              </a:rPr>
              <a:t>: solution </a:t>
            </a:r>
            <a:r>
              <a:rPr lang="fr-FR" b="1" dirty="0" smtClean="0">
                <a:solidFill>
                  <a:schemeClr val="tx1"/>
                </a:solidFill>
              </a:rPr>
              <a:t>très coûteuse </a:t>
            </a:r>
            <a:r>
              <a:rPr lang="fr-FR" dirty="0" smtClean="0">
                <a:solidFill>
                  <a:schemeClr val="tx1"/>
                </a:solidFill>
              </a:rPr>
              <a:t>en terme de temps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8" name="Espace réservé du numéro de diapositive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56" grpId="0" animBg="1"/>
      <p:bldP spid="56" grpId="1" animBg="1"/>
      <p:bldP spid="57" grpId="0" animBg="1"/>
      <p:bldP spid="57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Version  itérative de la fonction Fib() 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647056" y="1268760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Fonction</a:t>
            </a:r>
            <a:r>
              <a:rPr lang="fr-FR" sz="2400" dirty="0" smtClean="0"/>
              <a:t> Fib (E/ n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)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 </a:t>
            </a:r>
            <a:endParaRPr lang="en-GB" sz="2400" dirty="0" smtClean="0"/>
          </a:p>
          <a:p>
            <a:r>
              <a:rPr lang="fr-FR" sz="2400" dirty="0" smtClean="0"/>
              <a:t>x, y, z, i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 ;</a:t>
            </a:r>
            <a:endParaRPr lang="en-GB" sz="2400" dirty="0" smtClean="0"/>
          </a:p>
          <a:p>
            <a:r>
              <a:rPr lang="fr-FR" sz="2400" b="1" u="sng" dirty="0" smtClean="0"/>
              <a:t>Début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(n=0)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0 ;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 ;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(n=1)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1 ;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 ;</a:t>
            </a:r>
            <a:endParaRPr lang="en-GB" sz="2400" dirty="0" smtClean="0"/>
          </a:p>
          <a:p>
            <a:r>
              <a:rPr lang="fr-FR" sz="2400" dirty="0" smtClean="0"/>
              <a:t>  x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0 ; y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1 ; z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1 ;   </a:t>
            </a:r>
            <a:r>
              <a:rPr lang="fr-FR" dirty="0" smtClean="0">
                <a:solidFill>
                  <a:srgbClr val="FF0000"/>
                </a:solidFill>
              </a:rPr>
              <a:t>(*  x=</a:t>
            </a:r>
            <a:r>
              <a:rPr lang="fr-FR" dirty="0" err="1" smtClean="0">
                <a:solidFill>
                  <a:srgbClr val="FF0000"/>
                </a:solidFill>
              </a:rPr>
              <a:t>Fib</a:t>
            </a:r>
            <a:r>
              <a:rPr lang="fr-FR" dirty="0" smtClean="0">
                <a:solidFill>
                  <a:srgbClr val="FF0000"/>
                </a:solidFill>
              </a:rPr>
              <a:t>(0)  et y= </a:t>
            </a:r>
            <a:r>
              <a:rPr lang="fr-FR" dirty="0" err="1" smtClean="0">
                <a:solidFill>
                  <a:srgbClr val="FF0000"/>
                </a:solidFill>
              </a:rPr>
              <a:t>Fib</a:t>
            </a:r>
            <a:r>
              <a:rPr lang="fr-FR" dirty="0" smtClean="0">
                <a:solidFill>
                  <a:srgbClr val="FF0000"/>
                </a:solidFill>
              </a:rPr>
              <a:t>(1)  *)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  </a:t>
            </a:r>
            <a:r>
              <a:rPr lang="fr-FR" sz="2400" b="1" dirty="0" smtClean="0"/>
              <a:t>pour</a:t>
            </a:r>
            <a:r>
              <a:rPr lang="fr-FR" sz="2400" dirty="0" smtClean="0"/>
              <a:t> i=2 </a:t>
            </a:r>
            <a:r>
              <a:rPr lang="fr-FR" sz="2400" b="1" u="sng" dirty="0" smtClean="0"/>
              <a:t>à</a:t>
            </a:r>
            <a:r>
              <a:rPr lang="fr-FR" sz="2400" dirty="0" smtClean="0"/>
              <a:t> n </a:t>
            </a:r>
            <a:r>
              <a:rPr lang="fr-FR" sz="2400" b="1" u="sng" dirty="0" smtClean="0"/>
              <a:t>faire</a:t>
            </a:r>
            <a:endParaRPr lang="en-GB" sz="2400" dirty="0" smtClean="0"/>
          </a:p>
          <a:p>
            <a:r>
              <a:rPr lang="fr-FR" sz="2400" dirty="0" smtClean="0"/>
              <a:t>      z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x+y ;    </a:t>
            </a:r>
            <a:endParaRPr lang="en-GB" sz="2400" dirty="0" smtClean="0"/>
          </a:p>
          <a:p>
            <a:r>
              <a:rPr lang="fr-FR" sz="2400" dirty="0" smtClean="0"/>
              <a:t>      x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y ;</a:t>
            </a:r>
            <a:endParaRPr lang="en-GB" sz="2400" dirty="0" smtClean="0"/>
          </a:p>
          <a:p>
            <a:r>
              <a:rPr lang="fr-FR" sz="2400" dirty="0" smtClean="0"/>
              <a:t>      y</a:t>
            </a:r>
            <a:r>
              <a:rPr lang="fr-FR" sz="2400" dirty="0" smtClean="0">
                <a:sym typeface="Wingdings"/>
              </a:rPr>
              <a:t></a:t>
            </a:r>
            <a:r>
              <a:rPr lang="fr-FR" sz="2400" dirty="0" smtClean="0"/>
              <a:t>z ;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fait</a:t>
            </a:r>
            <a:r>
              <a:rPr lang="fr-FR" sz="2400" dirty="0" smtClean="0"/>
              <a:t> ;</a:t>
            </a:r>
            <a:endParaRPr lang="en-GB" sz="2400" dirty="0" smtClean="0"/>
          </a:p>
          <a:p>
            <a:r>
              <a:rPr lang="fr-FR" sz="2400" dirty="0" smtClean="0"/>
              <a:t>  retourner z ;</a:t>
            </a:r>
            <a:endParaRPr lang="en-GB" sz="2400" dirty="0" smtClean="0"/>
          </a:p>
          <a:p>
            <a:r>
              <a:rPr lang="fr-FR" sz="2400" b="1" u="sng" dirty="0" smtClean="0"/>
              <a:t>Fin</a:t>
            </a:r>
            <a:r>
              <a:rPr lang="fr-FR" sz="2400" dirty="0" smtClean="0"/>
              <a:t> </a:t>
            </a:r>
            <a:endParaRPr lang="en-GB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0" y="4077072"/>
            <a:ext cx="4104456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Pour n=5 : x=0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      y=1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      i=2 : z=1     x=1    y=1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      i=3 : z=2     x=1    y=2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      i=4 : z=3     x=2    y=3</a:t>
            </a:r>
          </a:p>
          <a:p>
            <a:r>
              <a:rPr lang="fr-FR" sz="2000" b="1" dirty="0" smtClean="0">
                <a:solidFill>
                  <a:schemeClr val="tx1"/>
                </a:solidFill>
              </a:rPr>
              <a:t>                   i=5 : z=5     x=3    y=5</a:t>
            </a:r>
            <a:endParaRPr lang="en-GB" sz="2000" b="1" dirty="0" smtClean="0">
              <a:solidFill>
                <a:schemeClr val="tx1"/>
              </a:solidFill>
            </a:endParaRPr>
          </a:p>
          <a:p>
            <a:r>
              <a:rPr lang="fr-FR" sz="2000" b="1" dirty="0" smtClean="0">
                <a:solidFill>
                  <a:schemeClr val="tx1"/>
                </a:solidFill>
              </a:rPr>
              <a:t>Résultat z=5  avec 4 itérations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Récursivité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26876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 calcul de la valeur factorielle d’un nombre donné n&gt;=0 peut se faire de deux manières différentes :</a:t>
            </a:r>
          </a:p>
          <a:p>
            <a:endParaRPr lang="fr-FR" sz="2000" dirty="0" smtClean="0"/>
          </a:p>
          <a:p>
            <a:endParaRPr lang="en-GB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51520" y="2103120"/>
          <a:ext cx="856895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80520"/>
              </a:tblGrid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n! = 1*2*3*…*n-1*n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sachant que 0!=1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Fonction itérative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Fonction 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(E/n: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 p :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Pour i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 </a:t>
                      </a:r>
                    </a:p>
                    <a:p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</a:t>
                      </a: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p*i; 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retourner p;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Nous remarquons que: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0!=1;  1!= 0!*1;   2!=1!*2;  3!= 2!*3;  4!=3!*4; ….</a:t>
                      </a:r>
                    </a:p>
                    <a:p>
                      <a:endParaRPr lang="fr-F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Donc, pour n&gt;0 on a : n! = (n-1)!*n</a:t>
                      </a:r>
                    </a:p>
                    <a:p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définition de n! est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récursive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puisqu’elle se réfère à elle même quand elle applique (n-1)!</a:t>
                      </a:r>
                    </a:p>
                    <a:p>
                      <a:endParaRPr lang="fr-F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Fonction récursive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Fonction 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(E/n: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(n=0 ou n=1)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retourner 1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retourner (n*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(n-1));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8" name="Connecteur droit 7"/>
          <p:cNvCxnSpPr/>
          <p:nvPr/>
        </p:nvCxnSpPr>
        <p:spPr>
          <a:xfrm>
            <a:off x="3779912" y="2132856"/>
            <a:ext cx="0" cy="3888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Amélioration de la fonction récursive Fib()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620688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On peut transformer la fonction récursive </a:t>
            </a:r>
            <a:r>
              <a:rPr lang="fr-FR" sz="2400" dirty="0" err="1" smtClean="0">
                <a:solidFill>
                  <a:srgbClr val="FF0000"/>
                </a:solidFill>
              </a:rPr>
              <a:t>Fib</a:t>
            </a:r>
            <a:r>
              <a:rPr lang="fr-FR" sz="2400" dirty="0" smtClean="0">
                <a:solidFill>
                  <a:srgbClr val="FF0000"/>
                </a:solidFill>
              </a:rPr>
              <a:t> () en temps linéaire</a:t>
            </a:r>
          </a:p>
          <a:p>
            <a:r>
              <a:rPr lang="fr-FR" sz="2400" b="1" dirty="0" smtClean="0"/>
              <a:t>Fonction</a:t>
            </a:r>
            <a:r>
              <a:rPr lang="fr-FR" sz="2400" dirty="0" smtClean="0"/>
              <a:t> </a:t>
            </a:r>
            <a:r>
              <a:rPr lang="fr-FR" sz="2400" dirty="0" err="1" smtClean="0"/>
              <a:t>Fib</a:t>
            </a:r>
            <a:r>
              <a:rPr lang="fr-FR" sz="2400" dirty="0" smtClean="0"/>
              <a:t>(E/ x, y, n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) : </a:t>
            </a:r>
            <a:r>
              <a:rPr lang="fr-FR" sz="2400" u="sng" dirty="0" smtClean="0"/>
              <a:t>entier</a:t>
            </a:r>
            <a:r>
              <a:rPr lang="fr-FR" sz="2400" dirty="0" smtClean="0"/>
              <a:t> </a:t>
            </a:r>
            <a:endParaRPr lang="en-GB" sz="2400" dirty="0" smtClean="0"/>
          </a:p>
          <a:p>
            <a:r>
              <a:rPr lang="fr-FR" sz="2400" b="1" u="sng" dirty="0" smtClean="0"/>
              <a:t>Début</a:t>
            </a:r>
            <a:endParaRPr lang="en-GB" sz="2400" u="sng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(n=0)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0</a:t>
            </a:r>
            <a:endParaRPr lang="en-GB" sz="2400" dirty="0" smtClean="0"/>
          </a:p>
          <a:p>
            <a:r>
              <a:rPr lang="fr-FR" sz="2400" dirty="0" smtClean="0"/>
              <a:t>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</a:t>
            </a:r>
            <a:r>
              <a:rPr lang="fr-FR" sz="2400" b="1" u="sng" dirty="0" smtClean="0"/>
              <a:t>Si</a:t>
            </a:r>
            <a:r>
              <a:rPr lang="fr-FR" sz="2400" dirty="0" smtClean="0"/>
              <a:t> (n=1) </a:t>
            </a:r>
            <a:r>
              <a:rPr lang="fr-FR" sz="2400" b="1" u="sng" dirty="0" smtClean="0"/>
              <a:t>alors</a:t>
            </a:r>
            <a:r>
              <a:rPr lang="fr-FR" sz="2400" dirty="0" smtClean="0"/>
              <a:t> retourner y</a:t>
            </a:r>
            <a:endParaRPr lang="en-GB" sz="2400" dirty="0" smtClean="0"/>
          </a:p>
          <a:p>
            <a:r>
              <a:rPr lang="fr-FR" sz="2400" dirty="0" smtClean="0"/>
              <a:t>                                          </a:t>
            </a:r>
            <a:r>
              <a:rPr lang="fr-FR" sz="2400" b="1" u="sng" dirty="0" smtClean="0"/>
              <a:t>Sinon</a:t>
            </a:r>
            <a:r>
              <a:rPr lang="fr-FR" sz="2400" dirty="0" smtClean="0"/>
              <a:t> retourner Fib(y, x+y, n-1);</a:t>
            </a:r>
            <a:endParaRPr lang="en-GB" sz="2400" dirty="0" smtClean="0"/>
          </a:p>
          <a:p>
            <a:r>
              <a:rPr lang="fr-FR" sz="2400" dirty="0" smtClean="0"/>
              <a:t>                         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 ; </a:t>
            </a:r>
            <a:endParaRPr lang="en-GB" sz="2400" dirty="0" smtClean="0"/>
          </a:p>
          <a:p>
            <a:r>
              <a:rPr lang="fr-FR" sz="2400" dirty="0" smtClean="0"/>
              <a:t>  </a:t>
            </a:r>
            <a:r>
              <a:rPr lang="fr-FR" sz="2400" b="1" u="sng" dirty="0" err="1" smtClean="0"/>
              <a:t>Fsi</a:t>
            </a:r>
            <a:r>
              <a:rPr lang="fr-FR" sz="2400" dirty="0" smtClean="0"/>
              <a:t> ; </a:t>
            </a:r>
            <a:endParaRPr lang="en-GB" sz="2400" dirty="0" smtClean="0"/>
          </a:p>
          <a:p>
            <a:r>
              <a:rPr lang="fr-FR" sz="2400" b="1" u="sng" dirty="0" smtClean="0"/>
              <a:t>Fin</a:t>
            </a:r>
            <a:r>
              <a:rPr lang="fr-FR" sz="2400" dirty="0" smtClean="0"/>
              <a:t> </a:t>
            </a:r>
          </a:p>
          <a:p>
            <a:endParaRPr lang="fr-FR" sz="2400" dirty="0" smtClean="0"/>
          </a:p>
          <a:p>
            <a:r>
              <a:rPr lang="fr-FR" sz="2400" dirty="0" smtClean="0"/>
              <a:t>Pour n=5, on initialise x=0, y=1</a:t>
            </a:r>
          </a:p>
          <a:p>
            <a:endParaRPr lang="fr-FR" sz="2400" dirty="0" smtClean="0"/>
          </a:p>
          <a:p>
            <a:endParaRPr lang="en-GB" sz="2400" dirty="0" smtClean="0"/>
          </a:p>
          <a:p>
            <a:endParaRPr lang="fr-FR" sz="2400" dirty="0" smtClean="0"/>
          </a:p>
          <a:p>
            <a:pPr algn="ctr"/>
            <a:endParaRPr lang="fr-FR" sz="2400" dirty="0" smtClean="0">
              <a:solidFill>
                <a:srgbClr val="FF0000"/>
              </a:solidFill>
            </a:endParaRPr>
          </a:p>
          <a:p>
            <a:pPr algn="ctr"/>
            <a:r>
              <a:rPr lang="fr-FR" sz="2400" dirty="0" smtClean="0">
                <a:solidFill>
                  <a:srgbClr val="FF0000"/>
                </a:solidFill>
              </a:rPr>
              <a:t>On a que 4 appels, le temps d’exécution est </a:t>
            </a:r>
            <a:r>
              <a:rPr lang="fr-FR" sz="2400" b="1" dirty="0" smtClean="0">
                <a:solidFill>
                  <a:srgbClr val="FF0000"/>
                </a:solidFill>
              </a:rPr>
              <a:t>linéaire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Arc 4"/>
          <p:cNvSpPr/>
          <p:nvPr/>
        </p:nvSpPr>
        <p:spPr>
          <a:xfrm rot="8932407">
            <a:off x="4592479" y="3984510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/>
          <p:cNvSpPr/>
          <p:nvPr/>
        </p:nvSpPr>
        <p:spPr>
          <a:xfrm rot="8932407">
            <a:off x="2864286" y="3984509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/>
          <p:cNvSpPr/>
          <p:nvPr/>
        </p:nvSpPr>
        <p:spPr>
          <a:xfrm rot="8932407">
            <a:off x="1136094" y="3984510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à coins arrondis 8"/>
          <p:cNvSpPr/>
          <p:nvPr/>
        </p:nvSpPr>
        <p:spPr>
          <a:xfrm>
            <a:off x="315144" y="4869160"/>
            <a:ext cx="159256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x </a:t>
            </a:r>
            <a:r>
              <a:rPr lang="fr-FR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fr-FR" dirty="0" smtClean="0">
                <a:solidFill>
                  <a:schemeClr val="tx1"/>
                </a:solidFill>
              </a:rPr>
              <a:t>  </a:t>
            </a:r>
            <a:r>
              <a:rPr lang="fr-FR" dirty="0" err="1" smtClean="0">
                <a:solidFill>
                  <a:schemeClr val="tx1"/>
                </a:solidFill>
              </a:rPr>
              <a:t>Fib</a:t>
            </a:r>
            <a:r>
              <a:rPr lang="fr-FR" dirty="0" smtClean="0">
                <a:solidFill>
                  <a:schemeClr val="tx1"/>
                </a:solidFill>
              </a:rPr>
              <a:t>(0,1,5)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835696" y="4869160"/>
            <a:ext cx="1808584" cy="432048"/>
            <a:chOff x="1619672" y="5805264"/>
            <a:chExt cx="1808584" cy="432048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988096" y="5805264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  </a:t>
              </a:r>
              <a:r>
                <a:rPr lang="fr-FR" dirty="0" err="1" smtClean="0">
                  <a:solidFill>
                    <a:schemeClr val="tx1"/>
                  </a:solidFill>
                </a:rPr>
                <a:t>Fib</a:t>
              </a:r>
              <a:r>
                <a:rPr lang="fr-FR" dirty="0" smtClean="0">
                  <a:solidFill>
                    <a:schemeClr val="tx1"/>
                  </a:solidFill>
                </a:rPr>
                <a:t>(1,1,4)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1619672" y="6093296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5364088" y="4869160"/>
            <a:ext cx="1800200" cy="432048"/>
            <a:chOff x="1691680" y="4869160"/>
            <a:chExt cx="2376264" cy="432048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14"/>
            <p:cNvSpPr/>
            <p:nvPr/>
          </p:nvSpPr>
          <p:spPr>
            <a:xfrm>
              <a:off x="2267744" y="4869160"/>
              <a:ext cx="180020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Fib</a:t>
              </a:r>
              <a:r>
                <a:rPr lang="fr-FR" dirty="0" smtClean="0">
                  <a:solidFill>
                    <a:schemeClr val="tx1"/>
                  </a:solidFill>
                </a:rPr>
                <a:t>(2,3,2)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020272" y="4869160"/>
            <a:ext cx="1800200" cy="432048"/>
            <a:chOff x="1691680" y="4869160"/>
            <a:chExt cx="2376264" cy="432048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2267744" y="4869160"/>
              <a:ext cx="180020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Fib</a:t>
              </a:r>
              <a:r>
                <a:rPr lang="fr-FR" dirty="0" smtClean="0">
                  <a:solidFill>
                    <a:schemeClr val="tx1"/>
                  </a:solidFill>
                </a:rPr>
                <a:t>(3,5,1)=5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691680" y="5085184"/>
              <a:ext cx="576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3635896" y="4869160"/>
            <a:ext cx="1872208" cy="432048"/>
            <a:chOff x="3419872" y="5805264"/>
            <a:chExt cx="1872208" cy="432048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3851920" y="5805264"/>
              <a:ext cx="144016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Fib</a:t>
              </a:r>
              <a:r>
                <a:rPr lang="fr-FR" dirty="0" smtClean="0">
                  <a:solidFill>
                    <a:schemeClr val="tx1"/>
                  </a:solidFill>
                </a:rPr>
                <a:t>(1,2,3)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necteur droit avec flèche 20"/>
            <p:cNvCxnSpPr>
              <a:endCxn id="20" idx="1"/>
            </p:cNvCxnSpPr>
            <p:nvPr/>
          </p:nvCxnSpPr>
          <p:spPr>
            <a:xfrm>
              <a:off x="3419872" y="6021288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8932407">
            <a:off x="6603243" y="3984510"/>
            <a:ext cx="2304256" cy="1556792"/>
          </a:xfrm>
          <a:prstGeom prst="arc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Elimination de la récursivité 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980728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La récursivité </a:t>
            </a:r>
            <a:r>
              <a:rPr lang="fr-FR" sz="2400" dirty="0" smtClean="0">
                <a:solidFill>
                  <a:srgbClr val="FF0000"/>
                </a:solidFill>
              </a:rPr>
              <a:t>simplifie</a:t>
            </a:r>
            <a:r>
              <a:rPr lang="fr-FR" sz="2400" dirty="0" smtClean="0"/>
              <a:t> souvent la structure d’un programme </a:t>
            </a:r>
          </a:p>
          <a:p>
            <a:pPr algn="just"/>
            <a:endParaRPr lang="fr-FR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La récursivité est souvent </a:t>
            </a:r>
            <a:r>
              <a:rPr lang="fr-FR" sz="2400" dirty="0" smtClean="0">
                <a:solidFill>
                  <a:srgbClr val="FF0000"/>
                </a:solidFill>
              </a:rPr>
              <a:t>couteuse</a:t>
            </a:r>
            <a:r>
              <a:rPr lang="fr-FR" sz="2400" dirty="0" smtClean="0"/>
              <a:t> en </a:t>
            </a:r>
            <a:r>
              <a:rPr lang="fr-FR" sz="2400" dirty="0" smtClean="0">
                <a:solidFill>
                  <a:srgbClr val="FF0000"/>
                </a:solidFill>
              </a:rPr>
              <a:t>temps</a:t>
            </a:r>
            <a:r>
              <a:rPr lang="fr-FR" sz="2400" dirty="0" smtClean="0"/>
              <a:t> et en </a:t>
            </a:r>
            <a:r>
              <a:rPr lang="fr-FR" sz="2400" dirty="0" smtClean="0">
                <a:solidFill>
                  <a:srgbClr val="FF0000"/>
                </a:solidFill>
              </a:rPr>
              <a:t>espace</a:t>
            </a:r>
            <a:r>
              <a:rPr lang="fr-FR" sz="2400" dirty="0" smtClean="0"/>
              <a:t> mémoire : emploi du</a:t>
            </a:r>
            <a:r>
              <a:rPr lang="fr-FR" sz="2400" b="1" i="1" dirty="0" smtClean="0"/>
              <a:t> </a:t>
            </a:r>
            <a:r>
              <a:rPr lang="fr-FR" sz="2400" dirty="0" smtClean="0"/>
              <a:t>concept de la</a:t>
            </a:r>
            <a:r>
              <a:rPr lang="fr-FR" sz="2400" b="1" dirty="0" smtClean="0"/>
              <a:t> </a:t>
            </a:r>
            <a:r>
              <a:rPr lang="fr-FR" sz="2400" dirty="0" smtClean="0"/>
              <a:t>pile</a:t>
            </a:r>
          </a:p>
          <a:p>
            <a:pPr algn="just"/>
            <a:endParaRPr lang="en-GB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Certains langages de programmation n’admettent pas la récursivité (exemple : Fortran)</a:t>
            </a:r>
          </a:p>
          <a:p>
            <a:pPr algn="just"/>
            <a:endParaRPr lang="fr-FR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Il est « toujours » possible de transformer une action itérative en une action récursive ; cependant, la réciproque n'est pas vraie</a:t>
            </a:r>
          </a:p>
          <a:p>
            <a:pPr algn="just"/>
            <a:endParaRPr lang="en-GB" sz="24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On évitera en générale d'utiliser la récursivité lorsqu'on peut la remplacer par une définition itérative, à moins de bénéficier d'un gain considérable en simplicité</a:t>
            </a:r>
            <a:endParaRPr lang="en-GB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Elimination de la récursivité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2068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Récursivité terminale</a:t>
            </a:r>
          </a:p>
          <a:p>
            <a:pPr algn="just"/>
            <a:r>
              <a:rPr lang="fr-FR" sz="2400" dirty="0" smtClean="0"/>
              <a:t>Un algorithme est dit récursif terminal (ou récursif à droite) s’il ne contient aucun traitement après un appel récursif. </a:t>
            </a:r>
            <a:endParaRPr lang="en-GB" sz="2400" dirty="0" smtClean="0"/>
          </a:p>
          <a:p>
            <a:pPr algn="just"/>
            <a:r>
              <a:rPr lang="fr-FR" sz="2400" dirty="0" smtClean="0"/>
              <a:t>- Dans ce cas le contexte de la fonction n’est pas empilé</a:t>
            </a:r>
            <a:endParaRPr lang="en-GB" sz="2400" dirty="0" smtClean="0"/>
          </a:p>
          <a:p>
            <a:pPr algn="just">
              <a:buFontTx/>
              <a:buChar char="-"/>
            </a:pPr>
            <a:r>
              <a:rPr lang="fr-FR" sz="2400" dirty="0" smtClean="0"/>
              <a:t> L’appel récursif sera remplacé par une boucle tant que</a:t>
            </a:r>
          </a:p>
          <a:p>
            <a:pPr algn="just"/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endParaRPr lang="en-GB" sz="2000" dirty="0" smtClean="0">
              <a:solidFill>
                <a:srgbClr val="FF0000"/>
              </a:solidFill>
            </a:endParaRPr>
          </a:p>
          <a:p>
            <a:endParaRPr lang="en-GB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043608" y="2564904"/>
          <a:ext cx="73448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073"/>
                <a:gridCol w="341274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récursive *)</a:t>
                      </a:r>
                      <a:endParaRPr lang="en-GB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 ; 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f(g(x));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  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itérative *)</a:t>
                      </a:r>
                      <a:endParaRPr lang="en-GB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416175" indent="-2320925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 ; x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g(x)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115616" y="4581128"/>
          <a:ext cx="727280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921"/>
                <a:gridCol w="348488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récursive *)</a:t>
                      </a:r>
                      <a:endParaRPr lang="en-GB" sz="18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 ;   </a:t>
                      </a:r>
                    </a:p>
                    <a:p>
                      <a:pPr marL="2155825" indent="0"/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f(g(x));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lang="en-US" sz="1800" b="0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 ; 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</a:t>
                      </a:r>
                      <a:r>
                        <a:rPr lang="fr-FR" sz="18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iterative</a:t>
                      </a:r>
                      <a:r>
                        <a:rPr lang="fr-FR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*)</a:t>
                      </a:r>
                      <a:endParaRPr lang="en-GB" sz="18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416175" indent="-2416175"/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 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 ; x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g(x) 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3995936" y="3140968"/>
            <a:ext cx="504056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067944" y="5229200"/>
            <a:ext cx="504056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Elimination de la récursivité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20688"/>
            <a:ext cx="84969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Récursivité non terminale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</a:rPr>
              <a:t>  </a:t>
            </a:r>
            <a:r>
              <a:rPr lang="fr-FR" sz="2000" dirty="0" smtClean="0"/>
              <a:t>Cas 1 :</a:t>
            </a:r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>
              <a:buFont typeface="Wingdings" pitchFamily="2" charset="2"/>
              <a:buChar char="Ø"/>
            </a:pPr>
            <a:endParaRPr lang="fr-FR" sz="2000" dirty="0" smtClean="0"/>
          </a:p>
          <a:p>
            <a:pPr algn="just"/>
            <a:endParaRPr lang="fr-FR" sz="2000" dirty="0" smtClean="0"/>
          </a:p>
          <a:p>
            <a:endParaRPr lang="en-GB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47056" y="1700808"/>
          <a:ext cx="716530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94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récursive *)</a:t>
                      </a:r>
                      <a:endParaRPr lang="en-GB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 ; 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f(g(x)); </a:t>
                      </a:r>
                    </a:p>
                    <a:p>
                      <a:r>
                        <a:rPr lang="fr-FR" sz="1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800" b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 ;   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f(x) 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iterative</a:t>
                      </a:r>
                      <a:r>
                        <a:rPr lang="fr-FR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*)</a:t>
                      </a:r>
                      <a:endParaRPr lang="en-GB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pile p 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initpile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 ;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empiler(p, x);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x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g(x) ; 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(non</a:t>
                      </a:r>
                      <a:r>
                        <a:rPr lang="fr-F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pilevide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(p))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desempiler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x) ;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B ;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8" name="Flèche droite 7"/>
          <p:cNvSpPr/>
          <p:nvPr/>
        </p:nvSpPr>
        <p:spPr>
          <a:xfrm>
            <a:off x="3923928" y="2996952"/>
            <a:ext cx="504056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34082"/>
          </a:xfrm>
        </p:spPr>
        <p:txBody>
          <a:bodyPr>
            <a:noAutofit/>
          </a:bodyPr>
          <a:lstStyle/>
          <a:p>
            <a:r>
              <a:rPr lang="fr-FR" sz="3800" b="1" dirty="0" smtClean="0"/>
              <a:t>Elimination de la récursivité </a:t>
            </a:r>
            <a:endParaRPr lang="en-GB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2068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0000"/>
                </a:solidFill>
              </a:rPr>
              <a:t> Récursivité non terminale</a:t>
            </a:r>
          </a:p>
          <a:p>
            <a:pPr algn="just"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/>
              <a:t> </a:t>
            </a:r>
            <a:r>
              <a:rPr lang="fr-FR" sz="2000" dirty="0" smtClean="0"/>
              <a:t>Cas 2 :</a:t>
            </a:r>
            <a:endParaRPr lang="en-GB" sz="24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3568" y="2060848"/>
          <a:ext cx="70567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2952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récursive *)</a:t>
                      </a:r>
                      <a:endParaRPr lang="en-GB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 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A1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f(g(x));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A2 ;  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b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 </a:t>
                      </a:r>
                      <a:r>
                        <a:rPr lang="fr-F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 </a:t>
                      </a:r>
                      <a:r>
                        <a:rPr lang="fr-F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iterative</a:t>
                      </a:r>
                      <a:r>
                        <a:rPr lang="fr-F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*)</a:t>
                      </a:r>
                      <a:endParaRPr lang="en-GB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pile p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initpile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(condition(x)) 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A1 ;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empiler(p, x);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x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g(x)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B;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TQ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(non</a:t>
                      </a:r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pilevide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(p)) 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faire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désempiler (p, x)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A2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fait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8" name="Flèche droite 7"/>
          <p:cNvSpPr/>
          <p:nvPr/>
        </p:nvSpPr>
        <p:spPr>
          <a:xfrm>
            <a:off x="3779912" y="3573016"/>
            <a:ext cx="504056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1835696" y="2276872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>
                <a:solidFill>
                  <a:srgbClr val="FF0000"/>
                </a:solidFill>
              </a:rPr>
              <a:t>FIN</a:t>
            </a:r>
            <a:endParaRPr lang="en-GB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Récursivité: exemple 1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908720"/>
            <a:ext cx="54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000" b="1" dirty="0" smtClean="0">
                <a:solidFill>
                  <a:srgbClr val="FF0000"/>
                </a:solidFill>
              </a:rPr>
              <a:t>// Fonction récursive</a:t>
            </a:r>
          </a:p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fact</a:t>
            </a:r>
            <a:r>
              <a:rPr lang="fr-FR" sz="2000" dirty="0" smtClean="0"/>
              <a:t> (E/n: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): </a:t>
            </a:r>
            <a:r>
              <a:rPr lang="fr-FR" sz="2000" b="1" u="sng" dirty="0" smtClean="0"/>
              <a:t>entier</a:t>
            </a:r>
            <a:r>
              <a:rPr lang="fr-FR" sz="2000" dirty="0" smtClean="0"/>
              <a:t> </a:t>
            </a:r>
            <a:endParaRPr lang="en-GB" sz="2000" dirty="0" smtClean="0"/>
          </a:p>
          <a:p>
            <a:r>
              <a:rPr lang="fr-FR" sz="2000" b="1" u="sng" dirty="0" smtClean="0"/>
              <a:t>Début </a:t>
            </a:r>
            <a:endParaRPr lang="en-GB" sz="2000" b="1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  (n=0 ou n=1)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1 ;</a:t>
            </a:r>
            <a:endParaRPr lang="en-GB" sz="2000" dirty="0" smtClean="0"/>
          </a:p>
          <a:p>
            <a:r>
              <a:rPr lang="fr-FR" sz="2000" dirty="0" smtClean="0"/>
              <a:t>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retourner (n*</a:t>
            </a:r>
            <a:r>
              <a:rPr lang="fr-FR" sz="2000" dirty="0" err="1" smtClean="0"/>
              <a:t>fact</a:t>
            </a:r>
            <a:r>
              <a:rPr lang="fr-FR" sz="2000" dirty="0" smtClean="0"/>
              <a:t> (n-1));</a:t>
            </a:r>
            <a:endParaRPr lang="en-GB" sz="2000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endParaRPr lang="en-GB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314096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000" b="1" dirty="0" smtClean="0">
                <a:solidFill>
                  <a:srgbClr val="FF0000"/>
                </a:solidFill>
              </a:rPr>
              <a:t>// Programme principal</a:t>
            </a:r>
          </a:p>
          <a:p>
            <a:pPr>
              <a:defRPr/>
            </a:pPr>
            <a:r>
              <a:rPr lang="fr-FR" sz="2000" dirty="0" smtClean="0"/>
              <a:t>x </a:t>
            </a:r>
            <a:r>
              <a:rPr lang="fr-FR" sz="2000" dirty="0" smtClean="0">
                <a:sym typeface="Wingdings" pitchFamily="2" charset="2"/>
              </a:rPr>
              <a:t></a:t>
            </a:r>
            <a:r>
              <a:rPr lang="fr-FR" sz="2000" dirty="0" smtClean="0"/>
              <a:t> </a:t>
            </a:r>
            <a:r>
              <a:rPr lang="fr-FR" sz="2000" dirty="0" err="1" smtClean="0">
                <a:solidFill>
                  <a:schemeClr val="accent2"/>
                </a:solidFill>
              </a:rPr>
              <a:t>fact</a:t>
            </a:r>
            <a:r>
              <a:rPr lang="fr-FR" sz="2000" dirty="0" smtClean="0">
                <a:solidFill>
                  <a:schemeClr val="accent2"/>
                </a:solidFill>
              </a:rPr>
              <a:t>(4)</a:t>
            </a:r>
            <a:r>
              <a:rPr lang="fr-FR" sz="2000" dirty="0" smtClean="0"/>
              <a:t>;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179512" y="3861048"/>
            <a:ext cx="2736304" cy="2176502"/>
            <a:chOff x="179512" y="3861048"/>
            <a:chExt cx="2736304" cy="2176502"/>
          </a:xfrm>
        </p:grpSpPr>
        <p:sp>
          <p:nvSpPr>
            <p:cNvPr id="7" name="ZoneTexte 6"/>
            <p:cNvSpPr txBox="1"/>
            <p:nvPr/>
          </p:nvSpPr>
          <p:spPr>
            <a:xfrm>
              <a:off x="179512" y="4437112"/>
              <a:ext cx="2736304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accent2"/>
                  </a:solidFill>
                </a:rPr>
                <a:t>fact</a:t>
              </a:r>
              <a:r>
                <a:rPr lang="fr-FR" sz="1400" dirty="0" smtClean="0">
                  <a:solidFill>
                    <a:schemeClr val="accent2"/>
                  </a:solidFill>
                </a:rPr>
                <a:t> (4)</a:t>
              </a:r>
              <a:endParaRPr lang="en-GB" sz="1400" dirty="0" smtClean="0">
                <a:solidFill>
                  <a:schemeClr val="accent2"/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2"/>
                  </a:solidFill>
                </a:rPr>
                <a:t>Début </a:t>
              </a:r>
              <a:endParaRPr lang="en-GB" sz="1400" b="1" dirty="0" smtClean="0">
                <a:solidFill>
                  <a:schemeClr val="accent2"/>
                </a:solidFill>
              </a:endParaRPr>
            </a:p>
            <a:p>
              <a:r>
                <a:rPr lang="fr-FR" sz="1400" dirty="0" smtClean="0">
                  <a:solidFill>
                    <a:schemeClr val="accent2"/>
                  </a:solidFill>
                </a:rPr>
                <a:t>      </a:t>
              </a:r>
              <a:r>
                <a:rPr lang="fr-FR" sz="1400" b="1" u="sng" dirty="0" smtClean="0">
                  <a:solidFill>
                    <a:schemeClr val="accent2"/>
                  </a:solidFill>
                </a:rPr>
                <a:t>Si</a:t>
              </a:r>
              <a:r>
                <a:rPr lang="fr-FR" sz="1400" dirty="0" smtClean="0">
                  <a:solidFill>
                    <a:schemeClr val="accent2"/>
                  </a:solidFill>
                </a:rPr>
                <a:t>  (n=0 ou n=1) </a:t>
              </a:r>
            </a:p>
            <a:p>
              <a:r>
                <a:rPr lang="fr-FR" sz="1400" b="1" dirty="0" smtClean="0">
                  <a:solidFill>
                    <a:schemeClr val="accent2"/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2"/>
                  </a:solidFill>
                </a:rPr>
                <a:t>alors</a:t>
              </a:r>
              <a:r>
                <a:rPr lang="fr-FR" sz="1400" dirty="0" smtClean="0">
                  <a:solidFill>
                    <a:schemeClr val="accent2"/>
                  </a:solidFill>
                </a:rPr>
                <a:t> retourner 1 ;</a:t>
              </a:r>
              <a:endParaRPr lang="en-GB" sz="1400" dirty="0" smtClean="0">
                <a:solidFill>
                  <a:schemeClr val="accent2"/>
                </a:solidFill>
              </a:endParaRPr>
            </a:p>
            <a:p>
              <a:r>
                <a:rPr lang="fr-FR" sz="1400" dirty="0" smtClean="0">
                  <a:solidFill>
                    <a:schemeClr val="accent2"/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2"/>
                  </a:solidFill>
                </a:rPr>
                <a:t>sinon</a:t>
              </a:r>
              <a:r>
                <a:rPr lang="fr-FR" sz="1400" dirty="0" smtClean="0">
                  <a:solidFill>
                    <a:schemeClr val="accent2"/>
                  </a:solidFill>
                </a:rPr>
                <a:t> retourner (4*</a:t>
              </a:r>
              <a:r>
                <a:rPr lang="fr-FR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fact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(3)</a:t>
              </a:r>
              <a:r>
                <a:rPr lang="fr-FR" sz="1400" dirty="0" smtClean="0">
                  <a:solidFill>
                    <a:schemeClr val="accent2"/>
                  </a:solidFill>
                </a:rPr>
                <a:t>);</a:t>
              </a:r>
              <a:endParaRPr lang="en-GB" sz="1400" dirty="0" smtClean="0">
                <a:solidFill>
                  <a:schemeClr val="accent2"/>
                </a:solidFill>
              </a:endParaRPr>
            </a:p>
            <a:p>
              <a:r>
                <a:rPr lang="fr-FR" sz="1400" dirty="0" smtClean="0">
                  <a:solidFill>
                    <a:schemeClr val="accent2"/>
                  </a:solidFill>
                </a:rPr>
                <a:t>      </a:t>
              </a:r>
              <a:r>
                <a:rPr lang="fr-FR" sz="1400" b="1" u="sng" dirty="0" err="1" smtClean="0">
                  <a:solidFill>
                    <a:schemeClr val="accent2"/>
                  </a:solidFill>
                </a:rPr>
                <a:t>fsi</a:t>
              </a:r>
              <a:r>
                <a:rPr lang="fr-FR" sz="1400" dirty="0" smtClean="0">
                  <a:solidFill>
                    <a:schemeClr val="accent2"/>
                  </a:solidFill>
                </a:rPr>
                <a:t> ;</a:t>
              </a:r>
              <a:endParaRPr lang="en-GB" sz="1400" dirty="0" smtClean="0">
                <a:solidFill>
                  <a:schemeClr val="accent2"/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2"/>
                  </a:solidFill>
                </a:rPr>
                <a:t>Fin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971600" y="3861048"/>
              <a:ext cx="0" cy="5760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2483768" y="5257562"/>
            <a:ext cx="3600400" cy="1600438"/>
            <a:chOff x="2483768" y="5257562"/>
            <a:chExt cx="3600400" cy="1600438"/>
          </a:xfrm>
        </p:grpSpPr>
        <p:sp>
          <p:nvSpPr>
            <p:cNvPr id="10" name="ZoneTexte 9"/>
            <p:cNvSpPr txBox="1"/>
            <p:nvPr/>
          </p:nvSpPr>
          <p:spPr>
            <a:xfrm>
              <a:off x="3347864" y="5257562"/>
              <a:ext cx="2736304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fact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(3)</a:t>
              </a:r>
              <a:endPara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fr-FR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Début </a:t>
              </a:r>
              <a:endParaRPr lang="en-GB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lang="fr-FR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Si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(n=0 ou n=1) </a:t>
              </a:r>
            </a:p>
            <a:p>
              <a:r>
                <a:rPr lang="fr-F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alors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retourner 1 ;</a:t>
              </a:r>
              <a:endPara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sinon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retourner (3*</a:t>
              </a:r>
              <a:r>
                <a:rPr lang="fr-FR" sz="1400" dirty="0" err="1" smtClean="0">
                  <a:solidFill>
                    <a:schemeClr val="accent4">
                      <a:lumMod val="75000"/>
                    </a:schemeClr>
                  </a:solidFill>
                </a:rPr>
                <a:t>fact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(2))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;</a:t>
              </a:r>
              <a:endPara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lang="fr-FR" sz="1400" b="1" u="sng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fsi</a:t>
              </a:r>
              <a:r>
                <a:rPr lang="fr-F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 ;</a:t>
              </a:r>
              <a:endPara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fr-FR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Fin</a:t>
              </a:r>
              <a:endPara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83768" y="5589240"/>
              <a:ext cx="792088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5364088" y="4437112"/>
            <a:ext cx="3600400" cy="1728192"/>
            <a:chOff x="5364088" y="4437112"/>
            <a:chExt cx="3600400" cy="1728192"/>
          </a:xfrm>
        </p:grpSpPr>
        <p:sp>
          <p:nvSpPr>
            <p:cNvPr id="11" name="ZoneTexte 10"/>
            <p:cNvSpPr txBox="1"/>
            <p:nvPr/>
          </p:nvSpPr>
          <p:spPr>
            <a:xfrm>
              <a:off x="6228184" y="4437112"/>
              <a:ext cx="2736304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accent4">
                      <a:lumMod val="75000"/>
                    </a:schemeClr>
                  </a:solidFill>
                </a:rPr>
                <a:t>fact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(2)</a:t>
              </a:r>
              <a:endParaRPr lang="en-GB" sz="14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4">
                      <a:lumMod val="75000"/>
                    </a:schemeClr>
                  </a:solidFill>
                </a:rPr>
                <a:t>Début </a:t>
              </a:r>
              <a:endParaRPr lang="en-GB" sz="1400" b="1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     </a:t>
              </a:r>
              <a:r>
                <a:rPr lang="fr-FR" sz="1400" b="1" u="sng" dirty="0" smtClean="0">
                  <a:solidFill>
                    <a:schemeClr val="accent4">
                      <a:lumMod val="75000"/>
                    </a:schemeClr>
                  </a:solidFill>
                </a:rPr>
                <a:t>Si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 (n=0 ou n=1) </a:t>
              </a:r>
            </a:p>
            <a:p>
              <a:r>
                <a:rPr lang="fr-FR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4">
                      <a:lumMod val="75000"/>
                    </a:schemeClr>
                  </a:solidFill>
                </a:rPr>
                <a:t>alors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retourner 1 ;</a:t>
              </a:r>
              <a:endParaRPr lang="en-GB" sz="14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4">
                      <a:lumMod val="75000"/>
                    </a:schemeClr>
                  </a:solidFill>
                </a:rPr>
                <a:t>sinon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retourner (2*</a:t>
              </a:r>
              <a:r>
                <a:rPr lang="fr-FR" sz="1400" dirty="0" err="1" smtClean="0">
                  <a:solidFill>
                    <a:schemeClr val="accent6"/>
                  </a:solidFill>
                </a:rPr>
                <a:t>fact</a:t>
              </a:r>
              <a:r>
                <a:rPr lang="fr-FR" sz="1400" dirty="0" smtClean="0">
                  <a:solidFill>
                    <a:schemeClr val="accent6"/>
                  </a:solidFill>
                </a:rPr>
                <a:t> (1)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);</a:t>
              </a:r>
              <a:endParaRPr lang="en-GB" sz="14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      </a:t>
              </a:r>
              <a:r>
                <a:rPr lang="fr-FR" sz="1400" b="1" u="sng" dirty="0" err="1" smtClean="0">
                  <a:solidFill>
                    <a:schemeClr val="accent4">
                      <a:lumMod val="75000"/>
                    </a:schemeClr>
                  </a:solidFill>
                </a:rPr>
                <a:t>fsi</a:t>
              </a:r>
              <a:r>
                <a:rPr lang="fr-FR" sz="1400" dirty="0" smtClean="0">
                  <a:solidFill>
                    <a:schemeClr val="accent4">
                      <a:lumMod val="75000"/>
                    </a:schemeClr>
                  </a:solidFill>
                </a:rPr>
                <a:t> ;</a:t>
              </a:r>
              <a:endParaRPr lang="en-GB" sz="14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4">
                      <a:lumMod val="75000"/>
                    </a:schemeClr>
                  </a:solidFill>
                </a:rPr>
                <a:t>Fin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V="1">
              <a:off x="5364088" y="4941168"/>
              <a:ext cx="864096" cy="122413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6156176" y="2492896"/>
            <a:ext cx="2736304" cy="2880320"/>
            <a:chOff x="6156176" y="2492896"/>
            <a:chExt cx="2736304" cy="2880320"/>
          </a:xfrm>
        </p:grpSpPr>
        <p:sp>
          <p:nvSpPr>
            <p:cNvPr id="18" name="ZoneTexte 17"/>
            <p:cNvSpPr txBox="1"/>
            <p:nvPr/>
          </p:nvSpPr>
          <p:spPr>
            <a:xfrm>
              <a:off x="6156176" y="2492896"/>
              <a:ext cx="2736304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accent6"/>
                  </a:solidFill>
                </a:rPr>
                <a:t>fact</a:t>
              </a:r>
              <a:r>
                <a:rPr lang="fr-FR" sz="1400" dirty="0" smtClean="0">
                  <a:solidFill>
                    <a:schemeClr val="accent6"/>
                  </a:solidFill>
                </a:rPr>
                <a:t> (1)</a:t>
              </a:r>
              <a:endParaRPr lang="en-GB" sz="1400" dirty="0" smtClean="0">
                <a:solidFill>
                  <a:schemeClr val="accent6"/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6"/>
                  </a:solidFill>
                </a:rPr>
                <a:t>Début </a:t>
              </a:r>
              <a:endParaRPr lang="en-GB" sz="1400" b="1" dirty="0" smtClean="0">
                <a:solidFill>
                  <a:schemeClr val="accent6"/>
                </a:solidFill>
              </a:endParaRPr>
            </a:p>
            <a:p>
              <a:r>
                <a:rPr lang="fr-FR" sz="1400" dirty="0" smtClean="0">
                  <a:solidFill>
                    <a:schemeClr val="accent6"/>
                  </a:solidFill>
                </a:rPr>
                <a:t>      </a:t>
              </a:r>
              <a:r>
                <a:rPr lang="fr-FR" sz="1400" b="1" u="sng" dirty="0" smtClean="0">
                  <a:solidFill>
                    <a:schemeClr val="accent6"/>
                  </a:solidFill>
                </a:rPr>
                <a:t>Si</a:t>
              </a:r>
              <a:r>
                <a:rPr lang="fr-FR" sz="1400" dirty="0" smtClean="0">
                  <a:solidFill>
                    <a:schemeClr val="accent6"/>
                  </a:solidFill>
                </a:rPr>
                <a:t>  (n=0 ou n=1) </a:t>
              </a:r>
            </a:p>
            <a:p>
              <a:r>
                <a:rPr lang="fr-FR" sz="1400" b="1" dirty="0" smtClean="0">
                  <a:solidFill>
                    <a:schemeClr val="accent6"/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6"/>
                  </a:solidFill>
                </a:rPr>
                <a:t>alors</a:t>
              </a:r>
              <a:r>
                <a:rPr lang="fr-FR" sz="1400" dirty="0" smtClean="0">
                  <a:solidFill>
                    <a:schemeClr val="accent6"/>
                  </a:solidFill>
                </a:rPr>
                <a:t> retourner 1 ;</a:t>
              </a:r>
              <a:endParaRPr lang="en-GB" sz="1400" dirty="0" smtClean="0">
                <a:solidFill>
                  <a:schemeClr val="accent6"/>
                </a:solidFill>
              </a:endParaRPr>
            </a:p>
            <a:p>
              <a:r>
                <a:rPr lang="fr-FR" sz="1400" dirty="0" smtClean="0">
                  <a:solidFill>
                    <a:schemeClr val="accent6"/>
                  </a:solidFill>
                </a:rPr>
                <a:t>       </a:t>
              </a:r>
              <a:r>
                <a:rPr lang="fr-FR" sz="1400" b="1" u="sng" dirty="0" smtClean="0">
                  <a:solidFill>
                    <a:schemeClr val="accent6"/>
                  </a:solidFill>
                </a:rPr>
                <a:t>sinon</a:t>
              </a:r>
              <a:r>
                <a:rPr lang="fr-FR" sz="1400" dirty="0" smtClean="0">
                  <a:solidFill>
                    <a:schemeClr val="accent6"/>
                  </a:solidFill>
                </a:rPr>
                <a:t> retourner (1*</a:t>
              </a:r>
              <a:r>
                <a:rPr lang="fr-FR" sz="1400" dirty="0" err="1" smtClean="0">
                  <a:solidFill>
                    <a:schemeClr val="accent6"/>
                  </a:solidFill>
                </a:rPr>
                <a:t>fact</a:t>
              </a:r>
              <a:r>
                <a:rPr lang="fr-FR" sz="1400" dirty="0" smtClean="0">
                  <a:solidFill>
                    <a:schemeClr val="accent6"/>
                  </a:solidFill>
                </a:rPr>
                <a:t> (0));</a:t>
              </a:r>
              <a:endParaRPr lang="en-GB" sz="1400" dirty="0" smtClean="0">
                <a:solidFill>
                  <a:schemeClr val="accent6"/>
                </a:solidFill>
              </a:endParaRPr>
            </a:p>
            <a:p>
              <a:r>
                <a:rPr lang="fr-FR" sz="1400" dirty="0" smtClean="0">
                  <a:solidFill>
                    <a:schemeClr val="accent6"/>
                  </a:solidFill>
                </a:rPr>
                <a:t>      </a:t>
              </a:r>
              <a:r>
                <a:rPr lang="fr-FR" sz="1400" b="1" u="sng" dirty="0" err="1" smtClean="0">
                  <a:solidFill>
                    <a:schemeClr val="accent6"/>
                  </a:solidFill>
                </a:rPr>
                <a:t>fsi</a:t>
              </a:r>
              <a:r>
                <a:rPr lang="fr-FR" sz="1400" dirty="0" smtClean="0">
                  <a:solidFill>
                    <a:schemeClr val="accent6"/>
                  </a:solidFill>
                </a:rPr>
                <a:t> ;</a:t>
              </a:r>
              <a:endParaRPr lang="en-GB" sz="1400" dirty="0" smtClean="0">
                <a:solidFill>
                  <a:schemeClr val="accent6"/>
                </a:solidFill>
              </a:endParaRPr>
            </a:p>
            <a:p>
              <a:r>
                <a:rPr lang="fr-FR" sz="1400" b="1" u="sng" dirty="0" smtClean="0">
                  <a:solidFill>
                    <a:schemeClr val="accent6"/>
                  </a:solidFill>
                </a:rPr>
                <a:t>Fin</a:t>
              </a:r>
              <a:endParaRPr lang="en-GB" sz="1400" dirty="0">
                <a:solidFill>
                  <a:schemeClr val="accent6"/>
                </a:solidFill>
              </a:endParaRP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 flipV="1">
              <a:off x="7092280" y="4077072"/>
              <a:ext cx="1224136" cy="1296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à coins arrondis 28"/>
          <p:cNvSpPr/>
          <p:nvPr/>
        </p:nvSpPr>
        <p:spPr>
          <a:xfrm>
            <a:off x="1979712" y="558924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220072" y="63813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8100392" y="558924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716016" y="3356992"/>
            <a:ext cx="1224136" cy="37444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fact</a:t>
            </a:r>
            <a:r>
              <a:rPr lang="fr-FR" sz="1200" dirty="0" smtClean="0">
                <a:solidFill>
                  <a:schemeClr val="tx1"/>
                </a:solidFill>
              </a:rPr>
              <a:t>(1)=1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48064" y="3717032"/>
            <a:ext cx="2952328" cy="151216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8100392" y="558924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5724128" y="3356992"/>
            <a:ext cx="720080" cy="7200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7452320" y="6309320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fact</a:t>
            </a:r>
            <a:r>
              <a:rPr lang="fr-FR" sz="1200" dirty="0" smtClean="0">
                <a:solidFill>
                  <a:schemeClr val="tx1"/>
                </a:solidFill>
              </a:rPr>
              <a:t>(2)=2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7668344" y="6021288"/>
            <a:ext cx="432048" cy="28803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5652120" y="6381328"/>
            <a:ext cx="1728192" cy="18864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5220072" y="63813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267744" y="656996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fact</a:t>
            </a:r>
            <a:r>
              <a:rPr lang="fr-FR" sz="1200" dirty="0" smtClean="0">
                <a:solidFill>
                  <a:schemeClr val="tx1"/>
                </a:solidFill>
              </a:rPr>
              <a:t>(3)=6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2915816" y="6309320"/>
            <a:ext cx="432048" cy="28803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 flipV="1">
            <a:off x="2123728" y="5949280"/>
            <a:ext cx="216024" cy="57606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1979712" y="558924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475656" y="3933056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fact</a:t>
            </a:r>
            <a:r>
              <a:rPr lang="fr-FR" sz="1200" dirty="0" smtClean="0">
                <a:solidFill>
                  <a:schemeClr val="tx1"/>
                </a:solidFill>
              </a:rPr>
              <a:t>(4)=24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 flipH="1" flipV="1">
            <a:off x="2339752" y="4293096"/>
            <a:ext cx="432048" cy="144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1043608" y="3789040"/>
            <a:ext cx="432048" cy="14401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5" grpId="0" animBg="1"/>
      <p:bldP spid="42" grpId="0" animBg="1"/>
      <p:bldP spid="47" grpId="0" animBg="1"/>
      <p:bldP spid="47" grpId="1" animBg="1"/>
      <p:bldP spid="48" grpId="0" animBg="1"/>
      <p:bldP spid="53" grpId="0" animBg="1"/>
      <p:bldP spid="53" grpId="1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smtClean="0"/>
              <a:t>Récursivité</a:t>
            </a:r>
            <a:r>
              <a:rPr lang="fr-FR" b="1" u="sng" dirty="0" smtClean="0"/>
              <a:t>: exemple 1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908720"/>
            <a:ext cx="87484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000" b="1" dirty="0" smtClean="0">
                <a:solidFill>
                  <a:srgbClr val="FF0000"/>
                </a:solidFill>
              </a:rPr>
              <a:t>// Fonction récursive</a:t>
            </a:r>
          </a:p>
          <a:p>
            <a:r>
              <a:rPr lang="fr-FR" sz="2000" b="1" dirty="0" smtClean="0"/>
              <a:t>Fonction</a:t>
            </a:r>
            <a:r>
              <a:rPr lang="fr-FR" sz="2000" dirty="0" smtClean="0"/>
              <a:t> </a:t>
            </a:r>
            <a:r>
              <a:rPr lang="fr-FR" sz="2000" dirty="0" err="1" smtClean="0"/>
              <a:t>fact</a:t>
            </a:r>
            <a:r>
              <a:rPr lang="fr-FR" sz="2000" dirty="0" smtClean="0"/>
              <a:t> (E/n: </a:t>
            </a:r>
            <a:r>
              <a:rPr lang="fr-FR" sz="2000" u="sng" dirty="0" smtClean="0"/>
              <a:t>entier</a:t>
            </a:r>
            <a:r>
              <a:rPr lang="fr-FR" sz="2000" dirty="0" smtClean="0"/>
              <a:t>): </a:t>
            </a:r>
            <a:r>
              <a:rPr lang="fr-FR" sz="2000" b="1" u="sng" dirty="0" smtClean="0"/>
              <a:t>entier</a:t>
            </a:r>
            <a:r>
              <a:rPr lang="fr-FR" sz="2000" dirty="0" smtClean="0"/>
              <a:t> </a:t>
            </a:r>
            <a:endParaRPr lang="en-GB" sz="2000" dirty="0" smtClean="0"/>
          </a:p>
          <a:p>
            <a:r>
              <a:rPr lang="fr-FR" sz="2000" b="1" u="sng" dirty="0" smtClean="0"/>
              <a:t>Début </a:t>
            </a:r>
            <a:endParaRPr lang="en-GB" sz="2000" b="1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  (n=0 ou n=1)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retourner 1 ;</a:t>
            </a:r>
            <a:endParaRPr lang="en-GB" sz="2000" dirty="0" smtClean="0"/>
          </a:p>
          <a:p>
            <a:r>
              <a:rPr lang="fr-FR" sz="2000" dirty="0" smtClean="0"/>
              <a:t> 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retourner (n*</a:t>
            </a:r>
            <a:r>
              <a:rPr lang="fr-FR" sz="2000" dirty="0" err="1" smtClean="0"/>
              <a:t>fact</a:t>
            </a:r>
            <a:r>
              <a:rPr lang="fr-FR" sz="2000" dirty="0" smtClean="0"/>
              <a:t> (n-1));</a:t>
            </a:r>
            <a:endParaRPr lang="en-GB" sz="2000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</a:p>
          <a:p>
            <a:endParaRPr lang="fr-FR" sz="2000" b="1" u="sng" dirty="0" smtClean="0"/>
          </a:p>
          <a:p>
            <a:r>
              <a:rPr lang="fr-FR" sz="2000" i="1" u="sng" dirty="0" smtClean="0"/>
              <a:t>Remarques</a:t>
            </a:r>
            <a:r>
              <a:rPr lang="fr-FR" sz="2000" dirty="0" smtClean="0"/>
              <a:t> : </a:t>
            </a:r>
            <a:endParaRPr lang="en-GB" sz="2000" dirty="0" smtClean="0"/>
          </a:p>
          <a:p>
            <a:pPr lvl="0" algn="just">
              <a:buFont typeface="Wingdings" pitchFamily="2" charset="2"/>
              <a:buChar char="v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Quand n=0 ou n=1, la valeur de n! est donnée directement.  0 et 1 sont appelées : </a:t>
            </a:r>
            <a:r>
              <a:rPr lang="fr-FR" sz="2000" b="1" u="sng" dirty="0" smtClean="0">
                <a:solidFill>
                  <a:srgbClr val="FF0000"/>
                </a:solidFill>
              </a:rPr>
              <a:t>valeur de base</a:t>
            </a:r>
          </a:p>
          <a:p>
            <a:pPr lvl="0" algn="just"/>
            <a:endParaRPr lang="en-GB" sz="2000" dirty="0" smtClean="0"/>
          </a:p>
          <a:p>
            <a:pPr lvl="0" algn="just">
              <a:buFont typeface="Wingdings" pitchFamily="2" charset="2"/>
              <a:buChar char="v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Pour  n&gt;1, la valeur de n! est définie  de façon récursive: en fonction d’une valeur plus petite que n et voisine la valeur de base</a:t>
            </a:r>
          </a:p>
          <a:p>
            <a:pPr lvl="0" algn="just"/>
            <a:endParaRPr lang="en-GB" sz="2000" dirty="0" smtClean="0"/>
          </a:p>
          <a:p>
            <a:pPr lvl="0" algn="just">
              <a:buFont typeface="Wingdings" pitchFamily="2" charset="2"/>
              <a:buChar char="v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La variable n, est testée à chaque fois pour savoir s’il faut arrêter les appels récursifs ou non. n est appelé </a:t>
            </a:r>
            <a:r>
              <a:rPr lang="fr-FR" sz="2000" b="1" u="sng" dirty="0" smtClean="0">
                <a:solidFill>
                  <a:srgbClr val="FF0000"/>
                </a:solidFill>
              </a:rPr>
              <a:t>variable de commande</a:t>
            </a:r>
            <a:endParaRPr lang="en-GB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Récursivité: exemple 2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908720"/>
            <a:ext cx="87484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/>
              <a:t>Etant donné la liste ci-dessous. Afficher les nombres de cette liste en commençant par le dernier élément jusqu’au premier c.-à-d. : 50   40  30  11</a:t>
            </a:r>
          </a:p>
          <a:p>
            <a:pPr algn="just"/>
            <a:endParaRPr lang="fr-FR" sz="2000" dirty="0" smtClean="0"/>
          </a:p>
          <a:p>
            <a:endParaRPr lang="fr-FR" sz="2000" dirty="0" smtClean="0"/>
          </a:p>
          <a:p>
            <a:r>
              <a:rPr lang="fr-FR" sz="2000" b="1" dirty="0" smtClean="0"/>
              <a:t>Var</a:t>
            </a:r>
          </a:p>
          <a:p>
            <a:r>
              <a:rPr lang="fr-FR" sz="2000" dirty="0" smtClean="0"/>
              <a:t>    ct, </a:t>
            </a:r>
            <a:r>
              <a:rPr lang="fr-FR" sz="2000" dirty="0" err="1" smtClean="0"/>
              <a:t>prd</a:t>
            </a:r>
            <a:r>
              <a:rPr lang="fr-FR" sz="2000" dirty="0" smtClean="0"/>
              <a:t>, </a:t>
            </a:r>
            <a:r>
              <a:rPr lang="fr-FR" sz="2000" dirty="0" err="1" smtClean="0"/>
              <a:t>tete</a:t>
            </a:r>
            <a:r>
              <a:rPr lang="fr-FR" sz="2000" dirty="0" smtClean="0"/>
              <a:t> : </a:t>
            </a:r>
            <a:r>
              <a:rPr lang="fr-FR" sz="2000" u="sng" dirty="0" smtClean="0"/>
              <a:t>Liste</a:t>
            </a:r>
            <a:endParaRPr lang="en-GB" sz="2000" u="sng" dirty="0" smtClean="0"/>
          </a:p>
          <a:p>
            <a:r>
              <a:rPr lang="fr-FR" sz="2000" b="1" u="sng" dirty="0" smtClean="0"/>
              <a:t>Début </a:t>
            </a:r>
          </a:p>
          <a:p>
            <a:r>
              <a:rPr lang="fr-FR" sz="2000" b="1" dirty="0" smtClean="0"/>
              <a:t>     (</a:t>
            </a:r>
            <a:r>
              <a:rPr lang="en-GB" sz="2000" dirty="0" smtClean="0"/>
              <a:t>*</a:t>
            </a:r>
            <a:r>
              <a:rPr lang="fr-FR" sz="2000" b="1" dirty="0" smtClean="0"/>
              <a:t> création de la liste </a:t>
            </a:r>
            <a:r>
              <a:rPr lang="en-GB" sz="2000" dirty="0" smtClean="0"/>
              <a:t>*</a:t>
            </a:r>
            <a:r>
              <a:rPr lang="fr-FR" sz="2000" b="1" dirty="0" smtClean="0"/>
              <a:t>)</a:t>
            </a:r>
            <a:endParaRPr lang="en-GB" sz="2000" dirty="0" smtClean="0"/>
          </a:p>
          <a:p>
            <a:r>
              <a:rPr lang="fr-FR" sz="2000" dirty="0" smtClean="0"/>
              <a:t>     ct </a:t>
            </a:r>
            <a:r>
              <a:rPr lang="fr-FR" sz="2000" dirty="0" smtClean="0">
                <a:sym typeface="Wingdings" pitchFamily="2" charset="2"/>
              </a:rPr>
              <a:t> </a:t>
            </a:r>
            <a:r>
              <a:rPr lang="fr-FR" sz="2000" dirty="0" err="1" smtClean="0">
                <a:sym typeface="Wingdings" pitchFamily="2" charset="2"/>
              </a:rPr>
              <a:t>tete</a:t>
            </a:r>
            <a:r>
              <a:rPr lang="fr-FR" sz="2000" dirty="0" smtClean="0">
                <a:sym typeface="Wingdings" pitchFamily="2" charset="2"/>
              </a:rPr>
              <a:t>;</a:t>
            </a:r>
          </a:p>
          <a:p>
            <a:r>
              <a:rPr lang="fr-FR" sz="2000" dirty="0" smtClean="0">
                <a:sym typeface="Wingdings" pitchFamily="2" charset="2"/>
              </a:rPr>
              <a:t>     </a:t>
            </a:r>
            <a:r>
              <a:rPr lang="fr-FR" sz="2000" b="1" u="sng" dirty="0" smtClean="0">
                <a:sym typeface="Wingdings" pitchFamily="2" charset="2"/>
              </a:rPr>
              <a:t>TQ</a:t>
            </a:r>
            <a:r>
              <a:rPr lang="fr-FR" sz="2000" dirty="0" smtClean="0">
                <a:sym typeface="Wingdings" pitchFamily="2" charset="2"/>
              </a:rPr>
              <a:t> (ct</a:t>
            </a:r>
            <a:r>
              <a:rPr lang="fr-FR" sz="2000" dirty="0" smtClean="0"/>
              <a:t>^.</a:t>
            </a:r>
            <a:r>
              <a:rPr lang="fr-FR" sz="2000" dirty="0" err="1" smtClean="0"/>
              <a:t>svt</a:t>
            </a:r>
            <a:r>
              <a:rPr lang="fr-FR" sz="2000" dirty="0" smtClean="0"/>
              <a:t> ≠ </a:t>
            </a:r>
            <a:r>
              <a:rPr lang="fr-FR" sz="2000" dirty="0" err="1" smtClean="0"/>
              <a:t>nil</a:t>
            </a:r>
            <a:r>
              <a:rPr lang="fr-FR" sz="2000" dirty="0" smtClean="0"/>
              <a:t>) </a:t>
            </a:r>
            <a:r>
              <a:rPr lang="fr-FR" sz="2000" b="1" u="sng" dirty="0" smtClean="0"/>
              <a:t>faire</a:t>
            </a:r>
            <a:r>
              <a:rPr lang="fr-FR" sz="2000" dirty="0" smtClean="0"/>
              <a:t> ct </a:t>
            </a:r>
            <a:r>
              <a:rPr lang="fr-FR" sz="2000" dirty="0" smtClean="0">
                <a:sym typeface="Wingdings" pitchFamily="2" charset="2"/>
              </a:rPr>
              <a:t> ct</a:t>
            </a:r>
            <a:r>
              <a:rPr lang="fr-FR" sz="2000" dirty="0" smtClean="0"/>
              <a:t>^.</a:t>
            </a:r>
            <a:r>
              <a:rPr lang="fr-FR" sz="2000" dirty="0" err="1" smtClean="0"/>
              <a:t>svt</a:t>
            </a:r>
            <a:r>
              <a:rPr lang="fr-FR" sz="2000" dirty="0" smtClean="0"/>
              <a:t>; </a:t>
            </a:r>
            <a:r>
              <a:rPr lang="fr-FR" sz="2000" b="1" u="sng" dirty="0" smtClean="0"/>
              <a:t>fait</a:t>
            </a:r>
            <a:r>
              <a:rPr lang="fr-FR" sz="2000" dirty="0" smtClean="0"/>
              <a:t>;</a:t>
            </a:r>
            <a:endParaRPr lang="fr-FR" sz="2000" u="sng" dirty="0" smtClean="0"/>
          </a:p>
          <a:p>
            <a:r>
              <a:rPr lang="fr-FR" sz="2000" dirty="0" smtClean="0"/>
              <a:t>     Ecrire (ct^.</a:t>
            </a:r>
            <a:r>
              <a:rPr lang="fr-FR" sz="2000" dirty="0" err="1" smtClean="0"/>
              <a:t>inf</a:t>
            </a:r>
            <a:r>
              <a:rPr lang="fr-FR" sz="2000" dirty="0" smtClean="0"/>
              <a:t>);</a:t>
            </a:r>
          </a:p>
          <a:p>
            <a:r>
              <a:rPr lang="fr-FR" sz="2000" dirty="0" smtClean="0"/>
              <a:t>     </a:t>
            </a:r>
            <a:r>
              <a:rPr lang="fr-FR" sz="2000" b="1" u="sng" dirty="0" smtClean="0">
                <a:sym typeface="Wingdings" pitchFamily="2" charset="2"/>
              </a:rPr>
              <a:t>TQ</a:t>
            </a:r>
            <a:r>
              <a:rPr lang="fr-FR" sz="2000" dirty="0" smtClean="0">
                <a:sym typeface="Wingdings" pitchFamily="2" charset="2"/>
              </a:rPr>
              <a:t> (</a:t>
            </a:r>
            <a:r>
              <a:rPr lang="fr-FR" sz="2000" dirty="0" smtClean="0"/>
              <a:t>ct ≠ </a:t>
            </a:r>
            <a:r>
              <a:rPr lang="fr-FR" sz="2000" dirty="0" err="1" smtClean="0">
                <a:sym typeface="Wingdings" pitchFamily="2" charset="2"/>
              </a:rPr>
              <a:t>tete</a:t>
            </a:r>
            <a:r>
              <a:rPr lang="fr-FR" sz="2000" dirty="0" smtClean="0"/>
              <a:t>) </a:t>
            </a:r>
          </a:p>
          <a:p>
            <a:r>
              <a:rPr lang="fr-FR" sz="2000" dirty="0" smtClean="0"/>
              <a:t>     </a:t>
            </a:r>
            <a:r>
              <a:rPr lang="fr-FR" sz="2000" b="1" u="sng" dirty="0" smtClean="0"/>
              <a:t>faire</a:t>
            </a:r>
            <a:r>
              <a:rPr lang="fr-FR" sz="2000" b="1" dirty="0" smtClean="0"/>
              <a:t> </a:t>
            </a:r>
          </a:p>
          <a:p>
            <a:r>
              <a:rPr lang="fr-FR" sz="2000" dirty="0" smtClean="0"/>
              <a:t>          </a:t>
            </a:r>
            <a:r>
              <a:rPr lang="fr-FR" sz="2000" dirty="0" err="1" smtClean="0"/>
              <a:t>prd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itchFamily="2" charset="2"/>
              </a:rPr>
              <a:t> </a:t>
            </a:r>
            <a:r>
              <a:rPr lang="fr-FR" sz="2000" dirty="0" err="1" smtClean="0">
                <a:sym typeface="Wingdings" pitchFamily="2" charset="2"/>
              </a:rPr>
              <a:t>tete</a:t>
            </a:r>
            <a:r>
              <a:rPr lang="fr-FR" sz="2000" dirty="0" smtClean="0"/>
              <a:t>; </a:t>
            </a:r>
            <a:endParaRPr lang="fr-FR" sz="2000" u="sng" dirty="0" smtClean="0"/>
          </a:p>
          <a:p>
            <a:r>
              <a:rPr lang="fr-FR" sz="2000" dirty="0" smtClean="0"/>
              <a:t>          </a:t>
            </a:r>
            <a:r>
              <a:rPr lang="fr-FR" sz="2000" b="1" u="sng" dirty="0" smtClean="0">
                <a:sym typeface="Wingdings" pitchFamily="2" charset="2"/>
              </a:rPr>
              <a:t>TQ</a:t>
            </a:r>
            <a:r>
              <a:rPr lang="fr-FR" sz="2000" dirty="0" smtClean="0">
                <a:sym typeface="Wingdings" pitchFamily="2" charset="2"/>
              </a:rPr>
              <a:t> (</a:t>
            </a:r>
            <a:r>
              <a:rPr lang="fr-FR" sz="2000" dirty="0" err="1" smtClean="0">
                <a:sym typeface="Wingdings" pitchFamily="2" charset="2"/>
              </a:rPr>
              <a:t>prd</a:t>
            </a:r>
            <a:r>
              <a:rPr lang="fr-FR" sz="2000" dirty="0" smtClean="0"/>
              <a:t>^.</a:t>
            </a:r>
            <a:r>
              <a:rPr lang="fr-FR" sz="2000" dirty="0" err="1" smtClean="0"/>
              <a:t>svt</a:t>
            </a:r>
            <a:r>
              <a:rPr lang="fr-FR" sz="2000" dirty="0" smtClean="0"/>
              <a:t> ≠ ct) </a:t>
            </a:r>
            <a:r>
              <a:rPr lang="fr-FR" sz="2000" b="1" u="sng" dirty="0" smtClean="0"/>
              <a:t>faire</a:t>
            </a:r>
            <a:r>
              <a:rPr lang="fr-FR" sz="2000" dirty="0" smtClean="0"/>
              <a:t> </a:t>
            </a:r>
            <a:r>
              <a:rPr lang="fr-FR" sz="2000" dirty="0" err="1" smtClean="0"/>
              <a:t>prd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itchFamily="2" charset="2"/>
              </a:rPr>
              <a:t> </a:t>
            </a:r>
            <a:r>
              <a:rPr lang="fr-FR" sz="2000" dirty="0" err="1" smtClean="0">
                <a:sym typeface="Wingdings" pitchFamily="2" charset="2"/>
              </a:rPr>
              <a:t>prd</a:t>
            </a:r>
            <a:r>
              <a:rPr lang="fr-FR" sz="2000" dirty="0" smtClean="0"/>
              <a:t>^.</a:t>
            </a:r>
            <a:r>
              <a:rPr lang="fr-FR" sz="2000" dirty="0" err="1" smtClean="0"/>
              <a:t>svt</a:t>
            </a:r>
            <a:r>
              <a:rPr lang="fr-FR" sz="2000" dirty="0" smtClean="0"/>
              <a:t>; </a:t>
            </a:r>
            <a:r>
              <a:rPr lang="fr-FR" sz="2000" b="1" u="sng" dirty="0" smtClean="0"/>
              <a:t>fait</a:t>
            </a:r>
            <a:r>
              <a:rPr lang="fr-FR" sz="2000" dirty="0" smtClean="0"/>
              <a:t>;</a:t>
            </a:r>
            <a:endParaRPr lang="fr-FR" sz="2000" u="sng" dirty="0" smtClean="0"/>
          </a:p>
          <a:p>
            <a:r>
              <a:rPr lang="fr-FR" sz="2000" dirty="0" smtClean="0"/>
              <a:t>          Ecrire (</a:t>
            </a:r>
            <a:r>
              <a:rPr lang="fr-FR" sz="2000" dirty="0" err="1" smtClean="0"/>
              <a:t>prd</a:t>
            </a:r>
            <a:r>
              <a:rPr lang="fr-FR" sz="2000" dirty="0" smtClean="0"/>
              <a:t>^.</a:t>
            </a:r>
            <a:r>
              <a:rPr lang="fr-FR" sz="2000" dirty="0" err="1" smtClean="0"/>
              <a:t>inf</a:t>
            </a:r>
            <a:r>
              <a:rPr lang="fr-FR" sz="2000" dirty="0" smtClean="0"/>
              <a:t>) ;</a:t>
            </a:r>
          </a:p>
          <a:p>
            <a:r>
              <a:rPr lang="fr-FR" sz="2000" dirty="0" smtClean="0"/>
              <a:t>          ct </a:t>
            </a:r>
            <a:r>
              <a:rPr lang="fr-FR" sz="2000" dirty="0" smtClean="0">
                <a:sym typeface="Wingdings" pitchFamily="2" charset="2"/>
              </a:rPr>
              <a:t> </a:t>
            </a:r>
            <a:r>
              <a:rPr lang="fr-FR" sz="2000" dirty="0" err="1" smtClean="0">
                <a:sym typeface="Wingdings" pitchFamily="2" charset="2"/>
              </a:rPr>
              <a:t>prd</a:t>
            </a:r>
            <a:r>
              <a:rPr lang="fr-FR" sz="2000" dirty="0" smtClean="0">
                <a:sym typeface="Wingdings" pitchFamily="2" charset="2"/>
              </a:rPr>
              <a:t>;</a:t>
            </a:r>
          </a:p>
          <a:p>
            <a:r>
              <a:rPr lang="fr-FR" sz="2000" dirty="0" smtClean="0"/>
              <a:t>     </a:t>
            </a:r>
            <a:r>
              <a:rPr lang="fr-FR" sz="2000" b="1" u="sng" dirty="0" smtClean="0"/>
              <a:t>fait</a:t>
            </a:r>
            <a:r>
              <a:rPr lang="fr-FR" sz="2000" dirty="0" smtClean="0"/>
              <a:t>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endParaRPr lang="en-GB" sz="2000" dirty="0" smtClean="0"/>
          </a:p>
          <a:p>
            <a:pPr algn="just"/>
            <a:endParaRPr lang="en-GB" sz="2000" dirty="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492236" y="1628648"/>
            <a:ext cx="5112211" cy="1008263"/>
            <a:chOff x="4004" y="6619"/>
            <a:chExt cx="4320" cy="834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6499" y="6879"/>
              <a:ext cx="668" cy="57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dirty="0" smtClean="0">
                  <a:latin typeface="Calibri" pitchFamily="34" charset="0"/>
                  <a:cs typeface="Arial" pitchFamily="34" charset="0"/>
                </a:rPr>
                <a:t>40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 flipH="1">
              <a:off x="6499" y="7199"/>
              <a:ext cx="6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5351" y="6901"/>
              <a:ext cx="668" cy="5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GB" dirty="0" smtClean="0">
                  <a:latin typeface="Calibri" pitchFamily="34" charset="0"/>
                  <a:cs typeface="Arial" pitchFamily="34" charset="0"/>
                </a:rPr>
                <a:t>30</a:t>
              </a:r>
              <a:endPara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 flipH="1">
              <a:off x="5351" y="7198"/>
              <a:ext cx="66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7655" y="6879"/>
              <a:ext cx="669" cy="57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50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</a:t>
              </a:r>
              <a:r>
                <a:rPr kumimoji="0" lang="en-GB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nil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 flipH="1">
              <a:off x="7665" y="7161"/>
              <a:ext cx="64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7084" y="7308"/>
              <a:ext cx="57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4152" y="6693"/>
              <a:ext cx="332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5885" y="7308"/>
              <a:ext cx="6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4325" y="6879"/>
              <a:ext cx="669" cy="57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11</a:t>
              </a: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 flipH="1">
              <a:off x="4312" y="7194"/>
              <a:ext cx="64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4764" y="7308"/>
              <a:ext cx="6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4004" y="6619"/>
              <a:ext cx="430" cy="19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0" y="4221088"/>
            <a:ext cx="1656184" cy="36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fr-FR" sz="1200" b="1" dirty="0" smtClean="0">
                <a:solidFill>
                  <a:srgbClr val="FF0000"/>
                </a:solidFill>
              </a:rPr>
              <a:t>// </a:t>
            </a:r>
            <a:r>
              <a:rPr lang="fr-FR" sz="1200" b="1" u="sng" dirty="0" smtClean="0">
                <a:solidFill>
                  <a:srgbClr val="FF0000"/>
                </a:solidFill>
              </a:rPr>
              <a:t>Programme principal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La récursivité: exemple 2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908720"/>
            <a:ext cx="874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/>
              <a:t>On veut utiliser le concept de la récursivité pour afficher les nombres de cette liste c.-à-d. : 50   40  3  11.</a:t>
            </a:r>
          </a:p>
          <a:p>
            <a:pPr algn="just"/>
            <a:endParaRPr lang="fr-FR" sz="2000" dirty="0" smtClean="0"/>
          </a:p>
          <a:p>
            <a:r>
              <a:rPr lang="fr-FR" sz="2000" b="1" dirty="0" smtClean="0"/>
              <a:t>Procédure</a:t>
            </a:r>
            <a:r>
              <a:rPr lang="fr-FR" sz="2000" dirty="0" smtClean="0"/>
              <a:t> Affiche (E/ p: </a:t>
            </a:r>
            <a:r>
              <a:rPr lang="fr-FR" sz="2000" u="sng" dirty="0" smtClean="0"/>
              <a:t>liste</a:t>
            </a:r>
            <a:r>
              <a:rPr lang="fr-FR" sz="2000" dirty="0" smtClean="0"/>
              <a:t>)</a:t>
            </a:r>
            <a:endParaRPr lang="en-GB" sz="2000" dirty="0" smtClean="0"/>
          </a:p>
          <a:p>
            <a:r>
              <a:rPr lang="fr-FR" sz="2000" b="1" u="sng" dirty="0" smtClean="0"/>
              <a:t>Début </a:t>
            </a:r>
            <a:endParaRPr lang="en-GB" sz="2000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  (p^.</a:t>
            </a:r>
            <a:r>
              <a:rPr lang="fr-FR" sz="2000" dirty="0" err="1" smtClean="0"/>
              <a:t>svt</a:t>
            </a:r>
            <a:r>
              <a:rPr lang="fr-FR" sz="2000" dirty="0" smtClean="0"/>
              <a:t> ≠ </a:t>
            </a:r>
            <a:r>
              <a:rPr lang="fr-FR" sz="2000" dirty="0" err="1" smtClean="0"/>
              <a:t>nil</a:t>
            </a:r>
            <a:r>
              <a:rPr lang="fr-FR" sz="2000" dirty="0" smtClean="0"/>
              <a:t>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Affiche (p^.</a:t>
            </a:r>
            <a:r>
              <a:rPr lang="fr-FR" sz="2000" dirty="0" err="1" smtClean="0"/>
              <a:t>svt</a:t>
            </a:r>
            <a:r>
              <a:rPr lang="fr-FR" sz="2000" dirty="0" smtClean="0"/>
              <a:t>) ;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    Ecrire (p^.</a:t>
            </a:r>
            <a:r>
              <a:rPr lang="fr-FR" sz="2000" dirty="0" err="1" smtClean="0"/>
              <a:t>inf</a:t>
            </a:r>
            <a:r>
              <a:rPr lang="fr-FR" sz="2000" dirty="0" smtClean="0"/>
              <a:t>) 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endParaRPr lang="en-GB" sz="2000" dirty="0" smtClean="0"/>
          </a:p>
          <a:p>
            <a:pPr algn="just"/>
            <a:endParaRPr lang="en-GB" sz="2000" dirty="0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6516783" y="3599160"/>
            <a:ext cx="790499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40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flipH="1">
            <a:off x="6516783" y="3986023"/>
            <a:ext cx="7904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5158261" y="3625756"/>
            <a:ext cx="790499" cy="6673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 flipH="1">
            <a:off x="5158261" y="3984814"/>
            <a:ext cx="7904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884773" y="3599160"/>
            <a:ext cx="791683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nil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H="1">
            <a:off x="7896607" y="3940083"/>
            <a:ext cx="766832" cy="12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7209062" y="4117798"/>
            <a:ext cx="67571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5790187" y="4117798"/>
            <a:ext cx="72659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3944110" y="3599160"/>
            <a:ext cx="791683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 flipH="1">
            <a:off x="3928726" y="3979978"/>
            <a:ext cx="766832" cy="12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</p:cNvCxnSpPr>
          <p:nvPr/>
        </p:nvCxnSpPr>
        <p:spPr bwMode="auto">
          <a:xfrm>
            <a:off x="4463615" y="4117798"/>
            <a:ext cx="72659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46" name="Groupe 45"/>
          <p:cNvGrpSpPr/>
          <p:nvPr/>
        </p:nvGrpSpPr>
        <p:grpSpPr>
          <a:xfrm>
            <a:off x="3419872" y="3140968"/>
            <a:ext cx="712396" cy="458191"/>
            <a:chOff x="3419872" y="3140968"/>
            <a:chExt cx="712396" cy="458191"/>
          </a:xfrm>
        </p:grpSpPr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373938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341987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0" y="4653136"/>
            <a:ext cx="1187624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Début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Affiche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(@ 11);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755576" y="4509120"/>
            <a:ext cx="2304256" cy="1846659"/>
            <a:chOff x="755576" y="4509120"/>
            <a:chExt cx="2304256" cy="1846659"/>
          </a:xfrm>
        </p:grpSpPr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V="1">
              <a:off x="755576" y="4581128"/>
              <a:ext cx="648072" cy="432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475656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(@11)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@3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(@3)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(11)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843808" y="4509120"/>
            <a:ext cx="2232248" cy="1846659"/>
            <a:chOff x="2843808" y="4509120"/>
            <a:chExt cx="2232248" cy="1846659"/>
          </a:xfrm>
        </p:grpSpPr>
        <p:sp>
          <p:nvSpPr>
            <p:cNvPr id="23" name="ZoneTexte 22"/>
            <p:cNvSpPr txBox="1"/>
            <p:nvPr/>
          </p:nvSpPr>
          <p:spPr>
            <a:xfrm>
              <a:off x="3491880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(@3)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@40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(@40)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(3)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843808" y="4653136"/>
              <a:ext cx="576064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932040" y="4509120"/>
            <a:ext cx="2160240" cy="1846659"/>
            <a:chOff x="4932040" y="4509120"/>
            <a:chExt cx="2160240" cy="1846659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4932040" y="4725144"/>
              <a:ext cx="576064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508104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(@40)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@50 ≠ nil</a:t>
              </a:r>
              <a:r>
                <a:rPr lang="en-GB" sz="1200" dirty="0" smtClean="0">
                  <a:cs typeface="Arial" pitchFamily="34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(@50)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(40)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948264" y="4509120"/>
            <a:ext cx="2088232" cy="1846659"/>
            <a:chOff x="6948264" y="4509120"/>
            <a:chExt cx="2088232" cy="1846659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6948264" y="4653136"/>
              <a:ext cx="432048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52320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(@50)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FF000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FF0000"/>
                  </a:solidFill>
                  <a:cs typeface="Arial" pitchFamily="34" charset="0"/>
                </a:rPr>
                <a:t>( nil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(  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(50)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sp>
        <p:nvSpPr>
          <p:cNvPr id="29" name="Rectangle à coins arrondis 28"/>
          <p:cNvSpPr/>
          <p:nvPr/>
        </p:nvSpPr>
        <p:spPr>
          <a:xfrm>
            <a:off x="7452320" y="638132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50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868144" y="638132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40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851920" y="638132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3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907704" y="638132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11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 flipV="1">
            <a:off x="6372200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 flipV="1">
            <a:off x="4355976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H="1" flipV="1">
            <a:off x="2339752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395536" y="5445224"/>
            <a:ext cx="1224136" cy="7920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à coins arrondis 40"/>
          <p:cNvSpPr/>
          <p:nvPr/>
        </p:nvSpPr>
        <p:spPr>
          <a:xfrm>
            <a:off x="3923928" y="1484784"/>
            <a:ext cx="493204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fr-FR" i="1" dirty="0" smtClean="0"/>
          </a:p>
          <a:p>
            <a:pPr algn="ctr"/>
            <a:r>
              <a:rPr lang="fr-FR" b="1" i="1" dirty="0" smtClean="0">
                <a:solidFill>
                  <a:srgbClr val="FF0000"/>
                </a:solidFill>
              </a:rPr>
              <a:t>Mettez l’instruction Ecrire (p^.info) dans le sinon puis  exécutez une autre fois cette action </a:t>
            </a:r>
            <a:endParaRPr lang="en-GB" b="1" dirty="0" smtClean="0">
              <a:solidFill>
                <a:srgbClr val="FF000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47" name="Groupe 46"/>
          <p:cNvGrpSpPr/>
          <p:nvPr/>
        </p:nvGrpSpPr>
        <p:grpSpPr>
          <a:xfrm>
            <a:off x="4860032" y="3140968"/>
            <a:ext cx="712396" cy="458191"/>
            <a:chOff x="4860032" y="3140968"/>
            <a:chExt cx="712396" cy="458191"/>
          </a:xfrm>
        </p:grpSpPr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6156176" y="3140968"/>
            <a:ext cx="712396" cy="458191"/>
            <a:chOff x="4860032" y="3140968"/>
            <a:chExt cx="712396" cy="458191"/>
          </a:xfrm>
        </p:grpSpPr>
        <p:cxnSp>
          <p:nvCxnSpPr>
            <p:cNvPr id="49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7596336" y="3140968"/>
            <a:ext cx="712396" cy="458191"/>
            <a:chOff x="4860032" y="3140968"/>
            <a:chExt cx="712396" cy="458191"/>
          </a:xfrm>
        </p:grpSpPr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0" y="4221088"/>
            <a:ext cx="1656184" cy="36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fr-FR" sz="1200" b="1" dirty="0" smtClean="0">
                <a:solidFill>
                  <a:srgbClr val="FF0000"/>
                </a:solidFill>
              </a:rPr>
              <a:t>// </a:t>
            </a:r>
            <a:r>
              <a:rPr lang="fr-FR" sz="1200" b="1" u="sng" dirty="0" smtClean="0">
                <a:solidFill>
                  <a:srgbClr val="FF0000"/>
                </a:solidFill>
              </a:rPr>
              <a:t>Programme principal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La récursivité: exemple 2</a:t>
            </a:r>
            <a:endParaRPr lang="en-GB" b="1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179512" y="90872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Procédure</a:t>
            </a:r>
            <a:r>
              <a:rPr lang="fr-FR" sz="2000" dirty="0" smtClean="0"/>
              <a:t> Affiche (E/ p: </a:t>
            </a:r>
            <a:r>
              <a:rPr lang="fr-FR" sz="2000" u="sng" dirty="0" smtClean="0"/>
              <a:t>liste</a:t>
            </a:r>
            <a:r>
              <a:rPr lang="fr-FR" sz="2000" dirty="0" smtClean="0"/>
              <a:t>)</a:t>
            </a:r>
            <a:endParaRPr lang="en-GB" sz="2000" dirty="0" smtClean="0"/>
          </a:p>
          <a:p>
            <a:r>
              <a:rPr lang="fr-FR" sz="2000" b="1" u="sng" dirty="0" smtClean="0"/>
              <a:t>Début </a:t>
            </a:r>
            <a:endParaRPr lang="en-GB" sz="2000" dirty="0" smtClean="0"/>
          </a:p>
          <a:p>
            <a:r>
              <a:rPr lang="fr-FR" sz="2000" dirty="0" smtClean="0"/>
              <a:t>      </a:t>
            </a:r>
            <a:r>
              <a:rPr lang="fr-FR" sz="2000" b="1" u="sng" dirty="0" smtClean="0"/>
              <a:t>Si</a:t>
            </a:r>
            <a:r>
              <a:rPr lang="fr-FR" sz="2000" dirty="0" smtClean="0"/>
              <a:t>  (p^.</a:t>
            </a:r>
            <a:r>
              <a:rPr lang="fr-FR" sz="2000" dirty="0" err="1" smtClean="0"/>
              <a:t>svt</a:t>
            </a:r>
            <a:r>
              <a:rPr lang="fr-FR" sz="2000" dirty="0" smtClean="0"/>
              <a:t> ≠ </a:t>
            </a:r>
            <a:r>
              <a:rPr lang="fr-FR" sz="2000" dirty="0" err="1" smtClean="0"/>
              <a:t>nil</a:t>
            </a:r>
            <a:r>
              <a:rPr lang="fr-FR" sz="2000" dirty="0" smtClean="0"/>
              <a:t>) </a:t>
            </a:r>
            <a:r>
              <a:rPr lang="fr-FR" sz="2000" b="1" u="sng" dirty="0" smtClean="0"/>
              <a:t>alors</a:t>
            </a:r>
            <a:r>
              <a:rPr lang="fr-FR" sz="2000" dirty="0" smtClean="0"/>
              <a:t> Affiche (p^.</a:t>
            </a:r>
            <a:r>
              <a:rPr lang="fr-FR" sz="2000" dirty="0" err="1" smtClean="0"/>
              <a:t>svt</a:t>
            </a:r>
            <a:r>
              <a:rPr lang="fr-FR" sz="2000" dirty="0" smtClean="0"/>
              <a:t>) ; </a:t>
            </a:r>
            <a:r>
              <a:rPr lang="fr-FR" sz="2000" b="1" u="sng" dirty="0" err="1" smtClean="0"/>
              <a:t>fsi</a:t>
            </a:r>
            <a:r>
              <a:rPr lang="fr-FR" sz="2000" dirty="0" smtClean="0"/>
              <a:t> ;</a:t>
            </a:r>
            <a:endParaRPr lang="en-GB" sz="2000" dirty="0" smtClean="0"/>
          </a:p>
          <a:p>
            <a:r>
              <a:rPr lang="fr-FR" sz="2000" dirty="0" smtClean="0"/>
              <a:t>                                  </a:t>
            </a:r>
            <a:r>
              <a:rPr lang="fr-FR" sz="2000" b="1" u="sng" dirty="0" smtClean="0"/>
              <a:t>sinon</a:t>
            </a:r>
            <a:r>
              <a:rPr lang="fr-FR" sz="2000" dirty="0" smtClean="0"/>
              <a:t> Ecrire (p^.</a:t>
            </a:r>
            <a:r>
              <a:rPr lang="fr-FR" sz="2000" dirty="0" err="1" smtClean="0"/>
              <a:t>inf</a:t>
            </a:r>
            <a:r>
              <a:rPr lang="fr-FR" sz="2000" dirty="0" smtClean="0"/>
              <a:t>) ;</a:t>
            </a:r>
            <a:endParaRPr lang="en-GB" sz="2000" dirty="0" smtClean="0"/>
          </a:p>
          <a:p>
            <a:r>
              <a:rPr lang="fr-FR" sz="2000" b="1" u="sng" dirty="0" smtClean="0"/>
              <a:t>Fin</a:t>
            </a:r>
            <a:endParaRPr lang="en-GB" sz="2000" dirty="0" smtClean="0"/>
          </a:p>
          <a:p>
            <a:pPr algn="just"/>
            <a:endParaRPr lang="en-GB" sz="2000" dirty="0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6516783" y="3599160"/>
            <a:ext cx="790499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40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flipH="1">
            <a:off x="6516783" y="3986023"/>
            <a:ext cx="7904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5158261" y="3625756"/>
            <a:ext cx="790499" cy="6673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 flipH="1">
            <a:off x="5158261" y="3984814"/>
            <a:ext cx="7904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7884773" y="3599160"/>
            <a:ext cx="791683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nil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H="1">
            <a:off x="7896607" y="3940083"/>
            <a:ext cx="766832" cy="12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7209062" y="4117798"/>
            <a:ext cx="67571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5790187" y="4117798"/>
            <a:ext cx="72659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3944110" y="3599160"/>
            <a:ext cx="791683" cy="6939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 flipH="1">
            <a:off x="3928726" y="3979978"/>
            <a:ext cx="766832" cy="12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</p:cNvCxnSpPr>
          <p:nvPr/>
        </p:nvCxnSpPr>
        <p:spPr bwMode="auto">
          <a:xfrm>
            <a:off x="4463615" y="4117798"/>
            <a:ext cx="72659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3" name="Groupe 45"/>
          <p:cNvGrpSpPr/>
          <p:nvPr/>
        </p:nvGrpSpPr>
        <p:grpSpPr>
          <a:xfrm>
            <a:off x="3419872" y="3140968"/>
            <a:ext cx="712396" cy="458191"/>
            <a:chOff x="3419872" y="3140968"/>
            <a:chExt cx="712396" cy="458191"/>
          </a:xfrm>
        </p:grpSpPr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373938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341987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0" y="4653136"/>
            <a:ext cx="1187624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Début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Affiche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(@ 11);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5" name="Groupe 29"/>
          <p:cNvGrpSpPr/>
          <p:nvPr/>
        </p:nvGrpSpPr>
        <p:grpSpPr>
          <a:xfrm>
            <a:off x="755576" y="4509120"/>
            <a:ext cx="2304256" cy="1846659"/>
            <a:chOff x="755576" y="4509120"/>
            <a:chExt cx="2304256" cy="1846659"/>
          </a:xfrm>
        </p:grpSpPr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V="1">
              <a:off x="755576" y="4581128"/>
              <a:ext cx="648072" cy="4320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475656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(@11)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@3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solidFill>
                    <a:srgbClr val="00B050"/>
                  </a:solidFill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(@3);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sinon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(11)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grpSp>
        <p:nvGrpSpPr>
          <p:cNvPr id="6" name="Groupe 30"/>
          <p:cNvGrpSpPr/>
          <p:nvPr/>
        </p:nvGrpSpPr>
        <p:grpSpPr>
          <a:xfrm>
            <a:off x="2843808" y="4509120"/>
            <a:ext cx="2232248" cy="1846659"/>
            <a:chOff x="2843808" y="4509120"/>
            <a:chExt cx="2232248" cy="1846659"/>
          </a:xfrm>
        </p:grpSpPr>
        <p:sp>
          <p:nvSpPr>
            <p:cNvPr id="23" name="ZoneTexte 22"/>
            <p:cNvSpPr txBox="1"/>
            <p:nvPr/>
          </p:nvSpPr>
          <p:spPr>
            <a:xfrm>
              <a:off x="3491880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(@3)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@40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solidFill>
                    <a:srgbClr val="00B050"/>
                  </a:solidFill>
                  <a:cs typeface="Arial" pitchFamily="34" charset="0"/>
                </a:rPr>
                <a:t>alors</a:t>
              </a: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  </a:t>
              </a:r>
              <a:r>
                <a:rPr lang="en-GB" sz="1200" dirty="0" err="1" smtClean="0">
                  <a:solidFill>
                    <a:srgbClr val="00B050"/>
                  </a:solidFill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(@40);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sinon</a:t>
              </a:r>
              <a:r>
                <a:rPr lang="en-GB" sz="1200" dirty="0" smtClean="0">
                  <a:cs typeface="Arial" pitchFamily="34" charset="0"/>
                </a:rPr>
                <a:t> </a:t>
              </a: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(3)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843808" y="4653136"/>
              <a:ext cx="576064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" name="Groupe 31"/>
          <p:cNvGrpSpPr/>
          <p:nvPr/>
        </p:nvGrpSpPr>
        <p:grpSpPr>
          <a:xfrm>
            <a:off x="4932040" y="4509120"/>
            <a:ext cx="2160240" cy="1846659"/>
            <a:chOff x="4932040" y="4509120"/>
            <a:chExt cx="2160240" cy="1846659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4932040" y="4725144"/>
              <a:ext cx="576064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508104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(@40)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00B05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 @50 ≠ nil</a:t>
              </a:r>
              <a:r>
                <a:rPr lang="en-GB" sz="1200" dirty="0" smtClean="0">
                  <a:cs typeface="Arial" pitchFamily="34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solidFill>
                    <a:srgbClr val="00B050"/>
                  </a:solidFill>
                  <a:cs typeface="Arial" pitchFamily="34" charset="0"/>
                </a:rPr>
                <a:t>Affiche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(@50);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sinon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Ecrire</a:t>
              </a:r>
              <a:r>
                <a:rPr lang="en-GB" sz="1200" dirty="0" smtClean="0">
                  <a:cs typeface="Arial" pitchFamily="34" charset="0"/>
                </a:rPr>
                <a:t>(40)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grpSp>
        <p:nvGrpSpPr>
          <p:cNvPr id="8" name="Groupe 32"/>
          <p:cNvGrpSpPr/>
          <p:nvPr/>
        </p:nvGrpSpPr>
        <p:grpSpPr>
          <a:xfrm>
            <a:off x="6948264" y="4509120"/>
            <a:ext cx="2088232" cy="1846659"/>
            <a:chOff x="6948264" y="4509120"/>
            <a:chExt cx="2088232" cy="1846659"/>
          </a:xfrm>
        </p:grpSpPr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6948264" y="4653136"/>
              <a:ext cx="432048" cy="720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52320" y="4509120"/>
              <a:ext cx="1584176" cy="1846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 (@50)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Début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solidFill>
                    <a:srgbClr val="FF0000"/>
                  </a:solidFill>
                  <a:cs typeface="Arial" pitchFamily="34" charset="0"/>
                </a:rPr>
                <a:t>Si</a:t>
              </a:r>
              <a:r>
                <a:rPr lang="en-GB" sz="1200" b="1" dirty="0" smtClean="0">
                  <a:solidFill>
                    <a:srgbClr val="FF0000"/>
                  </a:solidFill>
                  <a:cs typeface="Arial" pitchFamily="34" charset="0"/>
                </a:rPr>
                <a:t> </a:t>
              </a:r>
              <a:r>
                <a:rPr lang="en-GB" sz="1200" dirty="0" smtClean="0">
                  <a:solidFill>
                    <a:srgbClr val="FF0000"/>
                  </a:solidFill>
                  <a:cs typeface="Arial" pitchFamily="34" charset="0"/>
                </a:rPr>
                <a:t>( nil ≠ nil)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b="1" u="sng" dirty="0" err="1" smtClean="0">
                  <a:cs typeface="Arial" pitchFamily="34" charset="0"/>
                </a:rPr>
                <a:t>alors</a:t>
              </a:r>
              <a:r>
                <a:rPr lang="en-GB" sz="1200" b="1" u="sng" dirty="0" smtClean="0">
                  <a:cs typeface="Arial" pitchFamily="34" charset="0"/>
                </a:rPr>
                <a:t> </a:t>
              </a:r>
              <a:r>
                <a:rPr lang="en-GB" sz="1200" dirty="0" smtClean="0">
                  <a:cs typeface="Arial" pitchFamily="34" charset="0"/>
                </a:rPr>
                <a:t>  </a:t>
              </a:r>
              <a:r>
                <a:rPr lang="en-GB" sz="1200" dirty="0" err="1" smtClean="0">
                  <a:cs typeface="Arial" pitchFamily="34" charset="0"/>
                </a:rPr>
                <a:t>Affiche</a:t>
              </a:r>
              <a:r>
                <a:rPr lang="en-GB" sz="1200" dirty="0" smtClean="0">
                  <a:cs typeface="Arial" pitchFamily="34" charset="0"/>
                </a:rPr>
                <a:t>(  );</a:t>
              </a:r>
            </a:p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dirty="0" smtClean="0">
                  <a:cs typeface="Arial" pitchFamily="34" charset="0"/>
                </a:rPr>
                <a:t>   </a:t>
              </a:r>
              <a:r>
                <a:rPr lang="en-GB" sz="1200" u="sng" dirty="0" err="1" smtClean="0">
                  <a:solidFill>
                    <a:srgbClr val="00B050"/>
                  </a:solidFill>
                  <a:cs typeface="Arial" pitchFamily="34" charset="0"/>
                </a:rPr>
                <a:t>sinon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  </a:t>
              </a:r>
              <a:r>
                <a:rPr lang="en-GB" sz="1200" dirty="0" err="1" smtClean="0">
                  <a:solidFill>
                    <a:srgbClr val="00B050"/>
                  </a:solidFill>
                  <a:cs typeface="Arial" pitchFamily="34" charset="0"/>
                </a:rPr>
                <a:t>Ecrire</a:t>
              </a:r>
              <a:r>
                <a:rPr lang="en-GB" sz="1200" dirty="0" smtClean="0">
                  <a:solidFill>
                    <a:srgbClr val="00B050"/>
                  </a:solidFill>
                  <a:cs typeface="Arial" pitchFamily="34" charset="0"/>
                </a:rPr>
                <a:t>(50)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err="1" smtClean="0">
                  <a:cs typeface="Arial" pitchFamily="34" charset="0"/>
                </a:rPr>
                <a:t>Fsi</a:t>
              </a:r>
              <a:r>
                <a:rPr lang="en-GB" sz="1200" dirty="0" smtClean="0">
                  <a:cs typeface="Arial" pitchFamily="34" charset="0"/>
                </a:rPr>
                <a:t> ;</a:t>
              </a:r>
            </a:p>
            <a:p>
              <a:pPr lvl="0"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sz="1200" b="1" u="sng" dirty="0" smtClean="0">
                  <a:cs typeface="Arial" pitchFamily="34" charset="0"/>
                </a:rPr>
                <a:t>Fin</a:t>
              </a:r>
              <a:endParaRPr lang="en-GB" dirty="0"/>
            </a:p>
          </p:txBody>
        </p:sp>
      </p:grpSp>
      <p:sp>
        <p:nvSpPr>
          <p:cNvPr id="29" name="Rectangle à coins arrondis 28"/>
          <p:cNvSpPr/>
          <p:nvPr/>
        </p:nvSpPr>
        <p:spPr>
          <a:xfrm>
            <a:off x="7452320" y="6381328"/>
            <a:ext cx="864096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50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H="1" flipV="1">
            <a:off x="6372200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 flipV="1">
            <a:off x="4355976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H="1" flipV="1">
            <a:off x="2339752" y="5949280"/>
            <a:ext cx="1152128" cy="28803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395536" y="5445224"/>
            <a:ext cx="1224136" cy="7920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9" name="Groupe 46"/>
          <p:cNvGrpSpPr/>
          <p:nvPr/>
        </p:nvGrpSpPr>
        <p:grpSpPr>
          <a:xfrm>
            <a:off x="4860032" y="3140968"/>
            <a:ext cx="712396" cy="458191"/>
            <a:chOff x="4860032" y="3140968"/>
            <a:chExt cx="712396" cy="458191"/>
          </a:xfrm>
        </p:grpSpPr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e 47"/>
          <p:cNvGrpSpPr/>
          <p:nvPr/>
        </p:nvGrpSpPr>
        <p:grpSpPr>
          <a:xfrm>
            <a:off x="6156176" y="3140968"/>
            <a:ext cx="712396" cy="458191"/>
            <a:chOff x="4860032" y="3140968"/>
            <a:chExt cx="712396" cy="458191"/>
          </a:xfrm>
        </p:grpSpPr>
        <p:cxnSp>
          <p:nvCxnSpPr>
            <p:cNvPr id="49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e 50"/>
          <p:cNvGrpSpPr/>
          <p:nvPr/>
        </p:nvGrpSpPr>
        <p:grpSpPr>
          <a:xfrm>
            <a:off x="7596336" y="3140968"/>
            <a:ext cx="712396" cy="458191"/>
            <a:chOff x="4860032" y="3140968"/>
            <a:chExt cx="712396" cy="458191"/>
          </a:xfrm>
        </p:grpSpPr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5179545" y="3374295"/>
              <a:ext cx="392883" cy="224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AutoShape 15"/>
            <p:cNvSpPr>
              <a:spLocks noChangeArrowheads="1"/>
            </p:cNvSpPr>
            <p:nvPr/>
          </p:nvSpPr>
          <p:spPr bwMode="auto">
            <a:xfrm>
              <a:off x="4860032" y="3140968"/>
              <a:ext cx="508854" cy="2345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tete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Schéma général d’actions récursives   </a:t>
            </a:r>
            <a:endParaRPr lang="en-GB" dirty="0"/>
          </a:p>
        </p:txBody>
      </p:sp>
      <p:graphicFrame>
        <p:nvGraphicFramePr>
          <p:cNvPr id="44" name="Tableau 43"/>
          <p:cNvGraphicFramePr>
            <a:graphicFrameLocks noGrp="1"/>
          </p:cNvGraphicFramePr>
          <p:nvPr/>
        </p:nvGraphicFramePr>
        <p:xfrm>
          <a:off x="395536" y="1196752"/>
          <a:ext cx="82809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447824">
                <a:tc>
                  <a:txBody>
                    <a:bodyPr/>
                    <a:lstStyle/>
                    <a:p>
                      <a:r>
                        <a:rPr lang="fr-FR" sz="1800" b="1" i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b="1" i="1" u="sng" kern="1200" baseline="300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er</a:t>
                      </a:r>
                      <a:r>
                        <a:rPr lang="fr-FR" sz="1800" b="1" i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schéma :</a:t>
                      </a:r>
                      <a:endParaRPr lang="en-GB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P (x</a:t>
                      </a:r>
                      <a:r>
                        <a:rPr lang="fr-FR" sz="18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,… </a:t>
                      </a:r>
                      <a:r>
                        <a:rPr lang="fr-FR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fr-FR" sz="1800" b="0" i="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&lt;Déclaration des variables locales&gt; 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(Test d’arrêt) </a:t>
                      </a:r>
                    </a:p>
                    <a:p>
                      <a:r>
                        <a:rPr lang="fr-FR" sz="18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alors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Q // </a:t>
                      </a:r>
                      <a:r>
                        <a:rPr lang="fr-FR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 point d’arrêt   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I1 ;   //  instructions  avant  l’AR;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P (h (x</a:t>
                      </a:r>
                      <a:r>
                        <a:rPr lang="fr-FR" sz="1800" b="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,… </a:t>
                      </a:r>
                      <a:r>
                        <a:rPr lang="fr-FR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fr-FR" sz="1800" b="0" i="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  // Appel Récursif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I2 ; //  instructions  après</a:t>
                      </a:r>
                      <a:r>
                        <a:rPr lang="fr-FR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l’AR;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fr-FR" sz="1800" b="0" i="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Fsi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2em</a:t>
                      </a:r>
                      <a:r>
                        <a:rPr lang="fr-FR" sz="1800" b="1" i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schéma :</a:t>
                      </a:r>
                      <a:endParaRPr lang="en-GB" sz="18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 P(…)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Début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Tant que  &lt; condition&gt; 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faire  G(P(…), …)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Q ; 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5" name="ZoneTexte 44"/>
          <p:cNvSpPr txBox="1"/>
          <p:nvPr/>
        </p:nvSpPr>
        <p:spPr>
          <a:xfrm>
            <a:off x="179512" y="4919008"/>
            <a:ext cx="8964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000" i="1" dirty="0" smtClean="0">
                <a:solidFill>
                  <a:srgbClr val="FF0000"/>
                </a:solidFill>
              </a:rPr>
              <a:t>  </a:t>
            </a:r>
            <a:r>
              <a:rPr lang="fr-FR" sz="2000" i="1" dirty="0" smtClean="0"/>
              <a:t>h(x</a:t>
            </a:r>
            <a:r>
              <a:rPr lang="fr-FR" sz="2000" i="1" baseline="-25000" dirty="0" smtClean="0"/>
              <a:t>1</a:t>
            </a:r>
            <a:r>
              <a:rPr lang="fr-FR" sz="2000" i="1" dirty="0" smtClean="0"/>
              <a:t>,… </a:t>
            </a:r>
            <a:r>
              <a:rPr lang="fr-FR" sz="2000" i="1" dirty="0" err="1" smtClean="0"/>
              <a:t>x</a:t>
            </a:r>
            <a:r>
              <a:rPr lang="fr-FR" sz="2000" i="1" baseline="-25000" dirty="0" err="1" smtClean="0"/>
              <a:t>n</a:t>
            </a:r>
            <a:r>
              <a:rPr lang="fr-FR" sz="2000" i="1" dirty="0" smtClean="0"/>
              <a:t>)</a:t>
            </a:r>
            <a:r>
              <a:rPr lang="fr-FR" sz="2000" dirty="0" smtClean="0"/>
              <a:t> doit faire évoluer le paramètre </a:t>
            </a:r>
            <a:r>
              <a:rPr lang="fr-FR" sz="2000" i="1" dirty="0" smtClean="0"/>
              <a:t>x</a:t>
            </a:r>
            <a:r>
              <a:rPr lang="fr-FR" sz="2000" i="1" baseline="-25000" dirty="0" smtClean="0"/>
              <a:t>i</a:t>
            </a:r>
            <a:r>
              <a:rPr lang="fr-FR" sz="2000" dirty="0" smtClean="0"/>
              <a:t> vers le point d’arrêt, afin que l’action se termine.</a:t>
            </a:r>
            <a:endParaRPr lang="en-GB" sz="2000" dirty="0" smtClean="0"/>
          </a:p>
          <a:p>
            <a:pPr algn="just">
              <a:buFont typeface="Wingdings" pitchFamily="2" charset="2"/>
              <a:buChar char="q"/>
            </a:pPr>
            <a:r>
              <a:rPr lang="fr-FR" sz="2000" i="1" dirty="0" smtClean="0">
                <a:solidFill>
                  <a:srgbClr val="FF0000"/>
                </a:solidFill>
              </a:rPr>
              <a:t>  </a:t>
            </a:r>
            <a:r>
              <a:rPr lang="fr-FR" sz="2000" i="1" dirty="0" smtClean="0"/>
              <a:t>I1</a:t>
            </a:r>
            <a:r>
              <a:rPr lang="fr-FR" sz="2000" dirty="0" smtClean="0"/>
              <a:t> et </a:t>
            </a:r>
            <a:r>
              <a:rPr lang="fr-FR" sz="2000" i="1" dirty="0" smtClean="0"/>
              <a:t>I2</a:t>
            </a:r>
            <a:r>
              <a:rPr lang="fr-FR" sz="2000" dirty="0" smtClean="0"/>
              <a:t> des blocs d’instructions  qui ne comportent aucun appel à </a:t>
            </a:r>
            <a:r>
              <a:rPr lang="fr-FR" sz="2000" i="1" dirty="0" smtClean="0"/>
              <a:t>P</a:t>
            </a:r>
          </a:p>
          <a:p>
            <a:pPr algn="just">
              <a:buFont typeface="Wingdings" pitchFamily="2" charset="2"/>
              <a:buChar char="q"/>
            </a:pP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 le bloc </a:t>
            </a:r>
            <a:r>
              <a:rPr lang="fr-FR" sz="2000" i="1" dirty="0" smtClean="0"/>
              <a:t>G(P(…),…)</a:t>
            </a:r>
            <a:r>
              <a:rPr lang="fr-FR" sz="2000" dirty="0" smtClean="0"/>
              <a:t> contient un appel récursif et le bloc Q  permet la résolution directe du problème (ne contient pas d’appel récursif)</a:t>
            </a:r>
            <a:endParaRPr lang="en-GB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A1EE-71D0-48DB-B1D5-FBD41D1127C3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7" name="Connecteur droit 6"/>
          <p:cNvCxnSpPr/>
          <p:nvPr/>
        </p:nvCxnSpPr>
        <p:spPr>
          <a:xfrm>
            <a:off x="4211960" y="1196752"/>
            <a:ext cx="0" cy="32403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1909</Words>
  <Application>Microsoft Office PowerPoint</Application>
  <PresentationFormat>Affichage à l'écran (4:3)</PresentationFormat>
  <Paragraphs>976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Diapositive 1</vt:lpstr>
      <vt:lpstr>Récursivité</vt:lpstr>
      <vt:lpstr>Récursivité</vt:lpstr>
      <vt:lpstr>Récursivité: exemple 1</vt:lpstr>
      <vt:lpstr>Récursivité: exemple 1</vt:lpstr>
      <vt:lpstr>Récursivité: exemple 2</vt:lpstr>
      <vt:lpstr>La récursivité: exemple 2</vt:lpstr>
      <vt:lpstr>La récursivité: exemple 2</vt:lpstr>
      <vt:lpstr>Schéma général d’actions récursives   </vt:lpstr>
      <vt:lpstr>Exercice </vt:lpstr>
      <vt:lpstr>Exercice </vt:lpstr>
      <vt:lpstr>Exercice </vt:lpstr>
      <vt:lpstr>Exercice </vt:lpstr>
      <vt:lpstr>Exercice </vt:lpstr>
      <vt:lpstr>Exercice </vt:lpstr>
      <vt:lpstr>Récursivité directe et indirecte </vt:lpstr>
      <vt:lpstr>Récursivité directe et indirecte </vt:lpstr>
      <vt:lpstr>Fonctionnement de la récursivité</vt:lpstr>
      <vt:lpstr>Fonctionnement de la récursivité</vt:lpstr>
      <vt:lpstr>Exemple d’application</vt:lpstr>
      <vt:lpstr>Diapositive 21</vt:lpstr>
      <vt:lpstr>Récursivité terminale </vt:lpstr>
      <vt:lpstr>Récursivité terminale </vt:lpstr>
      <vt:lpstr>Récursivité terminale </vt:lpstr>
      <vt:lpstr>Récursivité non terminale </vt:lpstr>
      <vt:lpstr>Récursivité terminale </vt:lpstr>
      <vt:lpstr>La récursivité est souvent couteuse </vt:lpstr>
      <vt:lpstr>Exemple </vt:lpstr>
      <vt:lpstr>Version  itérative de la fonction Fib() </vt:lpstr>
      <vt:lpstr>Amélioration de la fonction récursive Fib() </vt:lpstr>
      <vt:lpstr>Elimination de la récursivité </vt:lpstr>
      <vt:lpstr>Elimination de la récursivité </vt:lpstr>
      <vt:lpstr>Elimination de la récursivité </vt:lpstr>
      <vt:lpstr>Elimination de la récursivité </vt:lpstr>
      <vt:lpstr>Diapositive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672</cp:revision>
  <dcterms:created xsi:type="dcterms:W3CDTF">2021-10-23T17:55:28Z</dcterms:created>
  <dcterms:modified xsi:type="dcterms:W3CDTF">2024-11-09T21:07:26Z</dcterms:modified>
</cp:coreProperties>
</file>