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6438900"/>
  <p:notesSz cx="6858000" cy="9144000"/>
  <p:embeddedFontLst>
    <p:embeddedFont>
      <p:font typeface="Open Sans" charset="1" panose="020B0606030504020204"/>
      <p:regular r:id="rId17"/>
    </p:embeddedFont>
    <p:embeddedFont>
      <p:font typeface="Inter" charset="1" panose="020B0502030000000004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1948501"/>
            <a:ext cx="5975699" cy="140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Orange HRM Testing Project: </a:t>
            </a:r>
          </a:p>
          <a:p>
            <a:pPr algn="l">
              <a:lnSpc>
                <a:spcPts val="4276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Team 2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Manual and Automated Testing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3920" y="1955266"/>
            <a:ext cx="390525" cy="381000"/>
            <a:chOff x="0" y="0"/>
            <a:chExt cx="390525" cy="38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525" cy="381000"/>
            </a:xfrm>
            <a:custGeom>
              <a:avLst/>
              <a:gdLst/>
              <a:ahLst/>
              <a:cxnLst/>
              <a:rect r="r" b="b" t="t" l="l"/>
              <a:pathLst>
                <a:path h="381000" w="390525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8874" y="13335"/>
                  </a:cubicBezTo>
                  <a:cubicBezTo>
                    <a:pt x="389890" y="16002"/>
                    <a:pt x="390525" y="18669"/>
                    <a:pt x="390525" y="21590"/>
                  </a:cubicBezTo>
                  <a:lnTo>
                    <a:pt x="390525" y="359537"/>
                  </a:lnTo>
                  <a:cubicBezTo>
                    <a:pt x="390525" y="362331"/>
                    <a:pt x="390017" y="365125"/>
                    <a:pt x="388874" y="367665"/>
                  </a:cubicBezTo>
                  <a:cubicBezTo>
                    <a:pt x="387731" y="370205"/>
                    <a:pt x="386207" y="372618"/>
                    <a:pt x="384302" y="374650"/>
                  </a:cubicBezTo>
                  <a:cubicBezTo>
                    <a:pt x="382397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7405" y="4287252"/>
            <a:ext cx="390525" cy="381000"/>
            <a:chOff x="0" y="0"/>
            <a:chExt cx="390525" cy="381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525" cy="381000"/>
            </a:xfrm>
            <a:custGeom>
              <a:avLst/>
              <a:gdLst/>
              <a:ahLst/>
              <a:cxnLst/>
              <a:rect r="r" b="b" t="t" l="l"/>
              <a:pathLst>
                <a:path h="381000" w="390525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8874" y="13335"/>
                  </a:cubicBezTo>
                  <a:cubicBezTo>
                    <a:pt x="389890" y="16002"/>
                    <a:pt x="390525" y="18669"/>
                    <a:pt x="390525" y="21590"/>
                  </a:cubicBezTo>
                  <a:lnTo>
                    <a:pt x="390525" y="359537"/>
                  </a:lnTo>
                  <a:cubicBezTo>
                    <a:pt x="390525" y="362331"/>
                    <a:pt x="390017" y="365125"/>
                    <a:pt x="388874" y="367665"/>
                  </a:cubicBezTo>
                  <a:cubicBezTo>
                    <a:pt x="387731" y="370205"/>
                    <a:pt x="386207" y="372618"/>
                    <a:pt x="384302" y="374650"/>
                  </a:cubicBezTo>
                  <a:cubicBezTo>
                    <a:pt x="382397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233371" y="1955266"/>
            <a:ext cx="390525" cy="381000"/>
            <a:chOff x="0" y="0"/>
            <a:chExt cx="390525" cy="381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0652" cy="381000"/>
            </a:xfrm>
            <a:custGeom>
              <a:avLst/>
              <a:gdLst/>
              <a:ahLst/>
              <a:cxnLst/>
              <a:rect r="r" b="b" t="t" l="l"/>
              <a:pathLst>
                <a:path h="381000" w="390652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59537"/>
                  </a:lnTo>
                  <a:cubicBezTo>
                    <a:pt x="390652" y="362331"/>
                    <a:pt x="390144" y="365125"/>
                    <a:pt x="389001" y="367665"/>
                  </a:cubicBezTo>
                  <a:cubicBezTo>
                    <a:pt x="387858" y="370205"/>
                    <a:pt x="386334" y="372618"/>
                    <a:pt x="384302" y="374650"/>
                  </a:cubicBezTo>
                  <a:cubicBezTo>
                    <a:pt x="382270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43920" y="624870"/>
            <a:ext cx="4142499" cy="107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Ch</a:t>
            </a: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allenges faced and lessons learned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4618" y="4228197"/>
            <a:ext cx="4168130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Finding locators was a challenge as it wasn’t straight forward in the site.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2801" y="1945741"/>
            <a:ext cx="3789992" cy="90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972" spc="25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The orangeHRM site had performance issues that mad it hard to locate elements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6771" y="1945741"/>
            <a:ext cx="2669626" cy="120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972" spc="25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Dynamically changed elements in the site made it difficult to assert certain parts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3920" y="3097897"/>
            <a:ext cx="493231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used wait locators to fix this problem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33371" y="3399522"/>
            <a:ext cx="386853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used fixed text on the site to determine the required text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7888" y="4908282"/>
            <a:ext cx="3868531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used the xpath, className, tagNames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7247" y="2707157"/>
            <a:ext cx="381550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36572" y="1974847"/>
            <a:ext cx="6070597" cy="1784347"/>
            <a:chOff x="0" y="0"/>
            <a:chExt cx="6070600" cy="1784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373" y="63500"/>
              <a:ext cx="5943727" cy="1657350"/>
            </a:xfrm>
            <a:custGeom>
              <a:avLst/>
              <a:gdLst/>
              <a:ahLst/>
              <a:cxnLst/>
              <a:rect r="r" b="b" t="t" l="l"/>
              <a:pathLst>
                <a:path h="1657350" w="5943727">
                  <a:moveTo>
                    <a:pt x="127" y="1635887"/>
                  </a:moveTo>
                  <a:lnTo>
                    <a:pt x="127" y="21463"/>
                  </a:lnTo>
                  <a:cubicBezTo>
                    <a:pt x="127" y="18669"/>
                    <a:pt x="635" y="15875"/>
                    <a:pt x="1778" y="13208"/>
                  </a:cubicBezTo>
                  <a:cubicBezTo>
                    <a:pt x="2921" y="10541"/>
                    <a:pt x="4445" y="8255"/>
                    <a:pt x="6477" y="6223"/>
                  </a:cubicBezTo>
                  <a:cubicBezTo>
                    <a:pt x="8509" y="4191"/>
                    <a:pt x="10795" y="2667"/>
                    <a:pt x="13462" y="1651"/>
                  </a:cubicBezTo>
                  <a:cubicBezTo>
                    <a:pt x="16129" y="635"/>
                    <a:pt x="18669" y="0"/>
                    <a:pt x="21590" y="0"/>
                  </a:cubicBezTo>
                  <a:lnTo>
                    <a:pt x="5922264" y="0"/>
                  </a:lnTo>
                  <a:cubicBezTo>
                    <a:pt x="5925058" y="0"/>
                    <a:pt x="5927852" y="508"/>
                    <a:pt x="5930519" y="1651"/>
                  </a:cubicBezTo>
                  <a:cubicBezTo>
                    <a:pt x="5933186" y="2794"/>
                    <a:pt x="5935472" y="4318"/>
                    <a:pt x="5937504" y="6350"/>
                  </a:cubicBezTo>
                  <a:cubicBezTo>
                    <a:pt x="5939535" y="8382"/>
                    <a:pt x="5941060" y="10668"/>
                    <a:pt x="5942076" y="13335"/>
                  </a:cubicBezTo>
                  <a:cubicBezTo>
                    <a:pt x="5943091" y="16002"/>
                    <a:pt x="5943727" y="18669"/>
                    <a:pt x="5943727" y="21590"/>
                  </a:cubicBezTo>
                  <a:lnTo>
                    <a:pt x="5943727" y="1635887"/>
                  </a:lnTo>
                  <a:cubicBezTo>
                    <a:pt x="5943727" y="1638681"/>
                    <a:pt x="5943219" y="1641475"/>
                    <a:pt x="5942076" y="1644015"/>
                  </a:cubicBezTo>
                  <a:cubicBezTo>
                    <a:pt x="5940933" y="1646555"/>
                    <a:pt x="5939409" y="1648968"/>
                    <a:pt x="5937504" y="1651000"/>
                  </a:cubicBezTo>
                  <a:cubicBezTo>
                    <a:pt x="5935599" y="1653032"/>
                    <a:pt x="5933186" y="1654556"/>
                    <a:pt x="5930519" y="1655699"/>
                  </a:cubicBezTo>
                  <a:cubicBezTo>
                    <a:pt x="5927852" y="1656842"/>
                    <a:pt x="5925185" y="1657350"/>
                    <a:pt x="5922264" y="1657350"/>
                  </a:cubicBezTo>
                  <a:lnTo>
                    <a:pt x="21590" y="1657350"/>
                  </a:lnTo>
                  <a:cubicBezTo>
                    <a:pt x="18796" y="1657350"/>
                    <a:pt x="16002" y="1656842"/>
                    <a:pt x="13335" y="1655699"/>
                  </a:cubicBezTo>
                  <a:cubicBezTo>
                    <a:pt x="10668" y="1654556"/>
                    <a:pt x="8382" y="1653032"/>
                    <a:pt x="6350" y="1651000"/>
                  </a:cubicBezTo>
                  <a:cubicBezTo>
                    <a:pt x="4318" y="1648968"/>
                    <a:pt x="2794" y="1646682"/>
                    <a:pt x="1651" y="1644015"/>
                  </a:cubicBezTo>
                  <a:cubicBezTo>
                    <a:pt x="508" y="1641348"/>
                    <a:pt x="0" y="1638681"/>
                    <a:pt x="0" y="1635887"/>
                  </a:cubicBezTo>
                </a:path>
              </a:pathLst>
            </a:custGeom>
            <a:solidFill>
              <a:srgbClr val="4343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73050" y="7207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3050" y="10541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3050" y="13874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6572" y="3803647"/>
            <a:ext cx="6070597" cy="1450972"/>
            <a:chOff x="0" y="0"/>
            <a:chExt cx="6070600" cy="1450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373" y="63500"/>
              <a:ext cx="5943727" cy="1324102"/>
            </a:xfrm>
            <a:custGeom>
              <a:avLst/>
              <a:gdLst/>
              <a:ahLst/>
              <a:cxnLst/>
              <a:rect r="r" b="b" t="t" l="l"/>
              <a:pathLst>
                <a:path h="1324102" w="5943727">
                  <a:moveTo>
                    <a:pt x="127" y="1302512"/>
                  </a:moveTo>
                  <a:lnTo>
                    <a:pt x="127" y="21463"/>
                  </a:lnTo>
                  <a:cubicBezTo>
                    <a:pt x="127" y="18669"/>
                    <a:pt x="635" y="15875"/>
                    <a:pt x="1778" y="13208"/>
                  </a:cubicBezTo>
                  <a:cubicBezTo>
                    <a:pt x="2921" y="10541"/>
                    <a:pt x="4445" y="8255"/>
                    <a:pt x="6477" y="6223"/>
                  </a:cubicBezTo>
                  <a:cubicBezTo>
                    <a:pt x="8509" y="4191"/>
                    <a:pt x="10795" y="2667"/>
                    <a:pt x="13462" y="1524"/>
                  </a:cubicBezTo>
                  <a:cubicBezTo>
                    <a:pt x="16129" y="381"/>
                    <a:pt x="18669" y="0"/>
                    <a:pt x="21590" y="0"/>
                  </a:cubicBezTo>
                  <a:lnTo>
                    <a:pt x="5922264" y="0"/>
                  </a:lnTo>
                  <a:cubicBezTo>
                    <a:pt x="5925058" y="0"/>
                    <a:pt x="5927852" y="508"/>
                    <a:pt x="5930519" y="1651"/>
                  </a:cubicBezTo>
                  <a:cubicBezTo>
                    <a:pt x="5933186" y="2794"/>
                    <a:pt x="5935472" y="4318"/>
                    <a:pt x="5937504" y="6350"/>
                  </a:cubicBezTo>
                  <a:cubicBezTo>
                    <a:pt x="5939535" y="8382"/>
                    <a:pt x="5941060" y="10668"/>
                    <a:pt x="5942076" y="13335"/>
                  </a:cubicBezTo>
                  <a:cubicBezTo>
                    <a:pt x="5943091" y="16002"/>
                    <a:pt x="5943727" y="18669"/>
                    <a:pt x="5943727" y="21590"/>
                  </a:cubicBezTo>
                  <a:lnTo>
                    <a:pt x="5943727" y="1302512"/>
                  </a:lnTo>
                  <a:cubicBezTo>
                    <a:pt x="5943727" y="1305306"/>
                    <a:pt x="5943219" y="1308100"/>
                    <a:pt x="5942076" y="1310767"/>
                  </a:cubicBezTo>
                  <a:cubicBezTo>
                    <a:pt x="5940933" y="1313434"/>
                    <a:pt x="5939409" y="1315720"/>
                    <a:pt x="5937504" y="1317752"/>
                  </a:cubicBezTo>
                  <a:cubicBezTo>
                    <a:pt x="5935599" y="1319784"/>
                    <a:pt x="5933186" y="1321308"/>
                    <a:pt x="5930519" y="1322451"/>
                  </a:cubicBezTo>
                  <a:cubicBezTo>
                    <a:pt x="5927852" y="1323594"/>
                    <a:pt x="5925185" y="1324102"/>
                    <a:pt x="5922264" y="1324102"/>
                  </a:cubicBezTo>
                  <a:lnTo>
                    <a:pt x="21590" y="1324102"/>
                  </a:lnTo>
                  <a:cubicBezTo>
                    <a:pt x="18796" y="1324102"/>
                    <a:pt x="16002" y="1323594"/>
                    <a:pt x="13335" y="1322451"/>
                  </a:cubicBezTo>
                  <a:cubicBezTo>
                    <a:pt x="10668" y="1321308"/>
                    <a:pt x="8382" y="1319784"/>
                    <a:pt x="6350" y="1317752"/>
                  </a:cubicBezTo>
                  <a:cubicBezTo>
                    <a:pt x="4318" y="1315720"/>
                    <a:pt x="2794" y="1313434"/>
                    <a:pt x="1651" y="1310767"/>
                  </a:cubicBezTo>
                  <a:cubicBezTo>
                    <a:pt x="508" y="1308100"/>
                    <a:pt x="0" y="1305433"/>
                    <a:pt x="0" y="1302512"/>
                  </a:cubicBezTo>
                </a:path>
              </a:pathLst>
            </a:custGeom>
            <a:solidFill>
              <a:srgbClr val="43434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73050" y="7207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3050" y="10541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00075" y="1215076"/>
            <a:ext cx="2831735" cy="58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Team Division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1525" y="2198218"/>
            <a:ext cx="2156479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Manual Testing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1525" y="4027018"/>
            <a:ext cx="2617946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Automation Testing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5664" y="2515400"/>
            <a:ext cx="1461992" cy="97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Kareem Gomaa Ahmed Mohamed Mazen Mahmoud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5664" y="4344200"/>
            <a:ext cx="1746342" cy="6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Hala Abdeen Nour Aldin Mohamed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8175" y="35337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" y="3867150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38175" y="4200525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72175" y="3533775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72175" y="386715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72175" y="4200525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0075" y="1986601"/>
            <a:ext cx="5026327" cy="118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Testing Types Overview</a:t>
            </a:r>
          </a:p>
          <a:p>
            <a:pPr algn="l">
              <a:lnSpc>
                <a:spcPts val="2362"/>
              </a:lnSpc>
            </a:pPr>
          </a:p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Manual Testing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33627" y="2969743"/>
            <a:ext cx="2010013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Automation Testing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4214" y="3353600"/>
            <a:ext cx="2517981" cy="97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Focused on user stories Aligned test cases with stories Used naming conventions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7776" y="3353600"/>
            <a:ext cx="3135268" cy="94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Tools: IntelliJ, Java, Selenium, TestNG Page Object Model (POM)    </a:t>
            </a:r>
          </a:p>
          <a:p>
            <a:pPr algn="just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Allure Report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86325" y="2600325"/>
            <a:ext cx="390525" cy="381000"/>
            <a:chOff x="0" y="0"/>
            <a:chExt cx="390525" cy="381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525" cy="381000"/>
            </a:xfrm>
            <a:custGeom>
              <a:avLst/>
              <a:gdLst/>
              <a:ahLst/>
              <a:cxnLst/>
              <a:rect r="r" b="b" t="t" l="l"/>
              <a:pathLst>
                <a:path h="381000" w="390525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8874" y="13335"/>
                  </a:cubicBezTo>
                  <a:cubicBezTo>
                    <a:pt x="389890" y="16002"/>
                    <a:pt x="390525" y="18669"/>
                    <a:pt x="390525" y="21590"/>
                  </a:cubicBezTo>
                  <a:lnTo>
                    <a:pt x="390525" y="359537"/>
                  </a:lnTo>
                  <a:cubicBezTo>
                    <a:pt x="390525" y="362331"/>
                    <a:pt x="390017" y="365125"/>
                    <a:pt x="388874" y="367665"/>
                  </a:cubicBezTo>
                  <a:cubicBezTo>
                    <a:pt x="387731" y="370205"/>
                    <a:pt x="386207" y="372618"/>
                    <a:pt x="384302" y="374650"/>
                  </a:cubicBezTo>
                  <a:cubicBezTo>
                    <a:pt x="382397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886325" y="4467225"/>
            <a:ext cx="390525" cy="381000"/>
            <a:chOff x="0" y="0"/>
            <a:chExt cx="390525" cy="381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0525" cy="381000"/>
            </a:xfrm>
            <a:custGeom>
              <a:avLst/>
              <a:gdLst/>
              <a:ahLst/>
              <a:cxnLst/>
              <a:rect r="r" b="b" t="t" l="l"/>
              <a:pathLst>
                <a:path h="381000" w="390525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8874" y="13335"/>
                  </a:cubicBezTo>
                  <a:cubicBezTo>
                    <a:pt x="389890" y="16002"/>
                    <a:pt x="390525" y="18669"/>
                    <a:pt x="390525" y="21590"/>
                  </a:cubicBezTo>
                  <a:lnTo>
                    <a:pt x="390525" y="359537"/>
                  </a:lnTo>
                  <a:cubicBezTo>
                    <a:pt x="390525" y="362331"/>
                    <a:pt x="390017" y="365125"/>
                    <a:pt x="388874" y="367665"/>
                  </a:cubicBezTo>
                  <a:cubicBezTo>
                    <a:pt x="387731" y="370205"/>
                    <a:pt x="386207" y="372618"/>
                    <a:pt x="384302" y="374650"/>
                  </a:cubicBezTo>
                  <a:cubicBezTo>
                    <a:pt x="382397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962900" y="2600325"/>
            <a:ext cx="390525" cy="381000"/>
            <a:chOff x="0" y="0"/>
            <a:chExt cx="390525" cy="381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0652" cy="381000"/>
            </a:xfrm>
            <a:custGeom>
              <a:avLst/>
              <a:gdLst/>
              <a:ahLst/>
              <a:cxnLst/>
              <a:rect r="r" b="b" t="t" l="l"/>
              <a:pathLst>
                <a:path h="381000" w="390652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59537"/>
                  </a:lnTo>
                  <a:cubicBezTo>
                    <a:pt x="390652" y="362331"/>
                    <a:pt x="390144" y="365125"/>
                    <a:pt x="389001" y="367665"/>
                  </a:cubicBezTo>
                  <a:cubicBezTo>
                    <a:pt x="387858" y="370205"/>
                    <a:pt x="386334" y="372618"/>
                    <a:pt x="384302" y="374650"/>
                  </a:cubicBezTo>
                  <a:cubicBezTo>
                    <a:pt x="382270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651" y="367665"/>
                  </a:cubicBezTo>
                  <a:cubicBezTo>
                    <a:pt x="635" y="364998"/>
                    <a:pt x="0" y="362458"/>
                    <a:pt x="0" y="359537"/>
                  </a:cubicBezTo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86325" y="1281751"/>
            <a:ext cx="5526643" cy="107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Manual Testing: Scope and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43538" y="2645893"/>
            <a:ext cx="2376916" cy="10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Based on User Stories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Test cases designed around the needs of the product owner of the given website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43538" y="4512793"/>
            <a:ext cx="4876190" cy="62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35 Test Cases Executed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Extensive coverage to ensure system quality and reliability.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22503" y="2674468"/>
            <a:ext cx="2072088" cy="1417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Detailed Test Case Design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Clear and organized test cases covering critical features.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22822" y="2412997"/>
            <a:ext cx="3013072" cy="1784347"/>
            <a:chOff x="0" y="0"/>
            <a:chExt cx="3013075" cy="1784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2886075" cy="1657350"/>
            </a:xfrm>
            <a:custGeom>
              <a:avLst/>
              <a:gdLst/>
              <a:ahLst/>
              <a:cxnLst/>
              <a:rect r="r" b="b" t="t" l="l"/>
              <a:pathLst>
                <a:path h="1657350" w="2886075">
                  <a:moveTo>
                    <a:pt x="0" y="16358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541" y="2667"/>
                    <a:pt x="13208" y="1524"/>
                  </a:cubicBezTo>
                  <a:cubicBezTo>
                    <a:pt x="15875" y="381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424" y="13335"/>
                  </a:cubicBezTo>
                  <a:cubicBezTo>
                    <a:pt x="2885440" y="16002"/>
                    <a:pt x="2886075" y="18669"/>
                    <a:pt x="2886075" y="21590"/>
                  </a:cubicBezTo>
                  <a:lnTo>
                    <a:pt x="2886075" y="1635887"/>
                  </a:lnTo>
                  <a:cubicBezTo>
                    <a:pt x="2886075" y="1638681"/>
                    <a:pt x="2885567" y="1641475"/>
                    <a:pt x="2884424" y="1644015"/>
                  </a:cubicBezTo>
                  <a:cubicBezTo>
                    <a:pt x="2883281" y="1646555"/>
                    <a:pt x="2881757" y="1648968"/>
                    <a:pt x="2879852" y="1651000"/>
                  </a:cubicBezTo>
                  <a:cubicBezTo>
                    <a:pt x="2877947" y="1653032"/>
                    <a:pt x="2875534" y="1654556"/>
                    <a:pt x="2872867" y="1655699"/>
                  </a:cubicBezTo>
                  <a:cubicBezTo>
                    <a:pt x="2870200" y="1656842"/>
                    <a:pt x="2867533" y="1657350"/>
                    <a:pt x="2864612" y="1657350"/>
                  </a:cubicBezTo>
                  <a:lnTo>
                    <a:pt x="21463" y="1657350"/>
                  </a:lnTo>
                  <a:cubicBezTo>
                    <a:pt x="18669" y="1657350"/>
                    <a:pt x="15875" y="1656842"/>
                    <a:pt x="13208" y="1655699"/>
                  </a:cubicBezTo>
                  <a:cubicBezTo>
                    <a:pt x="10541" y="1654556"/>
                    <a:pt x="8255" y="1653032"/>
                    <a:pt x="6223" y="1651000"/>
                  </a:cubicBezTo>
                  <a:cubicBezTo>
                    <a:pt x="4191" y="1648968"/>
                    <a:pt x="2667" y="1646682"/>
                    <a:pt x="1651" y="1644015"/>
                  </a:cubicBezTo>
                  <a:cubicBezTo>
                    <a:pt x="635" y="1641348"/>
                    <a:pt x="0" y="1638681"/>
                    <a:pt x="0" y="1635887"/>
                  </a:cubicBezTo>
                </a:path>
              </a:pathLst>
            </a:custGeom>
            <a:solidFill>
              <a:srgbClr val="43434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73050" y="7207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3050" y="10541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73050" y="13874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886325" y="4305300"/>
            <a:ext cx="5943600" cy="990600"/>
            <a:chOff x="0" y="0"/>
            <a:chExt cx="5943600" cy="990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43727" cy="990727"/>
            </a:xfrm>
            <a:custGeom>
              <a:avLst/>
              <a:gdLst/>
              <a:ahLst/>
              <a:cxnLst/>
              <a:rect r="r" b="b" t="t" l="l"/>
              <a:pathLst>
                <a:path h="990727" w="5943727">
                  <a:moveTo>
                    <a:pt x="0" y="969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5922137" y="0"/>
                  </a:lnTo>
                  <a:cubicBezTo>
                    <a:pt x="5924931" y="0"/>
                    <a:pt x="5927725" y="508"/>
                    <a:pt x="5930392" y="1651"/>
                  </a:cubicBezTo>
                  <a:cubicBezTo>
                    <a:pt x="5933059" y="2794"/>
                    <a:pt x="5935345" y="4318"/>
                    <a:pt x="5937377" y="6350"/>
                  </a:cubicBezTo>
                  <a:cubicBezTo>
                    <a:pt x="5939408" y="8382"/>
                    <a:pt x="5940933" y="10668"/>
                    <a:pt x="5942076" y="13335"/>
                  </a:cubicBezTo>
                  <a:cubicBezTo>
                    <a:pt x="5943219" y="16002"/>
                    <a:pt x="5943727" y="18669"/>
                    <a:pt x="5943727" y="21590"/>
                  </a:cubicBezTo>
                  <a:lnTo>
                    <a:pt x="5943727" y="969137"/>
                  </a:lnTo>
                  <a:cubicBezTo>
                    <a:pt x="5943727" y="971931"/>
                    <a:pt x="5943219" y="974725"/>
                    <a:pt x="5942076" y="977392"/>
                  </a:cubicBezTo>
                  <a:cubicBezTo>
                    <a:pt x="5940933" y="980059"/>
                    <a:pt x="5939409" y="982345"/>
                    <a:pt x="5937377" y="984377"/>
                  </a:cubicBezTo>
                  <a:cubicBezTo>
                    <a:pt x="5935345" y="986409"/>
                    <a:pt x="5933059" y="987933"/>
                    <a:pt x="5930392" y="989076"/>
                  </a:cubicBezTo>
                  <a:cubicBezTo>
                    <a:pt x="5927725" y="990219"/>
                    <a:pt x="5925058" y="990727"/>
                    <a:pt x="5922137" y="990727"/>
                  </a:cubicBezTo>
                  <a:lnTo>
                    <a:pt x="21463" y="990727"/>
                  </a:lnTo>
                  <a:cubicBezTo>
                    <a:pt x="18669" y="990727"/>
                    <a:pt x="15875" y="990219"/>
                    <a:pt x="13208" y="989076"/>
                  </a:cubicBezTo>
                  <a:cubicBezTo>
                    <a:pt x="10541" y="987933"/>
                    <a:pt x="8255" y="986409"/>
                    <a:pt x="6223" y="984377"/>
                  </a:cubicBezTo>
                  <a:cubicBezTo>
                    <a:pt x="4191" y="982345"/>
                    <a:pt x="2667" y="980059"/>
                    <a:pt x="1651" y="977392"/>
                  </a:cubicBezTo>
                  <a:cubicBezTo>
                    <a:pt x="635" y="974725"/>
                    <a:pt x="0" y="972058"/>
                    <a:pt x="0" y="969137"/>
                  </a:cubicBezTo>
                </a:path>
              </a:pathLst>
            </a:custGeom>
            <a:solidFill>
              <a:srgbClr val="43434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943850" y="2476500"/>
            <a:ext cx="2886075" cy="1657350"/>
            <a:chOff x="0" y="0"/>
            <a:chExt cx="2886075" cy="16573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86202" cy="1657350"/>
            </a:xfrm>
            <a:custGeom>
              <a:avLst/>
              <a:gdLst/>
              <a:ahLst/>
              <a:cxnLst/>
              <a:rect r="r" b="b" t="t" l="l"/>
              <a:pathLst>
                <a:path h="1657350" w="2886202">
                  <a:moveTo>
                    <a:pt x="0" y="163588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2864612" y="0"/>
                  </a:lnTo>
                  <a:cubicBezTo>
                    <a:pt x="2867406" y="0"/>
                    <a:pt x="2870200" y="508"/>
                    <a:pt x="2872867" y="1651"/>
                  </a:cubicBezTo>
                  <a:cubicBezTo>
                    <a:pt x="2875534" y="2794"/>
                    <a:pt x="2877820" y="4318"/>
                    <a:pt x="2879852" y="6350"/>
                  </a:cubicBezTo>
                  <a:cubicBezTo>
                    <a:pt x="2881884" y="8382"/>
                    <a:pt x="2883408" y="10668"/>
                    <a:pt x="2884551" y="13335"/>
                  </a:cubicBezTo>
                  <a:cubicBezTo>
                    <a:pt x="2885694" y="16002"/>
                    <a:pt x="2886202" y="18669"/>
                    <a:pt x="2886202" y="21590"/>
                  </a:cubicBezTo>
                  <a:lnTo>
                    <a:pt x="2886202" y="1635887"/>
                  </a:lnTo>
                  <a:cubicBezTo>
                    <a:pt x="2886202" y="1638681"/>
                    <a:pt x="2885694" y="1641475"/>
                    <a:pt x="2884551" y="1644015"/>
                  </a:cubicBezTo>
                  <a:cubicBezTo>
                    <a:pt x="2883408" y="1646555"/>
                    <a:pt x="2881884" y="1648968"/>
                    <a:pt x="2879852" y="1651000"/>
                  </a:cubicBezTo>
                  <a:cubicBezTo>
                    <a:pt x="2877820" y="1653032"/>
                    <a:pt x="2875534" y="1654556"/>
                    <a:pt x="2872867" y="1655699"/>
                  </a:cubicBezTo>
                  <a:cubicBezTo>
                    <a:pt x="2870200" y="1656842"/>
                    <a:pt x="2867533" y="1657350"/>
                    <a:pt x="2864612" y="1657350"/>
                  </a:cubicBezTo>
                  <a:lnTo>
                    <a:pt x="21463" y="1657350"/>
                  </a:lnTo>
                  <a:cubicBezTo>
                    <a:pt x="18669" y="1657350"/>
                    <a:pt x="15875" y="1656842"/>
                    <a:pt x="13208" y="1655699"/>
                  </a:cubicBezTo>
                  <a:cubicBezTo>
                    <a:pt x="10541" y="1654556"/>
                    <a:pt x="8255" y="1653032"/>
                    <a:pt x="6223" y="1651000"/>
                  </a:cubicBezTo>
                  <a:cubicBezTo>
                    <a:pt x="4191" y="1648968"/>
                    <a:pt x="2667" y="1646682"/>
                    <a:pt x="1651" y="1644015"/>
                  </a:cubicBezTo>
                  <a:cubicBezTo>
                    <a:pt x="635" y="1641348"/>
                    <a:pt x="0" y="1638681"/>
                    <a:pt x="0" y="1635887"/>
                  </a:cubicBezTo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886325" y="1157926"/>
            <a:ext cx="5939409" cy="107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Automation Testing: Setup &amp; Tools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7775" y="2636368"/>
            <a:ext cx="1101738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Tools Used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57775" y="4465168"/>
            <a:ext cx="4348162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Allure Report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Visualized test cases and bugs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15300" y="2664943"/>
            <a:ext cx="2610393" cy="114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Page Object Model (POM)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Organized tests with enhanced maintainability and reuse.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31914" y="2953550"/>
            <a:ext cx="2283162" cy="97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IntelliJ IDE Java &amp; Selenium WebDriver TestNG Framework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614469" y="3662901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614469" y="3996276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614469" y="4329651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00075" y="1986601"/>
            <a:ext cx="4787751" cy="58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Manual Testing: 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9574" y="3098868"/>
            <a:ext cx="2442496" cy="80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8 Bugs Identified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Reported issues promptly for resolution by developers.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78160" y="3098868"/>
            <a:ext cx="1235078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Focus Areas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52299" y="3482726"/>
            <a:ext cx="2819819" cy="94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Mange</a:t>
            </a: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payroll                          Leave request                                  View Employee Records             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3920" y="900185"/>
            <a:ext cx="76169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Manual Testing: Results and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3920" y="4391847"/>
            <a:ext cx="2442496" cy="80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8 Bugs Identified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Reported issues promptly for resolution by developers.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3920" y="2101136"/>
            <a:ext cx="3065497" cy="76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35 Test Cases Executed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Extensive coverage to ensure system quality and reliability.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09114" y="1069625"/>
            <a:ext cx="4937984" cy="476982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43920" y="3191027"/>
            <a:ext cx="3065497" cy="76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27 </a:t>
            </a: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Test Cases Passed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out of the 35 tests done 27 passed without bugs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046522" y="287781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046522" y="3211190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055747" y="3706490"/>
            <a:ext cx="95850" cy="958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C7CDD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43920" y="1368419"/>
            <a:ext cx="8178651" cy="58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Automation Testing: Results &amp; Coverage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6837" y="2773840"/>
            <a:ext cx="2141915" cy="53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1 Bug Identified</a:t>
            </a:r>
          </a:p>
          <a:p>
            <a:pPr algn="l">
              <a:lnSpc>
                <a:spcPts val="215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007822" y="2313783"/>
            <a:ext cx="1781585" cy="28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Areas Automated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4853" y="2313783"/>
            <a:ext cx="2241956" cy="80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Automation pass rate</a:t>
            </a: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80% of total automated test cases passed.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81970" y="2697640"/>
            <a:ext cx="2397328" cy="144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Login Functionality        </a:t>
            </a:r>
          </a:p>
          <a:p>
            <a:pPr algn="l">
              <a:lnSpc>
                <a:spcPts val="2624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Logout</a:t>
            </a:r>
          </a:p>
          <a:p>
            <a:pPr algn="l">
              <a:lnSpc>
                <a:spcPts val="1725"/>
              </a:lnSpc>
            </a:pPr>
          </a:p>
          <a:p>
            <a:pPr algn="l">
              <a:lnSpc>
                <a:spcPts val="1725"/>
              </a:lnSpc>
            </a:pPr>
            <a:r>
              <a:rPr lang="en-US" sz="1350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View Employee Record Test</a:t>
            </a:r>
          </a:p>
          <a:p>
            <a:pPr algn="l">
              <a:lnSpc>
                <a:spcPts val="337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66837" y="2266158"/>
            <a:ext cx="2413519" cy="32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649">
                <a:solidFill>
                  <a:srgbClr val="EFD5FA"/>
                </a:solidFill>
                <a:latin typeface="Inter"/>
                <a:ea typeface="Inter"/>
                <a:cs typeface="Inter"/>
                <a:sym typeface="Inter"/>
              </a:rPr>
              <a:t>5 Test cases automated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6837" y="4462567"/>
            <a:ext cx="3619430" cy="32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8"/>
              </a:lnSpc>
            </a:pPr>
            <a:r>
              <a:rPr lang="en-US" sz="1649">
                <a:solidFill>
                  <a:srgbClr val="EFD5FA"/>
                </a:solidFill>
                <a:latin typeface="Inter"/>
                <a:ea typeface="Inter"/>
                <a:cs typeface="Inter"/>
                <a:sym typeface="Inter"/>
              </a:rPr>
              <a:t>Automation coverage = 15% - 5/35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424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3920" y="900185"/>
            <a:ext cx="500277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43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Manual Testing: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35267" y="2548613"/>
            <a:ext cx="3065497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Percentage  of the Test cases planned divided by the test cases executed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35267" y="2206373"/>
            <a:ext cx="3065497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Execution rate </a:t>
            </a: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= 100% - 35/35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5267" y="4070963"/>
            <a:ext cx="3065497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EFD5FA"/>
                </a:solidFill>
                <a:latin typeface="Open Sans"/>
                <a:ea typeface="Open Sans"/>
                <a:cs typeface="Open Sans"/>
                <a:sym typeface="Open Sans"/>
              </a:rPr>
              <a:t>Success ratio</a:t>
            </a: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 = 75% - 27/8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35267" y="4409100"/>
            <a:ext cx="3065497" cy="8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21">
                <a:solidFill>
                  <a:srgbClr val="C7CDD6"/>
                </a:solidFill>
                <a:latin typeface="Open Sans"/>
                <a:ea typeface="Open Sans"/>
                <a:cs typeface="Open Sans"/>
                <a:sym typeface="Open Sans"/>
              </a:rPr>
              <a:t>Percentage of the Test cases Passed divided by the test cases Failed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DAGnBi732jk</dc:identifier>
  <dcterms:modified xsi:type="dcterms:W3CDTF">2011-08-01T06:04:30Z</dcterms:modified>
  <cp:revision>1</cp:revision>
  <dc:title>Orange-HRM-Testing-Project-Team-2.pdf</dc:title>
</cp:coreProperties>
</file>