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3" r:id="rId6"/>
    <p:sldId id="275" r:id="rId7"/>
    <p:sldId id="276" r:id="rId8"/>
    <p:sldId id="277" r:id="rId9"/>
    <p:sldId id="278" r:id="rId10"/>
    <p:sldId id="281" r:id="rId11"/>
    <p:sldId id="279" r:id="rId12"/>
    <p:sldId id="284" r:id="rId13"/>
    <p:sldId id="280" r:id="rId14"/>
    <p:sldId id="26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974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0u6bxQOUJ8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Pre-Modeling: Data Preprocessing and Feature Exploration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8576/isl/11012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Telecom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 Nour Kamaly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1309-B2AB-FF85-5800-2A27E6D8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1" y="375920"/>
            <a:ext cx="10131425" cy="1456267"/>
          </a:xfrm>
        </p:spPr>
        <p:txBody>
          <a:bodyPr/>
          <a:lstStyle/>
          <a:p>
            <a:r>
              <a:rPr lang="en-US" dirty="0"/>
              <a:t>Blind test data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14133-2CF5-D4F4-80C2-F91B537C3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735" y="2298700"/>
            <a:ext cx="5366505" cy="284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35" y="426720"/>
            <a:ext cx="8554473" cy="1456267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026AE-2471-1F3C-1AD8-0079386E6FB8}"/>
              </a:ext>
            </a:extLst>
          </p:cNvPr>
          <p:cNvSpPr txBox="1"/>
          <p:nvPr/>
        </p:nvSpPr>
        <p:spPr>
          <a:xfrm>
            <a:off x="1016000" y="2204720"/>
            <a:ext cx="8115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features in the IBM telco dataset (precision &gt; 90% for yes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power BI report to further understand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model to ONNX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Package testing script into a 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nourkamaly26@gmail.com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7EB9-5880-BB27-185B-5E12C298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1" y="254000"/>
            <a:ext cx="10131425" cy="1456267"/>
          </a:xfrm>
        </p:spPr>
        <p:txBody>
          <a:bodyPr/>
          <a:lstStyle/>
          <a:p>
            <a:r>
              <a:rPr lang="en-US" dirty="0"/>
              <a:t>Potential Data problems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7D530-5AFF-4AE3-4608-3F8792BD52AE}"/>
              </a:ext>
            </a:extLst>
          </p:cNvPr>
          <p:cNvSpPr txBox="1"/>
          <p:nvPr/>
        </p:nvSpPr>
        <p:spPr>
          <a:xfrm>
            <a:off x="330201" y="1745827"/>
            <a:ext cx="703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dimensionality (57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cardinality features (service area has 747 unique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‘Unknown’ values in marital status and handset 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unrepresentative features ?</a:t>
            </a: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71B514B-F38B-C586-A224-A4524FDA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59" y="843313"/>
            <a:ext cx="51206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5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2317-9FFC-E35C-D4E2-63AC6C85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1" y="152405"/>
            <a:ext cx="10131425" cy="1456267"/>
          </a:xfrm>
        </p:spPr>
        <p:txBody>
          <a:bodyPr/>
          <a:lstStyle/>
          <a:p>
            <a:r>
              <a:rPr lang="en-US" dirty="0"/>
              <a:t>State of the art results</a:t>
            </a:r>
          </a:p>
        </p:txBody>
      </p:sp>
      <p:pic>
        <p:nvPicPr>
          <p:cNvPr id="5" name="Picture 4" descr="A diagram of a function&#10;&#10;AI-generated content may be incorrect.">
            <a:extLst>
              <a:ext uri="{FF2B5EF4-FFF2-40B4-BE49-F238E27FC236}">
                <a16:creationId xmlns:a16="http://schemas.microsoft.com/office/drawing/2014/main" id="{0550C87E-DD55-5DDB-EA5E-E84C1A62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60" y="961012"/>
            <a:ext cx="3434081" cy="5267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F3322-217F-D705-5D4A-F35E4208FEAC}"/>
              </a:ext>
            </a:extLst>
          </p:cNvPr>
          <p:cNvSpPr txBox="1"/>
          <p:nvPr/>
        </p:nvSpPr>
        <p:spPr>
          <a:xfrm>
            <a:off x="501334" y="1327576"/>
            <a:ext cx="70002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churn prediction in telecommunication industry using deep learning. (2022). Information Sciences Letters, 11(1), 185–198. </a:t>
            </a:r>
            <a:r>
              <a:rPr lang="en-US" dirty="0">
                <a:hlinkClick r:id="rId3"/>
              </a:rPr>
              <a:t>https://doi.org/10.18576/isl/110120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Preprocessing: label encoding, one hot encoding, normalization, resampling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selection: lasso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Models used: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  <a:br>
              <a:rPr lang="en-US" dirty="0"/>
            </a:br>
            <a:r>
              <a:rPr lang="en-US" dirty="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implemented in the paper: fully connected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= 79.38%,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= 74.50%,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Recall =  89.32%,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F1-score = 81.24%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AUC = 79.38%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2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E41B-4936-1F0D-CB3D-731BBFA7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B4A-8760-4F57-9489-14EB3D8F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6" y="21499"/>
            <a:ext cx="10131425" cy="14562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EAD45-6F49-CCB2-D6B4-83A314479D33}"/>
              </a:ext>
            </a:extLst>
          </p:cNvPr>
          <p:cNvSpPr txBox="1"/>
          <p:nvPr/>
        </p:nvSpPr>
        <p:spPr>
          <a:xfrm>
            <a:off x="848360" y="1849304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splitting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7A91F-C05F-688C-B9A5-44F3C700012D}"/>
              </a:ext>
            </a:extLst>
          </p:cNvPr>
          <p:cNvSpPr txBox="1"/>
          <p:nvPr/>
        </p:nvSpPr>
        <p:spPr>
          <a:xfrm>
            <a:off x="5008880" y="5048448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Imputing nulls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41A9B-A6E6-1803-CD85-46C796528395}"/>
              </a:ext>
            </a:extLst>
          </p:cNvPr>
          <p:cNvSpPr txBox="1"/>
          <p:nvPr/>
        </p:nvSpPr>
        <p:spPr>
          <a:xfrm>
            <a:off x="9010650" y="4772896"/>
            <a:ext cx="122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0C9B6-E627-CD1D-8CDE-0650CD09B17D}"/>
              </a:ext>
            </a:extLst>
          </p:cNvPr>
          <p:cNvSpPr txBox="1"/>
          <p:nvPr/>
        </p:nvSpPr>
        <p:spPr>
          <a:xfrm>
            <a:off x="1183640" y="4992295"/>
            <a:ext cx="122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selection &amp; sampling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E3B56-B5B5-F6BF-7C3F-F3F5DEC7E296}"/>
              </a:ext>
            </a:extLst>
          </p:cNvPr>
          <p:cNvSpPr txBox="1"/>
          <p:nvPr/>
        </p:nvSpPr>
        <p:spPr>
          <a:xfrm>
            <a:off x="10570210" y="5974671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914 area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438BF-6CCF-4170-FD83-8CB06587A0A8}"/>
              </a:ext>
            </a:extLst>
          </p:cNvPr>
          <p:cNvSpPr txBox="1"/>
          <p:nvPr/>
        </p:nvSpPr>
        <p:spPr>
          <a:xfrm>
            <a:off x="9010650" y="5419227"/>
            <a:ext cx="15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NYCWHI914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34B5F-6614-37E2-BF0F-971C07501B98}"/>
              </a:ext>
            </a:extLst>
          </p:cNvPr>
          <p:cNvSpPr txBox="1"/>
          <p:nvPr/>
        </p:nvSpPr>
        <p:spPr>
          <a:xfrm>
            <a:off x="7462520" y="5836172"/>
            <a:ext cx="178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York </a:t>
            </a:r>
          </a:p>
          <a:p>
            <a:pPr algn="ctr"/>
            <a:r>
              <a:rPr lang="en-US" dirty="0"/>
              <a:t>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4C915-1C55-2CDA-7860-0683B053F436}"/>
              </a:ext>
            </a:extLst>
          </p:cNvPr>
          <p:cNvSpPr txBox="1"/>
          <p:nvPr/>
        </p:nvSpPr>
        <p:spPr>
          <a:xfrm>
            <a:off x="8837930" y="5836172"/>
            <a:ext cx="178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Westchester County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4E0A4-CA8B-234A-AEC3-A24C6A0F1A37}"/>
              </a:ext>
            </a:extLst>
          </p:cNvPr>
          <p:cNvSpPr txBox="1"/>
          <p:nvPr/>
        </p:nvSpPr>
        <p:spPr>
          <a:xfrm>
            <a:off x="8489950" y="3192612"/>
            <a:ext cx="208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Label/One Hot encoding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ED909-292A-A444-73CD-976083E1BB60}"/>
              </a:ext>
            </a:extLst>
          </p:cNvPr>
          <p:cNvSpPr txBox="1"/>
          <p:nvPr/>
        </p:nvSpPr>
        <p:spPr>
          <a:xfrm>
            <a:off x="4377055" y="1603077"/>
            <a:ext cx="2227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Selecting highly present features values in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CC4C7-D8F3-3C3D-1F71-96061EC413C3}"/>
              </a:ext>
            </a:extLst>
          </p:cNvPr>
          <p:cNvSpPr txBox="1"/>
          <p:nvPr/>
        </p:nvSpPr>
        <p:spPr>
          <a:xfrm>
            <a:off x="8365490" y="1741577"/>
            <a:ext cx="2227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Converting unknowns into nulls</a:t>
            </a:r>
          </a:p>
        </p:txBody>
      </p:sp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1C3DAAA-88D7-146B-C0F4-83BF3B3E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2811052"/>
            <a:ext cx="4577080" cy="113581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BA08DB-365D-8F75-043C-7205C76EDB5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48280" y="2033970"/>
            <a:ext cx="1813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360EF3-756D-3430-D145-BAC57DA7978D}"/>
              </a:ext>
            </a:extLst>
          </p:cNvPr>
          <p:cNvCxnSpPr>
            <a:cxnSpLocks/>
          </p:cNvCxnSpPr>
          <p:nvPr/>
        </p:nvCxnSpPr>
        <p:spPr>
          <a:xfrm>
            <a:off x="6446520" y="1995300"/>
            <a:ext cx="1813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3E1938-0538-C731-E32C-9E23C92D3DD3}"/>
              </a:ext>
            </a:extLst>
          </p:cNvPr>
          <p:cNvCxnSpPr>
            <a:cxnSpLocks/>
          </p:cNvCxnSpPr>
          <p:nvPr/>
        </p:nvCxnSpPr>
        <p:spPr>
          <a:xfrm flipH="1">
            <a:off x="2631440" y="5371613"/>
            <a:ext cx="2265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070BEC-5ABF-1279-9C7E-2961DCFCFBE2}"/>
              </a:ext>
            </a:extLst>
          </p:cNvPr>
          <p:cNvCxnSpPr>
            <a:cxnSpLocks/>
          </p:cNvCxnSpPr>
          <p:nvPr/>
        </p:nvCxnSpPr>
        <p:spPr>
          <a:xfrm flipH="1">
            <a:off x="6357620" y="5371613"/>
            <a:ext cx="23291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6B43D-6E2A-9537-D214-E83EB2F04D7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512881" y="2526407"/>
            <a:ext cx="17199" cy="666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CFA0C0-FF6E-106F-A586-F3FAAE5D2241}"/>
              </a:ext>
            </a:extLst>
          </p:cNvPr>
          <p:cNvCxnSpPr>
            <a:cxnSpLocks/>
          </p:cNvCxnSpPr>
          <p:nvPr/>
        </p:nvCxnSpPr>
        <p:spPr>
          <a:xfrm>
            <a:off x="9530080" y="3913236"/>
            <a:ext cx="0" cy="859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8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AD540-726C-1779-BAD7-F495A0F4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8B39-4D6E-3D08-65AC-FA7ED9E2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-16933"/>
            <a:ext cx="10131425" cy="1456267"/>
          </a:xfrm>
        </p:spPr>
        <p:txBody>
          <a:bodyPr/>
          <a:lstStyle/>
          <a:p>
            <a:r>
              <a:rPr lang="en-US" dirty="0"/>
              <a:t>Experiments - SMOTE</a:t>
            </a:r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F42582D4-2224-70B6-A808-EFC9D279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6" y="1085485"/>
            <a:ext cx="977646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83C4C-29E3-CDB5-A814-D0025212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D33B-489B-3FDF-B9AF-84B297D7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 – Error Analysis &amp; explainability</a:t>
            </a:r>
          </a:p>
        </p:txBody>
      </p:sp>
      <p:pic>
        <p:nvPicPr>
          <p:cNvPr id="7" name="Picture 6" descr="A diagram of a company's data&#10;&#10;AI-generated content may be incorrect.">
            <a:extLst>
              <a:ext uri="{FF2B5EF4-FFF2-40B4-BE49-F238E27FC236}">
                <a16:creationId xmlns:a16="http://schemas.microsoft.com/office/drawing/2014/main" id="{EC9F06C0-85A0-E020-AEA2-9E34EA8A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803" y="1192033"/>
            <a:ext cx="7502637" cy="54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2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CEE1-2CF5-7653-F757-1763CB3A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1" y="10160"/>
            <a:ext cx="10131425" cy="1456267"/>
          </a:xfrm>
        </p:spPr>
        <p:txBody>
          <a:bodyPr/>
          <a:lstStyle/>
          <a:p>
            <a:r>
              <a:rPr lang="en-US" dirty="0"/>
              <a:t>Optimizing decision tree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9AC94-172C-45F9-2A7B-897668E3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82" y="161763"/>
            <a:ext cx="1738557" cy="1159038"/>
          </a:xfrm>
          <a:prstGeom prst="rect">
            <a:avLst/>
          </a:prstGeom>
        </p:spPr>
      </p:pic>
      <p:pic>
        <p:nvPicPr>
          <p:cNvPr id="6" name="Picture 5" descr="A close-up of a pink page&#10;&#10;AI-generated content may be incorrect.">
            <a:extLst>
              <a:ext uri="{FF2B5EF4-FFF2-40B4-BE49-F238E27FC236}">
                <a16:creationId xmlns:a16="http://schemas.microsoft.com/office/drawing/2014/main" id="{CF167142-0958-C553-882A-5612975B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39" y="1466427"/>
            <a:ext cx="8822763" cy="494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8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A6FF-8691-C1C3-E161-B26760E8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FD6F-9D40-5544-0104-D4B115F9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 – Random Over Sampling</a:t>
            </a:r>
          </a:p>
        </p:txBody>
      </p:sp>
      <p:pic>
        <p:nvPicPr>
          <p:cNvPr id="5" name="Picture 4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04B08488-1C42-DBDC-266A-0B0AA169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10" y="1095412"/>
            <a:ext cx="9237980" cy="54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4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35D4-4883-609B-FB6C-D66AC31F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99" y="193040"/>
            <a:ext cx="10131425" cy="1456267"/>
          </a:xfrm>
        </p:spPr>
        <p:txBody>
          <a:bodyPr/>
          <a:lstStyle/>
          <a:p>
            <a:r>
              <a:rPr lang="en-US" dirty="0"/>
              <a:t>Experiments – Random over sampling</a:t>
            </a:r>
          </a:p>
        </p:txBody>
      </p:sp>
      <p:pic>
        <p:nvPicPr>
          <p:cNvPr id="4" name="Picture 3" descr="A diagram of a function&#10;&#10;AI-generated content may be incorrect.">
            <a:extLst>
              <a:ext uri="{FF2B5EF4-FFF2-40B4-BE49-F238E27FC236}">
                <a16:creationId xmlns:a16="http://schemas.microsoft.com/office/drawing/2014/main" id="{40438E07-D687-47E8-2C1E-28A44CD6E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0" y="1397822"/>
            <a:ext cx="3434081" cy="52671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A900BF-A51D-5551-7912-C8A5120BB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89275"/>
              </p:ext>
            </p:extLst>
          </p:nvPr>
        </p:nvGraphicFramePr>
        <p:xfrm>
          <a:off x="253999" y="292733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7136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20578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82990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7643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Label/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501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07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0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913</TotalTime>
  <Words>282</Words>
  <Application>Microsoft Office PowerPoint</Application>
  <PresentationFormat>Widescreen</PresentationFormat>
  <Paragraphs>67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Telecom Customer Churn Prediction</vt:lpstr>
      <vt:lpstr>Potential Data problems</vt:lpstr>
      <vt:lpstr>State of the art results</vt:lpstr>
      <vt:lpstr>Preprocessing pipeline</vt:lpstr>
      <vt:lpstr>Experiments - SMOTE</vt:lpstr>
      <vt:lpstr>Experiments – Error Analysis &amp; explainability</vt:lpstr>
      <vt:lpstr>Optimizing decision tree parameters</vt:lpstr>
      <vt:lpstr>Experiments – Random Over Sampling</vt:lpstr>
      <vt:lpstr>Experiments – Random over sampling</vt:lpstr>
      <vt:lpstr>Blind test data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محمد حسين محمود</dc:creator>
  <cp:lastModifiedBy>نور محمد حسين محمود</cp:lastModifiedBy>
  <cp:revision>19</cp:revision>
  <dcterms:created xsi:type="dcterms:W3CDTF">2025-06-09T16:52:45Z</dcterms:created>
  <dcterms:modified xsi:type="dcterms:W3CDTF">2025-06-10T08:06:15Z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