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9" r:id="rId2"/>
    <p:sldId id="257" r:id="rId3"/>
    <p:sldId id="258" r:id="rId4"/>
    <p:sldId id="260" r:id="rId5"/>
    <p:sldId id="291" r:id="rId6"/>
    <p:sldId id="263" r:id="rId7"/>
    <p:sldId id="264" r:id="rId8"/>
    <p:sldId id="292" r:id="rId9"/>
    <p:sldId id="279" r:id="rId10"/>
    <p:sldId id="267" r:id="rId11"/>
    <p:sldId id="268" r:id="rId12"/>
    <p:sldId id="269" r:id="rId13"/>
    <p:sldId id="281" r:id="rId14"/>
    <p:sldId id="285" r:id="rId15"/>
    <p:sldId id="271" r:id="rId16"/>
    <p:sldId id="272" r:id="rId17"/>
    <p:sldId id="273" r:id="rId18"/>
    <p:sldId id="274" r:id="rId19"/>
    <p:sldId id="288"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E7EA"/>
    <a:srgbClr val="B31166"/>
    <a:srgbClr val="EF9F8A"/>
    <a:srgbClr val="565656"/>
    <a:srgbClr val="472754"/>
    <a:srgbClr val="492856"/>
    <a:srgbClr val="F69CCB"/>
    <a:srgbClr val="450727"/>
    <a:srgbClr val="413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5126" autoAdjust="0"/>
  </p:normalViewPr>
  <p:slideViewPr>
    <p:cSldViewPr snapToGrid="0">
      <p:cViewPr varScale="1">
        <p:scale>
          <a:sx n="85" d="100"/>
          <a:sy n="85" d="100"/>
        </p:scale>
        <p:origin x="1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7EC0E-0527-4070-8625-E8E75269DDE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07F132B0-60FE-439A-B918-A0E12A700F4E}">
      <dgm:prSet custT="1"/>
      <dgm:spPr>
        <a:solidFill>
          <a:srgbClr val="B31166"/>
        </a:solidFill>
      </dgm:spPr>
      <dgm:t>
        <a:bodyPr/>
        <a:lstStyle/>
        <a:p>
          <a:pPr rtl="0"/>
          <a:r>
            <a:rPr lang="en-US" sz="2000" b="1" dirty="0" smtClean="0">
              <a:solidFill>
                <a:schemeClr val="tx1"/>
              </a:solidFill>
              <a:latin typeface="+mj-lt"/>
            </a:rPr>
            <a:t>Stakeholders</a:t>
          </a:r>
          <a:endParaRPr lang="en-US" sz="2000" b="1" dirty="0">
            <a:solidFill>
              <a:schemeClr val="tx1"/>
            </a:solidFill>
            <a:latin typeface="+mj-lt"/>
          </a:endParaRPr>
        </a:p>
      </dgm:t>
    </dgm:pt>
    <dgm:pt modelId="{B656A161-54F5-4509-8603-C91293AA05AE}" type="parTrans" cxnId="{042D187A-C74A-4270-B5DA-F67D47BF40FF}">
      <dgm:prSet/>
      <dgm:spPr/>
      <dgm:t>
        <a:bodyPr/>
        <a:lstStyle/>
        <a:p>
          <a:endParaRPr lang="en-US"/>
        </a:p>
      </dgm:t>
    </dgm:pt>
    <dgm:pt modelId="{404BED98-72BC-43ED-96E2-48D74EF27032}" type="sibTrans" cxnId="{042D187A-C74A-4270-B5DA-F67D47BF40FF}">
      <dgm:prSet/>
      <dgm:spPr/>
      <dgm:t>
        <a:bodyPr/>
        <a:lstStyle/>
        <a:p>
          <a:endParaRPr lang="en-US"/>
        </a:p>
      </dgm:t>
    </dgm:pt>
    <dgm:pt modelId="{F28D7227-AB13-409F-8675-912B09E4513A}">
      <dgm:prSet/>
      <dgm:spPr>
        <a:solidFill>
          <a:srgbClr val="E8D1D7"/>
        </a:solidFill>
      </dgm:spPr>
      <dgm:t>
        <a:bodyPr/>
        <a:lstStyle/>
        <a:p>
          <a:pPr rtl="0"/>
          <a:r>
            <a:rPr lang="en-US" dirty="0" smtClean="0">
              <a:solidFill>
                <a:schemeClr val="tx1"/>
              </a:solidFill>
            </a:rPr>
            <a:t>Parents. </a:t>
          </a:r>
          <a:endParaRPr lang="en-US" dirty="0">
            <a:solidFill>
              <a:schemeClr val="tx1"/>
            </a:solidFill>
          </a:endParaRPr>
        </a:p>
      </dgm:t>
    </dgm:pt>
    <dgm:pt modelId="{8EB6942B-C672-45D6-89EC-C5AA601232F6}" type="parTrans" cxnId="{EAF72CB8-2C27-4D83-B973-AF86C4BDDC40}">
      <dgm:prSet/>
      <dgm:spPr>
        <a:ln>
          <a:solidFill>
            <a:srgbClr val="B31166"/>
          </a:solidFill>
        </a:ln>
      </dgm:spPr>
      <dgm:t>
        <a:bodyPr/>
        <a:lstStyle/>
        <a:p>
          <a:endParaRPr lang="en-US"/>
        </a:p>
      </dgm:t>
    </dgm:pt>
    <dgm:pt modelId="{9233814B-8BA1-459E-B239-6576191BFEAF}" type="sibTrans" cxnId="{EAF72CB8-2C27-4D83-B973-AF86C4BDDC40}">
      <dgm:prSet/>
      <dgm:spPr/>
      <dgm:t>
        <a:bodyPr/>
        <a:lstStyle/>
        <a:p>
          <a:endParaRPr lang="en-US"/>
        </a:p>
      </dgm:t>
    </dgm:pt>
    <dgm:pt modelId="{0917D836-9D83-4CA9-91A3-C2D0EE733D4B}">
      <dgm:prSet custT="1"/>
      <dgm:spPr>
        <a:solidFill>
          <a:srgbClr val="E8D1D7"/>
        </a:solidFill>
      </dgm:spPr>
      <dgm:t>
        <a:bodyPr/>
        <a:lstStyle/>
        <a:p>
          <a:pPr rtl="0"/>
          <a:r>
            <a:rPr lang="en-US" sz="2400" dirty="0" smtClean="0">
              <a:solidFill>
                <a:schemeClr val="tx1"/>
              </a:solidFill>
            </a:rPr>
            <a:t>Kids.</a:t>
          </a:r>
          <a:endParaRPr lang="en-US" sz="800" dirty="0">
            <a:solidFill>
              <a:schemeClr val="tx1"/>
            </a:solidFill>
          </a:endParaRPr>
        </a:p>
      </dgm:t>
    </dgm:pt>
    <dgm:pt modelId="{6EE751A5-33F1-4E96-BCD6-A3E919FAA7C7}" type="sibTrans" cxnId="{550157A4-FE63-43C0-9708-DB24819C8289}">
      <dgm:prSet/>
      <dgm:spPr/>
      <dgm:t>
        <a:bodyPr/>
        <a:lstStyle/>
        <a:p>
          <a:endParaRPr lang="en-US"/>
        </a:p>
      </dgm:t>
    </dgm:pt>
    <dgm:pt modelId="{8835C77D-0259-4E23-8109-475782FA2F86}" type="parTrans" cxnId="{550157A4-FE63-43C0-9708-DB24819C8289}">
      <dgm:prSet/>
      <dgm:spPr>
        <a:ln>
          <a:solidFill>
            <a:srgbClr val="B31166"/>
          </a:solidFill>
        </a:ln>
      </dgm:spPr>
      <dgm:t>
        <a:bodyPr/>
        <a:lstStyle/>
        <a:p>
          <a:endParaRPr lang="en-US"/>
        </a:p>
      </dgm:t>
    </dgm:pt>
    <dgm:pt modelId="{9FCC84AF-C550-47E8-87C7-D730FBA69C3E}" type="pres">
      <dgm:prSet presAssocID="{16A7EC0E-0527-4070-8625-E8E75269DDE0}" presName="cycle" presStyleCnt="0">
        <dgm:presLayoutVars>
          <dgm:chMax val="1"/>
          <dgm:dir/>
          <dgm:animLvl val="ctr"/>
          <dgm:resizeHandles val="exact"/>
        </dgm:presLayoutVars>
      </dgm:prSet>
      <dgm:spPr/>
      <dgm:t>
        <a:bodyPr/>
        <a:lstStyle/>
        <a:p>
          <a:endParaRPr lang="en-US"/>
        </a:p>
      </dgm:t>
    </dgm:pt>
    <dgm:pt modelId="{984A2324-85A7-4260-A971-533D2859CF72}" type="pres">
      <dgm:prSet presAssocID="{07F132B0-60FE-439A-B918-A0E12A700F4E}" presName="centerShape" presStyleLbl="node0" presStyleIdx="0" presStyleCnt="1" custScaleX="340032" custScaleY="233045" custLinFactX="-100000" custLinFactNeighborX="-169447" custLinFactNeighborY="-3133"/>
      <dgm:spPr/>
      <dgm:t>
        <a:bodyPr/>
        <a:lstStyle/>
        <a:p>
          <a:endParaRPr lang="en-US"/>
        </a:p>
      </dgm:t>
    </dgm:pt>
    <dgm:pt modelId="{8A6D5F82-5776-48D1-8B7B-F9F707758215}" type="pres">
      <dgm:prSet presAssocID="{8835C77D-0259-4E23-8109-475782FA2F86}" presName="Name9" presStyleLbl="parChTrans1D2" presStyleIdx="0" presStyleCnt="2"/>
      <dgm:spPr/>
      <dgm:t>
        <a:bodyPr/>
        <a:lstStyle/>
        <a:p>
          <a:endParaRPr lang="en-US"/>
        </a:p>
      </dgm:t>
    </dgm:pt>
    <dgm:pt modelId="{2D757C28-D138-463F-8B01-7E3CA5DB787E}" type="pres">
      <dgm:prSet presAssocID="{8835C77D-0259-4E23-8109-475782FA2F86}" presName="connTx" presStyleLbl="parChTrans1D2" presStyleIdx="0" presStyleCnt="2"/>
      <dgm:spPr/>
      <dgm:t>
        <a:bodyPr/>
        <a:lstStyle/>
        <a:p>
          <a:endParaRPr lang="en-US"/>
        </a:p>
      </dgm:t>
    </dgm:pt>
    <dgm:pt modelId="{6B74AD44-9435-435B-8038-1CB65B7043A0}" type="pres">
      <dgm:prSet presAssocID="{0917D836-9D83-4CA9-91A3-C2D0EE733D4B}" presName="node" presStyleLbl="node1" presStyleIdx="0" presStyleCnt="2" custScaleX="266423" custScaleY="129243" custRadScaleRad="48810" custRadScaleInc="-17128">
        <dgm:presLayoutVars>
          <dgm:bulletEnabled val="1"/>
        </dgm:presLayoutVars>
      </dgm:prSet>
      <dgm:spPr/>
      <dgm:t>
        <a:bodyPr/>
        <a:lstStyle/>
        <a:p>
          <a:endParaRPr lang="en-US"/>
        </a:p>
      </dgm:t>
    </dgm:pt>
    <dgm:pt modelId="{4DFB18D4-2732-47F5-A449-4999E6BF34D7}" type="pres">
      <dgm:prSet presAssocID="{8EB6942B-C672-45D6-89EC-C5AA601232F6}" presName="Name9" presStyleLbl="parChTrans1D2" presStyleIdx="1" presStyleCnt="2"/>
      <dgm:spPr/>
      <dgm:t>
        <a:bodyPr/>
        <a:lstStyle/>
        <a:p>
          <a:endParaRPr lang="en-US"/>
        </a:p>
      </dgm:t>
    </dgm:pt>
    <dgm:pt modelId="{FF009E76-17A1-420B-A642-6D68E4A41BE1}" type="pres">
      <dgm:prSet presAssocID="{8EB6942B-C672-45D6-89EC-C5AA601232F6}" presName="connTx" presStyleLbl="parChTrans1D2" presStyleIdx="1" presStyleCnt="2"/>
      <dgm:spPr/>
      <dgm:t>
        <a:bodyPr/>
        <a:lstStyle/>
        <a:p>
          <a:endParaRPr lang="en-US"/>
        </a:p>
      </dgm:t>
    </dgm:pt>
    <dgm:pt modelId="{CF02D5A6-C25C-43D1-BB51-A7A3F5A8CA77}" type="pres">
      <dgm:prSet presAssocID="{F28D7227-AB13-409F-8675-912B09E4513A}" presName="node" presStyleLbl="node1" presStyleIdx="1" presStyleCnt="2" custScaleX="270927" custScaleY="139429" custRadScaleRad="75539" custRadScaleInc="10283">
        <dgm:presLayoutVars>
          <dgm:bulletEnabled val="1"/>
        </dgm:presLayoutVars>
      </dgm:prSet>
      <dgm:spPr/>
      <dgm:t>
        <a:bodyPr/>
        <a:lstStyle/>
        <a:p>
          <a:endParaRPr lang="en-US"/>
        </a:p>
      </dgm:t>
    </dgm:pt>
  </dgm:ptLst>
  <dgm:cxnLst>
    <dgm:cxn modelId="{550157A4-FE63-43C0-9708-DB24819C8289}" srcId="{07F132B0-60FE-439A-B918-A0E12A700F4E}" destId="{0917D836-9D83-4CA9-91A3-C2D0EE733D4B}" srcOrd="0" destOrd="0" parTransId="{8835C77D-0259-4E23-8109-475782FA2F86}" sibTransId="{6EE751A5-33F1-4E96-BCD6-A3E919FAA7C7}"/>
    <dgm:cxn modelId="{56DE416B-D941-4EC5-9769-4AD4CD3BBBCA}" type="presOf" srcId="{8EB6942B-C672-45D6-89EC-C5AA601232F6}" destId="{4DFB18D4-2732-47F5-A449-4999E6BF34D7}" srcOrd="0" destOrd="0" presId="urn:microsoft.com/office/officeart/2005/8/layout/radial1"/>
    <dgm:cxn modelId="{6F24105E-8EA0-410F-9C3D-FBC7C96E0955}" type="presOf" srcId="{07F132B0-60FE-439A-B918-A0E12A700F4E}" destId="{984A2324-85A7-4260-A971-533D2859CF72}" srcOrd="0" destOrd="0" presId="urn:microsoft.com/office/officeart/2005/8/layout/radial1"/>
    <dgm:cxn modelId="{047E6903-7B72-4D8C-AA61-8339FBDB2470}" type="presOf" srcId="{8835C77D-0259-4E23-8109-475782FA2F86}" destId="{2D757C28-D138-463F-8B01-7E3CA5DB787E}" srcOrd="1" destOrd="0" presId="urn:microsoft.com/office/officeart/2005/8/layout/radial1"/>
    <dgm:cxn modelId="{042D187A-C74A-4270-B5DA-F67D47BF40FF}" srcId="{16A7EC0E-0527-4070-8625-E8E75269DDE0}" destId="{07F132B0-60FE-439A-B918-A0E12A700F4E}" srcOrd="0" destOrd="0" parTransId="{B656A161-54F5-4509-8603-C91293AA05AE}" sibTransId="{404BED98-72BC-43ED-96E2-48D74EF27032}"/>
    <dgm:cxn modelId="{378DF31D-A8CB-443C-A8F6-0FB3CCFA7E2E}" type="presOf" srcId="{16A7EC0E-0527-4070-8625-E8E75269DDE0}" destId="{9FCC84AF-C550-47E8-87C7-D730FBA69C3E}" srcOrd="0" destOrd="0" presId="urn:microsoft.com/office/officeart/2005/8/layout/radial1"/>
    <dgm:cxn modelId="{281FFF50-54DB-458F-BF4F-0864DB8DAD29}" type="presOf" srcId="{F28D7227-AB13-409F-8675-912B09E4513A}" destId="{CF02D5A6-C25C-43D1-BB51-A7A3F5A8CA77}" srcOrd="0" destOrd="0" presId="urn:microsoft.com/office/officeart/2005/8/layout/radial1"/>
    <dgm:cxn modelId="{C53763F7-AF1C-4CA8-8852-2E308E233842}" type="presOf" srcId="{8EB6942B-C672-45D6-89EC-C5AA601232F6}" destId="{FF009E76-17A1-420B-A642-6D68E4A41BE1}" srcOrd="1" destOrd="0" presId="urn:microsoft.com/office/officeart/2005/8/layout/radial1"/>
    <dgm:cxn modelId="{EAF72CB8-2C27-4D83-B973-AF86C4BDDC40}" srcId="{07F132B0-60FE-439A-B918-A0E12A700F4E}" destId="{F28D7227-AB13-409F-8675-912B09E4513A}" srcOrd="1" destOrd="0" parTransId="{8EB6942B-C672-45D6-89EC-C5AA601232F6}" sibTransId="{9233814B-8BA1-459E-B239-6576191BFEAF}"/>
    <dgm:cxn modelId="{E58939DF-9A04-44EE-A93A-E96CD95829B7}" type="presOf" srcId="{0917D836-9D83-4CA9-91A3-C2D0EE733D4B}" destId="{6B74AD44-9435-435B-8038-1CB65B7043A0}" srcOrd="0" destOrd="0" presId="urn:microsoft.com/office/officeart/2005/8/layout/radial1"/>
    <dgm:cxn modelId="{07901A78-7982-466B-A942-3300ECB7AD4B}" type="presOf" srcId="{8835C77D-0259-4E23-8109-475782FA2F86}" destId="{8A6D5F82-5776-48D1-8B7B-F9F707758215}" srcOrd="0" destOrd="0" presId="urn:microsoft.com/office/officeart/2005/8/layout/radial1"/>
    <dgm:cxn modelId="{DD0DEE5C-AE3B-49D2-84FC-6D262EF933ED}" type="presParOf" srcId="{9FCC84AF-C550-47E8-87C7-D730FBA69C3E}" destId="{984A2324-85A7-4260-A971-533D2859CF72}" srcOrd="0" destOrd="0" presId="urn:microsoft.com/office/officeart/2005/8/layout/radial1"/>
    <dgm:cxn modelId="{9CDB5DF5-BF62-4456-8BBD-E18FCA730ED7}" type="presParOf" srcId="{9FCC84AF-C550-47E8-87C7-D730FBA69C3E}" destId="{8A6D5F82-5776-48D1-8B7B-F9F707758215}" srcOrd="1" destOrd="0" presId="urn:microsoft.com/office/officeart/2005/8/layout/radial1"/>
    <dgm:cxn modelId="{7713580C-A20B-4E09-9F7C-1673136FCF05}" type="presParOf" srcId="{8A6D5F82-5776-48D1-8B7B-F9F707758215}" destId="{2D757C28-D138-463F-8B01-7E3CA5DB787E}" srcOrd="0" destOrd="0" presId="urn:microsoft.com/office/officeart/2005/8/layout/radial1"/>
    <dgm:cxn modelId="{684F7789-33D7-4181-AC8D-979908CE33F3}" type="presParOf" srcId="{9FCC84AF-C550-47E8-87C7-D730FBA69C3E}" destId="{6B74AD44-9435-435B-8038-1CB65B7043A0}" srcOrd="2" destOrd="0" presId="urn:microsoft.com/office/officeart/2005/8/layout/radial1"/>
    <dgm:cxn modelId="{1FE4A81A-134E-405F-B5DA-E864F1F17880}" type="presParOf" srcId="{9FCC84AF-C550-47E8-87C7-D730FBA69C3E}" destId="{4DFB18D4-2732-47F5-A449-4999E6BF34D7}" srcOrd="3" destOrd="0" presId="urn:microsoft.com/office/officeart/2005/8/layout/radial1"/>
    <dgm:cxn modelId="{80AC0C24-55E1-4A16-B12F-600D61BEBD77}" type="presParOf" srcId="{4DFB18D4-2732-47F5-A449-4999E6BF34D7}" destId="{FF009E76-17A1-420B-A642-6D68E4A41BE1}" srcOrd="0" destOrd="0" presId="urn:microsoft.com/office/officeart/2005/8/layout/radial1"/>
    <dgm:cxn modelId="{BD202541-2D55-49C6-8AE6-E7C9C53D3475}" type="presParOf" srcId="{9FCC84AF-C550-47E8-87C7-D730FBA69C3E}" destId="{CF02D5A6-C25C-43D1-BB51-A7A3F5A8CA77}"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E93BED-0E5A-47E4-8EAF-5B93ADB01D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4AD2A3-299C-4E74-8E37-4C6D97BF1631}">
      <dgm:prSet custT="1"/>
      <dgm:spPr>
        <a:solidFill>
          <a:srgbClr val="492856"/>
        </a:solidFill>
      </dgm:spPr>
      <dgm:t>
        <a:bodyPr/>
        <a:lstStyle/>
        <a:p>
          <a:pPr rtl="0"/>
          <a:r>
            <a:rPr lang="en-US" sz="2800" dirty="0" smtClean="0"/>
            <a:t>                            Entity Relationship Diagram (ERD):</a:t>
          </a:r>
          <a:endParaRPr lang="en-US" sz="2800" dirty="0">
            <a:solidFill>
              <a:schemeClr val="bg1"/>
            </a:solidFill>
          </a:endParaRPr>
        </a:p>
      </dgm:t>
    </dgm:pt>
    <dgm:pt modelId="{4835C5A8-30A8-4C49-A276-2254DFD23A68}" type="parTrans" cxnId="{14E5F1B9-EF4F-42DE-A0A3-E3FBDF8AE086}">
      <dgm:prSet/>
      <dgm:spPr/>
      <dgm:t>
        <a:bodyPr/>
        <a:lstStyle/>
        <a:p>
          <a:endParaRPr lang="en-US"/>
        </a:p>
      </dgm:t>
    </dgm:pt>
    <dgm:pt modelId="{690E2B1C-D52A-4EF6-A428-1B40985D0E7E}" type="sibTrans" cxnId="{14E5F1B9-EF4F-42DE-A0A3-E3FBDF8AE086}">
      <dgm:prSet/>
      <dgm:spPr/>
      <dgm:t>
        <a:bodyPr/>
        <a:lstStyle/>
        <a:p>
          <a:endParaRPr lang="en-US"/>
        </a:p>
      </dgm:t>
    </dgm:pt>
    <dgm:pt modelId="{C09454FC-ECC1-4137-A45A-F9D003CB5FDA}" type="pres">
      <dgm:prSet presAssocID="{11E93BED-0E5A-47E4-8EAF-5B93ADB01DA5}" presName="linear" presStyleCnt="0">
        <dgm:presLayoutVars>
          <dgm:animLvl val="lvl"/>
          <dgm:resizeHandles val="exact"/>
        </dgm:presLayoutVars>
      </dgm:prSet>
      <dgm:spPr/>
      <dgm:t>
        <a:bodyPr/>
        <a:lstStyle/>
        <a:p>
          <a:endParaRPr lang="en-US"/>
        </a:p>
      </dgm:t>
    </dgm:pt>
    <dgm:pt modelId="{DC47FBCC-5F59-4945-810D-7878BE10F831}" type="pres">
      <dgm:prSet presAssocID="{064AD2A3-299C-4E74-8E37-4C6D97BF1631}" presName="parentText" presStyleLbl="node1" presStyleIdx="0" presStyleCnt="1" custLinFactNeighborX="5693" custLinFactNeighborY="-349">
        <dgm:presLayoutVars>
          <dgm:chMax val="0"/>
          <dgm:bulletEnabled val="1"/>
        </dgm:presLayoutVars>
      </dgm:prSet>
      <dgm:spPr/>
      <dgm:t>
        <a:bodyPr/>
        <a:lstStyle/>
        <a:p>
          <a:endParaRPr lang="en-US"/>
        </a:p>
      </dgm:t>
    </dgm:pt>
  </dgm:ptLst>
  <dgm:cxnLst>
    <dgm:cxn modelId="{14E5F1B9-EF4F-42DE-A0A3-E3FBDF8AE086}" srcId="{11E93BED-0E5A-47E4-8EAF-5B93ADB01DA5}" destId="{064AD2A3-299C-4E74-8E37-4C6D97BF1631}" srcOrd="0" destOrd="0" parTransId="{4835C5A8-30A8-4C49-A276-2254DFD23A68}" sibTransId="{690E2B1C-D52A-4EF6-A428-1B40985D0E7E}"/>
    <dgm:cxn modelId="{010B8F89-96EB-4E2E-8CAF-9E4DD2A6D9A3}" type="presOf" srcId="{064AD2A3-299C-4E74-8E37-4C6D97BF1631}" destId="{DC47FBCC-5F59-4945-810D-7878BE10F831}" srcOrd="0" destOrd="0" presId="urn:microsoft.com/office/officeart/2005/8/layout/vList2"/>
    <dgm:cxn modelId="{14689723-8341-4C0F-95DD-E311238FFD9F}" type="presOf" srcId="{11E93BED-0E5A-47E4-8EAF-5B93ADB01DA5}" destId="{C09454FC-ECC1-4137-A45A-F9D003CB5FDA}" srcOrd="0" destOrd="0" presId="urn:microsoft.com/office/officeart/2005/8/layout/vList2"/>
    <dgm:cxn modelId="{06C94391-00F3-4481-A70E-D0CA721CBBBF}" type="presParOf" srcId="{C09454FC-ECC1-4137-A45A-F9D003CB5FDA}" destId="{DC47FBCC-5F59-4945-810D-7878BE10F8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A2324-85A7-4260-A971-533D2859CF72}">
      <dsp:nvSpPr>
        <dsp:cNvPr id="0" name=""/>
        <dsp:cNvSpPr/>
      </dsp:nvSpPr>
      <dsp:spPr>
        <a:xfrm>
          <a:off x="0" y="380967"/>
          <a:ext cx="2376047" cy="1628452"/>
        </a:xfrm>
        <a:prstGeom prst="ellipse">
          <a:avLst/>
        </a:prstGeom>
        <a:solidFill>
          <a:srgbClr val="B3116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tx1"/>
              </a:solidFill>
              <a:latin typeface="+mj-lt"/>
            </a:rPr>
            <a:t>Stakeholders</a:t>
          </a:r>
          <a:endParaRPr lang="en-US" sz="2000" b="1" kern="1200" dirty="0">
            <a:solidFill>
              <a:schemeClr val="tx1"/>
            </a:solidFill>
            <a:latin typeface="+mj-lt"/>
          </a:endParaRPr>
        </a:p>
      </dsp:txBody>
      <dsp:txXfrm>
        <a:off x="347964" y="619448"/>
        <a:ext cx="1680119" cy="1151490"/>
      </dsp:txXfrm>
    </dsp:sp>
    <dsp:sp modelId="{8A6D5F82-5776-48D1-8B7B-F9F707758215}">
      <dsp:nvSpPr>
        <dsp:cNvPr id="0" name=""/>
        <dsp:cNvSpPr/>
      </dsp:nvSpPr>
      <dsp:spPr>
        <a:xfrm rot="21246037">
          <a:off x="2358761" y="989560"/>
          <a:ext cx="1514414" cy="12840"/>
        </a:xfrm>
        <a:custGeom>
          <a:avLst/>
          <a:gdLst/>
          <a:ahLst/>
          <a:cxnLst/>
          <a:rect l="0" t="0" r="0" b="0"/>
          <a:pathLst>
            <a:path>
              <a:moveTo>
                <a:pt x="0" y="6420"/>
              </a:moveTo>
              <a:lnTo>
                <a:pt x="1514414" y="6420"/>
              </a:lnTo>
            </a:path>
          </a:pathLst>
        </a:custGeom>
        <a:noFill/>
        <a:ln w="19050" cap="rnd" cmpd="sng" algn="ctr">
          <a:solidFill>
            <a:srgbClr val="B31166"/>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8108" y="958120"/>
        <a:ext cx="75720" cy="75720"/>
      </dsp:txXfrm>
    </dsp:sp>
    <dsp:sp modelId="{6B74AD44-9435-435B-8038-1CB65B7043A0}">
      <dsp:nvSpPr>
        <dsp:cNvPr id="0" name=""/>
        <dsp:cNvSpPr/>
      </dsp:nvSpPr>
      <dsp:spPr>
        <a:xfrm>
          <a:off x="3848741" y="372524"/>
          <a:ext cx="1861688" cy="903113"/>
        </a:xfrm>
        <a:prstGeom prst="ellipse">
          <a:avLst/>
        </a:prstGeom>
        <a:solidFill>
          <a:srgbClr val="E8D1D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tx1"/>
              </a:solidFill>
            </a:rPr>
            <a:t>Kids.</a:t>
          </a:r>
          <a:endParaRPr lang="en-US" sz="800" kern="1200" dirty="0">
            <a:solidFill>
              <a:schemeClr val="tx1"/>
            </a:solidFill>
          </a:endParaRPr>
        </a:p>
      </dsp:txBody>
      <dsp:txXfrm>
        <a:off x="4121379" y="504782"/>
        <a:ext cx="1316412" cy="638597"/>
      </dsp:txXfrm>
    </dsp:sp>
    <dsp:sp modelId="{4DFB18D4-2732-47F5-A449-4999E6BF34D7}">
      <dsp:nvSpPr>
        <dsp:cNvPr id="0" name=""/>
        <dsp:cNvSpPr/>
      </dsp:nvSpPr>
      <dsp:spPr>
        <a:xfrm rot="692863">
          <a:off x="2310202" y="1582886"/>
          <a:ext cx="1613446" cy="12840"/>
        </a:xfrm>
        <a:custGeom>
          <a:avLst/>
          <a:gdLst/>
          <a:ahLst/>
          <a:cxnLst/>
          <a:rect l="0" t="0" r="0" b="0"/>
          <a:pathLst>
            <a:path>
              <a:moveTo>
                <a:pt x="0" y="6420"/>
              </a:moveTo>
              <a:lnTo>
                <a:pt x="1613446" y="6420"/>
              </a:lnTo>
            </a:path>
          </a:pathLst>
        </a:custGeom>
        <a:noFill/>
        <a:ln w="19050" cap="rnd" cmpd="sng" algn="ctr">
          <a:solidFill>
            <a:srgbClr val="B31166"/>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76589" y="1548970"/>
        <a:ext cx="80672" cy="80672"/>
      </dsp:txXfrm>
    </dsp:sp>
    <dsp:sp modelId="{CF02D5A6-C25C-43D1-BB51-A7A3F5A8CA77}">
      <dsp:nvSpPr>
        <dsp:cNvPr id="0" name=""/>
        <dsp:cNvSpPr/>
      </dsp:nvSpPr>
      <dsp:spPr>
        <a:xfrm>
          <a:off x="3840519" y="1443411"/>
          <a:ext cx="1893161" cy="974290"/>
        </a:xfrm>
        <a:prstGeom prst="ellipse">
          <a:avLst/>
        </a:prstGeom>
        <a:solidFill>
          <a:srgbClr val="E8D1D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Parents. </a:t>
          </a:r>
          <a:endParaRPr lang="en-US" sz="2500" kern="1200" dirty="0">
            <a:solidFill>
              <a:schemeClr val="tx1"/>
            </a:solidFill>
          </a:endParaRPr>
        </a:p>
      </dsp:txBody>
      <dsp:txXfrm>
        <a:off x="4117766" y="1586092"/>
        <a:ext cx="1338667" cy="688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7FBCC-5F59-4945-810D-7878BE10F831}">
      <dsp:nvSpPr>
        <dsp:cNvPr id="0" name=""/>
        <dsp:cNvSpPr/>
      </dsp:nvSpPr>
      <dsp:spPr>
        <a:xfrm>
          <a:off x="0" y="8242"/>
          <a:ext cx="12192001" cy="1216800"/>
        </a:xfrm>
        <a:prstGeom prst="roundRect">
          <a:avLst/>
        </a:prstGeom>
        <a:solidFill>
          <a:srgbClr val="49285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                            Entity Relationship Diagram (ERD):</a:t>
          </a:r>
          <a:endParaRPr lang="en-US" sz="2800" kern="1200" dirty="0">
            <a:solidFill>
              <a:schemeClr val="bg1"/>
            </a:solidFill>
          </a:endParaRPr>
        </a:p>
      </dsp:txBody>
      <dsp:txXfrm>
        <a:off x="59399" y="67641"/>
        <a:ext cx="12073203"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87788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16646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777543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599224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677729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6386EC-CDED-4673-94A1-A05716B9016F}"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304847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6386EC-CDED-4673-94A1-A05716B9016F}" type="datetimeFigureOut">
              <a:rPr lang="en-US" smtClean="0"/>
              <a:t>2/15/2018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137497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088602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69568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56601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6386EC-CDED-4673-94A1-A05716B9016F}"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426151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6386EC-CDED-4673-94A1-A05716B9016F}"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186411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6386EC-CDED-4673-94A1-A05716B9016F}"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9587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6386EC-CDED-4673-94A1-A05716B9016F}"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261334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386EC-CDED-4673-94A1-A05716B9016F}"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57856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75302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6386EC-CDED-4673-94A1-A05716B9016F}"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CF7EBA7-9255-407C-B368-63A08DEFF131}" type="slidenum">
              <a:rPr lang="en-US" smtClean="0"/>
              <a:t>‹#›</a:t>
            </a:fld>
            <a:endParaRPr lang="en-US"/>
          </a:p>
        </p:txBody>
      </p:sp>
    </p:spTree>
    <p:extLst>
      <p:ext uri="{BB962C8B-B14F-4D97-AF65-F5344CB8AC3E}">
        <p14:creationId xmlns:p14="http://schemas.microsoft.com/office/powerpoint/2010/main" val="317596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6386EC-CDED-4673-94A1-A05716B9016F}" type="datetimeFigureOut">
              <a:rPr lang="en-US" smtClean="0"/>
              <a:t>2/15/2018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CF7EBA7-9255-407C-B368-63A08DEFF131}" type="slidenum">
              <a:rPr lang="en-US" smtClean="0"/>
              <a:t>‹#›</a:t>
            </a:fld>
            <a:endParaRPr lang="en-US"/>
          </a:p>
        </p:txBody>
      </p:sp>
    </p:spTree>
    <p:extLst>
      <p:ext uri="{BB962C8B-B14F-4D97-AF65-F5344CB8AC3E}">
        <p14:creationId xmlns:p14="http://schemas.microsoft.com/office/powerpoint/2010/main" val="27548727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883610887"/>
              </p:ext>
            </p:extLst>
          </p:nvPr>
        </p:nvGraphicFramePr>
        <p:xfrm>
          <a:off x="1862667" y="4522610"/>
          <a:ext cx="8824914" cy="1854200"/>
        </p:xfrm>
        <a:graphic>
          <a:graphicData uri="http://schemas.openxmlformats.org/drawingml/2006/table">
            <a:tbl>
              <a:tblPr firstRow="1" bandRow="1">
                <a:tableStyleId>{5C22544A-7EE6-4342-B048-85BDC9FD1C3A}</a:tableStyleId>
              </a:tblPr>
              <a:tblGrid>
                <a:gridCol w="4412457">
                  <a:extLst>
                    <a:ext uri="{9D8B030D-6E8A-4147-A177-3AD203B41FA5}">
                      <a16:colId xmlns:a16="http://schemas.microsoft.com/office/drawing/2014/main" val="1516425191"/>
                    </a:ext>
                  </a:extLst>
                </a:gridCol>
                <a:gridCol w="4412457">
                  <a:extLst>
                    <a:ext uri="{9D8B030D-6E8A-4147-A177-3AD203B41FA5}">
                      <a16:colId xmlns:a16="http://schemas.microsoft.com/office/drawing/2014/main" val="1393141882"/>
                    </a:ext>
                  </a:extLst>
                </a:gridCol>
              </a:tblGrid>
              <a:tr h="370840">
                <a:tc>
                  <a:txBody>
                    <a:bodyPr/>
                    <a:lstStyle/>
                    <a:p>
                      <a:pPr algn="ctr"/>
                      <a:r>
                        <a:rPr lang="en-US" dirty="0" smtClean="0">
                          <a:solidFill>
                            <a:schemeClr val="tx1"/>
                          </a:solidFill>
                        </a:rPr>
                        <a:t>Student ID</a:t>
                      </a:r>
                      <a:endParaRPr lang="en-US" dirty="0">
                        <a:solidFill>
                          <a:schemeClr val="tx1"/>
                        </a:solidFill>
                      </a:endParaRPr>
                    </a:p>
                  </a:txBody>
                  <a:tcPr/>
                </a:tc>
                <a:tc>
                  <a:txBody>
                    <a:bodyPr/>
                    <a:lstStyle/>
                    <a:p>
                      <a:pPr algn="ctr"/>
                      <a:r>
                        <a:rPr lang="en-US" dirty="0" smtClean="0">
                          <a:solidFill>
                            <a:schemeClr val="tx1"/>
                          </a:solidFill>
                        </a:rPr>
                        <a:t>Student Name</a:t>
                      </a:r>
                      <a:endParaRPr lang="en-US" dirty="0">
                        <a:solidFill>
                          <a:schemeClr val="tx1"/>
                        </a:solidFill>
                      </a:endParaRPr>
                    </a:p>
                  </a:txBody>
                  <a:tcPr/>
                </a:tc>
                <a:extLst>
                  <a:ext uri="{0D108BD9-81ED-4DB2-BD59-A6C34878D82A}">
                    <a16:rowId xmlns:a16="http://schemas.microsoft.com/office/drawing/2014/main" val="3881235374"/>
                  </a:ext>
                </a:extLst>
              </a:tr>
              <a:tr h="370840">
                <a:tc>
                  <a:txBody>
                    <a:bodyPr/>
                    <a:lstStyle/>
                    <a:p>
                      <a:r>
                        <a:rPr lang="en-US" dirty="0" smtClean="0"/>
                        <a:t>20140110</a:t>
                      </a:r>
                      <a:endParaRPr lang="en-US" dirty="0"/>
                    </a:p>
                  </a:txBody>
                  <a:tcPr/>
                </a:tc>
                <a:tc>
                  <a:txBody>
                    <a:bodyPr/>
                    <a:lstStyle/>
                    <a:p>
                      <a:r>
                        <a:rPr lang="en-US" dirty="0" err="1" smtClean="0"/>
                        <a:t>Khadega</a:t>
                      </a:r>
                      <a:r>
                        <a:rPr lang="en-US" baseline="0" dirty="0" smtClean="0"/>
                        <a:t> Osman Ahmed</a:t>
                      </a:r>
                      <a:endParaRPr lang="en-US" dirty="0"/>
                    </a:p>
                  </a:txBody>
                  <a:tcPr/>
                </a:tc>
                <a:extLst>
                  <a:ext uri="{0D108BD9-81ED-4DB2-BD59-A6C34878D82A}">
                    <a16:rowId xmlns:a16="http://schemas.microsoft.com/office/drawing/2014/main" val="1304418228"/>
                  </a:ext>
                </a:extLst>
              </a:tr>
              <a:tr h="370840">
                <a:tc>
                  <a:txBody>
                    <a:bodyPr/>
                    <a:lstStyle/>
                    <a:p>
                      <a:r>
                        <a:rPr lang="en-US" dirty="0" smtClean="0"/>
                        <a:t>20140278</a:t>
                      </a:r>
                      <a:endParaRPr lang="en-US" dirty="0"/>
                    </a:p>
                  </a:txBody>
                  <a:tcPr/>
                </a:tc>
                <a:tc>
                  <a:txBody>
                    <a:bodyPr/>
                    <a:lstStyle/>
                    <a:p>
                      <a:r>
                        <a:rPr lang="en-US" dirty="0" err="1" smtClean="0"/>
                        <a:t>Menna</a:t>
                      </a:r>
                      <a:r>
                        <a:rPr lang="en-US" dirty="0" smtClean="0"/>
                        <a:t> Ali Mohamed</a:t>
                      </a:r>
                      <a:endParaRPr lang="en-US" dirty="0"/>
                    </a:p>
                  </a:txBody>
                  <a:tcPr/>
                </a:tc>
                <a:extLst>
                  <a:ext uri="{0D108BD9-81ED-4DB2-BD59-A6C34878D82A}">
                    <a16:rowId xmlns:a16="http://schemas.microsoft.com/office/drawing/2014/main" val="1161171124"/>
                  </a:ext>
                </a:extLst>
              </a:tr>
              <a:tr h="370840">
                <a:tc>
                  <a:txBody>
                    <a:bodyPr/>
                    <a:lstStyle/>
                    <a:p>
                      <a:r>
                        <a:rPr lang="en-US" dirty="0" smtClean="0"/>
                        <a:t>20140261</a:t>
                      </a:r>
                      <a:endParaRPr lang="en-US" dirty="0"/>
                    </a:p>
                  </a:txBody>
                  <a:tcPr/>
                </a:tc>
                <a:tc>
                  <a:txBody>
                    <a:bodyPr/>
                    <a:lstStyle/>
                    <a:p>
                      <a:r>
                        <a:rPr lang="en-US" dirty="0" err="1" smtClean="0"/>
                        <a:t>Marwa</a:t>
                      </a:r>
                      <a:r>
                        <a:rPr lang="en-US" dirty="0" smtClean="0"/>
                        <a:t> Saied Mohamed</a:t>
                      </a:r>
                      <a:endParaRPr lang="en-US" dirty="0"/>
                    </a:p>
                  </a:txBody>
                  <a:tcPr/>
                </a:tc>
                <a:extLst>
                  <a:ext uri="{0D108BD9-81ED-4DB2-BD59-A6C34878D82A}">
                    <a16:rowId xmlns:a16="http://schemas.microsoft.com/office/drawing/2014/main" val="3746743261"/>
                  </a:ext>
                </a:extLst>
              </a:tr>
              <a:tr h="370840">
                <a:tc>
                  <a:txBody>
                    <a:bodyPr/>
                    <a:lstStyle/>
                    <a:p>
                      <a:r>
                        <a:rPr lang="en-US" dirty="0" smtClean="0"/>
                        <a:t>20140292</a:t>
                      </a:r>
                      <a:endParaRPr lang="en-US" dirty="0"/>
                    </a:p>
                  </a:txBody>
                  <a:tcPr/>
                </a:tc>
                <a:tc>
                  <a:txBody>
                    <a:bodyPr/>
                    <a:lstStyle/>
                    <a:p>
                      <a:r>
                        <a:rPr lang="en-US" dirty="0" smtClean="0"/>
                        <a:t>Noura Mohamed Arafa</a:t>
                      </a:r>
                      <a:endParaRPr lang="en-US" dirty="0"/>
                    </a:p>
                  </a:txBody>
                  <a:tcPr/>
                </a:tc>
                <a:extLst>
                  <a:ext uri="{0D108BD9-81ED-4DB2-BD59-A6C34878D82A}">
                    <a16:rowId xmlns:a16="http://schemas.microsoft.com/office/drawing/2014/main" val="707483198"/>
                  </a:ext>
                </a:extLst>
              </a:tr>
            </a:tbl>
          </a:graphicData>
        </a:graphic>
      </p:graphicFrame>
      <p:sp>
        <p:nvSpPr>
          <p:cNvPr id="14" name="Rectangle 1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1490133" y="506126"/>
            <a:ext cx="8556978"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Project Title</a:t>
            </a:r>
          </a:p>
        </p:txBody>
      </p:sp>
      <p:sp>
        <p:nvSpPr>
          <p:cNvPr id="25" name="TextBox 24"/>
          <p:cNvSpPr txBox="1"/>
          <p:nvPr/>
        </p:nvSpPr>
        <p:spPr>
          <a:xfrm>
            <a:off x="2088444" y="1537177"/>
            <a:ext cx="7360356" cy="1815882"/>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Supervised by</a:t>
            </a:r>
          </a:p>
          <a:p>
            <a:pPr algn="ctr"/>
            <a:r>
              <a:rPr lang="en-US" sz="2800" i="1" dirty="0">
                <a:latin typeface="Times New Roman" panose="02020603050405020304" pitchFamily="18" charset="0"/>
                <a:cs typeface="Times New Roman" panose="02020603050405020304" pitchFamily="18" charset="0"/>
              </a:rPr>
              <a:t>Prof. Aly </a:t>
            </a:r>
            <a:r>
              <a:rPr lang="en-US" sz="2800" i="1" dirty="0" err="1">
                <a:latin typeface="Times New Roman" panose="02020603050405020304" pitchFamily="18" charset="0"/>
                <a:cs typeface="Times New Roman" panose="02020603050405020304" pitchFamily="18" charset="0"/>
              </a:rPr>
              <a:t>Fahmy</a:t>
            </a:r>
            <a:endParaRPr lang="en-US" sz="2800" dirty="0">
              <a:latin typeface="Times New Roman" panose="02020603050405020304" pitchFamily="18" charset="0"/>
              <a:cs typeface="Times New Roman" panose="02020603050405020304" pitchFamily="18" charset="0"/>
            </a:endParaRPr>
          </a:p>
          <a:p>
            <a:pPr algn="ctr"/>
            <a:r>
              <a:rPr lang="en-US" sz="2800" i="1" dirty="0">
                <a:latin typeface="Times New Roman" panose="02020603050405020304" pitchFamily="18" charset="0"/>
                <a:cs typeface="Times New Roman" panose="02020603050405020304" pitchFamily="18" charset="0"/>
              </a:rPr>
              <a:t>Dr. </a:t>
            </a:r>
            <a:r>
              <a:rPr lang="en-US" sz="2800" dirty="0" err="1">
                <a:latin typeface="Times New Roman" panose="02020603050405020304" pitchFamily="18" charset="0"/>
                <a:cs typeface="Times New Roman" panose="02020603050405020304" pitchFamily="18" charset="0"/>
              </a:rPr>
              <a:t>Hanaa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Bayomi</a:t>
            </a:r>
            <a:r>
              <a:rPr lang="en-US" sz="2800" dirty="0">
                <a:latin typeface="Times New Roman" panose="02020603050405020304" pitchFamily="18" charset="0"/>
                <a:cs typeface="Times New Roman" panose="02020603050405020304" pitchFamily="18" charset="0"/>
              </a:rPr>
              <a:t> Ali</a:t>
            </a:r>
          </a:p>
          <a:p>
            <a:pPr algn="ctr"/>
            <a:r>
              <a:rPr lang="en-US" sz="2800" dirty="0" smtClean="0">
                <a:latin typeface="Times New Roman" panose="02020603050405020304" pitchFamily="18" charset="0"/>
                <a:cs typeface="Times New Roman" panose="02020603050405020304" pitchFamily="18" charset="0"/>
              </a:rPr>
              <a:t>TA. Omar Khaled</a:t>
            </a:r>
            <a:endParaRPr lang="en-US" sz="28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4391378" y="3999390"/>
            <a:ext cx="423333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Implemented by</a:t>
            </a:r>
          </a:p>
        </p:txBody>
      </p:sp>
      <p:sp>
        <p:nvSpPr>
          <p:cNvPr id="36" name="Flowchart: Process 35"/>
          <p:cNvSpPr/>
          <p:nvPr/>
        </p:nvSpPr>
        <p:spPr>
          <a:xfrm>
            <a:off x="10408356" y="0"/>
            <a:ext cx="733777" cy="1214012"/>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159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289" y="0"/>
            <a:ext cx="8824913" cy="4333875"/>
          </a:xfrm>
        </p:spPr>
        <p:txBody>
          <a:bodyPr/>
          <a:lstStyle/>
          <a:p>
            <a:r>
              <a:rPr lang="en-US" dirty="0">
                <a:solidFill>
                  <a:schemeClr val="tx1"/>
                </a:solidFill>
              </a:rPr>
              <a:t>Use-case </a:t>
            </a:r>
            <a:r>
              <a:rPr lang="en-US" dirty="0" smtClean="0">
                <a:solidFill>
                  <a:schemeClr val="tx1"/>
                </a:solidFill>
              </a:rPr>
              <a:t>Diagram:</a:t>
            </a:r>
          </a:p>
          <a:p>
            <a:pPr marL="0" indent="0">
              <a:buNone/>
            </a:pPr>
            <a:endParaRPr lang="en-US" dirty="0"/>
          </a:p>
        </p:txBody>
      </p:sp>
      <p:sp>
        <p:nvSpPr>
          <p:cNvPr id="5" name="Flowchart: Process 4"/>
          <p:cNvSpPr/>
          <p:nvPr/>
        </p:nvSpPr>
        <p:spPr>
          <a:xfrm>
            <a:off x="10374489" y="11289"/>
            <a:ext cx="790222" cy="128693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822" y="0"/>
            <a:ext cx="6649156" cy="6858000"/>
          </a:xfrm>
          <a:prstGeom prst="rect">
            <a:avLst/>
          </a:prstGeom>
        </p:spPr>
      </p:pic>
    </p:spTree>
    <p:extLst>
      <p:ext uri="{BB962C8B-B14F-4D97-AF65-F5344CB8AC3E}">
        <p14:creationId xmlns:p14="http://schemas.microsoft.com/office/powerpoint/2010/main" val="416776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4074289" cy="578734"/>
          </a:xfrm>
        </p:spPr>
        <p:txBody>
          <a:bodyPr/>
          <a:lstStyle/>
          <a:p>
            <a:r>
              <a:rPr lang="en-US" dirty="0">
                <a:solidFill>
                  <a:schemeClr val="tx1"/>
                </a:solidFill>
              </a:rPr>
              <a:t>Sample </a:t>
            </a:r>
            <a:r>
              <a:rPr lang="en-US" dirty="0" smtClean="0">
                <a:solidFill>
                  <a:schemeClr val="tx1"/>
                </a:solidFill>
              </a:rPr>
              <a:t>Use-cases:</a:t>
            </a:r>
          </a:p>
          <a:p>
            <a:pPr marL="0" indent="0">
              <a:buNone/>
            </a:pPr>
            <a:endParaRPr lang="en-US" dirty="0"/>
          </a:p>
        </p:txBody>
      </p:sp>
      <p:sp>
        <p:nvSpPr>
          <p:cNvPr id="5" name="Rectangle 1"/>
          <p:cNvSpPr>
            <a:spLocks noChangeArrowheads="1"/>
          </p:cNvSpPr>
          <p:nvPr/>
        </p:nvSpPr>
        <p:spPr bwMode="auto">
          <a:xfrm>
            <a:off x="3717925" y="2538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94942356"/>
              </p:ext>
            </p:extLst>
          </p:nvPr>
        </p:nvGraphicFramePr>
        <p:xfrm>
          <a:off x="1898247" y="451413"/>
          <a:ext cx="8113854" cy="6133696"/>
        </p:xfrm>
        <a:graphic>
          <a:graphicData uri="http://schemas.openxmlformats.org/drawingml/2006/table">
            <a:tbl>
              <a:tblPr firstRow="1" bandRow="1">
                <a:tableStyleId>{5C22544A-7EE6-4342-B048-85BDC9FD1C3A}</a:tableStyleId>
              </a:tblPr>
              <a:tblGrid>
                <a:gridCol w="1619626">
                  <a:extLst>
                    <a:ext uri="{9D8B030D-6E8A-4147-A177-3AD203B41FA5}">
                      <a16:colId xmlns:a16="http://schemas.microsoft.com/office/drawing/2014/main" val="4153097563"/>
                    </a:ext>
                  </a:extLst>
                </a:gridCol>
                <a:gridCol w="2775379">
                  <a:extLst>
                    <a:ext uri="{9D8B030D-6E8A-4147-A177-3AD203B41FA5}">
                      <a16:colId xmlns:a16="http://schemas.microsoft.com/office/drawing/2014/main" val="1699178769"/>
                    </a:ext>
                  </a:extLst>
                </a:gridCol>
                <a:gridCol w="3718849">
                  <a:extLst>
                    <a:ext uri="{9D8B030D-6E8A-4147-A177-3AD203B41FA5}">
                      <a16:colId xmlns:a16="http://schemas.microsoft.com/office/drawing/2014/main" val="2068569018"/>
                    </a:ext>
                  </a:extLst>
                </a:gridCol>
              </a:tblGrid>
              <a:tr h="472445">
                <a:tc>
                  <a:txBody>
                    <a:bodyPr/>
                    <a:lstStyle/>
                    <a:p>
                      <a:pPr marL="0" marR="0">
                        <a:lnSpc>
                          <a:spcPct val="115000"/>
                        </a:lnSpc>
                        <a:spcBef>
                          <a:spcPts val="0"/>
                        </a:spcBef>
                        <a:spcAft>
                          <a:spcPts val="0"/>
                        </a:spcAft>
                      </a:pPr>
                      <a:r>
                        <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 Case Name:</a:t>
                      </a:r>
                      <a:endParaRPr lang="en-US" sz="1400" b="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pPr marL="0" marR="0">
                        <a:lnSpc>
                          <a:spcPct val="115000"/>
                        </a:lnSpc>
                        <a:spcBef>
                          <a:spcPts val="0"/>
                        </a:spcBef>
                        <a:spcAft>
                          <a:spcPts val="0"/>
                        </a:spcAft>
                      </a:pPr>
                      <a:r>
                        <a:rPr lang="en-US" sz="14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watch</a:t>
                      </a:r>
                      <a:endParaRPr lang="en-US" sz="1400" b="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a:p>
                  </a:txBody>
                  <a:tcPr/>
                </a:tc>
                <a:extLst>
                  <a:ext uri="{0D108BD9-81ED-4DB2-BD59-A6C34878D82A}">
                    <a16:rowId xmlns:a16="http://schemas.microsoft.com/office/drawing/2014/main" val="376230743"/>
                  </a:ext>
                </a:extLst>
              </a:tr>
              <a:tr h="472445">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Actors:</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viewer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a:p>
                  </a:txBody>
                  <a:tcPr/>
                </a:tc>
                <a:extLst>
                  <a:ext uri="{0D108BD9-81ED-4DB2-BD59-A6C34878D82A}">
                    <a16:rowId xmlns:a16="http://schemas.microsoft.com/office/drawing/2014/main" val="3474485095"/>
                  </a:ext>
                </a:extLst>
              </a:tr>
              <a:tr h="472445">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Pre-conditions:</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None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a:p>
                  </a:txBody>
                  <a:tcPr/>
                </a:tc>
                <a:extLst>
                  <a:ext uri="{0D108BD9-81ED-4DB2-BD59-A6C34878D82A}">
                    <a16:rowId xmlns:a16="http://schemas.microsoft.com/office/drawing/2014/main" val="377953062"/>
                  </a:ext>
                </a:extLst>
              </a:tr>
              <a:tr h="472445">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Post-conditions:</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video will be played.</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a:p>
                  </a:txBody>
                  <a:tcPr/>
                </a:tc>
                <a:extLst>
                  <a:ext uri="{0D108BD9-81ED-4DB2-BD59-A6C34878D82A}">
                    <a16:rowId xmlns:a16="http://schemas.microsoft.com/office/drawing/2014/main" val="2613504517"/>
                  </a:ext>
                </a:extLst>
              </a:tr>
              <a:tr h="272074">
                <a:tc rowSpan="3">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Flow of events:</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gn="ctr">
                        <a:lnSpc>
                          <a:spcPct val="115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Action</a:t>
                      </a: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gn="ctr">
                        <a:lnSpc>
                          <a:spcPct val="115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Action</a:t>
                      </a: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2608242282"/>
                  </a:ext>
                </a:extLst>
              </a:tr>
              <a:tr h="436097">
                <a:tc vMerge="1">
                  <a:txBody>
                    <a:bodyPr/>
                    <a:lstStyle/>
                    <a:p>
                      <a:endParaRPr lang="en-US"/>
                    </a:p>
                  </a:txBody>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1-user click on the video to watch it.</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1768438837"/>
                  </a:ext>
                </a:extLst>
              </a:tr>
              <a:tr h="764142">
                <a:tc vMerge="1">
                  <a:txBody>
                    <a:bodyPr/>
                    <a:lstStyle/>
                    <a:p>
                      <a:endParaRPr lang="en-US"/>
                    </a:p>
                  </a:txBody>
                  <a:tcPr/>
                </a:tc>
                <a:tc>
                  <a:txBody>
                    <a:bodyPr/>
                    <a:lstStyle/>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System sends the video to the filtration model.</a:t>
                      </a:r>
                      <a:endParaRPr lang="en-US" sz="1400" dirty="0">
                        <a:solidFill>
                          <a:schemeClr val="tx1"/>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model returns the filtered video then play it.</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2087897419"/>
                  </a:ext>
                </a:extLst>
              </a:tr>
              <a:tr h="272074">
                <a:tc rowSpan="3">
                  <a:txBody>
                    <a:bodyPr/>
                    <a:lstStyle/>
                    <a:p>
                      <a:r>
                        <a:rPr lang="en-US" sz="1400" kern="1200" dirty="0" smtClean="0">
                          <a:solidFill>
                            <a:schemeClr val="tx1"/>
                          </a:solidFill>
                          <a:effectLst/>
                          <a:latin typeface="+mn-lt"/>
                          <a:ea typeface="+mn-ea"/>
                          <a:cs typeface="+mn-cs"/>
                        </a:rPr>
                        <a:t>Exceptions: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gn="ctr">
                        <a:lnSpc>
                          <a:spcPct val="115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Action</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gn="ctr">
                        <a:lnSpc>
                          <a:spcPct val="115000"/>
                        </a:lnSpc>
                        <a:spcBef>
                          <a:spcPts val="0"/>
                        </a:spcBef>
                        <a:spcAft>
                          <a:spcPts val="0"/>
                        </a:spcAft>
                      </a:pPr>
                      <a:r>
                        <a:rPr lang="en-US" sz="1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Action</a:t>
                      </a: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1471066969"/>
                  </a:ext>
                </a:extLst>
              </a:tr>
              <a:tr h="436097">
                <a:tc vMerge="1">
                  <a:txBody>
                    <a:bodyPr/>
                    <a:lstStyle/>
                    <a:p>
                      <a:endParaRPr lang="en-US"/>
                    </a:p>
                  </a:txBody>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User click on the video to watch it.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2732603557"/>
                  </a:ext>
                </a:extLst>
              </a:tr>
              <a:tr h="1256209">
                <a:tc vMerge="1">
                  <a:txBody>
                    <a:bodyPr/>
                    <a:lstStyle/>
                    <a:p>
                      <a:endParaRPr lang="en-US"/>
                    </a:p>
                  </a:txBody>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a:txBody>
                    <a:bodyPr/>
                    <a:lstStyle/>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System sends the video to the filtration model. </a:t>
                      </a:r>
                      <a:endParaRPr lang="en-US" sz="1400" dirty="0">
                        <a:solidFill>
                          <a:schemeClr val="tx1"/>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the model returns that the video exceeded the safe percentage for watching. </a:t>
                      </a:r>
                      <a:endParaRPr lang="en-US" sz="1400" dirty="0">
                        <a:solidFill>
                          <a:schemeClr val="tx1"/>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4-the system returns message to the user.  </a:t>
                      </a:r>
                      <a:endParaRPr lang="en-US" sz="14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extLst>
                  <a:ext uri="{0D108BD9-81ED-4DB2-BD59-A6C34878D82A}">
                    <a16:rowId xmlns:a16="http://schemas.microsoft.com/office/drawing/2014/main" val="884657346"/>
                  </a:ext>
                </a:extLst>
              </a:tr>
              <a:tr h="472445">
                <a:tc>
                  <a:txBody>
                    <a:bodyPr/>
                    <a:lstStyle/>
                    <a:p>
                      <a:r>
                        <a:rPr lang="en-US" sz="1400" kern="1200" dirty="0" smtClean="0">
                          <a:solidFill>
                            <a:schemeClr val="tx1"/>
                          </a:solidFill>
                          <a:effectLst/>
                          <a:latin typeface="+mn-lt"/>
                          <a:ea typeface="+mn-ea"/>
                          <a:cs typeface="+mn-cs"/>
                        </a:rPr>
                        <a:t>Includes: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gridSpan="2">
                  <a:txBody>
                    <a:bodyPr/>
                    <a:lstStyle/>
                    <a:p>
                      <a:r>
                        <a:rPr lang="en-US" sz="1400" kern="1200" dirty="0" smtClean="0">
                          <a:solidFill>
                            <a:schemeClr val="tx1"/>
                          </a:solidFill>
                          <a:effectLst/>
                          <a:latin typeface="+mn-lt"/>
                          <a:ea typeface="+mn-ea"/>
                          <a:cs typeface="+mn-cs"/>
                        </a:rPr>
                        <a:t>filtration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E7EA"/>
                    </a:solidFill>
                  </a:tcPr>
                </a:tc>
                <a:tc hMerge="1">
                  <a:txBody>
                    <a:bodyPr/>
                    <a:lstStyle/>
                    <a:p>
                      <a:endParaRPr lang="en-US" dirty="0"/>
                    </a:p>
                  </a:txBody>
                  <a:tcPr/>
                </a:tc>
                <a:extLst>
                  <a:ext uri="{0D108BD9-81ED-4DB2-BD59-A6C34878D82A}">
                    <a16:rowId xmlns:a16="http://schemas.microsoft.com/office/drawing/2014/main" val="1361921973"/>
                  </a:ext>
                </a:extLst>
              </a:tr>
            </a:tbl>
          </a:graphicData>
        </a:graphic>
      </p:graphicFrame>
      <p:sp>
        <p:nvSpPr>
          <p:cNvPr id="7" name="Rectangle 6"/>
          <p:cNvSpPr/>
          <p:nvPr/>
        </p:nvSpPr>
        <p:spPr>
          <a:xfrm>
            <a:off x="10370917" y="0"/>
            <a:ext cx="810228" cy="1226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22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2856089" cy="1151467"/>
          </a:xfrm>
        </p:spPr>
        <p:txBody>
          <a:bodyPr/>
          <a:lstStyle/>
          <a:p>
            <a:r>
              <a:rPr lang="en-US" dirty="0">
                <a:solidFill>
                  <a:schemeClr val="tx1"/>
                </a:solidFill>
              </a:rPr>
              <a:t>Class </a:t>
            </a:r>
            <a:r>
              <a:rPr lang="en-US" dirty="0" smtClean="0">
                <a:solidFill>
                  <a:schemeClr val="tx1"/>
                </a:solidFill>
              </a:rPr>
              <a:t>Diagram:</a:t>
            </a:r>
            <a:endParaRPr lang="en-US" dirty="0">
              <a:solidFill>
                <a:schemeClr val="tx1"/>
              </a:solidFill>
            </a:endParaRPr>
          </a:p>
        </p:txBody>
      </p:sp>
      <p:sp>
        <p:nvSpPr>
          <p:cNvPr id="5" name="Flowchart: Process 4"/>
          <p:cNvSpPr/>
          <p:nvPr/>
        </p:nvSpPr>
        <p:spPr>
          <a:xfrm>
            <a:off x="10318044" y="0"/>
            <a:ext cx="925689" cy="395111"/>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95111"/>
            <a:ext cx="12192000" cy="6462889"/>
          </a:xfrm>
          <a:prstGeom prst="rect">
            <a:avLst/>
          </a:prstGeom>
        </p:spPr>
      </p:pic>
    </p:spTree>
    <p:extLst>
      <p:ext uri="{BB962C8B-B14F-4D97-AF65-F5344CB8AC3E}">
        <p14:creationId xmlns:p14="http://schemas.microsoft.com/office/powerpoint/2010/main" val="1295900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7" y="-45155"/>
            <a:ext cx="2606526"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0" i="0" kern="1200" dirty="0" smtClean="0"/>
                <a:t>Search:</a:t>
              </a:r>
              <a:endParaRPr lang="en-US" sz="2200" kern="1200" dirty="0"/>
            </a:p>
          </p:txBody>
        </p:sp>
      </p:gr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4560"/>
          <a:stretch/>
        </p:blipFill>
        <p:spPr>
          <a:xfrm>
            <a:off x="2956693" y="0"/>
            <a:ext cx="9235307" cy="6976533"/>
          </a:xfrm>
          <a:prstGeom prst="rect">
            <a:avLst/>
          </a:prstGeom>
        </p:spPr>
      </p:pic>
    </p:spTree>
    <p:extLst>
      <p:ext uri="{BB962C8B-B14F-4D97-AF65-F5344CB8AC3E}">
        <p14:creationId xmlns:p14="http://schemas.microsoft.com/office/powerpoint/2010/main" val="778509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2472267" cy="811834"/>
            <a:chOff x="7" y="3"/>
            <a:chExt cx="2029585" cy="811834"/>
          </a:xfrm>
        </p:grpSpPr>
        <p:sp>
          <p:nvSpPr>
            <p:cNvPr id="3" name="Chevron 2"/>
            <p:cNvSpPr/>
            <p:nvPr/>
          </p:nvSpPr>
          <p:spPr>
            <a:xfrm>
              <a:off x="7" y="3"/>
              <a:ext cx="2029585" cy="811834"/>
            </a:xfrm>
            <a:prstGeom prst="chevron">
              <a:avLst/>
            </a:prstGeom>
            <a:solidFill>
              <a:srgbClr val="49285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Chevron 4"/>
            <p:cNvSpPr txBox="1"/>
            <p:nvPr/>
          </p:nvSpPr>
          <p:spPr>
            <a:xfrm>
              <a:off x="405924" y="3"/>
              <a:ext cx="1217751" cy="811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dirty="0" smtClean="0"/>
                <a:t>Watch</a:t>
              </a:r>
              <a:r>
                <a:rPr lang="en-US" sz="2200" b="0" i="0" kern="1200" dirty="0" smtClean="0"/>
                <a:t>:</a:t>
              </a:r>
              <a:endParaRPr lang="en-US" sz="2200" kern="1200" dirty="0"/>
            </a:p>
          </p:txBody>
        </p:sp>
      </p:gr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3095" t="1" r="37339" b="31532"/>
          <a:stretch/>
        </p:blipFill>
        <p:spPr>
          <a:xfrm>
            <a:off x="2472266" y="0"/>
            <a:ext cx="9501101" cy="6858000"/>
          </a:xfrm>
          <a:prstGeom prst="rect">
            <a:avLst/>
          </a:prstGeom>
        </p:spPr>
      </p:pic>
    </p:spTree>
    <p:extLst>
      <p:ext uri="{BB962C8B-B14F-4D97-AF65-F5344CB8AC3E}">
        <p14:creationId xmlns:p14="http://schemas.microsoft.com/office/powerpoint/2010/main" val="1046547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296200588"/>
              </p:ext>
            </p:extLst>
          </p:nvPr>
        </p:nvGraphicFramePr>
        <p:xfrm>
          <a:off x="-1" y="0"/>
          <a:ext cx="12192001" cy="124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r="31175" b="37942"/>
          <a:stretch/>
        </p:blipFill>
        <p:spPr>
          <a:xfrm>
            <a:off x="643468" y="1241778"/>
            <a:ext cx="9877776" cy="5616222"/>
          </a:xfrm>
          <a:prstGeom prst="rect">
            <a:avLst/>
          </a:prstGeom>
        </p:spPr>
      </p:pic>
    </p:spTree>
    <p:extLst>
      <p:ext uri="{BB962C8B-B14F-4D97-AF65-F5344CB8AC3E}">
        <p14:creationId xmlns:p14="http://schemas.microsoft.com/office/powerpoint/2010/main" val="560107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a:bodyPr>
          <a:lstStyle/>
          <a:p>
            <a:pPr marL="0" indent="0" algn="ctr">
              <a:buNone/>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216" y="0"/>
            <a:ext cx="4229107" cy="6858000"/>
          </a:xfrm>
          <a:prstGeom prst="rect">
            <a:avLst/>
          </a:prstGeom>
          <a:solidFill>
            <a:schemeClr val="bg1"/>
          </a:solidFill>
        </p:spPr>
      </p:pic>
      <p:sp>
        <p:nvSpPr>
          <p:cNvPr id="7" name="Flowchart: Process 6"/>
          <p:cNvSpPr/>
          <p:nvPr/>
        </p:nvSpPr>
        <p:spPr>
          <a:xfrm>
            <a:off x="10171289" y="0"/>
            <a:ext cx="1264356" cy="1456267"/>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124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59047" y="42863"/>
            <a:ext cx="4141966" cy="6815137"/>
          </a:xfrm>
          <a:prstGeom prst="rect">
            <a:avLst/>
          </a:prstGeom>
          <a:solidFill>
            <a:schemeClr val="tx1"/>
          </a:solidFill>
        </p:spPr>
      </p:pic>
      <p:sp>
        <p:nvSpPr>
          <p:cNvPr id="5" name="Flowchart: Process 4"/>
          <p:cNvSpPr/>
          <p:nvPr/>
        </p:nvSpPr>
        <p:spPr>
          <a:xfrm>
            <a:off x="10351911" y="0"/>
            <a:ext cx="891822" cy="121920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262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84975" y="0"/>
            <a:ext cx="4101749" cy="6858000"/>
          </a:xfrm>
          <a:prstGeom prst="rect">
            <a:avLst/>
          </a:prstGeom>
        </p:spPr>
      </p:pic>
      <p:sp>
        <p:nvSpPr>
          <p:cNvPr id="5" name="Flowchart: Process 4"/>
          <p:cNvSpPr/>
          <p:nvPr/>
        </p:nvSpPr>
        <p:spPr>
          <a:xfrm>
            <a:off x="10363200" y="0"/>
            <a:ext cx="835378" cy="1162756"/>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394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67289" y="203200"/>
            <a:ext cx="4346222" cy="733777"/>
          </a:xfrm>
          <a:prstGeom prst="roundRect">
            <a:avLst/>
          </a:prstGeom>
          <a:solidFill>
            <a:srgbClr val="492856"/>
          </a:solidFill>
          <a:ln>
            <a:solidFill>
              <a:srgbClr val="49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Time Plan</a:t>
            </a:r>
            <a:endParaRPr lang="en-US" dirty="0"/>
          </a:p>
        </p:txBody>
      </p:sp>
      <p:sp>
        <p:nvSpPr>
          <p:cNvPr id="5" name="Rounded Rectangle 4"/>
          <p:cNvSpPr/>
          <p:nvPr/>
        </p:nvSpPr>
        <p:spPr>
          <a:xfrm>
            <a:off x="993423" y="1828799"/>
            <a:ext cx="3567288" cy="598311"/>
          </a:xfrm>
          <a:prstGeom prst="roundRect">
            <a:avLst/>
          </a:prstGeom>
          <a:solidFill>
            <a:srgbClr val="EF9F8A"/>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The tasks fulfilled in previous 4 months:</a:t>
            </a:r>
            <a:endParaRPr lang="en-US" dirty="0" smtClean="0">
              <a:solidFill>
                <a:schemeClr val="tx1"/>
              </a:solidFill>
            </a:endParaRPr>
          </a:p>
        </p:txBody>
      </p:sp>
      <p:sp>
        <p:nvSpPr>
          <p:cNvPr id="6" name="Rounded Rectangle 5"/>
          <p:cNvSpPr/>
          <p:nvPr/>
        </p:nvSpPr>
        <p:spPr>
          <a:xfrm>
            <a:off x="7303912" y="1828799"/>
            <a:ext cx="3651955" cy="598311"/>
          </a:xfrm>
          <a:prstGeom prst="roundRect">
            <a:avLst/>
          </a:prstGeom>
          <a:solidFill>
            <a:schemeClr val="accent3">
              <a:lumMod val="60000"/>
              <a:lumOff val="40000"/>
            </a:schemeClr>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cs typeface="Times New Roman" panose="02020603050405020304" pitchFamily="18" charset="0"/>
              </a:rPr>
              <a:t>The tasks to be fulfilled in the next 4 Months</a:t>
            </a:r>
            <a:r>
              <a:rPr lang="en-US" sz="1400" b="1" dirty="0">
                <a:solidFill>
                  <a:schemeClr val="tx1"/>
                </a:solidFill>
              </a:rPr>
              <a:t>:</a:t>
            </a:r>
          </a:p>
        </p:txBody>
      </p:sp>
      <p:sp>
        <p:nvSpPr>
          <p:cNvPr id="12" name="TextBox 11"/>
          <p:cNvSpPr txBox="1"/>
          <p:nvPr/>
        </p:nvSpPr>
        <p:spPr>
          <a:xfrm>
            <a:off x="863599" y="2562576"/>
            <a:ext cx="5446890" cy="4108817"/>
          </a:xfrm>
          <a:prstGeom prst="rect">
            <a:avLst/>
          </a:prstGeom>
          <a:noFill/>
        </p:spPr>
        <p:txBody>
          <a:bodyPr wrap="square" rtlCol="0">
            <a:spAutoFit/>
          </a:bodyPr>
          <a:lstStyle/>
          <a:p>
            <a:pPr marL="285750" lvl="0" indent="-285750">
              <a:lnSpc>
                <a:spcPct val="150000"/>
              </a:lnSpc>
              <a:buFont typeface="Wingdings" panose="05000000000000000000" pitchFamily="2" charset="2"/>
              <a:buChar char="ü"/>
            </a:pPr>
            <a:r>
              <a:rPr lang="en-US" dirty="0" smtClean="0"/>
              <a:t> Find</a:t>
            </a:r>
            <a:r>
              <a:rPr lang="en-US" b="0" i="0" dirty="0" smtClean="0"/>
              <a:t> </a:t>
            </a:r>
            <a:r>
              <a:rPr lang="en-US" dirty="0" smtClean="0"/>
              <a:t>Dataset</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Select the architecture to build up the model</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Study the Architectures</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Learning</a:t>
            </a:r>
            <a:r>
              <a:rPr lang="en-US" b="0" i="0" dirty="0" smtClean="0"/>
              <a:t> </a:t>
            </a:r>
            <a:r>
              <a:rPr lang="en-US" dirty="0" err="1" smtClean="0"/>
              <a:t>Keras</a:t>
            </a:r>
            <a:r>
              <a:rPr lang="en-US" dirty="0" smtClean="0"/>
              <a:t> API python code</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Find the Model to work on</a:t>
            </a:r>
            <a:r>
              <a:rPr lang="en-US" b="0" i="0" dirty="0" smtClean="0"/>
              <a:t>.</a:t>
            </a:r>
            <a:endParaRPr lang="en-US" dirty="0" smtClean="0"/>
          </a:p>
          <a:p>
            <a:pPr marL="285750" lvl="0" indent="-285750">
              <a:lnSpc>
                <a:spcPct val="150000"/>
              </a:lnSpc>
              <a:buFont typeface="Wingdings" panose="05000000000000000000" pitchFamily="2" charset="2"/>
              <a:buChar char="ü"/>
            </a:pPr>
            <a:r>
              <a:rPr lang="en-US" dirty="0" smtClean="0"/>
              <a:t>User interface.</a:t>
            </a:r>
          </a:p>
          <a:p>
            <a:pPr marL="285750" lvl="0" indent="-285750">
              <a:lnSpc>
                <a:spcPct val="150000"/>
              </a:lnSpc>
              <a:buFont typeface="Wingdings" panose="05000000000000000000" pitchFamily="2" charset="2"/>
              <a:buChar char="ü"/>
            </a:pPr>
            <a:r>
              <a:rPr lang="en-US" dirty="0" smtClean="0"/>
              <a:t>System design (class diagram, use cases, Sequence diagram</a:t>
            </a:r>
          </a:p>
          <a:p>
            <a:endParaRPr lang="en-US" dirty="0"/>
          </a:p>
        </p:txBody>
      </p:sp>
      <p:sp>
        <p:nvSpPr>
          <p:cNvPr id="13" name="TextBox 12"/>
          <p:cNvSpPr txBox="1"/>
          <p:nvPr/>
        </p:nvSpPr>
        <p:spPr>
          <a:xfrm>
            <a:off x="6852356" y="2562576"/>
            <a:ext cx="5339644" cy="2585323"/>
          </a:xfrm>
          <a:prstGeom prst="rect">
            <a:avLst/>
          </a:prstGeom>
          <a:noFill/>
        </p:spPr>
        <p:txBody>
          <a:bodyPr wrap="square" rtlCol="0">
            <a:spAutoFit/>
          </a:bodyPr>
          <a:lstStyle/>
          <a:p>
            <a:pPr lvl="1">
              <a:lnSpc>
                <a:spcPct val="150000"/>
              </a:lnSpc>
              <a:buFont typeface="Wingdings" panose="05000000000000000000" pitchFamily="2" charset="2"/>
              <a:buChar char="Ø"/>
            </a:pPr>
            <a:r>
              <a:rPr lang="en-US" dirty="0" smtClean="0"/>
              <a:t> </a:t>
            </a:r>
            <a:r>
              <a:rPr lang="en-US" dirty="0">
                <a:cs typeface="Times New Roman" panose="02020603050405020304" pitchFamily="18" charset="0"/>
              </a:rPr>
              <a:t>Learning </a:t>
            </a:r>
            <a:r>
              <a:rPr lang="en-US" dirty="0" err="1">
                <a:cs typeface="Times New Roman" panose="02020603050405020304" pitchFamily="18" charset="0"/>
              </a:rPr>
              <a:t>Keras</a:t>
            </a:r>
            <a:r>
              <a:rPr lang="en-US" dirty="0">
                <a:cs typeface="Times New Roman" panose="02020603050405020304" pitchFamily="18" charset="0"/>
              </a:rPr>
              <a:t> API python code.</a:t>
            </a:r>
          </a:p>
          <a:p>
            <a:pPr lvl="1">
              <a:lnSpc>
                <a:spcPct val="150000"/>
              </a:lnSpc>
              <a:buFont typeface="Wingdings" panose="05000000000000000000" pitchFamily="2" charset="2"/>
              <a:buChar char="Ø"/>
            </a:pPr>
            <a:r>
              <a:rPr lang="en-US" dirty="0" smtClean="0">
                <a:cs typeface="Times New Roman" panose="02020603050405020304" pitchFamily="18" charset="0"/>
              </a:rPr>
              <a:t> Filtration </a:t>
            </a:r>
            <a:r>
              <a:rPr lang="en-US" dirty="0">
                <a:cs typeface="Times New Roman" panose="02020603050405020304" pitchFamily="18" charset="0"/>
              </a:rPr>
              <a:t>model.</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Search </a:t>
            </a:r>
            <a:r>
              <a:rPr lang="en-US" dirty="0">
                <a:cs typeface="Times New Roman" panose="02020603050405020304" pitchFamily="18" charset="0"/>
              </a:rPr>
              <a:t>model.</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View </a:t>
            </a:r>
            <a:r>
              <a:rPr lang="en-US" dirty="0">
                <a:cs typeface="Times New Roman" panose="02020603050405020304" pitchFamily="18" charset="0"/>
              </a:rPr>
              <a:t>video implementation.</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Connect </a:t>
            </a:r>
            <a:r>
              <a:rPr lang="en-US" dirty="0">
                <a:cs typeface="Times New Roman" panose="02020603050405020304" pitchFamily="18" charset="0"/>
              </a:rPr>
              <a:t>DB.</a:t>
            </a:r>
            <a:endParaRPr lang="en-US" dirty="0">
              <a:ea typeface="Calibri" panose="020F0502020204030204" pitchFamily="34" charset="0"/>
              <a:cs typeface="Times New Roman" panose="02020603050405020304" pitchFamily="18" charset="0"/>
            </a:endParaRPr>
          </a:p>
          <a:p>
            <a:pPr lvl="1">
              <a:lnSpc>
                <a:spcPct val="150000"/>
              </a:lnSpc>
              <a:buFont typeface="Wingdings" panose="05000000000000000000" pitchFamily="2" charset="2"/>
              <a:buChar char="Ø"/>
            </a:pPr>
            <a:r>
              <a:rPr lang="en-US" dirty="0" smtClean="0">
                <a:cs typeface="Times New Roman" panose="02020603050405020304" pitchFamily="18" charset="0"/>
              </a:rPr>
              <a:t> APP </a:t>
            </a:r>
            <a:r>
              <a:rPr lang="en-US" dirty="0">
                <a:cs typeface="Times New Roman" panose="02020603050405020304" pitchFamily="18" charset="0"/>
              </a:rPr>
              <a:t>UI.</a:t>
            </a:r>
            <a:endParaRPr lang="en-US" dirty="0">
              <a:ea typeface="Calibri" panose="020F0502020204030204" pitchFamily="34" charset="0"/>
              <a:cs typeface="Times New Roman" panose="02020603050405020304" pitchFamily="18" charset="0"/>
            </a:endParaRPr>
          </a:p>
        </p:txBody>
      </p:sp>
      <p:cxnSp>
        <p:nvCxnSpPr>
          <p:cNvPr id="23" name="Elbow Connector 22"/>
          <p:cNvCxnSpPr>
            <a:stCxn id="4" idx="2"/>
            <a:endCxn id="6" idx="0"/>
          </p:cNvCxnSpPr>
          <p:nvPr/>
        </p:nvCxnSpPr>
        <p:spPr>
          <a:xfrm rot="16200000" flipH="1">
            <a:off x="6815667" y="-138291"/>
            <a:ext cx="891822" cy="3042357"/>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5" idx="0"/>
          </p:cNvCxnSpPr>
          <p:nvPr/>
        </p:nvCxnSpPr>
        <p:spPr>
          <a:xfrm rot="5400000">
            <a:off x="3810000" y="-101601"/>
            <a:ext cx="891822" cy="2968978"/>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p:cNvSpPr/>
          <p:nvPr/>
        </p:nvSpPr>
        <p:spPr>
          <a:xfrm>
            <a:off x="10374489" y="-45156"/>
            <a:ext cx="846667" cy="124177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73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Idea</a:t>
            </a:r>
            <a:endParaRPr lang="en-US" dirty="0"/>
          </a:p>
        </p:txBody>
      </p:sp>
      <p:sp>
        <p:nvSpPr>
          <p:cNvPr id="3" name="Content Placeholder 2"/>
          <p:cNvSpPr>
            <a:spLocks noGrp="1"/>
          </p:cNvSpPr>
          <p:nvPr>
            <p:ph idx="1"/>
          </p:nvPr>
        </p:nvSpPr>
        <p:spPr>
          <a:xfrm>
            <a:off x="0" y="2314222"/>
            <a:ext cx="12192000" cy="4543778"/>
          </a:xfrm>
        </p:spPr>
        <p:txBody>
          <a:bodyPr/>
          <a:lstStyle/>
          <a:p>
            <a:endParaRPr lang="en-US" dirty="0" smtClean="0"/>
          </a:p>
          <a:p>
            <a:endParaRPr lang="en-US" dirty="0"/>
          </a:p>
          <a:p>
            <a:r>
              <a:rPr lang="en-US" dirty="0" smtClean="0">
                <a:solidFill>
                  <a:schemeClr val="tx1"/>
                </a:solidFill>
              </a:rPr>
              <a:t>The </a:t>
            </a:r>
            <a:r>
              <a:rPr lang="en-US" dirty="0">
                <a:solidFill>
                  <a:schemeClr val="tx1"/>
                </a:solidFill>
              </a:rPr>
              <a:t>idea is to build an android app based on filtration to YouTube videos by using machine learning to decide if the video content is appropriate for kids to watch it or not.</a:t>
            </a:r>
          </a:p>
          <a:p>
            <a:pPr marL="0" indent="0">
              <a:buNone/>
            </a:pPr>
            <a:endParaRPr lang="en-US" dirty="0">
              <a:solidFill>
                <a:schemeClr val="tx1"/>
              </a:solidFill>
            </a:endParaRPr>
          </a:p>
          <a:p>
            <a:r>
              <a:rPr lang="en-US" dirty="0">
                <a:solidFill>
                  <a:schemeClr val="tx1"/>
                </a:solidFill>
              </a:rPr>
              <a:t>The filtration will be based on the video's content by taking frames from the video and then test if it will be appropriate for kids because the name of the videos is not enough</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092337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342153" y="2524478"/>
            <a:ext cx="11714380" cy="3819732"/>
          </a:xfrm>
        </p:spPr>
        <p:txBody>
          <a:bodyPr/>
          <a:lstStyle/>
          <a:p>
            <a:pPr marL="0" indent="0">
              <a:buNone/>
            </a:pPr>
            <a:r>
              <a:rPr lang="en-US" b="1" dirty="0"/>
              <a:t>In the end we want to clarify </a:t>
            </a:r>
            <a:r>
              <a:rPr lang="en-US" b="1" dirty="0" smtClean="0"/>
              <a:t>what </a:t>
            </a:r>
            <a:r>
              <a:rPr lang="en-US" b="1" dirty="0"/>
              <a:t>was in the </a:t>
            </a:r>
            <a:r>
              <a:rPr lang="en-US" b="1" dirty="0" smtClean="0"/>
              <a:t>presentation:</a:t>
            </a:r>
          </a:p>
          <a:p>
            <a:r>
              <a:rPr lang="en-US" dirty="0" smtClean="0"/>
              <a:t>Our </a:t>
            </a:r>
            <a:r>
              <a:rPr lang="en-US" dirty="0"/>
              <a:t>idea : </a:t>
            </a:r>
            <a:endParaRPr lang="en-US" dirty="0" smtClean="0"/>
          </a:p>
          <a:p>
            <a:pPr marL="457200" lvl="1" indent="0">
              <a:buNone/>
            </a:pPr>
            <a:r>
              <a:rPr lang="en-US" sz="1800" dirty="0" smtClean="0"/>
              <a:t>	A </a:t>
            </a:r>
            <a:r>
              <a:rPr lang="en-US" sz="1800" dirty="0"/>
              <a:t>mobile app filters the videos from inappropriate </a:t>
            </a:r>
            <a:r>
              <a:rPr lang="en-US" sz="1800" dirty="0" smtClean="0"/>
              <a:t>scenes</a:t>
            </a:r>
          </a:p>
          <a:p>
            <a:r>
              <a:rPr lang="en-US" dirty="0" smtClean="0"/>
              <a:t>Our purpose: </a:t>
            </a:r>
          </a:p>
          <a:p>
            <a:pPr marL="0" indent="0">
              <a:buNone/>
            </a:pPr>
            <a:r>
              <a:rPr lang="en-US" dirty="0"/>
              <a:t>	</a:t>
            </a:r>
            <a:r>
              <a:rPr lang="en-US" dirty="0" smtClean="0"/>
              <a:t>	To </a:t>
            </a:r>
            <a:r>
              <a:rPr lang="en-US" dirty="0"/>
              <a:t>save the </a:t>
            </a:r>
            <a:r>
              <a:rPr lang="en-US" dirty="0" smtClean="0"/>
              <a:t>children </a:t>
            </a:r>
            <a:r>
              <a:rPr lang="en-US" dirty="0"/>
              <a:t>morals and to help the parents to control what </a:t>
            </a:r>
            <a:r>
              <a:rPr lang="en-US" dirty="0" smtClean="0"/>
              <a:t>their children </a:t>
            </a:r>
            <a:r>
              <a:rPr lang="en-US" dirty="0"/>
              <a:t>watch </a:t>
            </a:r>
            <a:endParaRPr lang="en-US" dirty="0" smtClean="0"/>
          </a:p>
          <a:p>
            <a:r>
              <a:rPr lang="en-US" dirty="0" smtClean="0"/>
              <a:t>Our </a:t>
            </a:r>
            <a:r>
              <a:rPr lang="en-US" dirty="0"/>
              <a:t>technically </a:t>
            </a:r>
            <a:r>
              <a:rPr lang="en-US" dirty="0" smtClean="0"/>
              <a:t>needs: </a:t>
            </a:r>
          </a:p>
          <a:p>
            <a:pPr marL="457200" lvl="1" indent="0">
              <a:buNone/>
            </a:pPr>
            <a:r>
              <a:rPr lang="en-US" sz="1800" dirty="0" smtClean="0"/>
              <a:t>	We'll </a:t>
            </a:r>
            <a:r>
              <a:rPr lang="en-US" sz="1800" dirty="0"/>
              <a:t>use Deep learning architecture for build our Model to filter the videos and then we'll use this model to make an android app for </a:t>
            </a:r>
            <a:r>
              <a:rPr lang="en-US" sz="1800" dirty="0" smtClean="0"/>
              <a:t>children usage</a:t>
            </a:r>
            <a:r>
              <a:rPr lang="en-US" dirty="0" smtClean="0"/>
              <a:t>.</a:t>
            </a:r>
            <a:endParaRPr lang="en-US" dirty="0"/>
          </a:p>
        </p:txBody>
      </p:sp>
    </p:spTree>
    <p:extLst>
      <p:ext uri="{BB962C8B-B14F-4D97-AF65-F5344CB8AC3E}">
        <p14:creationId xmlns:p14="http://schemas.microsoft.com/office/powerpoint/2010/main" val="2556156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r>
            <a:br>
              <a:rPr lang="en-US" dirty="0"/>
            </a:br>
            <a:r>
              <a:rPr lang="en-US" dirty="0"/>
              <a:t> Problem significance </a:t>
            </a:r>
          </a:p>
        </p:txBody>
      </p:sp>
      <p:sp>
        <p:nvSpPr>
          <p:cNvPr id="3" name="Content Placeholder 2"/>
          <p:cNvSpPr>
            <a:spLocks noGrp="1"/>
          </p:cNvSpPr>
          <p:nvPr>
            <p:ph idx="1"/>
          </p:nvPr>
        </p:nvSpPr>
        <p:spPr>
          <a:xfrm>
            <a:off x="135467" y="2302933"/>
            <a:ext cx="12192000" cy="4555067"/>
          </a:xfrm>
        </p:spPr>
        <p:txBody>
          <a:bodyPr/>
          <a:lstStyle/>
          <a:p>
            <a:endParaRPr lang="en-US" dirty="0"/>
          </a:p>
          <a:p>
            <a:r>
              <a:rPr lang="en-US" dirty="0">
                <a:solidFill>
                  <a:schemeClr val="tx1"/>
                </a:solidFill>
              </a:rPr>
              <a:t> What is the problem you are going to </a:t>
            </a:r>
            <a:r>
              <a:rPr lang="en-US" dirty="0" smtClean="0">
                <a:solidFill>
                  <a:schemeClr val="tx1"/>
                </a:solidFill>
              </a:rPr>
              <a:t>solve</a:t>
            </a:r>
            <a:r>
              <a:rPr lang="en-US" dirty="0">
                <a:solidFill>
                  <a:schemeClr val="tx1"/>
                </a:solidFill>
              </a:rPr>
              <a:t>?</a:t>
            </a:r>
          </a:p>
          <a:p>
            <a:pPr lvl="1">
              <a:buFont typeface="Wingdings" panose="05000000000000000000" pitchFamily="2" charset="2"/>
              <a:buChar char="Ø"/>
            </a:pPr>
            <a:r>
              <a:rPr lang="en-US" dirty="0">
                <a:solidFill>
                  <a:schemeClr val="tx1"/>
                </a:solidFill>
              </a:rPr>
              <a:t>The big problem with YouTube, or any other video sharing site on the Internet, is that all videos may not be appropriate for children. </a:t>
            </a:r>
            <a:endParaRPr lang="en-US" dirty="0" smtClean="0">
              <a:solidFill>
                <a:schemeClr val="tx1"/>
              </a:solidFill>
            </a:endParaRPr>
          </a:p>
          <a:p>
            <a:pPr marL="457200" lvl="1" indent="0">
              <a:buNone/>
            </a:pPr>
            <a:endParaRPr lang="en-US" dirty="0">
              <a:solidFill>
                <a:schemeClr val="tx1"/>
              </a:solidFill>
            </a:endParaRPr>
          </a:p>
          <a:p>
            <a:r>
              <a:rPr lang="en-US" dirty="0">
                <a:solidFill>
                  <a:schemeClr val="tx1"/>
                </a:solidFill>
              </a:rPr>
              <a:t> </a:t>
            </a:r>
            <a:r>
              <a:rPr lang="en-US" dirty="0" smtClean="0">
                <a:solidFill>
                  <a:schemeClr val="tx1"/>
                </a:solidFill>
              </a:rPr>
              <a:t>Why?</a:t>
            </a:r>
            <a:endParaRPr lang="en-US" dirty="0">
              <a:solidFill>
                <a:schemeClr val="tx1"/>
              </a:solidFill>
            </a:endParaRPr>
          </a:p>
          <a:p>
            <a:pPr lvl="1">
              <a:buFont typeface="Wingdings" panose="05000000000000000000" pitchFamily="2" charset="2"/>
              <a:buChar char="Ø"/>
            </a:pPr>
            <a:r>
              <a:rPr lang="en-US" sz="1400" dirty="0">
                <a:solidFill>
                  <a:schemeClr val="tx1"/>
                </a:solidFill>
              </a:rPr>
              <a:t> </a:t>
            </a:r>
            <a:r>
              <a:rPr lang="en-US" dirty="0">
                <a:solidFill>
                  <a:schemeClr val="tx1"/>
                </a:solidFill>
              </a:rPr>
              <a:t>Your children may be watching a perfectly “safe for kids” video on YouTube but they may still accidentally view videos that aren’t suitable for them and this effect children morals and </a:t>
            </a:r>
            <a:r>
              <a:rPr lang="en-US" dirty="0" smtClean="0">
                <a:solidFill>
                  <a:schemeClr val="tx1"/>
                </a:solidFill>
              </a:rPr>
              <a:t>thinking.</a:t>
            </a:r>
            <a:endParaRPr lang="en-US" dirty="0">
              <a:solidFill>
                <a:schemeClr val="tx1"/>
              </a:solidFill>
            </a:endParaRPr>
          </a:p>
        </p:txBody>
      </p:sp>
    </p:spTree>
    <p:extLst>
      <p:ext uri="{BB962C8B-B14F-4D97-AF65-F5344CB8AC3E}">
        <p14:creationId xmlns:p14="http://schemas.microsoft.com/office/powerpoint/2010/main" val="14367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a:t>
            </a:r>
            <a:r>
              <a:rPr lang="en-US" dirty="0"/>
              <a:t>significance </a:t>
            </a:r>
            <a:r>
              <a:rPr lang="en-US" dirty="0" smtClean="0"/>
              <a:t>cont.</a:t>
            </a:r>
            <a:endParaRPr lang="en-US" dirty="0"/>
          </a:p>
        </p:txBody>
      </p:sp>
      <p:sp>
        <p:nvSpPr>
          <p:cNvPr id="3" name="Content Placeholder 2"/>
          <p:cNvSpPr>
            <a:spLocks noGrp="1"/>
          </p:cNvSpPr>
          <p:nvPr>
            <p:ph idx="1"/>
          </p:nvPr>
        </p:nvSpPr>
        <p:spPr>
          <a:xfrm>
            <a:off x="101600" y="2291644"/>
            <a:ext cx="11966223" cy="4566356"/>
          </a:xfrm>
        </p:spPr>
        <p:txBody>
          <a:bodyPr>
            <a:normAutofit/>
          </a:bodyPr>
          <a:lstStyle/>
          <a:p>
            <a:r>
              <a:rPr lang="en-US" dirty="0" smtClean="0">
                <a:solidFill>
                  <a:schemeClr val="tx1"/>
                </a:solidFill>
              </a:rPr>
              <a:t>How?</a:t>
            </a:r>
            <a:endParaRPr lang="en-US" dirty="0">
              <a:solidFill>
                <a:schemeClr val="tx1"/>
              </a:solidFill>
            </a:endParaRPr>
          </a:p>
          <a:p>
            <a:pPr lvl="1">
              <a:buFont typeface="Wingdings" panose="05000000000000000000" pitchFamily="2" charset="2"/>
              <a:buChar char="Ø"/>
            </a:pPr>
            <a:r>
              <a:rPr lang="en-US" dirty="0">
                <a:solidFill>
                  <a:schemeClr val="tx1"/>
                </a:solidFill>
              </a:rPr>
              <a:t> By making an app contains a model for videos filtration using Deep learning algorithms. </a:t>
            </a:r>
          </a:p>
          <a:p>
            <a:pPr lvl="1">
              <a:buFont typeface="Wingdings" panose="05000000000000000000" pitchFamily="2" charset="2"/>
              <a:buChar char="Ø"/>
            </a:pPr>
            <a:r>
              <a:rPr lang="en-US" b="1" u="sng" dirty="0">
                <a:solidFill>
                  <a:schemeClr val="tx1"/>
                </a:solidFill>
              </a:rPr>
              <a:t>Briefly description: </a:t>
            </a:r>
          </a:p>
          <a:p>
            <a:pPr marL="857250" lvl="2" indent="0">
              <a:buNone/>
            </a:pPr>
            <a:r>
              <a:rPr lang="en-US" sz="1600" dirty="0" smtClean="0">
                <a:solidFill>
                  <a:srgbClr val="B31166"/>
                </a:solidFill>
              </a:rPr>
              <a:t>1.</a:t>
            </a:r>
            <a:r>
              <a:rPr lang="en-US" sz="1600" dirty="0" smtClean="0">
                <a:solidFill>
                  <a:schemeClr val="tx1"/>
                </a:solidFill>
              </a:rPr>
              <a:t> Deep </a:t>
            </a:r>
            <a:r>
              <a:rPr lang="en-US" sz="1600" dirty="0">
                <a:solidFill>
                  <a:schemeClr val="tx1"/>
                </a:solidFill>
              </a:rPr>
              <a:t>learning </a:t>
            </a:r>
            <a:r>
              <a:rPr lang="en-US" sz="1600" dirty="0" smtClean="0">
                <a:solidFill>
                  <a:schemeClr val="tx1"/>
                </a:solidFill>
              </a:rPr>
              <a:t>Model:</a:t>
            </a:r>
          </a:p>
          <a:p>
            <a:pPr marL="1314450" lvl="3" indent="0">
              <a:buNone/>
            </a:pPr>
            <a:r>
              <a:rPr lang="en-US" sz="1600" dirty="0" smtClean="0">
                <a:solidFill>
                  <a:srgbClr val="B31166"/>
                </a:solidFill>
              </a:rPr>
              <a:t>1.1 </a:t>
            </a:r>
            <a:r>
              <a:rPr lang="en-US" sz="1600" dirty="0" smtClean="0">
                <a:solidFill>
                  <a:schemeClr val="tx1"/>
                </a:solidFill>
              </a:rPr>
              <a:t>Dataset </a:t>
            </a:r>
          </a:p>
          <a:p>
            <a:pPr marL="1314450" lvl="3" indent="0">
              <a:buNone/>
            </a:pPr>
            <a:r>
              <a:rPr lang="en-US" sz="1600" dirty="0" smtClean="0">
                <a:solidFill>
                  <a:schemeClr val="tx1"/>
                </a:solidFill>
              </a:rPr>
              <a:t>		Our </a:t>
            </a:r>
            <a:r>
              <a:rPr lang="en-US" sz="1600" dirty="0">
                <a:solidFill>
                  <a:schemeClr val="tx1"/>
                </a:solidFill>
              </a:rPr>
              <a:t>dataset includes videos each video labeled with the frames </a:t>
            </a:r>
            <a:r>
              <a:rPr lang="en-US" sz="1600" dirty="0" smtClean="0">
                <a:solidFill>
                  <a:schemeClr val="tx1"/>
                </a:solidFill>
              </a:rPr>
              <a:t>action.</a:t>
            </a:r>
          </a:p>
          <a:p>
            <a:pPr marL="1257300" lvl="3" indent="0">
              <a:buNone/>
            </a:pPr>
            <a:r>
              <a:rPr lang="en-US" dirty="0">
                <a:solidFill>
                  <a:schemeClr val="tx1"/>
                </a:solidFill>
              </a:rPr>
              <a:t> </a:t>
            </a:r>
            <a:r>
              <a:rPr lang="en-US" sz="1600" dirty="0">
                <a:solidFill>
                  <a:srgbClr val="B31166"/>
                </a:solidFill>
              </a:rPr>
              <a:t>1.2</a:t>
            </a:r>
            <a:r>
              <a:rPr lang="en-US" sz="1600" dirty="0">
                <a:solidFill>
                  <a:schemeClr val="tx1"/>
                </a:solidFill>
              </a:rPr>
              <a:t> Architecture and process </a:t>
            </a:r>
          </a:p>
          <a:p>
            <a:pPr marL="1771650" lvl="4" indent="0">
              <a:buNone/>
            </a:pPr>
            <a:r>
              <a:rPr lang="en-US" sz="1600" b="1" dirty="0">
                <a:solidFill>
                  <a:schemeClr val="tx1"/>
                </a:solidFill>
              </a:rPr>
              <a:t>Input:</a:t>
            </a:r>
            <a:r>
              <a:rPr lang="en-US" sz="1600" dirty="0">
                <a:solidFill>
                  <a:schemeClr val="tx1"/>
                </a:solidFill>
              </a:rPr>
              <a:t> The video’s frames.</a:t>
            </a:r>
          </a:p>
          <a:p>
            <a:pPr marL="1771650" lvl="4" indent="0">
              <a:buNone/>
            </a:pPr>
            <a:r>
              <a:rPr lang="en-US" sz="1600" b="1" dirty="0">
                <a:solidFill>
                  <a:schemeClr val="tx1"/>
                </a:solidFill>
              </a:rPr>
              <a:t>Process:</a:t>
            </a:r>
            <a:r>
              <a:rPr lang="en-US" sz="1600" dirty="0">
                <a:solidFill>
                  <a:schemeClr val="tx1"/>
                </a:solidFill>
              </a:rPr>
              <a:t> the video’s frames will enter a convolution neural network then the prediction output will be an input for a LSTM network.</a:t>
            </a:r>
          </a:p>
          <a:p>
            <a:pPr marL="1771650" lvl="4" indent="0">
              <a:buNone/>
            </a:pPr>
            <a:r>
              <a:rPr lang="en-US" sz="1600" b="1" dirty="0">
                <a:solidFill>
                  <a:schemeClr val="tx1"/>
                </a:solidFill>
              </a:rPr>
              <a:t>Output: </a:t>
            </a:r>
            <a:r>
              <a:rPr lang="en-US" sz="1600" dirty="0">
                <a:solidFill>
                  <a:schemeClr val="tx1"/>
                </a:solidFill>
              </a:rPr>
              <a:t>filtered videos.</a:t>
            </a:r>
          </a:p>
          <a:p>
            <a:pPr marL="1314450" lvl="3" indent="0">
              <a:buNone/>
            </a:pPr>
            <a:r>
              <a:rPr lang="en-US" sz="1600" dirty="0" smtClean="0"/>
              <a:t> </a:t>
            </a:r>
          </a:p>
          <a:p>
            <a:pPr marL="1314450" lvl="3" indent="0">
              <a:buNone/>
            </a:pPr>
            <a:endParaRPr lang="en-US" sz="1600" dirty="0" smtClean="0"/>
          </a:p>
          <a:p>
            <a:pPr marL="1314450" lvl="3" indent="0">
              <a:buNone/>
            </a:pPr>
            <a:endParaRPr lang="en-US" sz="1600" dirty="0"/>
          </a:p>
        </p:txBody>
      </p:sp>
    </p:spTree>
    <p:extLst>
      <p:ext uri="{BB962C8B-B14F-4D97-AF65-F5344CB8AC3E}">
        <p14:creationId xmlns:p14="http://schemas.microsoft.com/office/powerpoint/2010/main" val="2687397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significance cont.</a:t>
            </a:r>
          </a:p>
        </p:txBody>
      </p:sp>
      <p:sp>
        <p:nvSpPr>
          <p:cNvPr id="3" name="Content Placeholder 2"/>
          <p:cNvSpPr>
            <a:spLocks noGrp="1"/>
          </p:cNvSpPr>
          <p:nvPr>
            <p:ph idx="1"/>
          </p:nvPr>
        </p:nvSpPr>
        <p:spPr>
          <a:xfrm>
            <a:off x="82510" y="2174522"/>
            <a:ext cx="11759535" cy="2307167"/>
          </a:xfrm>
        </p:spPr>
        <p:txBody>
          <a:bodyPr>
            <a:normAutofit fontScale="92500" lnSpcReduction="10000"/>
          </a:bodyPr>
          <a:lstStyle/>
          <a:p>
            <a:endParaRPr lang="en-US" dirty="0"/>
          </a:p>
          <a:p>
            <a:pPr marL="0" indent="0">
              <a:buNone/>
            </a:pPr>
            <a:r>
              <a:rPr lang="en-US" b="1" dirty="0"/>
              <a:t> </a:t>
            </a:r>
            <a:r>
              <a:rPr lang="en-US" dirty="0" smtClean="0">
                <a:solidFill>
                  <a:srgbClr val="B31166"/>
                </a:solidFill>
              </a:rPr>
              <a:t>2</a:t>
            </a:r>
            <a:r>
              <a:rPr lang="en-US" dirty="0" smtClean="0">
                <a:solidFill>
                  <a:schemeClr val="tx1"/>
                </a:solidFill>
              </a:rPr>
              <a:t>.</a:t>
            </a:r>
            <a:r>
              <a:rPr lang="en-US" b="1" dirty="0" smtClean="0">
                <a:solidFill>
                  <a:schemeClr val="tx1"/>
                </a:solidFill>
              </a:rPr>
              <a:t> </a:t>
            </a:r>
            <a:r>
              <a:rPr lang="en-US" sz="2100" dirty="0" smtClean="0">
                <a:solidFill>
                  <a:schemeClr val="tx1"/>
                </a:solidFill>
              </a:rPr>
              <a:t>Mobile </a:t>
            </a:r>
            <a:r>
              <a:rPr lang="en-US" sz="2100" dirty="0">
                <a:solidFill>
                  <a:schemeClr val="tx1"/>
                </a:solidFill>
              </a:rPr>
              <a:t>App: </a:t>
            </a:r>
          </a:p>
          <a:p>
            <a:pPr marL="457200" lvl="1" indent="0">
              <a:buNone/>
            </a:pPr>
            <a:r>
              <a:rPr lang="en-US" sz="1900" dirty="0">
                <a:solidFill>
                  <a:schemeClr val="tx1"/>
                </a:solidFill>
              </a:rPr>
              <a:t>The mobile app will allow the children to search for videos and return a videos list after the child chooses a video the video will enter the filtration process and then he’ll get the video resulted from the filtration </a:t>
            </a:r>
            <a:r>
              <a:rPr lang="en-US" sz="1900" dirty="0" smtClean="0">
                <a:solidFill>
                  <a:schemeClr val="tx1"/>
                </a:solidFill>
              </a:rPr>
              <a:t>process</a:t>
            </a:r>
          </a:p>
          <a:p>
            <a:pPr marL="457200" lvl="1" indent="0">
              <a:buNone/>
            </a:pPr>
            <a:endParaRPr lang="en-US" dirty="0"/>
          </a:p>
          <a:p>
            <a:pPr marL="457200" lvl="1" indent="0">
              <a:buNone/>
            </a:pPr>
            <a:r>
              <a:rPr lang="en-US" dirty="0" smtClean="0"/>
              <a:t> </a:t>
            </a:r>
            <a:endParaRPr lang="en-US" dirty="0"/>
          </a:p>
        </p:txBody>
      </p:sp>
      <p:graphicFrame>
        <p:nvGraphicFramePr>
          <p:cNvPr id="10" name="Diagram 9"/>
          <p:cNvGraphicFramePr/>
          <p:nvPr/>
        </p:nvGraphicFramePr>
        <p:xfrm>
          <a:off x="432465" y="4143022"/>
          <a:ext cx="9795267" cy="25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339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significance cont.</a:t>
            </a:r>
          </a:p>
        </p:txBody>
      </p:sp>
      <p:sp>
        <p:nvSpPr>
          <p:cNvPr id="3" name="Content Placeholder 2"/>
          <p:cNvSpPr>
            <a:spLocks noGrp="1"/>
          </p:cNvSpPr>
          <p:nvPr>
            <p:ph idx="1"/>
          </p:nvPr>
        </p:nvSpPr>
        <p:spPr>
          <a:xfrm>
            <a:off x="0" y="2603500"/>
            <a:ext cx="12192000" cy="4254500"/>
          </a:xfrm>
        </p:spPr>
        <p:txBody>
          <a:bodyPr>
            <a:normAutofit/>
          </a:bodyPr>
          <a:lstStyle/>
          <a:p>
            <a:r>
              <a:rPr lang="en-US" sz="2000" dirty="0">
                <a:solidFill>
                  <a:schemeClr val="tx1"/>
                </a:solidFill>
                <a:latin typeface="+mj-lt"/>
              </a:rPr>
              <a:t>What are the previous solutions to </a:t>
            </a:r>
            <a:r>
              <a:rPr lang="en-US" sz="2000" dirty="0" smtClean="0">
                <a:solidFill>
                  <a:schemeClr val="tx1"/>
                </a:solidFill>
                <a:latin typeface="+mj-lt"/>
              </a:rPr>
              <a:t>the problem and </a:t>
            </a:r>
            <a:r>
              <a:rPr lang="en-US" sz="2000" dirty="0">
                <a:solidFill>
                  <a:schemeClr val="tx1"/>
                </a:solidFill>
                <a:latin typeface="+mj-lt"/>
              </a:rPr>
              <a:t>what their advantages/disadvantage? </a:t>
            </a:r>
          </a:p>
          <a:p>
            <a:pPr lvl="1">
              <a:buFont typeface="Wingdings" panose="05000000000000000000" pitchFamily="2" charset="2"/>
              <a:buChar char="Ø"/>
            </a:pPr>
            <a:r>
              <a:rPr lang="en-US" sz="1800" dirty="0" smtClean="0">
                <a:solidFill>
                  <a:schemeClr val="tx1"/>
                </a:solidFill>
              </a:rPr>
              <a:t>There</a:t>
            </a:r>
            <a:r>
              <a:rPr lang="en-US" sz="1800" dirty="0">
                <a:solidFill>
                  <a:schemeClr val="tx1"/>
                </a:solidFill>
              </a:rPr>
              <a:t> </a:t>
            </a:r>
            <a:r>
              <a:rPr lang="en-US" sz="1800" dirty="0" smtClean="0">
                <a:solidFill>
                  <a:schemeClr val="tx1"/>
                </a:solidFill>
              </a:rPr>
              <a:t>are </a:t>
            </a:r>
            <a:r>
              <a:rPr lang="en-US" sz="1800" dirty="0">
                <a:solidFill>
                  <a:schemeClr val="tx1"/>
                </a:solidFill>
              </a:rPr>
              <a:t>a lot of apps that provide </a:t>
            </a:r>
            <a:r>
              <a:rPr lang="en-US" sz="1800" dirty="0" smtClean="0">
                <a:solidFill>
                  <a:schemeClr val="tx1"/>
                </a:solidFill>
              </a:rPr>
              <a:t>videos </a:t>
            </a:r>
            <a:r>
              <a:rPr lang="en-US" sz="1800" dirty="0">
                <a:solidFill>
                  <a:schemeClr val="tx1"/>
                </a:solidFill>
              </a:rPr>
              <a:t>appropriate for </a:t>
            </a:r>
            <a:r>
              <a:rPr lang="en-US" sz="1800" dirty="0" smtClean="0">
                <a:solidFill>
                  <a:schemeClr val="tx1"/>
                </a:solidFill>
              </a:rPr>
              <a:t>kids.</a:t>
            </a:r>
          </a:p>
          <a:p>
            <a:pPr lvl="1">
              <a:buFont typeface="Wingdings" panose="05000000000000000000" pitchFamily="2" charset="2"/>
              <a:buChar char="Ø"/>
            </a:pPr>
            <a:r>
              <a:rPr lang="en-US" sz="1800" dirty="0">
                <a:solidFill>
                  <a:schemeClr val="tx1"/>
                </a:solidFill>
              </a:rPr>
              <a:t>The main competitors are : </a:t>
            </a:r>
          </a:p>
          <a:p>
            <a:pPr marL="1257300" lvl="2" indent="-342900">
              <a:buAutoNum type="arabicParenR"/>
            </a:pPr>
            <a:r>
              <a:rPr lang="en-US" sz="1800" dirty="0">
                <a:solidFill>
                  <a:schemeClr val="tx1"/>
                </a:solidFill>
              </a:rPr>
              <a:t>YouTube kids.</a:t>
            </a:r>
          </a:p>
          <a:p>
            <a:pPr marL="1257300" lvl="2" indent="-342900">
              <a:buAutoNum type="arabicParenR"/>
            </a:pPr>
            <a:r>
              <a:rPr lang="en-US" sz="1800" dirty="0">
                <a:solidFill>
                  <a:schemeClr val="tx1"/>
                </a:solidFill>
              </a:rPr>
              <a:t>Safety Mode in YouTube.</a:t>
            </a:r>
          </a:p>
          <a:p>
            <a:pPr marL="1257300" lvl="2" indent="-342900">
              <a:buAutoNum type="arabicParenR"/>
            </a:pPr>
            <a:r>
              <a:rPr lang="en-US" sz="1800" dirty="0" err="1">
                <a:solidFill>
                  <a:schemeClr val="tx1"/>
                </a:solidFill>
              </a:rPr>
              <a:t>Vidangel</a:t>
            </a:r>
            <a:r>
              <a:rPr lang="en-US" sz="1800" dirty="0">
                <a:solidFill>
                  <a:schemeClr val="tx1"/>
                </a:solidFill>
              </a:rPr>
              <a:t> startup</a:t>
            </a:r>
            <a:r>
              <a:rPr lang="en-US" sz="1800" dirty="0" smtClean="0">
                <a:solidFill>
                  <a:schemeClr val="tx1"/>
                </a:solidFill>
              </a:rPr>
              <a:t>.</a:t>
            </a:r>
          </a:p>
          <a:p>
            <a:pPr lvl="1">
              <a:buFont typeface="Wingdings" panose="05000000000000000000" pitchFamily="2" charset="2"/>
              <a:buChar char="Ø"/>
            </a:pPr>
            <a:r>
              <a:rPr lang="en-US" sz="1800" dirty="0" smtClean="0">
                <a:solidFill>
                  <a:schemeClr val="tx1"/>
                </a:solidFill>
              </a:rPr>
              <a:t>The main disadvantage that those apps have </a:t>
            </a:r>
            <a:r>
              <a:rPr lang="en-US" sz="1800" b="1" dirty="0" smtClean="0">
                <a:solidFill>
                  <a:schemeClr val="tx1"/>
                </a:solidFill>
              </a:rPr>
              <a:t>static videos.</a:t>
            </a:r>
          </a:p>
        </p:txBody>
      </p:sp>
    </p:spTree>
    <p:extLst>
      <p:ext uri="{BB962C8B-B14F-4D97-AF65-F5344CB8AC3E}">
        <p14:creationId xmlns:p14="http://schemas.microsoft.com/office/powerpoint/2010/main" val="2250926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0"/>
            <a:ext cx="4459111" cy="438952"/>
          </a:xfrm>
        </p:spPr>
        <p:txBody>
          <a:bodyPr>
            <a:normAutofit/>
          </a:bodyPr>
          <a:lstStyle/>
          <a:p>
            <a:r>
              <a:rPr lang="en-US" dirty="0" smtClean="0">
                <a:solidFill>
                  <a:schemeClr val="tx1"/>
                </a:solidFill>
              </a:rPr>
              <a:t>Model System architecture</a:t>
            </a:r>
            <a:endParaRPr lang="en-US" dirty="0">
              <a:solidFill>
                <a:schemeClr val="tx1"/>
              </a:solidFill>
            </a:endParaRPr>
          </a:p>
          <a:p>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90" y="438952"/>
            <a:ext cx="12079110" cy="6419048"/>
          </a:xfrm>
          <a:prstGeom prst="rect">
            <a:avLst/>
          </a:prstGeom>
        </p:spPr>
      </p:pic>
      <p:sp>
        <p:nvSpPr>
          <p:cNvPr id="4" name="Rectangle 3"/>
          <p:cNvSpPr/>
          <p:nvPr/>
        </p:nvSpPr>
        <p:spPr>
          <a:xfrm>
            <a:off x="10306756" y="0"/>
            <a:ext cx="948266" cy="438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047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651" y="106023"/>
            <a:ext cx="3241593" cy="369332"/>
          </a:xfrm>
          <a:prstGeom prst="rect">
            <a:avLst/>
          </a:prstGeom>
        </p:spPr>
        <p:txBody>
          <a:bodyPr wrap="none">
            <a:spAutoFit/>
          </a:bodyPr>
          <a:lstStyle/>
          <a:p>
            <a:pPr marL="285750" indent="-285750">
              <a:buClr>
                <a:srgbClr val="B31166"/>
              </a:buClr>
              <a:buFont typeface="Century Gothic" panose="020B0502020202020204" pitchFamily="34" charset="0"/>
              <a:buChar char="►"/>
            </a:pPr>
            <a:r>
              <a:rPr lang="en-US" dirty="0"/>
              <a:t>App System architecture</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r="21340" b="35803"/>
          <a:stretch/>
        </p:blipFill>
        <p:spPr>
          <a:xfrm>
            <a:off x="1388535" y="475356"/>
            <a:ext cx="9008532" cy="6382644"/>
          </a:xfrm>
          <a:prstGeom prst="rect">
            <a:avLst/>
          </a:prstGeom>
        </p:spPr>
      </p:pic>
      <p:sp>
        <p:nvSpPr>
          <p:cNvPr id="4" name="Rectangle 3"/>
          <p:cNvSpPr/>
          <p:nvPr/>
        </p:nvSpPr>
        <p:spPr>
          <a:xfrm>
            <a:off x="10374489" y="0"/>
            <a:ext cx="880533" cy="123048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137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67289" y="203200"/>
            <a:ext cx="4346222" cy="733777"/>
          </a:xfrm>
          <a:prstGeom prst="roundRect">
            <a:avLst/>
          </a:prstGeom>
          <a:solidFill>
            <a:srgbClr val="492856"/>
          </a:solidFill>
          <a:ln>
            <a:solidFill>
              <a:srgbClr val="49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Requirements</a:t>
            </a:r>
            <a:endParaRPr lang="en-US" dirty="0"/>
          </a:p>
        </p:txBody>
      </p:sp>
      <p:sp>
        <p:nvSpPr>
          <p:cNvPr id="5" name="Rounded Rectangle 4"/>
          <p:cNvSpPr/>
          <p:nvPr/>
        </p:nvSpPr>
        <p:spPr>
          <a:xfrm>
            <a:off x="1270000" y="1828799"/>
            <a:ext cx="3002844" cy="598311"/>
          </a:xfrm>
          <a:prstGeom prst="roundRect">
            <a:avLst/>
          </a:prstGeom>
          <a:solidFill>
            <a:srgbClr val="EF9F8A"/>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Functional Requirements</a:t>
            </a:r>
            <a:endParaRPr lang="en-US" dirty="0">
              <a:solidFill>
                <a:schemeClr val="tx1"/>
              </a:solidFill>
            </a:endParaRPr>
          </a:p>
        </p:txBody>
      </p:sp>
      <p:sp>
        <p:nvSpPr>
          <p:cNvPr id="6" name="Rounded Rectangle 5"/>
          <p:cNvSpPr/>
          <p:nvPr/>
        </p:nvSpPr>
        <p:spPr>
          <a:xfrm>
            <a:off x="7303912" y="1828799"/>
            <a:ext cx="2957689" cy="598311"/>
          </a:xfrm>
          <a:prstGeom prst="roundRect">
            <a:avLst/>
          </a:prstGeom>
          <a:solidFill>
            <a:schemeClr val="accent3">
              <a:lumMod val="60000"/>
              <a:lumOff val="40000"/>
            </a:schemeClr>
          </a:solidFill>
          <a:ln>
            <a:solidFill>
              <a:srgbClr val="F69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Non-functional Requirements</a:t>
            </a:r>
            <a:endParaRPr lang="en-US" dirty="0">
              <a:solidFill>
                <a:schemeClr val="tx1"/>
              </a:solidFill>
            </a:endParaRPr>
          </a:p>
        </p:txBody>
      </p:sp>
      <p:sp>
        <p:nvSpPr>
          <p:cNvPr id="12" name="TextBox 11"/>
          <p:cNvSpPr txBox="1"/>
          <p:nvPr/>
        </p:nvSpPr>
        <p:spPr>
          <a:xfrm>
            <a:off x="1083734" y="2562576"/>
            <a:ext cx="3714044" cy="2862322"/>
          </a:xfrm>
          <a:prstGeom prst="rect">
            <a:avLst/>
          </a:prstGeom>
          <a:noFill/>
        </p:spPr>
        <p:txBody>
          <a:bodyPr wrap="square" rtlCol="0">
            <a:spAutoFit/>
          </a:bodyPr>
          <a:lstStyle/>
          <a:p>
            <a:pPr lvl="1">
              <a:buFont typeface="Wingdings" panose="05000000000000000000" pitchFamily="2" charset="2"/>
              <a:buChar char="Ø"/>
            </a:pPr>
            <a:r>
              <a:rPr lang="en-US" dirty="0" smtClean="0"/>
              <a:t> Register. </a:t>
            </a:r>
          </a:p>
          <a:p>
            <a:pPr lvl="1">
              <a:buFont typeface="Wingdings" panose="05000000000000000000" pitchFamily="2" charset="2"/>
              <a:buChar char="Ø"/>
            </a:pPr>
            <a:r>
              <a:rPr lang="en-US" dirty="0" smtClean="0"/>
              <a:t> Search.</a:t>
            </a:r>
          </a:p>
          <a:p>
            <a:pPr lvl="1">
              <a:buFont typeface="Wingdings" panose="05000000000000000000" pitchFamily="2" charset="2"/>
              <a:buChar char="Ø"/>
            </a:pPr>
            <a:r>
              <a:rPr lang="en-US" dirty="0" smtClean="0"/>
              <a:t> Comment.</a:t>
            </a:r>
          </a:p>
          <a:p>
            <a:pPr lvl="1">
              <a:buFont typeface="Wingdings" panose="05000000000000000000" pitchFamily="2" charset="2"/>
              <a:buChar char="Ø"/>
            </a:pPr>
            <a:r>
              <a:rPr lang="en-US" dirty="0" smtClean="0"/>
              <a:t> Delete Comment.</a:t>
            </a:r>
          </a:p>
          <a:p>
            <a:pPr lvl="1">
              <a:buFont typeface="Wingdings" panose="05000000000000000000" pitchFamily="2" charset="2"/>
              <a:buChar char="Ø"/>
            </a:pPr>
            <a:r>
              <a:rPr lang="en-US" dirty="0" smtClean="0"/>
              <a:t> Like/Dislike.</a:t>
            </a:r>
          </a:p>
          <a:p>
            <a:pPr lvl="1">
              <a:buFont typeface="Wingdings" panose="05000000000000000000" pitchFamily="2" charset="2"/>
              <a:buChar char="Ø"/>
            </a:pPr>
            <a:r>
              <a:rPr lang="en-US" dirty="0" smtClean="0"/>
              <a:t> Watch.</a:t>
            </a:r>
          </a:p>
          <a:p>
            <a:pPr lvl="1">
              <a:buFont typeface="Wingdings" panose="05000000000000000000" pitchFamily="2" charset="2"/>
              <a:buChar char="Ø"/>
            </a:pPr>
            <a:r>
              <a:rPr lang="en-US" dirty="0" smtClean="0"/>
              <a:t> Edit profile.</a:t>
            </a:r>
          </a:p>
          <a:p>
            <a:pPr lvl="1">
              <a:buFont typeface="Wingdings" panose="05000000000000000000" pitchFamily="2" charset="2"/>
              <a:buChar char="Ø"/>
            </a:pPr>
            <a:r>
              <a:rPr lang="en-US" dirty="0" smtClean="0"/>
              <a:t> View history/ liked video.</a:t>
            </a:r>
          </a:p>
          <a:p>
            <a:pPr lvl="1">
              <a:buFont typeface="Wingdings" panose="05000000000000000000" pitchFamily="2" charset="2"/>
              <a:buChar char="Ø"/>
            </a:pPr>
            <a:r>
              <a:rPr lang="en-US" dirty="0" smtClean="0"/>
              <a:t> Play video.</a:t>
            </a:r>
          </a:p>
          <a:p>
            <a:endParaRPr lang="en-US" dirty="0"/>
          </a:p>
        </p:txBody>
      </p:sp>
      <p:sp>
        <p:nvSpPr>
          <p:cNvPr id="13" name="TextBox 12"/>
          <p:cNvSpPr txBox="1"/>
          <p:nvPr/>
        </p:nvSpPr>
        <p:spPr>
          <a:xfrm>
            <a:off x="7303912" y="2562576"/>
            <a:ext cx="2788355" cy="2031325"/>
          </a:xfrm>
          <a:prstGeom prst="rect">
            <a:avLst/>
          </a:prstGeom>
          <a:noFill/>
        </p:spPr>
        <p:txBody>
          <a:bodyPr wrap="square" rtlCol="0">
            <a:spAutoFit/>
          </a:bodyPr>
          <a:lstStyle/>
          <a:p>
            <a:pPr lvl="1">
              <a:buFont typeface="Wingdings" panose="05000000000000000000" pitchFamily="2" charset="2"/>
              <a:buChar char="Ø"/>
            </a:pPr>
            <a:r>
              <a:rPr lang="en-US" dirty="0" smtClean="0"/>
              <a:t> Security.</a:t>
            </a:r>
          </a:p>
          <a:p>
            <a:pPr lvl="1">
              <a:buFont typeface="Wingdings" panose="05000000000000000000" pitchFamily="2" charset="2"/>
              <a:buChar char="Ø"/>
            </a:pPr>
            <a:r>
              <a:rPr lang="en-US" dirty="0" smtClean="0"/>
              <a:t> Performance.</a:t>
            </a:r>
          </a:p>
          <a:p>
            <a:pPr lvl="1">
              <a:buFont typeface="Wingdings" panose="05000000000000000000" pitchFamily="2" charset="2"/>
              <a:buChar char="Ø"/>
            </a:pPr>
            <a:r>
              <a:rPr lang="en-US" dirty="0" smtClean="0"/>
              <a:t> Usability.</a:t>
            </a:r>
          </a:p>
          <a:p>
            <a:pPr lvl="1">
              <a:buFont typeface="Wingdings" panose="05000000000000000000" pitchFamily="2" charset="2"/>
              <a:buChar char="Ø"/>
            </a:pPr>
            <a:r>
              <a:rPr lang="en-US" dirty="0" smtClean="0"/>
              <a:t> Reliability.</a:t>
            </a:r>
          </a:p>
          <a:p>
            <a:pPr lvl="1">
              <a:buFont typeface="Wingdings" panose="05000000000000000000" pitchFamily="2" charset="2"/>
              <a:buChar char="Ø"/>
            </a:pPr>
            <a:r>
              <a:rPr lang="en-US" dirty="0" smtClean="0"/>
              <a:t> Availability. </a:t>
            </a:r>
          </a:p>
          <a:p>
            <a:pPr lvl="1">
              <a:buFont typeface="Wingdings" panose="05000000000000000000" pitchFamily="2" charset="2"/>
              <a:buChar char="Ø"/>
            </a:pPr>
            <a:r>
              <a:rPr lang="en-US" dirty="0" smtClean="0"/>
              <a:t> Privacy.</a:t>
            </a:r>
          </a:p>
          <a:p>
            <a:pPr lvl="1">
              <a:buFont typeface="Wingdings" panose="05000000000000000000" pitchFamily="2" charset="2"/>
              <a:buChar char="Ø"/>
            </a:pPr>
            <a:r>
              <a:rPr lang="en-US" dirty="0" smtClean="0"/>
              <a:t> Efficiency</a:t>
            </a:r>
            <a:endParaRPr lang="en-US" dirty="0"/>
          </a:p>
        </p:txBody>
      </p:sp>
      <p:cxnSp>
        <p:nvCxnSpPr>
          <p:cNvPr id="23" name="Elbow Connector 22"/>
          <p:cNvCxnSpPr>
            <a:stCxn id="4" idx="2"/>
            <a:endCxn id="6" idx="0"/>
          </p:cNvCxnSpPr>
          <p:nvPr/>
        </p:nvCxnSpPr>
        <p:spPr>
          <a:xfrm rot="16200000" flipH="1">
            <a:off x="6815667" y="-138291"/>
            <a:ext cx="891822" cy="3042357"/>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5" idx="0"/>
          </p:cNvCxnSpPr>
          <p:nvPr/>
        </p:nvCxnSpPr>
        <p:spPr>
          <a:xfrm rot="5400000">
            <a:off x="3810000" y="-101601"/>
            <a:ext cx="891822" cy="2968978"/>
          </a:xfrm>
          <a:prstGeom prst="bentConnector3">
            <a:avLst/>
          </a:prstGeom>
          <a:ln>
            <a:solidFill>
              <a:srgbClr val="492856"/>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p:cNvSpPr/>
          <p:nvPr/>
        </p:nvSpPr>
        <p:spPr>
          <a:xfrm>
            <a:off x="10374489" y="0"/>
            <a:ext cx="846667" cy="124177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772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6170</TotalTime>
  <Words>598</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Ion Boardroom</vt:lpstr>
      <vt:lpstr>PowerPoint Presentation</vt:lpstr>
      <vt:lpstr>Project Idea</vt:lpstr>
      <vt:lpstr>  Problem significance </vt:lpstr>
      <vt:lpstr>Problem significance cont.</vt:lpstr>
      <vt:lpstr>Problem significance cont.</vt:lpstr>
      <vt:lpstr>Problem significance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Noura Arafa</dc:creator>
  <cp:lastModifiedBy>Noura Arafa</cp:lastModifiedBy>
  <cp:revision>72</cp:revision>
  <dcterms:created xsi:type="dcterms:W3CDTF">2018-02-06T09:10:40Z</dcterms:created>
  <dcterms:modified xsi:type="dcterms:W3CDTF">2018-02-15T15:03:49Z</dcterms:modified>
</cp:coreProperties>
</file>