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56" r:id="rId5"/>
    <p:sldId id="257" r:id="rId6"/>
    <p:sldId id="260" r:id="rId7"/>
    <p:sldId id="261" r:id="rId8"/>
    <p:sldId id="262" r:id="rId9"/>
    <p:sldId id="263" r:id="rId10"/>
    <p:sldId id="258" r:id="rId11"/>
    <p:sldId id="264" r:id="rId12"/>
    <p:sldId id="280" r:id="rId13"/>
    <p:sldId id="279" r:id="rId14"/>
    <p:sldId id="267" r:id="rId15"/>
    <p:sldId id="268" r:id="rId16"/>
    <p:sldId id="269" r:id="rId17"/>
    <p:sldId id="270" r:id="rId18"/>
    <p:sldId id="272" r:id="rId19"/>
    <p:sldId id="273" r:id="rId20"/>
    <p:sldId id="274" r:id="rId21"/>
    <p:sldId id="275" r:id="rId22"/>
    <p:sldId id="276" r:id="rId23"/>
    <p:sldId id="286" r:id="rId24"/>
    <p:sldId id="277" r:id="rId25"/>
    <p:sldId id="284" r:id="rId2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3"/>
    <a:srgbClr val="0E659B"/>
    <a:srgbClr val="D6DFFC"/>
    <a:srgbClr val="CAD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97309" autoAdjust="0"/>
  </p:normalViewPr>
  <p:slideViewPr>
    <p:cSldViewPr snapToGrid="0" snapToObjects="1" showGuides="1">
      <p:cViewPr varScale="1">
        <p:scale>
          <a:sx n="84" d="100"/>
          <a:sy n="84" d="100"/>
        </p:scale>
        <p:origin x="186" y="49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393346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37" Type="http://schemas.openxmlformats.org/officeDocument/2006/relationships/image" Target="../media/image6.png"/><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NouraAz/Final-capstone" TargetMode="Externa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859791" y="1834807"/>
            <a:ext cx="6019800" cy="2860762"/>
          </a:xfrm>
          <a:solidFill>
            <a:srgbClr val="D6DFFC"/>
          </a:solidFill>
        </p:spPr>
        <p:txBody>
          <a:bodyPr anchor="ctr">
            <a:normAutofit/>
          </a:bodyPr>
          <a:lstStyle/>
          <a:p>
            <a:r>
              <a:rPr lang="en-GB" sz="3600" b="1" dirty="0" smtClean="0">
                <a:latin typeface="Arial" panose="020B0604020202020204" pitchFamily="34" charset="0"/>
                <a:cs typeface="Arial" panose="020B0604020202020204" pitchFamily="34" charset="0"/>
              </a:rPr>
              <a:t>TRENDING </a:t>
            </a:r>
            <a:r>
              <a:rPr lang="en-GB" sz="3600" b="1" dirty="0">
                <a:latin typeface="Arial" panose="020B0604020202020204" pitchFamily="34" charset="0"/>
                <a:cs typeface="Arial" panose="020B0604020202020204" pitchFamily="34" charset="0"/>
              </a:rPr>
              <a:t>TECHNOLOGIES</a:t>
            </a:r>
            <a:r>
              <a:rPr lang="en-GB" sz="3600" b="1" dirty="0" smtClean="0">
                <a:latin typeface="Arial" panose="020B0604020202020204" pitchFamily="34" charset="0"/>
                <a:cs typeface="Arial" panose="020B0604020202020204" pitchFamily="34" charset="0"/>
              </a:rPr>
              <a:t>:</a:t>
            </a:r>
            <a:br>
              <a:rPr lang="en-GB" sz="3600" b="1" dirty="0" smtClean="0">
                <a:latin typeface="Arial" panose="020B0604020202020204" pitchFamily="34" charset="0"/>
                <a:cs typeface="Arial" panose="020B0604020202020204" pitchFamily="34" charset="0"/>
              </a:rPr>
            </a:br>
            <a:r>
              <a:rPr lang="en-GB" sz="3600" dirty="0" smtClean="0">
                <a:latin typeface="Arial" panose="020B0604020202020204" pitchFamily="34" charset="0"/>
                <a:cs typeface="Arial" panose="020B0604020202020204" pitchFamily="34" charset="0"/>
              </a:rPr>
              <a:t/>
            </a:r>
            <a:br>
              <a:rPr lang="en-GB" sz="3600" dirty="0" smtClean="0">
                <a:latin typeface="Arial" panose="020B0604020202020204" pitchFamily="34" charset="0"/>
                <a:cs typeface="Arial" panose="020B0604020202020204" pitchFamily="34" charset="0"/>
              </a:rPr>
            </a:br>
            <a:r>
              <a:rPr lang="en-GB" sz="2800" dirty="0" smtClean="0">
                <a:latin typeface="Arial" panose="020B0604020202020204" pitchFamily="34" charset="0"/>
                <a:cs typeface="Arial" panose="020B0604020202020204" pitchFamily="34" charset="0"/>
              </a:rPr>
              <a:t>STACK </a:t>
            </a:r>
            <a:r>
              <a:rPr lang="en-GB" sz="2800" dirty="0">
                <a:latin typeface="Arial" panose="020B0604020202020204" pitchFamily="34" charset="0"/>
                <a:cs typeface="Arial" panose="020B0604020202020204" pitchFamily="34" charset="0"/>
              </a:rPr>
              <a:t>OVERFLOW DEVELOPER </a:t>
            </a:r>
            <a:r>
              <a:rPr lang="en-GB" sz="2800" dirty="0" smtClean="0">
                <a:latin typeface="Arial" panose="020B0604020202020204" pitchFamily="34" charset="0"/>
                <a:cs typeface="Arial" panose="020B0604020202020204" pitchFamily="34" charset="0"/>
              </a:rPr>
              <a:t>SURVEY (2019) </a:t>
            </a:r>
            <a:endParaRPr lang="en-US" sz="2800" dirty="0">
              <a:solidFill>
                <a:srgbClr val="0E659B"/>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023918" y="5207544"/>
            <a:ext cx="5181600" cy="2616956"/>
          </a:xfrm>
        </p:spPr>
        <p:txBody>
          <a:bodyPr>
            <a:normAutofit/>
          </a:bodyPr>
          <a:lstStyle/>
          <a:p>
            <a:pPr marL="0" indent="0">
              <a:buNone/>
            </a:pPr>
            <a:r>
              <a:rPr lang="en-US" sz="2000" b="1" dirty="0" smtClean="0">
                <a:solidFill>
                  <a:srgbClr val="005493"/>
                </a:solidFill>
                <a:latin typeface="Arial" panose="020B0604020202020204" pitchFamily="34" charset="0"/>
                <a:cs typeface="Arial" panose="020B0604020202020204" pitchFamily="34" charset="0"/>
              </a:rPr>
              <a:t>Norah Alturaiman</a:t>
            </a:r>
          </a:p>
          <a:p>
            <a:pPr marL="0" indent="0">
              <a:buNone/>
            </a:pPr>
            <a:r>
              <a:rPr lang="en-US" sz="1600" b="1" dirty="0" smtClean="0">
                <a:solidFill>
                  <a:srgbClr val="005493"/>
                </a:solidFill>
                <a:latin typeface="Arial" panose="020B0604020202020204" pitchFamily="34" charset="0"/>
                <a:cs typeface="Arial" panose="020B0604020202020204" pitchFamily="34" charset="0"/>
              </a:rPr>
              <a:t>30</a:t>
            </a:r>
            <a:r>
              <a:rPr lang="en-US" sz="1600" b="1" dirty="0" smtClean="0">
                <a:solidFill>
                  <a:srgbClr val="005493"/>
                </a:solidFill>
                <a:latin typeface="Arial" panose="020B0604020202020204" pitchFamily="34" charset="0"/>
                <a:cs typeface="Arial" panose="020B0604020202020204" pitchFamily="34" charset="0"/>
              </a:rPr>
              <a:t> June </a:t>
            </a:r>
            <a:r>
              <a:rPr lang="en-US" sz="1600" b="1" dirty="0" smtClean="0">
                <a:solidFill>
                  <a:srgbClr val="005493"/>
                </a:solidFill>
                <a:latin typeface="Arial" panose="020B0604020202020204" pitchFamily="34" charset="0"/>
                <a:cs typeface="Arial" panose="020B0604020202020204" pitchFamily="34" charset="0"/>
              </a:rPr>
              <a:t>2024</a:t>
            </a:r>
            <a:endParaRPr lang="en-US" sz="1600" b="1" dirty="0">
              <a:solidFill>
                <a:srgbClr val="005493"/>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7"/>
          <a:stretch>
            <a:fillRect/>
          </a:stretch>
        </p:blipFill>
        <p:spPr>
          <a:xfrm>
            <a:off x="1031569" y="1825625"/>
            <a:ext cx="4794861" cy="4351338"/>
          </a:xfrm>
          <a:prstGeom prst="rect">
            <a:avLst/>
          </a:prstGeom>
          <a:noFill/>
        </p:spPr>
      </p:pic>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b="1" dirty="0"/>
              <a:t>DATABASE </a:t>
            </a:r>
            <a:r>
              <a:rPr lang="en-US" sz="3200" b="1" dirty="0" smtClean="0"/>
              <a:t>TRENDS</a:t>
            </a:r>
            <a:endParaRPr lang="en-US" sz="3200" b="1"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lgn="ctr">
              <a:buNone/>
            </a:pPr>
            <a:r>
              <a:rPr lang="en-US" sz="2600" b="1" dirty="0">
                <a:latin typeface="Arial" panose="020B0604020202020204" pitchFamily="34" charset="0"/>
                <a:cs typeface="Arial" panose="020B0604020202020204" pitchFamily="34" charset="0"/>
              </a:rPr>
              <a:t>Findings</a:t>
            </a:r>
          </a:p>
          <a:p>
            <a:pPr marL="0" indent="0">
              <a:buNone/>
            </a:pPr>
            <a:endParaRPr lang="en-US" dirty="0"/>
          </a:p>
          <a:p>
            <a:pPr>
              <a:lnSpc>
                <a:spcPct val="100000"/>
              </a:lnSpc>
              <a:buFont typeface="Wingdings" panose="05000000000000000000" pitchFamily="2" charset="2"/>
              <a:buChar char="Ø"/>
            </a:pPr>
            <a:r>
              <a:rPr lang="en-GB" sz="1600" dirty="0">
                <a:solidFill>
                  <a:schemeClr val="tx1"/>
                </a:solidFill>
                <a:latin typeface="Arial" panose="020B0604020202020204" pitchFamily="34" charset="0"/>
                <a:cs typeface="Arial" panose="020B0604020202020204" pitchFamily="34" charset="0"/>
              </a:rPr>
              <a:t>MySQL leads as the most used DBMS among all respondents. </a:t>
            </a:r>
            <a:endParaRPr lang="en-GB" sz="1600" dirty="0" smtClean="0">
              <a:solidFill>
                <a:schemeClr val="tx1"/>
              </a:solidFill>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Ø"/>
            </a:pPr>
            <a:r>
              <a:rPr lang="en-GB" sz="1600" dirty="0" smtClean="0">
                <a:solidFill>
                  <a:schemeClr val="tx1"/>
                </a:solidFill>
                <a:latin typeface="Arial" panose="020B0604020202020204" pitchFamily="34" charset="0"/>
                <a:cs typeface="Arial" panose="020B0604020202020204" pitchFamily="34" charset="0"/>
              </a:rPr>
              <a:t> </a:t>
            </a:r>
            <a:r>
              <a:rPr lang="en-GB" sz="1600" dirty="0">
                <a:solidFill>
                  <a:schemeClr val="tx1"/>
                </a:solidFill>
                <a:latin typeface="Arial" panose="020B0604020202020204" pitchFamily="34" charset="0"/>
                <a:cs typeface="Arial" panose="020B0604020202020204" pitchFamily="34" charset="0"/>
              </a:rPr>
              <a:t>PostgreSQL </a:t>
            </a:r>
            <a:r>
              <a:rPr lang="en-GB" sz="1600" dirty="0" smtClean="0">
                <a:solidFill>
                  <a:schemeClr val="tx1"/>
                </a:solidFill>
                <a:latin typeface="Arial" panose="020B0604020202020204" pitchFamily="34" charset="0"/>
                <a:cs typeface="Arial" panose="020B0604020202020204" pitchFamily="34" charset="0"/>
              </a:rPr>
              <a:t>and </a:t>
            </a:r>
            <a:r>
              <a:rPr lang="en-GB" sz="1600" dirty="0">
                <a:solidFill>
                  <a:schemeClr val="tx1"/>
                </a:solidFill>
                <a:latin typeface="Arial" panose="020B0604020202020204" pitchFamily="34" charset="0"/>
                <a:cs typeface="Arial" panose="020B0604020202020204" pitchFamily="34" charset="0"/>
              </a:rPr>
              <a:t>Microsoft SQL Server follow closely behind MySQL. </a:t>
            </a:r>
            <a:endParaRPr lang="en-GB" sz="1600" dirty="0" smtClean="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GB" sz="1600" dirty="0" smtClean="0">
                <a:solidFill>
                  <a:schemeClr val="tx1"/>
                </a:solidFill>
                <a:latin typeface="Arial" panose="020B0604020202020204" pitchFamily="34" charset="0"/>
                <a:cs typeface="Arial" panose="020B0604020202020204" pitchFamily="34" charset="0"/>
              </a:rPr>
              <a:t>MongoDB </a:t>
            </a:r>
            <a:r>
              <a:rPr lang="en-GB" sz="1600" dirty="0">
                <a:solidFill>
                  <a:schemeClr val="tx1"/>
                </a:solidFill>
                <a:latin typeface="Arial" panose="020B0604020202020204" pitchFamily="34" charset="0"/>
                <a:cs typeface="Arial" panose="020B0604020202020204" pitchFamily="34" charset="0"/>
              </a:rPr>
              <a:t>ranks as the top NoSQL database</a:t>
            </a:r>
            <a:endParaRPr lang="en-US" sz="1600" dirty="0">
              <a:solidFill>
                <a:schemeClr val="tx1"/>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lgn="ctr">
              <a:buNone/>
            </a:pPr>
            <a:r>
              <a:rPr lang="en-US" sz="2600" b="1" dirty="0">
                <a:latin typeface="Arial" panose="020B0604020202020204" pitchFamily="34" charset="0"/>
                <a:cs typeface="Arial" panose="020B0604020202020204" pitchFamily="34" charset="0"/>
              </a:rPr>
              <a:t>Implications</a:t>
            </a:r>
          </a:p>
          <a:p>
            <a:pPr marL="0" indent="0">
              <a:buNone/>
            </a:pPr>
            <a:endParaRPr lang="en-US" dirty="0"/>
          </a:p>
          <a:p>
            <a:pPr>
              <a:buFont typeface="Wingdings" panose="05000000000000000000" pitchFamily="2" charset="2"/>
              <a:buChar char="Ø"/>
            </a:pPr>
            <a:r>
              <a:rPr lang="en-GB" sz="1600" dirty="0">
                <a:solidFill>
                  <a:schemeClr val="tx1"/>
                </a:solidFill>
                <a:latin typeface="Arial" panose="020B0604020202020204" pitchFamily="34" charset="0"/>
                <a:cs typeface="Arial" panose="020B0604020202020204" pitchFamily="34" charset="0"/>
              </a:rPr>
              <a:t>The popularity of MySQL, PostgreSQL, and Microsoft SQL Server underscores the importance of relational databases in various applications. </a:t>
            </a:r>
            <a:endParaRPr lang="en-GB" sz="16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GB" sz="1600" dirty="0" smtClean="0">
                <a:solidFill>
                  <a:schemeClr val="tx1"/>
                </a:solidFill>
                <a:latin typeface="Arial" panose="020B0604020202020204" pitchFamily="34" charset="0"/>
                <a:cs typeface="Arial" panose="020B0604020202020204" pitchFamily="34" charset="0"/>
              </a:rPr>
              <a:t>The </a:t>
            </a:r>
            <a:r>
              <a:rPr lang="en-GB" sz="1600" dirty="0">
                <a:solidFill>
                  <a:schemeClr val="tx1"/>
                </a:solidFill>
                <a:latin typeface="Arial" panose="020B0604020202020204" pitchFamily="34" charset="0"/>
                <a:cs typeface="Arial" panose="020B0604020202020204" pitchFamily="34" charset="0"/>
              </a:rPr>
              <a:t>high usage of MongoDB reflects the growing trend towards NoSQL databases, driven by the need for flexible data models and scalability, particularly in modern web and mobile applications. </a:t>
            </a:r>
          </a:p>
          <a:p>
            <a:pPr>
              <a:buFont typeface="Wingdings" panose="05000000000000000000" pitchFamily="2" charset="2"/>
              <a:buChar char="Ø"/>
            </a:pPr>
            <a:r>
              <a:rPr lang="en-GB" sz="1600" dirty="0" smtClean="0">
                <a:solidFill>
                  <a:schemeClr val="tx1"/>
                </a:solidFill>
                <a:latin typeface="Arial" panose="020B0604020202020204" pitchFamily="34" charset="0"/>
                <a:cs typeface="Arial" panose="020B0604020202020204" pitchFamily="34" charset="0"/>
              </a:rPr>
              <a:t>The </a:t>
            </a:r>
            <a:r>
              <a:rPr lang="en-GB" sz="1600" dirty="0">
                <a:solidFill>
                  <a:schemeClr val="tx1"/>
                </a:solidFill>
                <a:latin typeface="Arial" panose="020B0604020202020204" pitchFamily="34" charset="0"/>
                <a:cs typeface="Arial" panose="020B0604020202020204" pitchFamily="34" charset="0"/>
              </a:rPr>
              <a:t>diverse range of database systems utilized by developers indicates the importance of selecting the right tool for the job, considering factors such as data structure, scalability, and performance requirements</a:t>
            </a: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GB" sz="2400" dirty="0">
                <a:solidFill>
                  <a:schemeClr val="tx1"/>
                </a:solidFill>
                <a:latin typeface="Arial" panose="020B0604020202020204" pitchFamily="34" charset="0"/>
                <a:cs typeface="Arial" panose="020B0604020202020204" pitchFamily="34" charset="0"/>
              </a:rPr>
              <a:t>You can find the dashboard link below:</a:t>
            </a:r>
            <a:endParaRPr lang="en-US" sz="22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
        <p:nvSpPr>
          <p:cNvPr id="4" name="مربع نص 3">
            <a:hlinkClick r:id="rId3"/>
          </p:cNvPr>
          <p:cNvSpPr txBox="1"/>
          <p:nvPr/>
        </p:nvSpPr>
        <p:spPr>
          <a:xfrm>
            <a:off x="4285075" y="3611880"/>
            <a:ext cx="7109460" cy="369332"/>
          </a:xfrm>
          <a:prstGeom prst="rect">
            <a:avLst/>
          </a:prstGeom>
          <a:noFill/>
        </p:spPr>
        <p:txBody>
          <a:bodyPr wrap="square" rtlCol="0">
            <a:spAutoFit/>
          </a:bodyPr>
          <a:lstStyle/>
          <a:p>
            <a:r>
              <a:rPr lang="en-GB" dirty="0">
                <a:hlinkClick r:id="rId3"/>
              </a:rPr>
              <a:t>https://github.com/NouraAz/Final-capstone</a:t>
            </a:r>
            <a:endParaRPr lang="en-GB" dirty="0"/>
          </a:p>
        </p:txBody>
      </p:sp>
    </p:spTree>
    <p:extLst>
      <p:ext uri="{BB962C8B-B14F-4D97-AF65-F5344CB8AC3E}">
        <p14:creationId xmlns:p14="http://schemas.microsoft.com/office/powerpoint/2010/main" val="9691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grpSp>
        <p:nvGrpSpPr>
          <p:cNvPr id="6" name="مجموعة 5"/>
          <p:cNvGrpSpPr/>
          <p:nvPr/>
        </p:nvGrpSpPr>
        <p:grpSpPr>
          <a:xfrm>
            <a:off x="1806953" y="1408176"/>
            <a:ext cx="8681215" cy="4901219"/>
            <a:chOff x="1910075" y="1398080"/>
            <a:chExt cx="8371849" cy="4609563"/>
          </a:xfrm>
        </p:grpSpPr>
        <p:pic>
          <p:nvPicPr>
            <p:cNvPr id="4" name="صورة 3"/>
            <p:cNvPicPr>
              <a:picLocks noChangeAspect="1"/>
            </p:cNvPicPr>
            <p:nvPr/>
          </p:nvPicPr>
          <p:blipFill>
            <a:blip r:embed="rId2"/>
            <a:stretch>
              <a:fillRect/>
            </a:stretch>
          </p:blipFill>
          <p:spPr>
            <a:xfrm>
              <a:off x="1910075" y="1398080"/>
              <a:ext cx="8371849" cy="4609563"/>
            </a:xfrm>
            <a:prstGeom prst="rect">
              <a:avLst/>
            </a:prstGeom>
          </p:spPr>
        </p:pic>
        <p:sp>
          <p:nvSpPr>
            <p:cNvPr id="5" name="مستطيل 4"/>
            <p:cNvSpPr/>
            <p:nvPr/>
          </p:nvSpPr>
          <p:spPr>
            <a:xfrm>
              <a:off x="9070848" y="5632704"/>
              <a:ext cx="1211076"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916853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grpSp>
        <p:nvGrpSpPr>
          <p:cNvPr id="5" name="مجموعة 4"/>
          <p:cNvGrpSpPr/>
          <p:nvPr/>
        </p:nvGrpSpPr>
        <p:grpSpPr>
          <a:xfrm>
            <a:off x="1322576" y="1350101"/>
            <a:ext cx="9546847" cy="4901219"/>
            <a:chOff x="1322576" y="1350101"/>
            <a:chExt cx="9546847" cy="4901219"/>
          </a:xfrm>
        </p:grpSpPr>
        <p:pic>
          <p:nvPicPr>
            <p:cNvPr id="6" name="صورة 5"/>
            <p:cNvPicPr>
              <a:picLocks noChangeAspect="1"/>
            </p:cNvPicPr>
            <p:nvPr/>
          </p:nvPicPr>
          <p:blipFill>
            <a:blip r:embed="rId2"/>
            <a:stretch>
              <a:fillRect/>
            </a:stretch>
          </p:blipFill>
          <p:spPr>
            <a:xfrm>
              <a:off x="1322576" y="1350101"/>
              <a:ext cx="9546847" cy="4901219"/>
            </a:xfrm>
            <a:prstGeom prst="rect">
              <a:avLst/>
            </a:prstGeom>
          </p:spPr>
        </p:pic>
        <p:sp>
          <p:nvSpPr>
            <p:cNvPr id="4" name="مستطيل 3"/>
            <p:cNvSpPr/>
            <p:nvPr/>
          </p:nvSpPr>
          <p:spPr>
            <a:xfrm>
              <a:off x="9482530" y="5845102"/>
              <a:ext cx="1255829" cy="291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266127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7" name="صورة 6"/>
          <p:cNvPicPr>
            <a:picLocks noChangeAspect="1"/>
          </p:cNvPicPr>
          <p:nvPr/>
        </p:nvPicPr>
        <p:blipFill>
          <a:blip r:embed="rId2"/>
          <a:stretch>
            <a:fillRect/>
          </a:stretch>
        </p:blipFill>
        <p:spPr>
          <a:xfrm>
            <a:off x="2000714" y="1581911"/>
            <a:ext cx="8190571" cy="4389121"/>
          </a:xfrm>
          <a:prstGeom prst="rect">
            <a:avLst/>
          </a:prstGeom>
        </p:spPr>
      </p:pic>
    </p:spTree>
    <p:extLst>
      <p:ext uri="{BB962C8B-B14F-4D97-AF65-F5344CB8AC3E}">
        <p14:creationId xmlns:p14="http://schemas.microsoft.com/office/powerpoint/2010/main" val="3517973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a:bodyPr>
          <a:lstStyle/>
          <a:p>
            <a:pPr>
              <a:lnSpc>
                <a:spcPct val="150000"/>
              </a:lnSpc>
              <a:buFont typeface="Wingdings" panose="05000000000000000000" pitchFamily="2" charset="2"/>
              <a:buChar char="Ø"/>
            </a:pPr>
            <a:r>
              <a:rPr lang="en-GB" sz="1600" dirty="0">
                <a:solidFill>
                  <a:schemeClr val="tx1"/>
                </a:solidFill>
                <a:latin typeface="Arial" panose="020B0604020202020204" pitchFamily="34" charset="0"/>
                <a:cs typeface="Arial" panose="020B0604020202020204" pitchFamily="34" charset="0"/>
              </a:rPr>
              <a:t>The dominance of JavaScript and HTML/CSS and the adoption of MySQL as the leading database management system</a:t>
            </a:r>
          </a:p>
          <a:p>
            <a:pPr>
              <a:lnSpc>
                <a:spcPct val="150000"/>
              </a:lnSpc>
              <a:buFont typeface="Wingdings" panose="05000000000000000000" pitchFamily="2" charset="2"/>
              <a:buChar char="Ø"/>
            </a:pPr>
            <a:r>
              <a:rPr lang="en-GB" sz="1600" dirty="0">
                <a:solidFill>
                  <a:schemeClr val="tx1"/>
                </a:solidFill>
                <a:latin typeface="Arial" panose="020B0604020202020204" pitchFamily="34" charset="0"/>
                <a:cs typeface="Arial" panose="020B0604020202020204" pitchFamily="34" charset="0"/>
              </a:rPr>
              <a:t>Highlights the central role of web development in the programming landscape</a:t>
            </a:r>
          </a:p>
          <a:p>
            <a:pPr>
              <a:lnSpc>
                <a:spcPct val="150000"/>
              </a:lnSpc>
              <a:buFont typeface="Wingdings" panose="05000000000000000000" pitchFamily="2" charset="2"/>
              <a:buChar char="Ø"/>
            </a:pPr>
            <a:r>
              <a:rPr lang="en-GB" sz="1600" dirty="0">
                <a:solidFill>
                  <a:schemeClr val="tx1"/>
                </a:solidFill>
                <a:latin typeface="Arial" panose="020B0604020202020204" pitchFamily="34" charset="0"/>
                <a:cs typeface="Arial" panose="020B0604020202020204" pitchFamily="34" charset="0"/>
              </a:rPr>
              <a:t>Opens up discussions on the significance of client-side scripting and styling, trends in web development frameworks, and the evolving nature of web technologies </a:t>
            </a: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1130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62500" lnSpcReduction="20000"/>
          </a:bodyPr>
          <a:lstStyle/>
          <a:p>
            <a:pPr marL="0" indent="0" algn="ctr">
              <a:buNone/>
            </a:pPr>
            <a:r>
              <a:rPr lang="en-US" sz="4200" b="1" dirty="0">
                <a:solidFill>
                  <a:schemeClr val="accent2">
                    <a:lumMod val="75000"/>
                  </a:schemeClr>
                </a:solidFill>
                <a:latin typeface="Arial" panose="020B0604020202020204" pitchFamily="34" charset="0"/>
                <a:cs typeface="Arial" panose="020B0604020202020204" pitchFamily="34" charset="0"/>
              </a:rPr>
              <a:t>Findings</a:t>
            </a:r>
          </a:p>
          <a:p>
            <a:pPr marL="0" indent="0">
              <a:lnSpc>
                <a:spcPct val="170000"/>
              </a:lnSpc>
              <a:buNone/>
            </a:pPr>
            <a:endParaRPr lang="en-US" dirty="0"/>
          </a:p>
          <a:p>
            <a:pPr>
              <a:lnSpc>
                <a:spcPct val="120000"/>
              </a:lnSpc>
              <a:buFont typeface="Wingdings" panose="05000000000000000000" pitchFamily="2" charset="2"/>
              <a:buChar char="Ø"/>
            </a:pPr>
            <a:r>
              <a:rPr lang="en-GB" sz="2600" b="1" dirty="0" smtClean="0">
                <a:solidFill>
                  <a:schemeClr val="tx1"/>
                </a:solidFill>
                <a:latin typeface="Arial" panose="020B0604020202020204" pitchFamily="34" charset="0"/>
                <a:cs typeface="Arial" panose="020B0604020202020204" pitchFamily="34" charset="0"/>
              </a:rPr>
              <a:t>Technology </a:t>
            </a:r>
            <a:r>
              <a:rPr lang="en-GB" sz="2600" b="1" dirty="0">
                <a:solidFill>
                  <a:schemeClr val="tx1"/>
                </a:solidFill>
                <a:latin typeface="Arial" panose="020B0604020202020204" pitchFamily="34" charset="0"/>
                <a:cs typeface="Arial" panose="020B0604020202020204" pitchFamily="34" charset="0"/>
              </a:rPr>
              <a:t>Trends: </a:t>
            </a:r>
            <a:r>
              <a:rPr lang="en-GB" sz="2600" dirty="0">
                <a:solidFill>
                  <a:schemeClr val="tx1"/>
                </a:solidFill>
                <a:latin typeface="Arial" panose="020B0604020202020204" pitchFamily="34" charset="0"/>
                <a:cs typeface="Arial" panose="020B0604020202020204" pitchFamily="34" charset="0"/>
              </a:rPr>
              <a:t>The dominance of JavaScript and HTML/CSS underscores the importance of staying updated with technology trends in web development</a:t>
            </a:r>
            <a:r>
              <a:rPr lang="en-GB" sz="2600" dirty="0" smtClean="0">
                <a:solidFill>
                  <a:schemeClr val="tx1"/>
                </a:solidFill>
                <a:latin typeface="Arial" panose="020B0604020202020204" pitchFamily="34" charset="0"/>
                <a:cs typeface="Arial" panose="020B0604020202020204" pitchFamily="34" charset="0"/>
              </a:rPr>
              <a:t>.</a:t>
            </a:r>
          </a:p>
          <a:p>
            <a:pPr>
              <a:lnSpc>
                <a:spcPct val="120000"/>
              </a:lnSpc>
              <a:buFont typeface="Wingdings" panose="05000000000000000000" pitchFamily="2" charset="2"/>
              <a:buChar char="Ø"/>
            </a:pPr>
            <a:r>
              <a:rPr lang="en-GB" sz="2600" b="1" dirty="0" smtClean="0">
                <a:solidFill>
                  <a:schemeClr val="tx1"/>
                </a:solidFill>
                <a:latin typeface="Arial" panose="020B0604020202020204" pitchFamily="34" charset="0"/>
                <a:cs typeface="Arial" panose="020B0604020202020204" pitchFamily="34" charset="0"/>
              </a:rPr>
              <a:t>Data </a:t>
            </a:r>
            <a:r>
              <a:rPr lang="en-GB" sz="2600" b="1" dirty="0">
                <a:solidFill>
                  <a:schemeClr val="tx1"/>
                </a:solidFill>
                <a:latin typeface="Arial" panose="020B0604020202020204" pitchFamily="34" charset="0"/>
                <a:cs typeface="Arial" panose="020B0604020202020204" pitchFamily="34" charset="0"/>
              </a:rPr>
              <a:t>Management: </a:t>
            </a:r>
            <a:r>
              <a:rPr lang="en-GB" sz="2600" dirty="0">
                <a:solidFill>
                  <a:schemeClr val="tx1"/>
                </a:solidFill>
                <a:latin typeface="Arial" panose="020B0604020202020204" pitchFamily="34" charset="0"/>
                <a:cs typeface="Arial" panose="020B0604020202020204" pitchFamily="34" charset="0"/>
              </a:rPr>
              <a:t>The prevalence of MySQL, PostgreSQL, and Microsoft SQL Server highlights the critical role of effective data management in software development</a:t>
            </a:r>
            <a:r>
              <a:rPr lang="en-GB" sz="2600" dirty="0" smtClean="0">
                <a:solidFill>
                  <a:schemeClr val="tx1"/>
                </a:solidFill>
                <a:latin typeface="Arial" panose="020B0604020202020204" pitchFamily="34" charset="0"/>
                <a:cs typeface="Arial" panose="020B0604020202020204" pitchFamily="34" charset="0"/>
              </a:rPr>
              <a: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62500" lnSpcReduction="20000"/>
          </a:bodyPr>
          <a:lstStyle/>
          <a:p>
            <a:pPr marL="0" indent="0" algn="ctr">
              <a:buNone/>
            </a:pPr>
            <a:r>
              <a:rPr lang="en-US" sz="4200" b="1" dirty="0">
                <a:solidFill>
                  <a:schemeClr val="accent2">
                    <a:lumMod val="75000"/>
                  </a:schemeClr>
                </a:solidFill>
                <a:latin typeface="Arial" panose="020B0604020202020204" pitchFamily="34" charset="0"/>
                <a:cs typeface="Arial" panose="020B0604020202020204" pitchFamily="34" charset="0"/>
              </a:rPr>
              <a:t>Implications</a:t>
            </a:r>
          </a:p>
          <a:p>
            <a:pPr marL="0" indent="0">
              <a:buNone/>
            </a:pPr>
            <a:endParaRPr lang="en-US" dirty="0"/>
          </a:p>
          <a:p>
            <a:pPr>
              <a:lnSpc>
                <a:spcPct val="120000"/>
              </a:lnSpc>
              <a:buFont typeface="Wingdings" panose="05000000000000000000" pitchFamily="2" charset="2"/>
              <a:buChar char="Ø"/>
            </a:pPr>
            <a:r>
              <a:rPr lang="en-GB" sz="2500" b="1" dirty="0">
                <a:solidFill>
                  <a:schemeClr val="tx1"/>
                </a:solidFill>
                <a:latin typeface="Arial" panose="020B0604020202020204" pitchFamily="34" charset="0"/>
                <a:cs typeface="Arial" panose="020B0604020202020204" pitchFamily="34" charset="0"/>
              </a:rPr>
              <a:t>Web Dominance: </a:t>
            </a:r>
            <a:r>
              <a:rPr lang="en-GB" sz="2500" dirty="0">
                <a:solidFill>
                  <a:schemeClr val="tx1"/>
                </a:solidFill>
                <a:latin typeface="Arial" panose="020B0604020202020204" pitchFamily="34" charset="0"/>
                <a:cs typeface="Arial" panose="020B0604020202020204" pitchFamily="34" charset="0"/>
              </a:rPr>
              <a:t>The widespread usage of JavaScript and HTML/CSS indicates the dominance of web development in the programming ecosystem, reflecting the growing importance of online platforms and digital experiences.</a:t>
            </a:r>
          </a:p>
          <a:p>
            <a:pPr>
              <a:lnSpc>
                <a:spcPct val="120000"/>
              </a:lnSpc>
              <a:buFont typeface="Wingdings" panose="05000000000000000000" pitchFamily="2" charset="2"/>
              <a:buChar char="Ø"/>
            </a:pPr>
            <a:r>
              <a:rPr lang="en-GB" sz="2500" b="1" dirty="0">
                <a:solidFill>
                  <a:schemeClr val="tx1"/>
                </a:solidFill>
                <a:latin typeface="Arial" panose="020B0604020202020204" pitchFamily="34" charset="0"/>
                <a:cs typeface="Arial" panose="020B0604020202020204" pitchFamily="34" charset="0"/>
              </a:rPr>
              <a:t>Database Diversity: </a:t>
            </a:r>
            <a:r>
              <a:rPr lang="en-GB" sz="2500" dirty="0">
                <a:solidFill>
                  <a:schemeClr val="tx1"/>
                </a:solidFill>
                <a:latin typeface="Arial" panose="020B0604020202020204" pitchFamily="34" charset="0"/>
                <a:cs typeface="Arial" panose="020B0604020202020204" pitchFamily="34" charset="0"/>
              </a:rPr>
              <a:t>The variety of database management systems used highlights the importance of flexibility and adaptability in data storage solutions. Organizations must consider factors such as data structure, scalability, and performance when selecting a database system</a:t>
            </a:r>
            <a:r>
              <a:rPr lang="en-GB" sz="2500" dirty="0" smtClean="0">
                <a:solidFill>
                  <a:schemeClr val="tx1"/>
                </a:solidFill>
                <a:latin typeface="Arial" panose="020B0604020202020204" pitchFamily="34" charset="0"/>
                <a:cs typeface="Arial" panose="020B0604020202020204" pitchFamily="34" charset="0"/>
              </a:rPr>
              <a:t>.</a:t>
            </a:r>
            <a:endParaRPr lang="en-GB" sz="25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pPr>
              <a:buFont typeface="Wingdings" panose="05000000000000000000" pitchFamily="2" charset="2"/>
              <a:buChar char="Ø"/>
            </a:pPr>
            <a:r>
              <a:rPr lang="en-GB" sz="1600" dirty="0">
                <a:solidFill>
                  <a:schemeClr val="tx1"/>
                </a:solidFill>
                <a:latin typeface="Arial" panose="020B0604020202020204" pitchFamily="34" charset="0"/>
                <a:cs typeface="Arial" panose="020B0604020202020204" pitchFamily="34" charset="0"/>
              </a:rPr>
              <a:t>The findings underscore the dynamic nature of the programming landscape and the critical role of technology in driving innovation across industries. </a:t>
            </a:r>
            <a:endParaRPr lang="en-GB" sz="16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GB" sz="1600" dirty="0" smtClean="0">
                <a:solidFill>
                  <a:schemeClr val="tx1"/>
                </a:solidFill>
                <a:latin typeface="Arial" panose="020B0604020202020204" pitchFamily="34" charset="0"/>
                <a:cs typeface="Arial" panose="020B0604020202020204" pitchFamily="34" charset="0"/>
              </a:rPr>
              <a:t> </a:t>
            </a:r>
            <a:r>
              <a:rPr lang="en-GB" sz="1600" dirty="0">
                <a:solidFill>
                  <a:schemeClr val="tx1"/>
                </a:solidFill>
                <a:latin typeface="Arial" panose="020B0604020202020204" pitchFamily="34" charset="0"/>
                <a:cs typeface="Arial" panose="020B0604020202020204" pitchFamily="34" charset="0"/>
              </a:rPr>
              <a:t>As developers navigate this ever-changing terrain, </a:t>
            </a:r>
          </a:p>
          <a:p>
            <a:pPr>
              <a:buFont typeface="Courier New" panose="02070309020205020404" pitchFamily="49" charset="0"/>
              <a:buChar char="o"/>
            </a:pPr>
            <a:r>
              <a:rPr lang="en-GB" sz="1600" dirty="0" smtClean="0">
                <a:solidFill>
                  <a:schemeClr val="tx1"/>
                </a:solidFill>
                <a:latin typeface="Arial" panose="020B0604020202020204" pitchFamily="34" charset="0"/>
                <a:cs typeface="Arial" panose="020B0604020202020204" pitchFamily="34" charset="0"/>
              </a:rPr>
              <a:t>a </a:t>
            </a:r>
            <a:r>
              <a:rPr lang="en-GB" sz="1600" dirty="0">
                <a:solidFill>
                  <a:schemeClr val="tx1"/>
                </a:solidFill>
                <a:latin typeface="Arial" panose="020B0604020202020204" pitchFamily="34" charset="0"/>
                <a:cs typeface="Arial" panose="020B0604020202020204" pitchFamily="34" charset="0"/>
              </a:rPr>
              <a:t>keen understanding of diverse programming </a:t>
            </a:r>
            <a:r>
              <a:rPr lang="en-GB" sz="1600" dirty="0" smtClean="0">
                <a:solidFill>
                  <a:schemeClr val="tx1"/>
                </a:solidFill>
                <a:latin typeface="Arial" panose="020B0604020202020204" pitchFamily="34" charset="0"/>
                <a:cs typeface="Arial" panose="020B0604020202020204" pitchFamily="34" charset="0"/>
              </a:rPr>
              <a:t>languages.</a:t>
            </a:r>
          </a:p>
          <a:p>
            <a:pPr>
              <a:buFont typeface="Courier New" panose="02070309020205020404" pitchFamily="49" charset="0"/>
              <a:buChar char="o"/>
            </a:pPr>
            <a:r>
              <a:rPr lang="en-GB" sz="1600" dirty="0" smtClean="0">
                <a:solidFill>
                  <a:schemeClr val="tx1"/>
                </a:solidFill>
                <a:latin typeface="Arial" panose="020B0604020202020204" pitchFamily="34" charset="0"/>
                <a:cs typeface="Arial" panose="020B0604020202020204" pitchFamily="34" charset="0"/>
              </a:rPr>
              <a:t> </a:t>
            </a:r>
            <a:r>
              <a:rPr lang="en-GB" sz="1600" dirty="0">
                <a:solidFill>
                  <a:schemeClr val="tx1"/>
                </a:solidFill>
                <a:latin typeface="Arial" panose="020B0604020202020204" pitchFamily="34" charset="0"/>
                <a:cs typeface="Arial" panose="020B0604020202020204" pitchFamily="34" charset="0"/>
              </a:rPr>
              <a:t>database systems becomes essential to meet the demands of modern </a:t>
            </a:r>
            <a:r>
              <a:rPr lang="en-GB" sz="1600" dirty="0" smtClean="0">
                <a:solidFill>
                  <a:schemeClr val="tx1"/>
                </a:solidFill>
                <a:latin typeface="Arial" panose="020B0604020202020204" pitchFamily="34" charset="0"/>
                <a:cs typeface="Arial" panose="020B0604020202020204" pitchFamily="34" charset="0"/>
              </a:rPr>
              <a:t>applications. </a:t>
            </a:r>
          </a:p>
          <a:p>
            <a:pPr>
              <a:buFont typeface="Courier New" panose="02070309020205020404" pitchFamily="49" charset="0"/>
              <a:buChar char="o"/>
            </a:pPr>
            <a:r>
              <a:rPr lang="en-GB" sz="1600" dirty="0" smtClean="0">
                <a:solidFill>
                  <a:schemeClr val="tx1"/>
                </a:solidFill>
                <a:latin typeface="Arial" panose="020B0604020202020204" pitchFamily="34" charset="0"/>
                <a:cs typeface="Arial" panose="020B0604020202020204" pitchFamily="34" charset="0"/>
              </a:rPr>
              <a:t>ensure </a:t>
            </a:r>
            <a:r>
              <a:rPr lang="en-GB" sz="1600" dirty="0">
                <a:solidFill>
                  <a:schemeClr val="tx1"/>
                </a:solidFill>
                <a:latin typeface="Arial" panose="020B0604020202020204" pitchFamily="34" charset="0"/>
                <a:cs typeface="Arial" panose="020B0604020202020204" pitchFamily="34" charset="0"/>
              </a:rPr>
              <a:t>optimal outcomes in software development projects. </a:t>
            </a:r>
            <a:endParaRPr lang="en-US" sz="1600" dirty="0">
              <a:solidFill>
                <a:schemeClr val="tx1"/>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452851" y="2612627"/>
            <a:ext cx="6809509" cy="1668971"/>
          </a:xfrm>
        </p:spPr>
        <p:txBody>
          <a:bodyPr>
            <a:normAutofit/>
          </a:bodyPr>
          <a:lstStyle/>
          <a:p>
            <a:r>
              <a:rPr lang="en-GB" sz="1800" dirty="0">
                <a:solidFill>
                  <a:schemeClr val="tx1"/>
                </a:solidFill>
              </a:rPr>
              <a:t>Compare Language </a:t>
            </a:r>
            <a:r>
              <a:rPr lang="en-GB" sz="1800" dirty="0" smtClean="0">
                <a:solidFill>
                  <a:schemeClr val="tx1"/>
                </a:solidFill>
              </a:rPr>
              <a:t>Usage</a:t>
            </a:r>
          </a:p>
          <a:p>
            <a:r>
              <a:rPr lang="en-GB" sz="1800" dirty="0">
                <a:solidFill>
                  <a:schemeClr val="tx1"/>
                </a:solidFill>
              </a:rPr>
              <a:t>Compare Platform </a:t>
            </a:r>
            <a:r>
              <a:rPr lang="en-GB" sz="1800" dirty="0" smtClean="0">
                <a:solidFill>
                  <a:schemeClr val="tx1"/>
                </a:solidFill>
              </a:rPr>
              <a:t>Usage</a:t>
            </a:r>
          </a:p>
          <a:p>
            <a:r>
              <a:rPr lang="en-US" sz="1800" dirty="0">
                <a:solidFill>
                  <a:schemeClr val="tx1"/>
                </a:solidFill>
              </a:rPr>
              <a:t>POPULAR </a:t>
            </a:r>
            <a:r>
              <a:rPr lang="en-US" sz="1800" dirty="0" smtClean="0">
                <a:solidFill>
                  <a:schemeClr val="tx1"/>
                </a:solidFill>
              </a:rPr>
              <a:t>LANGUAGES</a:t>
            </a:r>
          </a:p>
          <a:p>
            <a:r>
              <a:rPr lang="en-GB" sz="1800" dirty="0">
                <a:solidFill>
                  <a:schemeClr val="tx1"/>
                </a:solidFill>
              </a:rPr>
              <a:t>Top 5 databases that Respondents</a:t>
            </a:r>
            <a:endParaRPr lang="en-US" sz="1800" dirty="0">
              <a:solidFill>
                <a:schemeClr val="tx1"/>
              </a:solidFill>
            </a:endParaRP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10745448" cy="1325563"/>
          </a:xfrm>
        </p:spPr>
        <p:txBody>
          <a:bodyPr anchor="ctr">
            <a:normAutofit/>
          </a:bodyPr>
          <a:lstStyle/>
          <a:p>
            <a:r>
              <a:rPr lang="en-GB" dirty="0" smtClean="0"/>
              <a:t>Compare </a:t>
            </a:r>
            <a:r>
              <a:rPr lang="en-GB" dirty="0"/>
              <a:t>Language</a:t>
            </a:r>
            <a:r>
              <a:rPr lang="en-GB" dirty="0" smtClean="0"/>
              <a:t> </a:t>
            </a:r>
            <a:r>
              <a:rPr lang="en-GB" dirty="0"/>
              <a:t>Usage</a:t>
            </a:r>
            <a:endParaRPr lang="en-US" dirty="0"/>
          </a:p>
        </p:txBody>
      </p:sp>
      <p:pic>
        <p:nvPicPr>
          <p:cNvPr id="4" name="chart"/>
          <p:cNvPicPr>
            <a:picLocks noChangeAspect="1"/>
          </p:cNvPicPr>
          <p:nvPr/>
        </p:nvPicPr>
        <p:blipFill>
          <a:blip r:embed="rId2"/>
          <a:stretch>
            <a:fillRect/>
          </a:stretch>
        </p:blipFill>
        <p:spPr>
          <a:xfrm>
            <a:off x="349861" y="2152755"/>
            <a:ext cx="4085637" cy="3101130"/>
          </a:xfrm>
          <a:prstGeom prst="rect">
            <a:avLst/>
          </a:prstGeom>
        </p:spPr>
      </p:pic>
      <p:pic>
        <p:nvPicPr>
          <p:cNvPr id="3" name="صورة 2"/>
          <p:cNvPicPr>
            <a:picLocks noChangeAspect="1"/>
          </p:cNvPicPr>
          <p:nvPr/>
        </p:nvPicPr>
        <p:blipFill>
          <a:blip r:embed="rId3"/>
          <a:stretch>
            <a:fillRect/>
          </a:stretch>
        </p:blipFill>
        <p:spPr>
          <a:xfrm>
            <a:off x="7235293" y="2152755"/>
            <a:ext cx="4085637" cy="3101130"/>
          </a:xfrm>
          <a:prstGeom prst="rect">
            <a:avLst/>
          </a:prstGeom>
        </p:spPr>
      </p:pic>
      <p:cxnSp>
        <p:nvCxnSpPr>
          <p:cNvPr id="6" name="رابط مستقيم 5"/>
          <p:cNvCxnSpPr/>
          <p:nvPr/>
        </p:nvCxnSpPr>
        <p:spPr>
          <a:xfrm>
            <a:off x="5910972" y="2176272"/>
            <a:ext cx="0" cy="2520000"/>
          </a:xfrm>
          <a:prstGeom prst="line">
            <a:avLst/>
          </a:prstGeom>
          <a:ln w="19050">
            <a:solidFill>
              <a:srgbClr val="0E659B"/>
            </a:solidFill>
            <a:prstDash val="soli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18677" y="1679715"/>
            <a:ext cx="3016821" cy="501939"/>
          </a:xfrm>
        </p:spPr>
        <p:txBody>
          <a:bodyPr>
            <a:normAutofit fontScale="62500" lnSpcReduction="20000"/>
          </a:bodyPr>
          <a:lstStyle/>
          <a:p>
            <a:pPr marL="0" indent="0" algn="ctr">
              <a:buNone/>
            </a:pPr>
            <a:r>
              <a:rPr lang="en-US" dirty="0" smtClean="0"/>
              <a:t>Current Year -2019-</a:t>
            </a:r>
            <a:endParaRPr lang="en-US" dirty="0">
              <a:latin typeface="Arial" panose="020B0604020202020204" pitchFamily="34" charset="0"/>
              <a:cs typeface="Arial" panose="020B0604020202020204" pitchFamily="34" charset="0"/>
            </a:endParaRPr>
          </a:p>
        </p:txBody>
      </p:sp>
      <p:sp>
        <p:nvSpPr>
          <p:cNvPr id="9"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504486" y="1679715"/>
            <a:ext cx="2212281" cy="501939"/>
          </a:xfrm>
        </p:spPr>
        <p:txBody>
          <a:bodyPr>
            <a:normAutofit fontScale="62500" lnSpcReduction="20000"/>
          </a:bodyPr>
          <a:lstStyle/>
          <a:p>
            <a:pPr marL="0" indent="0" algn="ctr">
              <a:buNone/>
            </a:pPr>
            <a:r>
              <a:rPr lang="en-US" dirty="0">
                <a:latin typeface="Arial" panose="020B0604020202020204" pitchFamily="34" charset="0"/>
                <a:cs typeface="Arial" panose="020B0604020202020204" pitchFamily="34" charset="0"/>
              </a:rPr>
              <a:t>Next </a:t>
            </a:r>
            <a:r>
              <a:rPr lang="en-US" dirty="0" smtClean="0">
                <a:latin typeface="Arial" panose="020B0604020202020204" pitchFamily="34" charset="0"/>
                <a:cs typeface="Arial" panose="020B0604020202020204" pitchFamily="34" charset="0"/>
              </a:rPr>
              <a:t>Year -2020-</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smtClean="0">
                <a:solidFill>
                  <a:schemeClr val="tx1"/>
                </a:solidFill>
                <a:latin typeface="Arial" panose="020B0604020202020204" pitchFamily="34" charset="0"/>
                <a:cs typeface="Arial" panose="020B0604020202020204" pitchFamily="34" charset="0"/>
              </a:rPr>
              <a:t>Executive summary</a:t>
            </a:r>
          </a:p>
          <a:p>
            <a:r>
              <a:rPr lang="en-US" sz="2200" dirty="0" smtClean="0">
                <a:solidFill>
                  <a:schemeClr val="tx1"/>
                </a:solidFill>
                <a:latin typeface="Arial" panose="020B0604020202020204" pitchFamily="34" charset="0"/>
                <a:cs typeface="Arial" panose="020B0604020202020204" pitchFamily="34" charset="0"/>
              </a:rPr>
              <a:t>Introduction</a:t>
            </a:r>
          </a:p>
          <a:p>
            <a:r>
              <a:rPr lang="en-US" sz="2200" dirty="0" smtClean="0">
                <a:solidFill>
                  <a:schemeClr val="tx1"/>
                </a:solidFill>
                <a:latin typeface="Arial" panose="020B0604020202020204" pitchFamily="34" charset="0"/>
                <a:cs typeface="Arial" panose="020B0604020202020204" pitchFamily="34" charset="0"/>
              </a:rPr>
              <a:t>Methodology</a:t>
            </a:r>
          </a:p>
          <a:p>
            <a:r>
              <a:rPr lang="en-US" sz="2200" dirty="0" smtClean="0">
                <a:solidFill>
                  <a:schemeClr val="tx1"/>
                </a:solidFill>
                <a:latin typeface="Arial" panose="020B0604020202020204" pitchFamily="34" charset="0"/>
                <a:cs typeface="Arial" panose="020B0604020202020204" pitchFamily="34" charset="0"/>
              </a:rPr>
              <a:t>Results</a:t>
            </a:r>
          </a:p>
          <a:p>
            <a:pPr lvl="1"/>
            <a:r>
              <a:rPr lang="en-US" sz="1800" dirty="0" smtClean="0">
                <a:solidFill>
                  <a:schemeClr val="tx1"/>
                </a:solidFill>
                <a:latin typeface="Arial" panose="020B0604020202020204" pitchFamily="34" charset="0"/>
                <a:cs typeface="Arial" panose="020B0604020202020204" pitchFamily="34" charset="0"/>
              </a:rPr>
              <a:t>Visualization – charts</a:t>
            </a:r>
          </a:p>
          <a:p>
            <a:pPr lvl="1"/>
            <a:r>
              <a:rPr lang="en-US" sz="1800" dirty="0" smtClean="0">
                <a:solidFill>
                  <a:schemeClr val="tx1"/>
                </a:solidFill>
                <a:latin typeface="Arial" panose="020B0604020202020204" pitchFamily="34" charset="0"/>
                <a:cs typeface="Arial" panose="020B0604020202020204" pitchFamily="34" charset="0"/>
              </a:rPr>
              <a:t>Dashboard</a:t>
            </a:r>
          </a:p>
          <a:p>
            <a:r>
              <a:rPr lang="en-US" sz="2200" dirty="0" smtClean="0">
                <a:solidFill>
                  <a:schemeClr val="tx1"/>
                </a:solidFill>
                <a:latin typeface="Arial" panose="020B0604020202020204" pitchFamily="34" charset="0"/>
                <a:cs typeface="Arial" panose="020B0604020202020204" pitchFamily="34" charset="0"/>
              </a:rPr>
              <a:t>Discussion</a:t>
            </a:r>
          </a:p>
          <a:p>
            <a:pPr lvl="1"/>
            <a:r>
              <a:rPr lang="en-US" sz="1800" dirty="0" smtClean="0">
                <a:solidFill>
                  <a:schemeClr val="tx1"/>
                </a:solidFill>
                <a:latin typeface="Arial" panose="020B0604020202020204" pitchFamily="34" charset="0"/>
                <a:cs typeface="Arial" panose="020B0604020202020204" pitchFamily="34" charset="0"/>
              </a:rPr>
              <a:t>Findings &amp; implications</a:t>
            </a:r>
          </a:p>
          <a:p>
            <a:r>
              <a:rPr lang="en-US" sz="2200" dirty="0" smtClean="0">
                <a:solidFill>
                  <a:schemeClr val="tx1"/>
                </a:solidFill>
                <a:latin typeface="Arial" panose="020B0604020202020204" pitchFamily="34" charset="0"/>
                <a:cs typeface="Arial" panose="020B0604020202020204" pitchFamily="34" charset="0"/>
              </a:rPr>
              <a:t>Conclusion</a:t>
            </a:r>
          </a:p>
          <a:p>
            <a:r>
              <a:rPr lang="en-US" sz="2200" dirty="0" smtClean="0">
                <a:solidFill>
                  <a:schemeClr val="tx1"/>
                </a:solidFill>
                <a:latin typeface="Arial" panose="020B0604020202020204" pitchFamily="34" charset="0"/>
                <a:cs typeface="Arial" panose="020B0604020202020204" pitchFamily="34" charset="0"/>
              </a:rPr>
              <a:t>Appendix</a:t>
            </a:r>
            <a:endParaRPr lang="en-US" sz="22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365125"/>
            <a:ext cx="10884408" cy="1325563"/>
          </a:xfrm>
        </p:spPr>
        <p:txBody>
          <a:bodyPr>
            <a:normAutofit/>
          </a:bodyPr>
          <a:lstStyle/>
          <a:p>
            <a:r>
              <a:rPr lang="en-GB" sz="3200" dirty="0"/>
              <a:t>Compare Platform</a:t>
            </a:r>
            <a:r>
              <a:rPr lang="en-GB" sz="3200" dirty="0" smtClean="0"/>
              <a:t> Usage</a:t>
            </a:r>
            <a:endParaRPr lang="en-GB" sz="3200" dirty="0"/>
          </a:p>
        </p:txBody>
      </p:sp>
      <p:pic>
        <p:nvPicPr>
          <p:cNvPr id="8" name="صورة 7"/>
          <p:cNvPicPr>
            <a:picLocks noChangeAspect="1"/>
          </p:cNvPicPr>
          <p:nvPr/>
        </p:nvPicPr>
        <p:blipFill>
          <a:blip r:embed="rId2"/>
          <a:stretch>
            <a:fillRect/>
          </a:stretch>
        </p:blipFill>
        <p:spPr>
          <a:xfrm>
            <a:off x="644471" y="1955863"/>
            <a:ext cx="3945817" cy="4305811"/>
          </a:xfrm>
          <a:prstGeom prst="rect">
            <a:avLst/>
          </a:prstGeom>
        </p:spPr>
      </p:pic>
      <p:pic>
        <p:nvPicPr>
          <p:cNvPr id="9" name="صورة 8"/>
          <p:cNvPicPr>
            <a:picLocks noChangeAspect="1"/>
          </p:cNvPicPr>
          <p:nvPr/>
        </p:nvPicPr>
        <p:blipFill>
          <a:blip r:embed="rId3"/>
          <a:stretch>
            <a:fillRect/>
          </a:stretch>
        </p:blipFill>
        <p:spPr>
          <a:xfrm>
            <a:off x="7493327" y="1955863"/>
            <a:ext cx="3945817" cy="4305811"/>
          </a:xfrm>
          <a:prstGeom prst="rect">
            <a:avLst/>
          </a:prstGeom>
        </p:spPr>
      </p:pic>
      <p:cxnSp>
        <p:nvCxnSpPr>
          <p:cNvPr id="10" name="رابط مستقيم 9"/>
          <p:cNvCxnSpPr/>
          <p:nvPr/>
        </p:nvCxnSpPr>
        <p:spPr>
          <a:xfrm>
            <a:off x="5910972" y="2185416"/>
            <a:ext cx="0" cy="2520000"/>
          </a:xfrm>
          <a:prstGeom prst="line">
            <a:avLst/>
          </a:prstGeom>
          <a:ln w="19050">
            <a:solidFill>
              <a:srgbClr val="0E659B"/>
            </a:solidFill>
            <a:prstDash val="solid"/>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190077" y="1572306"/>
            <a:ext cx="3016821" cy="501939"/>
          </a:xfrm>
        </p:spPr>
        <p:txBody>
          <a:bodyPr>
            <a:normAutofit fontScale="62500" lnSpcReduction="20000"/>
          </a:bodyPr>
          <a:lstStyle/>
          <a:p>
            <a:pPr marL="0" indent="0" algn="ctr">
              <a:buNone/>
            </a:pPr>
            <a:r>
              <a:rPr lang="en-US" dirty="0" smtClean="0"/>
              <a:t>Current Year -2019-</a:t>
            </a:r>
            <a:endParaRPr lang="en-US" dirty="0">
              <a:latin typeface="Arial" panose="020B0604020202020204" pitchFamily="34" charset="0"/>
              <a:cs typeface="Arial" panose="020B0604020202020204" pitchFamily="34" charset="0"/>
            </a:endParaRPr>
          </a:p>
        </p:txBody>
      </p:sp>
      <p:sp>
        <p:nvSpPr>
          <p:cNvPr id="1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607221" y="1572306"/>
            <a:ext cx="2212281" cy="501939"/>
          </a:xfrm>
        </p:spPr>
        <p:txBody>
          <a:bodyPr>
            <a:normAutofit fontScale="62500" lnSpcReduction="20000"/>
          </a:bodyPr>
          <a:lstStyle/>
          <a:p>
            <a:pPr marL="0" indent="0" algn="ctr">
              <a:buNone/>
            </a:pPr>
            <a:r>
              <a:rPr lang="en-US" dirty="0">
                <a:latin typeface="Arial" panose="020B0604020202020204" pitchFamily="34" charset="0"/>
                <a:cs typeface="Arial" panose="020B0604020202020204" pitchFamily="34" charset="0"/>
              </a:rPr>
              <a:t>Next </a:t>
            </a:r>
            <a:r>
              <a:rPr lang="en-US" dirty="0" smtClean="0">
                <a:latin typeface="Arial" panose="020B0604020202020204" pitchFamily="34" charset="0"/>
                <a:cs typeface="Arial" panose="020B0604020202020204" pitchFamily="34" charset="0"/>
              </a:rPr>
              <a:t>Year -2020-</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7310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5" name="صورة 4"/>
          <p:cNvPicPr>
            <a:picLocks noChangeAspect="1"/>
          </p:cNvPicPr>
          <p:nvPr/>
        </p:nvPicPr>
        <p:blipFill>
          <a:blip r:embed="rId2"/>
          <a:stretch>
            <a:fillRect/>
          </a:stretch>
        </p:blipFill>
        <p:spPr>
          <a:xfrm>
            <a:off x="1695106" y="1523691"/>
            <a:ext cx="8619326" cy="4757217"/>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GB" dirty="0" smtClean="0"/>
              <a:t>Top 5 databases that Respondents</a:t>
            </a:r>
            <a:endParaRPr lang="en-GB" dirty="0"/>
          </a:p>
        </p:txBody>
      </p:sp>
      <p:pic>
        <p:nvPicPr>
          <p:cNvPr id="6" name="صورة 5"/>
          <p:cNvPicPr>
            <a:picLocks noChangeAspect="1"/>
          </p:cNvPicPr>
          <p:nvPr/>
        </p:nvPicPr>
        <p:blipFill>
          <a:blip r:embed="rId2">
            <a:clrChange>
              <a:clrFrom>
                <a:srgbClr val="FFFFFF"/>
              </a:clrFrom>
              <a:clrTo>
                <a:srgbClr val="FFFFFF">
                  <a:alpha val="0"/>
                </a:srgbClr>
              </a:clrTo>
            </a:clrChange>
          </a:blip>
          <a:stretch>
            <a:fillRect/>
          </a:stretch>
        </p:blipFill>
        <p:spPr>
          <a:xfrm>
            <a:off x="2904744" y="1611118"/>
            <a:ext cx="5178552" cy="4844836"/>
          </a:xfrm>
          <a:prstGeom prst="rect">
            <a:avLst/>
          </a:prstGeom>
        </p:spPr>
      </p:pic>
    </p:spTree>
    <p:extLst>
      <p:ext uri="{BB962C8B-B14F-4D97-AF65-F5344CB8AC3E}">
        <p14:creationId xmlns:p14="http://schemas.microsoft.com/office/powerpoint/2010/main" val="377099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09771" y="1509117"/>
            <a:ext cx="8183038" cy="5363712"/>
          </a:xfrm>
        </p:spPr>
        <p:txBody>
          <a:bodyPr>
            <a:normAutofit fontScale="40000" lnSpcReduction="20000"/>
          </a:bodyPr>
          <a:lstStyle/>
          <a:p>
            <a:pPr>
              <a:lnSpc>
                <a:spcPct val="120000"/>
              </a:lnSpc>
            </a:pPr>
            <a:r>
              <a:rPr lang="en-GB" sz="4000" b="1" dirty="0" smtClean="0">
                <a:solidFill>
                  <a:schemeClr val="accent2">
                    <a:lumMod val="75000"/>
                  </a:schemeClr>
                </a:solidFill>
                <a:latin typeface="Arial" panose="020B0604020202020204" pitchFamily="34" charset="0"/>
                <a:cs typeface="Arial" panose="020B0604020202020204" pitchFamily="34" charset="0"/>
              </a:rPr>
              <a:t>Top programming languages in demand:</a:t>
            </a:r>
          </a:p>
          <a:p>
            <a:pPr marL="0" indent="0">
              <a:lnSpc>
                <a:spcPct val="120000"/>
              </a:lnSpc>
              <a:buNone/>
            </a:pPr>
            <a:r>
              <a:rPr lang="en-GB" sz="4000" dirty="0" smtClean="0">
                <a:solidFill>
                  <a:schemeClr val="tx1"/>
                </a:solidFill>
                <a:latin typeface="Arial" panose="020B0604020202020204" pitchFamily="34" charset="0"/>
                <a:cs typeface="Arial" panose="020B0604020202020204" pitchFamily="34" charset="0"/>
              </a:rPr>
              <a:t>JavaScript,HTML/CSS, SQL, Bash/Shell/PowerShell, Python</a:t>
            </a:r>
          </a:p>
          <a:p>
            <a:pPr>
              <a:lnSpc>
                <a:spcPct val="120000"/>
              </a:lnSpc>
            </a:pPr>
            <a:r>
              <a:rPr lang="en-GB" sz="4000" b="1" dirty="0" smtClean="0">
                <a:solidFill>
                  <a:schemeClr val="accent2">
                    <a:lumMod val="75000"/>
                  </a:schemeClr>
                </a:solidFill>
                <a:latin typeface="Arial" panose="020B0604020202020204" pitchFamily="34" charset="0"/>
                <a:cs typeface="Arial" panose="020B0604020202020204" pitchFamily="34" charset="0"/>
              </a:rPr>
              <a:t>Top database Skills in demand:</a:t>
            </a:r>
          </a:p>
          <a:p>
            <a:pPr marL="0" indent="0">
              <a:lnSpc>
                <a:spcPct val="120000"/>
              </a:lnSpc>
              <a:buNone/>
            </a:pPr>
            <a:r>
              <a:rPr lang="en-GB" sz="4000" dirty="0" smtClean="0">
                <a:solidFill>
                  <a:schemeClr val="tx1"/>
                </a:solidFill>
                <a:latin typeface="Arial" panose="020B0604020202020204" pitchFamily="34" charset="0"/>
                <a:cs typeface="Arial" panose="020B0604020202020204" pitchFamily="34" charset="0"/>
              </a:rPr>
              <a:t>My SQL, Microsoft SQL Server, Postgre SQL, SQLLite, MongoDB</a:t>
            </a:r>
          </a:p>
          <a:p>
            <a:pPr>
              <a:lnSpc>
                <a:spcPct val="120000"/>
              </a:lnSpc>
            </a:pPr>
            <a:r>
              <a:rPr lang="en-US" sz="4000" b="1" dirty="0" smtClean="0">
                <a:solidFill>
                  <a:schemeClr val="accent2">
                    <a:lumMod val="75000"/>
                  </a:schemeClr>
                </a:solidFill>
                <a:latin typeface="Arial" panose="020B0604020202020204" pitchFamily="34" charset="0"/>
                <a:cs typeface="Arial" panose="020B0604020202020204" pitchFamily="34" charset="0"/>
              </a:rPr>
              <a:t>Popular Platforms:</a:t>
            </a:r>
          </a:p>
          <a:p>
            <a:pPr marL="0" indent="0">
              <a:lnSpc>
                <a:spcPct val="120000"/>
              </a:lnSpc>
              <a:buNone/>
            </a:pPr>
            <a:r>
              <a:rPr lang="en-US" sz="4000" dirty="0" smtClean="0">
                <a:solidFill>
                  <a:schemeClr val="tx1"/>
                </a:solidFill>
                <a:latin typeface="Arial" panose="020B0604020202020204" pitchFamily="34" charset="0"/>
                <a:cs typeface="Arial" panose="020B0604020202020204" pitchFamily="34" charset="0"/>
              </a:rPr>
              <a:t>Windows, Linux, Docker, AWS, Slack</a:t>
            </a:r>
          </a:p>
          <a:p>
            <a:pPr>
              <a:lnSpc>
                <a:spcPct val="120000"/>
              </a:lnSpc>
            </a:pPr>
            <a:r>
              <a:rPr lang="en-US" sz="4000" b="1" dirty="0" smtClean="0">
                <a:solidFill>
                  <a:schemeClr val="accent2">
                    <a:lumMod val="75000"/>
                  </a:schemeClr>
                </a:solidFill>
                <a:latin typeface="Arial" panose="020B0604020202020204" pitchFamily="34" charset="0"/>
                <a:cs typeface="Arial" panose="020B0604020202020204" pitchFamily="34" charset="0"/>
              </a:rPr>
              <a:t>Popular Web Frames:</a:t>
            </a:r>
          </a:p>
          <a:p>
            <a:pPr marL="0" indent="0">
              <a:lnSpc>
                <a:spcPct val="120000"/>
              </a:lnSpc>
              <a:buNone/>
            </a:pPr>
            <a:r>
              <a:rPr lang="en-US" sz="4000" dirty="0" smtClean="0">
                <a:solidFill>
                  <a:schemeClr val="tx1"/>
                </a:solidFill>
                <a:latin typeface="Arial" panose="020B0604020202020204" pitchFamily="34" charset="0"/>
                <a:cs typeface="Arial" panose="020B0604020202020204" pitchFamily="34" charset="0"/>
              </a:rPr>
              <a:t>jQuery, Angular/</a:t>
            </a:r>
            <a:r>
              <a:rPr lang="en-US" sz="4000" dirty="0">
                <a:solidFill>
                  <a:schemeClr val="tx1"/>
                </a:solidFill>
                <a:latin typeface="Arial" panose="020B0604020202020204" pitchFamily="34" charset="0"/>
                <a:cs typeface="Arial" panose="020B0604020202020204" pitchFamily="34" charset="0"/>
              </a:rPr>
              <a:t> </a:t>
            </a:r>
            <a:r>
              <a:rPr lang="en-US" sz="4000" dirty="0" smtClean="0">
                <a:solidFill>
                  <a:schemeClr val="tx1"/>
                </a:solidFill>
                <a:latin typeface="Arial" panose="020B0604020202020204" pitchFamily="34" charset="0"/>
                <a:cs typeface="Arial" panose="020B0604020202020204" pitchFamily="34" charset="0"/>
              </a:rPr>
              <a:t>Angular.js, React.js, Asp.NET, Express</a:t>
            </a:r>
          </a:p>
          <a:p>
            <a:pPr>
              <a:lnSpc>
                <a:spcPct val="160000"/>
              </a:lnSpc>
            </a:pPr>
            <a:r>
              <a:rPr lang="en-US" sz="4000" b="1" dirty="0" smtClean="0">
                <a:solidFill>
                  <a:schemeClr val="accent2">
                    <a:lumMod val="75000"/>
                  </a:schemeClr>
                </a:solidFill>
                <a:latin typeface="Arial" panose="020B0604020202020204" pitchFamily="34" charset="0"/>
                <a:cs typeface="Arial" panose="020B0604020202020204" pitchFamily="34" charset="0"/>
              </a:rPr>
              <a:t>Future Technology Trend:</a:t>
            </a:r>
          </a:p>
          <a:p>
            <a:pPr>
              <a:lnSpc>
                <a:spcPct val="120000"/>
              </a:lnSpc>
              <a:buFont typeface="Wingdings" panose="05000000000000000000" pitchFamily="2" charset="2"/>
              <a:buChar char="Ø"/>
            </a:pPr>
            <a:r>
              <a:rPr lang="en-US" sz="4000" b="1" dirty="0" smtClean="0">
                <a:solidFill>
                  <a:schemeClr val="tx1"/>
                </a:solidFill>
                <a:latin typeface="Arial" panose="020B0604020202020204" pitchFamily="34" charset="0"/>
                <a:cs typeface="Arial" panose="020B0604020202020204" pitchFamily="34" charset="0"/>
              </a:rPr>
              <a:t>Python</a:t>
            </a:r>
            <a:r>
              <a:rPr lang="en-US" sz="4000" dirty="0" smtClean="0">
                <a:solidFill>
                  <a:schemeClr val="tx1"/>
                </a:solidFill>
                <a:latin typeface="Arial" panose="020B0604020202020204" pitchFamily="34" charset="0"/>
                <a:cs typeface="Arial" panose="020B0604020202020204" pitchFamily="34" charset="0"/>
              </a:rPr>
              <a:t> takes the third row, followed by </a:t>
            </a:r>
            <a:r>
              <a:rPr lang="en-US" sz="4000" u="sng" dirty="0" smtClean="0">
                <a:solidFill>
                  <a:schemeClr val="tx1"/>
                </a:solidFill>
                <a:latin typeface="Arial" panose="020B0604020202020204" pitchFamily="34" charset="0"/>
                <a:cs typeface="Arial" panose="020B0604020202020204" pitchFamily="34" charset="0"/>
              </a:rPr>
              <a:t>SQL</a:t>
            </a:r>
            <a:r>
              <a:rPr lang="en-US" sz="4000" dirty="0" smtClean="0">
                <a:solidFill>
                  <a:schemeClr val="tx1"/>
                </a:solidFill>
                <a:latin typeface="Arial" panose="020B0604020202020204" pitchFamily="34" charset="0"/>
                <a:cs typeface="Arial" panose="020B0604020202020204" pitchFamily="34" charset="0"/>
              </a:rPr>
              <a:t> and </a:t>
            </a:r>
            <a:r>
              <a:rPr lang="en-US" sz="4000" u="sng" dirty="0" smtClean="0">
                <a:solidFill>
                  <a:schemeClr val="tx1"/>
                </a:solidFill>
                <a:latin typeface="Arial" panose="020B0604020202020204" pitchFamily="34" charset="0"/>
                <a:cs typeface="Arial" panose="020B0604020202020204" pitchFamily="34" charset="0"/>
              </a:rPr>
              <a:t>TypeScript</a:t>
            </a:r>
          </a:p>
          <a:p>
            <a:pPr>
              <a:lnSpc>
                <a:spcPct val="120000"/>
              </a:lnSpc>
              <a:buFont typeface="Wingdings" panose="05000000000000000000" pitchFamily="2" charset="2"/>
              <a:buChar char="Ø"/>
            </a:pPr>
            <a:r>
              <a:rPr lang="en-US" sz="4000" b="1" dirty="0" smtClean="0">
                <a:solidFill>
                  <a:schemeClr val="tx1"/>
                </a:solidFill>
                <a:latin typeface="Arial" panose="020B0604020202020204" pitchFamily="34" charset="0"/>
                <a:cs typeface="Arial" panose="020B0604020202020204" pitchFamily="34" charset="0"/>
              </a:rPr>
              <a:t>Redis</a:t>
            </a:r>
            <a:r>
              <a:rPr lang="en-US" sz="4000" dirty="0" smtClean="0">
                <a:solidFill>
                  <a:schemeClr val="tx1"/>
                </a:solidFill>
                <a:latin typeface="Arial" panose="020B0604020202020204" pitchFamily="34" charset="0"/>
                <a:cs typeface="Arial" panose="020B0604020202020204" pitchFamily="34" charset="0"/>
              </a:rPr>
              <a:t> </a:t>
            </a:r>
            <a:r>
              <a:rPr lang="en-US" sz="4000" dirty="0">
                <a:solidFill>
                  <a:schemeClr val="tx1"/>
                </a:solidFill>
                <a:latin typeface="Arial" panose="020B0604020202020204" pitchFamily="34" charset="0"/>
                <a:cs typeface="Arial" panose="020B0604020202020204" pitchFamily="34" charset="0"/>
              </a:rPr>
              <a:t>and </a:t>
            </a:r>
            <a:r>
              <a:rPr lang="en-US" sz="4000" u="sng" dirty="0">
                <a:solidFill>
                  <a:schemeClr val="tx1"/>
                </a:solidFill>
                <a:latin typeface="Arial" panose="020B0604020202020204" pitchFamily="34" charset="0"/>
                <a:cs typeface="Arial" panose="020B0604020202020204" pitchFamily="34" charset="0"/>
              </a:rPr>
              <a:t>Elasticsearch</a:t>
            </a:r>
            <a:r>
              <a:rPr lang="en-US" sz="4000" dirty="0">
                <a:solidFill>
                  <a:schemeClr val="tx1"/>
                </a:solidFill>
                <a:latin typeface="Arial" panose="020B0604020202020204" pitchFamily="34" charset="0"/>
                <a:cs typeface="Arial" panose="020B0604020202020204" pitchFamily="34" charset="0"/>
              </a:rPr>
              <a:t> also place in Top 5.</a:t>
            </a:r>
          </a:p>
          <a:p>
            <a:pPr>
              <a:lnSpc>
                <a:spcPct val="120000"/>
              </a:lnSpc>
              <a:buFont typeface="Wingdings" panose="05000000000000000000" pitchFamily="2" charset="2"/>
              <a:buChar char="Ø"/>
            </a:pPr>
            <a:r>
              <a:rPr lang="en-US" sz="4000" b="1" dirty="0" smtClean="0">
                <a:solidFill>
                  <a:schemeClr val="tx1"/>
                </a:solidFill>
                <a:latin typeface="Arial" panose="020B0604020202020204" pitchFamily="34" charset="0"/>
                <a:cs typeface="Arial" panose="020B0604020202020204" pitchFamily="34" charset="0"/>
              </a:rPr>
              <a:t>Android</a:t>
            </a:r>
            <a:r>
              <a:rPr lang="en-US" sz="4000" dirty="0" smtClean="0">
                <a:solidFill>
                  <a:schemeClr val="tx1"/>
                </a:solidFill>
                <a:latin typeface="Arial" panose="020B0604020202020204" pitchFamily="34" charset="0"/>
                <a:cs typeface="Arial" panose="020B0604020202020204" pitchFamily="34" charset="0"/>
              </a:rPr>
              <a:t> is in the Top 5 demanded platforms, the rest remains</a:t>
            </a:r>
          </a:p>
          <a:p>
            <a:pPr>
              <a:lnSpc>
                <a:spcPct val="120000"/>
              </a:lnSpc>
              <a:buFont typeface="Wingdings" panose="05000000000000000000" pitchFamily="2" charset="2"/>
              <a:buChar char="Ø"/>
            </a:pPr>
            <a:r>
              <a:rPr lang="en-US" sz="4000" b="1" dirty="0" smtClean="0">
                <a:solidFill>
                  <a:schemeClr val="tx1"/>
                </a:solidFill>
                <a:latin typeface="Arial" panose="020B0604020202020204" pitchFamily="34" charset="0"/>
                <a:cs typeface="Arial" panose="020B0604020202020204" pitchFamily="34" charset="0"/>
              </a:rPr>
              <a:t>React.js</a:t>
            </a:r>
            <a:r>
              <a:rPr lang="en-US" sz="4000" dirty="0" smtClean="0">
                <a:solidFill>
                  <a:schemeClr val="tx1"/>
                </a:solidFill>
                <a:latin typeface="Arial" panose="020B0604020202020204" pitchFamily="34" charset="0"/>
                <a:cs typeface="Arial" panose="020B0604020202020204" pitchFamily="34" charset="0"/>
              </a:rPr>
              <a:t> takes the first row and </a:t>
            </a:r>
            <a:r>
              <a:rPr lang="en-US" sz="4000" dirty="0">
                <a:solidFill>
                  <a:schemeClr val="tx1"/>
                </a:solidFill>
                <a:latin typeface="Arial" panose="020B0604020202020204" pitchFamily="34" charset="0"/>
                <a:cs typeface="Arial" panose="020B0604020202020204" pitchFamily="34" charset="0"/>
              </a:rPr>
              <a:t>Vue.js </a:t>
            </a:r>
            <a:r>
              <a:rPr lang="en-US" sz="4000" dirty="0" smtClean="0">
                <a:solidFill>
                  <a:schemeClr val="tx1"/>
                </a:solidFill>
                <a:latin typeface="Arial" panose="020B0604020202020204" pitchFamily="34" charset="0"/>
                <a:cs typeface="Arial" panose="020B0604020202020204" pitchFamily="34" charset="0"/>
              </a:rPr>
              <a:t>is the latest addition as the last</a:t>
            </a:r>
          </a:p>
          <a:p>
            <a:pPr marL="0" indent="0">
              <a:buNone/>
            </a:pPr>
            <a:endParaRPr lang="en-GB" sz="2200" dirty="0" smtClean="0">
              <a:latin typeface="Arial" panose="020B0604020202020204" pitchFamily="34" charset="0"/>
              <a:cs typeface="Arial" panose="020B0604020202020204" pitchFamily="34" charset="0"/>
            </a:endParaRPr>
          </a:p>
          <a:p>
            <a:pPr marL="0" indent="0">
              <a:buNone/>
            </a:pPr>
            <a:endParaRPr lang="en-GB" sz="2200" dirty="0" smtClean="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3" name="مستطيل 2"/>
          <p:cNvSpPr/>
          <p:nvPr/>
        </p:nvSpPr>
        <p:spPr>
          <a:xfrm>
            <a:off x="3931920" y="1675508"/>
            <a:ext cx="7854696" cy="3416320"/>
          </a:xfrm>
          <a:prstGeom prst="rect">
            <a:avLst/>
          </a:prstGeom>
        </p:spPr>
        <p:txBody>
          <a:bodyPr wrap="square">
            <a:spAutoFit/>
          </a:bodyPr>
          <a:lstStyle/>
          <a:p>
            <a:r>
              <a:rPr lang="en-GB" sz="1600" b="1" dirty="0">
                <a:solidFill>
                  <a:schemeClr val="accent2">
                    <a:lumMod val="75000"/>
                  </a:schemeClr>
                </a:solidFill>
                <a:latin typeface="Arial" panose="020B0604020202020204" pitchFamily="34" charset="0"/>
                <a:cs typeface="Arial" panose="020B0604020202020204" pitchFamily="34" charset="0"/>
              </a:rPr>
              <a:t>In the realm of programming and technology, several key trends have emerged in recent years</a:t>
            </a:r>
            <a:r>
              <a:rPr lang="en-GB" sz="1600" b="1" dirty="0" smtClean="0">
                <a:solidFill>
                  <a:schemeClr val="accent2">
                    <a:lumMod val="75000"/>
                  </a:schemeClr>
                </a:solidFill>
                <a:latin typeface="Arial" panose="020B0604020202020204" pitchFamily="34" charset="0"/>
                <a:cs typeface="Arial" panose="020B0604020202020204" pitchFamily="34" charset="0"/>
              </a:rPr>
              <a:t>.</a:t>
            </a:r>
          </a:p>
          <a:p>
            <a:endParaRPr lang="en-GB"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1600" dirty="0" smtClean="0">
                <a:latin typeface="Arial" panose="020B0604020202020204" pitchFamily="34" charset="0"/>
                <a:cs typeface="Arial" panose="020B0604020202020204" pitchFamily="34" charset="0"/>
              </a:rPr>
              <a:t>These </a:t>
            </a:r>
            <a:r>
              <a:rPr lang="en-GB" sz="1600" dirty="0">
                <a:latin typeface="Arial" panose="020B0604020202020204" pitchFamily="34" charset="0"/>
                <a:cs typeface="Arial" panose="020B0604020202020204" pitchFamily="34" charset="0"/>
              </a:rPr>
              <a:t>insights shed light on the evolving landscape of programming languages, web frameworks, and the demographics of professional developers. </a:t>
            </a:r>
          </a:p>
          <a:p>
            <a:pPr marL="285750" indent="-285750">
              <a:lnSpc>
                <a:spcPct val="150000"/>
              </a:lnSpc>
              <a:buFont typeface="Arial" panose="020B0604020202020204" pitchFamily="34" charset="0"/>
              <a:buChar char="•"/>
            </a:pPr>
            <a:r>
              <a:rPr lang="en-GB" sz="1600" dirty="0" smtClean="0">
                <a:latin typeface="Arial" panose="020B0604020202020204" pitchFamily="34" charset="0"/>
                <a:cs typeface="Arial" panose="020B0604020202020204" pitchFamily="34" charset="0"/>
              </a:rPr>
              <a:t>Stack </a:t>
            </a:r>
            <a:r>
              <a:rPr lang="en-GB" sz="1600" dirty="0">
                <a:latin typeface="Arial" panose="020B0604020202020204" pitchFamily="34" charset="0"/>
                <a:cs typeface="Arial" panose="020B0604020202020204" pitchFamily="34" charset="0"/>
              </a:rPr>
              <a:t>Overflow conducts an inclusive survey of individuals engaged in coding globally.</a:t>
            </a:r>
          </a:p>
          <a:p>
            <a:pPr marL="285750" indent="-285750">
              <a:lnSpc>
                <a:spcPct val="150000"/>
              </a:lnSpc>
              <a:buFont typeface="Arial" panose="020B0604020202020204" pitchFamily="34" charset="0"/>
              <a:buChar char="•"/>
            </a:pPr>
            <a:r>
              <a:rPr lang="en-GB" sz="1600" dirty="0" smtClean="0">
                <a:latin typeface="Arial" panose="020B0604020202020204" pitchFamily="34" charset="0"/>
                <a:cs typeface="Arial" panose="020B0604020202020204" pitchFamily="34" charset="0"/>
              </a:rPr>
              <a:t>Covering </a:t>
            </a:r>
            <a:r>
              <a:rPr lang="en-GB" sz="1600" dirty="0">
                <a:latin typeface="Arial" panose="020B0604020202020204" pitchFamily="34" charset="0"/>
                <a:cs typeface="Arial" panose="020B0604020202020204" pitchFamily="34" charset="0"/>
              </a:rPr>
              <a:t>a wide array of topics from preferred technologies to career aspirations, 2024 marks the 9th consecutive year of survey publication.</a:t>
            </a:r>
          </a:p>
          <a:p>
            <a:pPr marL="285750" indent="-285750">
              <a:lnSpc>
                <a:spcPct val="150000"/>
              </a:lnSpc>
              <a:buFont typeface="Arial" panose="020B0604020202020204" pitchFamily="34" charset="0"/>
              <a:buChar char="•"/>
            </a:pPr>
            <a:r>
              <a:rPr lang="en-GB" sz="1600" dirty="0" smtClean="0">
                <a:latin typeface="Arial" panose="020B0604020202020204" pitchFamily="34" charset="0"/>
                <a:cs typeface="Arial" panose="020B0604020202020204" pitchFamily="34" charset="0"/>
              </a:rPr>
              <a:t>Let's </a:t>
            </a:r>
            <a:r>
              <a:rPr lang="en-GB" sz="1600" dirty="0">
                <a:latin typeface="Arial" panose="020B0604020202020204" pitchFamily="34" charset="0"/>
                <a:cs typeface="Arial" panose="020B0604020202020204" pitchFamily="34" charset="0"/>
              </a:rPr>
              <a:t>explore some of the notable findings. </a:t>
            </a:r>
          </a:p>
        </p:txBody>
      </p:sp>
    </p:spTree>
    <p:extLst>
      <p:ext uri="{BB962C8B-B14F-4D97-AF65-F5344CB8AC3E}">
        <p14:creationId xmlns:p14="http://schemas.microsoft.com/office/powerpoint/2010/main" val="710623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6" name="مستطيل 5"/>
          <p:cNvSpPr/>
          <p:nvPr/>
        </p:nvSpPr>
        <p:spPr>
          <a:xfrm>
            <a:off x="4174236" y="1726280"/>
            <a:ext cx="6748272" cy="3385542"/>
          </a:xfrm>
          <a:prstGeom prst="rect">
            <a:avLst/>
          </a:prstGeom>
        </p:spPr>
        <p:txBody>
          <a:bodyPr wrap="square">
            <a:spAutoFit/>
          </a:bodyPr>
          <a:lstStyle/>
          <a:p>
            <a:r>
              <a:rPr lang="en-GB" sz="1600" b="1" dirty="0">
                <a:solidFill>
                  <a:schemeClr val="accent2">
                    <a:lumMod val="75000"/>
                  </a:schemeClr>
                </a:solidFill>
              </a:rPr>
              <a:t>Data is based on the survey conducted by Stack Overflow from January 23 to February 14 and involved 88,883 software developers from 179 countries. </a:t>
            </a:r>
            <a:endParaRPr lang="en-GB" sz="1600" b="1" dirty="0" smtClean="0">
              <a:solidFill>
                <a:schemeClr val="accent2">
                  <a:lumMod val="75000"/>
                </a:schemeClr>
              </a:solidFill>
            </a:endParaRPr>
          </a:p>
          <a:p>
            <a:endParaRPr lang="en-GB" sz="1600" dirty="0"/>
          </a:p>
          <a:p>
            <a:pPr>
              <a:lnSpc>
                <a:spcPct val="150000"/>
              </a:lnSpc>
            </a:pPr>
            <a:r>
              <a:rPr lang="en-GB" sz="1600" dirty="0"/>
              <a:t>• Familiarization with this dataset was achieved through completing IBM labs on Coursera, which encompassed topics such as Web Scraping, Dataset Exploration, Data Wrangling, Exploratory Data Analysis, and Data Visualization.</a:t>
            </a:r>
          </a:p>
          <a:p>
            <a:pPr>
              <a:lnSpc>
                <a:spcPct val="150000"/>
              </a:lnSpc>
            </a:pPr>
            <a:r>
              <a:rPr lang="en-GB" sz="1600" dirty="0"/>
              <a:t> • Data analysis and visualization was conducted via IBM </a:t>
            </a:r>
            <a:r>
              <a:rPr lang="en-GB" sz="1600" dirty="0" err="1"/>
              <a:t>Cognos</a:t>
            </a:r>
            <a:r>
              <a:rPr lang="en-GB" sz="1600" dirty="0"/>
              <a:t> </a:t>
            </a:r>
            <a:r>
              <a:rPr lang="en-GB" sz="1600" dirty="0" smtClean="0"/>
              <a:t>Analytics.</a:t>
            </a:r>
            <a:endParaRPr lang="en-GB" sz="1600" dirty="0"/>
          </a:p>
        </p:txBody>
      </p:sp>
    </p:spTree>
    <p:extLst>
      <p:ext uri="{BB962C8B-B14F-4D97-AF65-F5344CB8AC3E}">
        <p14:creationId xmlns:p14="http://schemas.microsoft.com/office/powerpoint/2010/main" val="452859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4" name="مستطيل 3"/>
          <p:cNvSpPr/>
          <p:nvPr/>
        </p:nvSpPr>
        <p:spPr>
          <a:xfrm>
            <a:off x="1252728" y="1763880"/>
            <a:ext cx="9299448" cy="2308324"/>
          </a:xfrm>
          <a:prstGeom prst="rect">
            <a:avLst/>
          </a:prstGeom>
        </p:spPr>
        <p:txBody>
          <a:bodyPr wrap="square">
            <a:spAutoFit/>
          </a:bodyPr>
          <a:lstStyle/>
          <a:p>
            <a:pPr>
              <a:lnSpc>
                <a:spcPct val="150000"/>
              </a:lnSpc>
            </a:pPr>
            <a:r>
              <a:rPr lang="en-GB" sz="1600" dirty="0"/>
              <a:t>Python overtakes Java, becoming the 5th most preferred language with significant growth. It stands as the </a:t>
            </a:r>
            <a:r>
              <a:rPr lang="en-GB" sz="1600" dirty="0" smtClean="0"/>
              <a:t>fastest-growing </a:t>
            </a:r>
            <a:r>
              <a:rPr lang="en-GB" sz="1600" dirty="0"/>
              <a:t>major programming language. </a:t>
            </a:r>
            <a:endParaRPr lang="en-GB" sz="1600" dirty="0" smtClean="0"/>
          </a:p>
          <a:p>
            <a:pPr marL="285750" indent="-285750">
              <a:lnSpc>
                <a:spcPct val="150000"/>
              </a:lnSpc>
              <a:buFont typeface="Wingdings" panose="05000000000000000000" pitchFamily="2" charset="2"/>
              <a:buChar char="Ø"/>
            </a:pPr>
            <a:r>
              <a:rPr lang="en-GB" sz="1600" dirty="0" smtClean="0"/>
              <a:t>JavaScript remains the most used programming language.</a:t>
            </a:r>
          </a:p>
          <a:p>
            <a:pPr marL="285750" indent="-285750">
              <a:lnSpc>
                <a:spcPct val="150000"/>
              </a:lnSpc>
              <a:buFont typeface="Wingdings" panose="05000000000000000000" pitchFamily="2" charset="2"/>
              <a:buChar char="Ø"/>
            </a:pPr>
            <a:r>
              <a:rPr lang="en-GB" sz="1600" dirty="0" smtClean="0"/>
              <a:t>jQuery </a:t>
            </a:r>
            <a:r>
              <a:rPr lang="en-GB" sz="1600" dirty="0"/>
              <a:t>is the most widely used among web frameworks, with React.js surpassing Angular in developer usage this year. </a:t>
            </a:r>
          </a:p>
          <a:p>
            <a:pPr marL="285750" indent="-285750">
              <a:lnSpc>
                <a:spcPct val="150000"/>
              </a:lnSpc>
              <a:buFont typeface="Wingdings" panose="05000000000000000000" pitchFamily="2" charset="2"/>
              <a:buChar char="Ø"/>
            </a:pPr>
            <a:r>
              <a:rPr lang="en-GB" sz="1600" dirty="0" smtClean="0"/>
              <a:t>among </a:t>
            </a:r>
            <a:r>
              <a:rPr lang="en-GB" sz="1600" dirty="0"/>
              <a:t>students than professional developers in regions like the US, India, and the UK. </a:t>
            </a:r>
          </a:p>
        </p:txBody>
      </p:sp>
    </p:spTree>
    <p:extLst>
      <p:ext uri="{BB962C8B-B14F-4D97-AF65-F5344CB8AC3E}">
        <p14:creationId xmlns:p14="http://schemas.microsoft.com/office/powerpoint/2010/main" val="1464666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692339" y="1574654"/>
            <a:ext cx="2228642" cy="501939"/>
          </a:xfrm>
        </p:spPr>
        <p:txBody>
          <a:bodyPr>
            <a:normAutofit/>
          </a:bodyPr>
          <a:lstStyle/>
          <a:p>
            <a:pPr marL="0" indent="0" algn="ctr">
              <a:buNone/>
            </a:pPr>
            <a:r>
              <a:rPr lang="en-US" dirty="0" smtClean="0"/>
              <a:t>2</a:t>
            </a:r>
            <a:r>
              <a:rPr lang="ar-SA" dirty="0" smtClean="0">
                <a:latin typeface="Arial" panose="020B0604020202020204" pitchFamily="34" charset="0"/>
                <a:cs typeface="Arial" panose="020B0604020202020204" pitchFamily="34" charset="0"/>
              </a:rPr>
              <a:t>019</a:t>
            </a:r>
            <a:endParaRPr lang="en-US"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312463" y="1574655"/>
            <a:ext cx="1758142" cy="501939"/>
          </a:xfrm>
        </p:spPr>
        <p:txBody>
          <a:bodyPr>
            <a:normAutofit/>
          </a:bodyPr>
          <a:lstStyle/>
          <a:p>
            <a:pPr marL="0" indent="0">
              <a:buNone/>
            </a:pPr>
            <a:r>
              <a:rPr lang="en-US" dirty="0">
                <a:latin typeface="Arial" panose="020B0604020202020204" pitchFamily="34" charset="0"/>
                <a:cs typeface="Arial" panose="020B0604020202020204" pitchFamily="34" charset="0"/>
              </a:rPr>
              <a:t>Next Year</a:t>
            </a:r>
          </a:p>
        </p:txBody>
      </p:sp>
      <p:pic>
        <p:nvPicPr>
          <p:cNvPr id="5" name="صورة 4"/>
          <p:cNvPicPr>
            <a:picLocks noChangeAspect="1"/>
          </p:cNvPicPr>
          <p:nvPr/>
        </p:nvPicPr>
        <p:blipFill rotWithShape="1">
          <a:blip r:embed="rId3"/>
          <a:srcRect t="839"/>
          <a:stretch/>
        </p:blipFill>
        <p:spPr>
          <a:xfrm>
            <a:off x="0" y="2076594"/>
            <a:ext cx="5429059" cy="3404371"/>
          </a:xfrm>
          <a:prstGeom prst="rect">
            <a:avLst/>
          </a:prstGeom>
        </p:spPr>
      </p:pic>
      <p:pic>
        <p:nvPicPr>
          <p:cNvPr id="6" name="صورة 5"/>
          <p:cNvPicPr>
            <a:picLocks noChangeAspect="1"/>
          </p:cNvPicPr>
          <p:nvPr/>
        </p:nvPicPr>
        <p:blipFill>
          <a:blip r:embed="rId4"/>
          <a:stretch>
            <a:fillRect/>
          </a:stretch>
        </p:blipFill>
        <p:spPr>
          <a:xfrm>
            <a:off x="6477004" y="2076594"/>
            <a:ext cx="5429059" cy="3404371"/>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b="1" dirty="0"/>
              <a:t>PROGRAMMING LANGUAGE </a:t>
            </a:r>
            <a:r>
              <a:rPr lang="en-US" sz="2800" b="1" dirty="0" smtClean="0"/>
              <a:t>TRENDS</a:t>
            </a:r>
            <a:endParaRPr lang="en-US" sz="2800" b="1"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a:bodyPr>
          <a:lstStyle/>
          <a:p>
            <a:pPr marL="0" indent="0" algn="ctr">
              <a:buNone/>
            </a:pPr>
            <a:r>
              <a:rPr lang="en-US" b="1" dirty="0">
                <a:latin typeface="Arial" panose="020B0604020202020204" pitchFamily="34" charset="0"/>
                <a:cs typeface="Arial" panose="020B0604020202020204" pitchFamily="34" charset="0"/>
              </a:rPr>
              <a:t>Findings</a:t>
            </a:r>
          </a:p>
          <a:p>
            <a:pPr marL="0" indent="0">
              <a:buNone/>
            </a:pPr>
            <a:endParaRPr lang="en-US" dirty="0"/>
          </a:p>
          <a:p>
            <a:pPr>
              <a:lnSpc>
                <a:spcPct val="100000"/>
              </a:lnSpc>
              <a:buFont typeface="Wingdings" panose="05000000000000000000" pitchFamily="2" charset="2"/>
              <a:buChar char="Ø"/>
            </a:pPr>
            <a:r>
              <a:rPr lang="en-GB" sz="1600" dirty="0" smtClean="0">
                <a:solidFill>
                  <a:schemeClr val="tx1"/>
                </a:solidFill>
                <a:latin typeface="Arial" panose="020B0604020202020204" pitchFamily="34" charset="0"/>
                <a:cs typeface="Arial" panose="020B0604020202020204" pitchFamily="34" charset="0"/>
              </a:rPr>
              <a:t>JavaScript </a:t>
            </a:r>
            <a:r>
              <a:rPr lang="en-GB" sz="1600" dirty="0">
                <a:solidFill>
                  <a:schemeClr val="tx1"/>
                </a:solidFill>
                <a:latin typeface="Arial" panose="020B0604020202020204" pitchFamily="34" charset="0"/>
                <a:cs typeface="Arial" panose="020B0604020202020204" pitchFamily="34" charset="0"/>
              </a:rPr>
              <a:t>and HTML/CSS emerge as the most used programming languages among all respondents </a:t>
            </a:r>
            <a:endParaRPr lang="en-GB" sz="1600" dirty="0" smtClean="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GB" sz="1600" dirty="0" smtClean="0">
                <a:solidFill>
                  <a:schemeClr val="tx1"/>
                </a:solidFill>
                <a:latin typeface="Arial" panose="020B0604020202020204" pitchFamily="34" charset="0"/>
                <a:cs typeface="Arial" panose="020B0604020202020204" pitchFamily="34" charset="0"/>
              </a:rPr>
              <a:t> </a:t>
            </a:r>
            <a:r>
              <a:rPr lang="en-GB" sz="1600" dirty="0">
                <a:solidFill>
                  <a:schemeClr val="tx1"/>
                </a:solidFill>
                <a:latin typeface="Arial" panose="020B0604020202020204" pitchFamily="34" charset="0"/>
                <a:cs typeface="Arial" panose="020B0604020202020204" pitchFamily="34" charset="0"/>
              </a:rPr>
              <a:t>SQL also maintains a significant presence. </a:t>
            </a:r>
          </a:p>
          <a:p>
            <a:pPr>
              <a:lnSpc>
                <a:spcPct val="150000"/>
              </a:lnSpc>
              <a:buFont typeface="Wingdings" panose="05000000000000000000" pitchFamily="2" charset="2"/>
              <a:buChar char="Ø"/>
            </a:pPr>
            <a:r>
              <a:rPr lang="en-GB" sz="1600" dirty="0" smtClean="0">
                <a:solidFill>
                  <a:schemeClr val="tx1"/>
                </a:solidFill>
                <a:latin typeface="Arial" panose="020B0604020202020204" pitchFamily="34" charset="0"/>
                <a:cs typeface="Arial" panose="020B0604020202020204" pitchFamily="34" charset="0"/>
              </a:rPr>
              <a:t>Python </a:t>
            </a:r>
            <a:r>
              <a:rPr lang="en-GB" sz="1600" dirty="0">
                <a:solidFill>
                  <a:schemeClr val="tx1"/>
                </a:solidFill>
                <a:latin typeface="Arial" panose="020B0604020202020204" pitchFamily="34" charset="0"/>
                <a:cs typeface="Arial" panose="020B0604020202020204" pitchFamily="34" charset="0"/>
              </a:rPr>
              <a:t>just edged out Java in overall ranking</a:t>
            </a:r>
            <a:endParaRPr lang="en-US" sz="1600" dirty="0">
              <a:solidFill>
                <a:schemeClr val="tx1"/>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a:bodyPr>
          <a:lstStyle/>
          <a:p>
            <a:pPr marL="0" indent="0" algn="ctr">
              <a:buNone/>
            </a:pPr>
            <a:r>
              <a:rPr lang="en-US" b="1" dirty="0">
                <a:latin typeface="Arial" panose="020B0604020202020204" pitchFamily="34" charset="0"/>
                <a:cs typeface="Arial" panose="020B0604020202020204" pitchFamily="34" charset="0"/>
              </a:rPr>
              <a:t>Implications</a:t>
            </a:r>
          </a:p>
          <a:p>
            <a:pPr marL="0" indent="0">
              <a:buNone/>
            </a:pPr>
            <a:endParaRPr lang="en-US" dirty="0"/>
          </a:p>
          <a:p>
            <a:pPr>
              <a:lnSpc>
                <a:spcPct val="120000"/>
              </a:lnSpc>
              <a:buFont typeface="Wingdings" panose="05000000000000000000" pitchFamily="2" charset="2"/>
              <a:buChar char="Ø"/>
            </a:pPr>
            <a:r>
              <a:rPr lang="en-GB" sz="1600" dirty="0">
                <a:solidFill>
                  <a:schemeClr val="tx1"/>
                </a:solidFill>
                <a:latin typeface="Arial" panose="020B0604020202020204" pitchFamily="34" charset="0"/>
                <a:cs typeface="Arial" panose="020B0604020202020204" pitchFamily="34" charset="0"/>
              </a:rPr>
              <a:t>The dominance of JavaScript and HTML/CSS underscores their indispensability in modern web development, highlighting the importance of mastering them for developers. </a:t>
            </a:r>
          </a:p>
          <a:p>
            <a:pPr>
              <a:lnSpc>
                <a:spcPct val="120000"/>
              </a:lnSpc>
              <a:buFont typeface="Wingdings" panose="05000000000000000000" pitchFamily="2" charset="2"/>
              <a:buChar char="Ø"/>
            </a:pPr>
            <a:r>
              <a:rPr lang="en-GB" sz="1600" dirty="0" smtClean="0">
                <a:solidFill>
                  <a:schemeClr val="tx1"/>
                </a:solidFill>
                <a:latin typeface="Arial" panose="020B0604020202020204" pitchFamily="34" charset="0"/>
                <a:cs typeface="Arial" panose="020B0604020202020204" pitchFamily="34" charset="0"/>
              </a:rPr>
              <a:t>The </a:t>
            </a:r>
            <a:r>
              <a:rPr lang="en-GB" sz="1600" dirty="0">
                <a:solidFill>
                  <a:schemeClr val="tx1"/>
                </a:solidFill>
                <a:latin typeface="Arial" panose="020B0604020202020204" pitchFamily="34" charset="0"/>
                <a:cs typeface="Arial" panose="020B0604020202020204" pitchFamily="34" charset="0"/>
              </a:rPr>
              <a:t>high usage of SQL emphasizes the critical role of data management and querying in modern software applications, across both web and non-web environments</a:t>
            </a:r>
            <a:r>
              <a:rPr lang="en-GB" sz="1600" dirty="0" smtClean="0">
                <a:solidFill>
                  <a:schemeClr val="tx1"/>
                </a:solidFill>
                <a:latin typeface="Arial" panose="020B0604020202020204" pitchFamily="34" charset="0"/>
                <a:cs typeface="Arial" panose="020B0604020202020204" pitchFamily="34" charset="0"/>
              </a:rPr>
              <a:t>.</a:t>
            </a:r>
          </a:p>
          <a:p>
            <a:pPr>
              <a:lnSpc>
                <a:spcPct val="110000"/>
              </a:lnSpc>
              <a:buFont typeface="Wingdings" panose="05000000000000000000" pitchFamily="2" charset="2"/>
              <a:buChar char="Ø"/>
            </a:pPr>
            <a:r>
              <a:rPr lang="en-GB" sz="1600" dirty="0" smtClean="0">
                <a:solidFill>
                  <a:schemeClr val="tx1"/>
                </a:solidFill>
                <a:latin typeface="Arial" panose="020B0604020202020204" pitchFamily="34" charset="0"/>
                <a:cs typeface="Arial" panose="020B0604020202020204" pitchFamily="34" charset="0"/>
              </a:rPr>
              <a:t> </a:t>
            </a:r>
            <a:r>
              <a:rPr lang="en-GB" sz="1600" dirty="0">
                <a:solidFill>
                  <a:schemeClr val="tx1"/>
                </a:solidFill>
                <a:latin typeface="Arial" panose="020B0604020202020204" pitchFamily="34" charset="0"/>
                <a:cs typeface="Arial" panose="020B0604020202020204" pitchFamily="34" charset="0"/>
              </a:rPr>
              <a:t>The rise of Python might also reflect its versatility and ease of use, attracting developers across various domains from data science to software development.</a:t>
            </a: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pic>
        <p:nvPicPr>
          <p:cNvPr id="12" name="صورة 11"/>
          <p:cNvPicPr>
            <a:picLocks noChangeAspect="1"/>
          </p:cNvPicPr>
          <p:nvPr/>
        </p:nvPicPr>
        <p:blipFill>
          <a:blip r:embed="rId3"/>
          <a:stretch>
            <a:fillRect/>
          </a:stretch>
        </p:blipFill>
        <p:spPr>
          <a:xfrm>
            <a:off x="-18289" y="2076594"/>
            <a:ext cx="5429059" cy="3404371"/>
          </a:xfrm>
          <a:prstGeom prst="rect">
            <a:avLst/>
          </a:prstGeom>
        </p:spPr>
      </p:pic>
      <p:grpSp>
        <p:nvGrpSpPr>
          <p:cNvPr id="14" name="مجموعة 13"/>
          <p:cNvGrpSpPr/>
          <p:nvPr/>
        </p:nvGrpSpPr>
        <p:grpSpPr>
          <a:xfrm>
            <a:off x="6748272" y="2076594"/>
            <a:ext cx="5438202" cy="3523243"/>
            <a:chOff x="6748272" y="2076594"/>
            <a:chExt cx="5438202" cy="3523243"/>
          </a:xfrm>
        </p:grpSpPr>
        <p:pic>
          <p:nvPicPr>
            <p:cNvPr id="11" name="صورة 10"/>
            <p:cNvPicPr>
              <a:picLocks noChangeAspect="1"/>
            </p:cNvPicPr>
            <p:nvPr/>
          </p:nvPicPr>
          <p:blipFill>
            <a:blip r:embed="rId4"/>
            <a:stretch>
              <a:fillRect/>
            </a:stretch>
          </p:blipFill>
          <p:spPr>
            <a:xfrm>
              <a:off x="6748272" y="2076594"/>
              <a:ext cx="5429059" cy="3404371"/>
            </a:xfrm>
            <a:prstGeom prst="rect">
              <a:avLst/>
            </a:prstGeom>
          </p:spPr>
        </p:pic>
        <p:pic>
          <p:nvPicPr>
            <p:cNvPr id="13" name="صورة 12"/>
            <p:cNvPicPr>
              <a:picLocks noChangeAspect="1"/>
            </p:cNvPicPr>
            <p:nvPr/>
          </p:nvPicPr>
          <p:blipFill rotWithShape="1">
            <a:blip r:embed="rId3">
              <a:clrChange>
                <a:clrFrom>
                  <a:srgbClr val="FFFFFF"/>
                </a:clrFrom>
                <a:clrTo>
                  <a:srgbClr val="FFFFFF">
                    <a:alpha val="0"/>
                  </a:srgbClr>
                </a:clrTo>
              </a:clrChange>
            </a:blip>
            <a:srcRect t="94788"/>
            <a:stretch/>
          </p:blipFill>
          <p:spPr>
            <a:xfrm>
              <a:off x="6757415" y="5422392"/>
              <a:ext cx="5429059" cy="177445"/>
            </a:xfrm>
            <a:prstGeom prst="rect">
              <a:avLst/>
            </a:prstGeom>
          </p:spPr>
        </p:pic>
      </p:grpSp>
      <p:sp>
        <p:nvSpPr>
          <p:cNvPr id="15"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692339" y="1574654"/>
            <a:ext cx="2228642" cy="501939"/>
          </a:xfrm>
        </p:spPr>
        <p:txBody>
          <a:bodyPr>
            <a:normAutofit/>
          </a:bodyPr>
          <a:lstStyle/>
          <a:p>
            <a:pPr marL="0" indent="0" algn="ctr">
              <a:buNone/>
            </a:pPr>
            <a:r>
              <a:rPr lang="en-US" dirty="0" smtClean="0"/>
              <a:t>2</a:t>
            </a:r>
            <a:r>
              <a:rPr lang="ar-SA" dirty="0" smtClean="0">
                <a:latin typeface="Arial" panose="020B0604020202020204" pitchFamily="34" charset="0"/>
                <a:cs typeface="Arial" panose="020B0604020202020204" pitchFamily="34" charset="0"/>
              </a:rPr>
              <a:t>019</a:t>
            </a:r>
            <a:endParaRPr lang="en-US" dirty="0">
              <a:latin typeface="Arial" panose="020B0604020202020204" pitchFamily="34" charset="0"/>
              <a:cs typeface="Arial" panose="020B0604020202020204" pitchFamily="34" charset="0"/>
            </a:endParaRPr>
          </a:p>
        </p:txBody>
      </p:sp>
      <p:sp>
        <p:nvSpPr>
          <p:cNvPr id="16"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312463" y="1574655"/>
            <a:ext cx="1758142" cy="501939"/>
          </a:xfrm>
        </p:spPr>
        <p:txBody>
          <a:bodyPr>
            <a:normAutofit/>
          </a:bodyPr>
          <a:lstStyle/>
          <a:p>
            <a:pPr marL="0" indent="0">
              <a:buNone/>
            </a:pPr>
            <a:r>
              <a:rPr lang="en-US" dirty="0">
                <a:latin typeface="Arial" panose="020B0604020202020204" pitchFamily="34" charset="0"/>
                <a:cs typeface="Arial" panose="020B0604020202020204" pitchFamily="34" charset="0"/>
              </a:rPr>
              <a:t>Next Year</a:t>
            </a:r>
          </a:p>
        </p:txBody>
      </p:sp>
    </p:spTree>
    <p:extLst>
      <p:ext uri="{BB962C8B-B14F-4D97-AF65-F5344CB8AC3E}">
        <p14:creationId xmlns:p14="http://schemas.microsoft.com/office/powerpoint/2010/main" val="4002805919"/>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purl.org/dc/terms/"/>
    <ds:schemaRef ds:uri="http://schemas.microsoft.com/office/2006/metadata/properties"/>
    <ds:schemaRef ds:uri="http://schemas.microsoft.com/office/2006/documentManagement/types"/>
    <ds:schemaRef ds:uri="155be751-a274-42e8-93fb-f39d3b9bccc8"/>
    <ds:schemaRef ds:uri="http://schemas.microsoft.com/office/infopath/2007/PartnerControls"/>
    <ds:schemaRef ds:uri="http://schemas.openxmlformats.org/package/2006/metadata/core-properties"/>
    <ds:schemaRef ds:uri="http://purl.org/dc/dcmitype/"/>
    <ds:schemaRef ds:uri="f80a141d-92ca-4d3d-9308-f7e7b1d44ce8"/>
    <ds:schemaRef ds:uri="http://www.w3.org/XML/1998/namespace"/>
    <ds:schemaRef ds:uri="http://purl.org/dc/elements/1.1/"/>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1349</TotalTime>
  <Words>912</Words>
  <Application>Microsoft Office PowerPoint</Application>
  <PresentationFormat>شاشة عريضة</PresentationFormat>
  <Paragraphs>115</Paragraphs>
  <Slides>22</Slides>
  <Notes>4</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22</vt:i4>
      </vt:variant>
    </vt:vector>
  </HeadingPairs>
  <TitlesOfParts>
    <vt:vector size="31" baseType="lpstr">
      <vt:lpstr>Arial</vt:lpstr>
      <vt:lpstr>Calibri</vt:lpstr>
      <vt:lpstr>Courier New</vt:lpstr>
      <vt:lpstr>Helv</vt:lpstr>
      <vt:lpstr>IBM Plex Mono SemiBold</vt:lpstr>
      <vt:lpstr>IBM Plex Mono Text</vt:lpstr>
      <vt:lpstr>IBM Plex Sans Text</vt:lpstr>
      <vt:lpstr>Wingdings</vt:lpstr>
      <vt:lpstr>SLIDE_TEMPLATE_skill_network</vt:lpstr>
      <vt:lpstr>TRENDING TECHNOLOGIES:  STACK OVERFLOW DEVELOPER SURVEY (2019) </vt:lpstr>
      <vt:lpstr>OUTLINE</vt:lpstr>
      <vt:lpstr>EXECUTIVE SUMMARY</vt:lpstr>
      <vt:lpstr>INTRODUCTION</vt:lpstr>
      <vt:lpstr>METHODOLOGY</vt:lpstr>
      <vt:lpstr>RESULTS</vt:lpstr>
      <vt:lpstr>PROGRAMMING LANGUAGE TRENDS</vt:lpstr>
      <vt:lpstr>PROGRAMMING LANGUAGE TRENDS</vt:lpstr>
      <vt:lpstr>DATABASE TRENDS</vt:lpstr>
      <vt:lpstr>DATABASE TRENDS</vt:lpstr>
      <vt:lpstr>DASHBOARD</vt:lpstr>
      <vt:lpstr>DASHBOARD TAB 1</vt:lpstr>
      <vt:lpstr>DASHBOARD TAB 2</vt:lpstr>
      <vt:lpstr>DASHBOARD TAB 3</vt:lpstr>
      <vt:lpstr>DISCUSSION</vt:lpstr>
      <vt:lpstr>CONCLUDING REMARKS</vt:lpstr>
      <vt:lpstr>CONCLUSION</vt:lpstr>
      <vt:lpstr>APPENDIX</vt:lpstr>
      <vt:lpstr>Compare Language Usage</vt:lpstr>
      <vt:lpstr>Compare Platform Usage</vt:lpstr>
      <vt:lpstr>POPULAR LANGUAGES</vt:lpstr>
      <vt:lpstr>Top 5 databases that Respondents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Noura .</cp:lastModifiedBy>
  <cp:revision>51</cp:revision>
  <dcterms:created xsi:type="dcterms:W3CDTF">2020-10-28T18:29:43Z</dcterms:created>
  <dcterms:modified xsi:type="dcterms:W3CDTF">2024-06-30T17:33:43Z</dcterms:modified>
</cp:coreProperties>
</file>