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7" r:id="rId2"/>
    <p:sldId id="258" r:id="rId3"/>
    <p:sldId id="306" r:id="rId4"/>
    <p:sldId id="393" r:id="rId5"/>
    <p:sldId id="307" r:id="rId6"/>
    <p:sldId id="332" r:id="rId7"/>
    <p:sldId id="319" r:id="rId8"/>
    <p:sldId id="308" r:id="rId9"/>
    <p:sldId id="311" r:id="rId10"/>
    <p:sldId id="335" r:id="rId11"/>
    <p:sldId id="333" r:id="rId12"/>
    <p:sldId id="343" r:id="rId13"/>
    <p:sldId id="334" r:id="rId14"/>
    <p:sldId id="392" r:id="rId15"/>
    <p:sldId id="313" r:id="rId16"/>
    <p:sldId id="314" r:id="rId17"/>
    <p:sldId id="322" r:id="rId18"/>
    <p:sldId id="326" r:id="rId19"/>
    <p:sldId id="315" r:id="rId20"/>
    <p:sldId id="323" r:id="rId21"/>
    <p:sldId id="327" r:id="rId22"/>
    <p:sldId id="316" r:id="rId23"/>
    <p:sldId id="317" r:id="rId24"/>
    <p:sldId id="274" r:id="rId25"/>
    <p:sldId id="394" r:id="rId26"/>
    <p:sldId id="259" r:id="rId27"/>
    <p:sldId id="324" r:id="rId28"/>
    <p:sldId id="261" r:id="rId29"/>
    <p:sldId id="260" r:id="rId30"/>
    <p:sldId id="339" r:id="rId31"/>
    <p:sldId id="395" r:id="rId32"/>
    <p:sldId id="336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340" r:id="rId41"/>
    <p:sldId id="269" r:id="rId42"/>
    <p:sldId id="270" r:id="rId43"/>
    <p:sldId id="342" r:id="rId44"/>
    <p:sldId id="337" r:id="rId45"/>
    <p:sldId id="325" r:id="rId46"/>
    <p:sldId id="328" r:id="rId47"/>
    <p:sldId id="318" r:id="rId48"/>
    <p:sldId id="271" r:id="rId49"/>
    <p:sldId id="293" r:id="rId50"/>
    <p:sldId id="396" r:id="rId51"/>
    <p:sldId id="272" r:id="rId52"/>
    <p:sldId id="273" r:id="rId53"/>
    <p:sldId id="338" r:id="rId54"/>
    <p:sldId id="341" r:id="rId55"/>
    <p:sldId id="30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  <p:sldId id="391" r:id="rId1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89B4F-4228-0249-A4D7-AFC96ECDEDAC}">
          <p14:sldIdLst>
            <p14:sldId id="257"/>
            <p14:sldId id="258"/>
            <p14:sldId id="306"/>
            <p14:sldId id="393"/>
          </p14:sldIdLst>
        </p14:section>
        <p14:section name="Fatty Acid Synthesis" id="{25C70D03-B47C-5345-B200-71A6E971943E}">
          <p14:sldIdLst>
            <p14:sldId id="307"/>
            <p14:sldId id="332"/>
            <p14:sldId id="319"/>
            <p14:sldId id="308"/>
            <p14:sldId id="311"/>
            <p14:sldId id="335"/>
            <p14:sldId id="333"/>
            <p14:sldId id="343"/>
            <p14:sldId id="334"/>
          </p14:sldIdLst>
        </p14:section>
        <p14:section name="Triglyceride Synthesis" id="{91C91A76-C448-C24A-BA54-973D681B1BDA}">
          <p14:sldIdLst>
            <p14:sldId id="392"/>
            <p14:sldId id="313"/>
            <p14:sldId id="314"/>
            <p14:sldId id="322"/>
            <p14:sldId id="326"/>
            <p14:sldId id="315"/>
            <p14:sldId id="323"/>
            <p14:sldId id="327"/>
            <p14:sldId id="316"/>
            <p14:sldId id="317"/>
          </p14:sldIdLst>
        </p14:section>
        <p14:section name="Lipolysis" id="{8FA35575-E240-F845-9409-A9C646536C3A}">
          <p14:sldIdLst>
            <p14:sldId id="274"/>
            <p14:sldId id="394"/>
            <p14:sldId id="259"/>
            <p14:sldId id="324"/>
            <p14:sldId id="261"/>
            <p14:sldId id="260"/>
            <p14:sldId id="339"/>
          </p14:sldIdLst>
        </p14:section>
        <p14:section name="Fatty Acid Oxidation" id="{6277E757-2AFD-C54F-A137-EF9E96E92580}">
          <p14:sldIdLst>
            <p14:sldId id="395"/>
            <p14:sldId id="336"/>
            <p14:sldId id="262"/>
            <p14:sldId id="263"/>
            <p14:sldId id="264"/>
            <p14:sldId id="265"/>
            <p14:sldId id="266"/>
            <p14:sldId id="267"/>
            <p14:sldId id="268"/>
            <p14:sldId id="340"/>
            <p14:sldId id="269"/>
            <p14:sldId id="270"/>
            <p14:sldId id="342"/>
            <p14:sldId id="337"/>
            <p14:sldId id="325"/>
            <p14:sldId id="328"/>
            <p14:sldId id="318"/>
            <p14:sldId id="271"/>
            <p14:sldId id="293"/>
            <p14:sldId id="396"/>
            <p14:sldId id="272"/>
            <p14:sldId id="273"/>
            <p14:sldId id="338"/>
            <p14:sldId id="341"/>
            <p14:sldId id="305"/>
          </p14:sldIdLst>
        </p14:section>
        <p14:section name="Cholesterol Metabolism" id="{915335E9-1C08-9249-A5D3-090F47670096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086" autoAdjust="0"/>
  </p:normalViewPr>
  <p:slideViewPr>
    <p:cSldViewPr snapToGrid="0" snapToObjects="1">
      <p:cViewPr varScale="1">
        <p:scale>
          <a:sx n="86" d="100"/>
          <a:sy n="86" d="100"/>
        </p:scale>
        <p:origin x="24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handoutMaster" Target="handoutMasters/handoutMaster1.xml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ABD1-06B5-3842-8C0D-904BFAD7EC90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D869-8F1F-0D4A-B924-A843E521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8D03-742D-D04D-947E-02A81E95FF6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5271-F616-834D-83D5-183FB7646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0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6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l-GR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3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43EA05-5AEF-B843-8817-2E1928596FE7}" type="datetime1">
              <a:rPr lang="en-US" b="0"/>
              <a:pPr/>
              <a:t>11/22/16</a:t>
            </a:fld>
            <a:endParaRPr lang="en-US" b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EHS630 Fall 07 GONG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28C14E-6561-CF44-97E1-01A2F00A4A0D}" type="slidenum">
              <a:rPr lang="en-US" b="0"/>
              <a:pPr/>
              <a:t>28</a:t>
            </a:fld>
            <a:endParaRPr lang="en-US" b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74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74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43EA05-5AEF-B843-8817-2E1928596FE7}" type="datetime1">
              <a:rPr lang="en-US" b="0"/>
              <a:pPr/>
              <a:t>11/22/16</a:t>
            </a:fld>
            <a:endParaRPr lang="en-US" b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EHS630 Fall 07 GONG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28C14E-6561-CF44-97E1-01A2F00A4A0D}" type="slidenum">
              <a:rPr lang="en-US" b="0"/>
              <a:pPr/>
              <a:t>32</a:t>
            </a:fld>
            <a:endParaRPr lang="en-US" b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0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29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6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7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0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8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0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2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7x2 = 14</a:t>
            </a:r>
          </a:p>
          <a:p>
            <a:r>
              <a:rPr lang="en-US" dirty="0" smtClean="0"/>
              <a:t>7x3 = 21</a:t>
            </a:r>
          </a:p>
          <a:p>
            <a:r>
              <a:rPr lang="en-US" dirty="0" smtClean="0"/>
              <a:t>8x12 = 96</a:t>
            </a:r>
          </a:p>
          <a:p>
            <a:r>
              <a:rPr lang="en-US" dirty="0" smtClean="0"/>
              <a:t>- 2 </a:t>
            </a:r>
            <a:r>
              <a:rPr lang="en-US" dirty="0" err="1" smtClean="0"/>
              <a:t>atp</a:t>
            </a:r>
            <a:r>
              <a:rPr lang="en-US" dirty="0" smtClean="0"/>
              <a:t> -2 = 129 ATP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0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43EA05-5AEF-B843-8817-2E1928596FE7}" type="datetime1">
              <a:rPr lang="en-US" b="0"/>
              <a:pPr/>
              <a:t>11/22/16</a:t>
            </a:fld>
            <a:endParaRPr lang="en-US" b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EHS630 Fall 07 GONG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28C14E-6561-CF44-97E1-01A2F00A4A0D}" type="slidenum">
              <a:rPr lang="en-US" b="0"/>
              <a:pPr/>
              <a:t>44</a:t>
            </a:fld>
            <a:endParaRPr lang="en-US" b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8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76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76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8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8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0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4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43EA05-5AEF-B843-8817-2E1928596FE7}" type="datetime1">
              <a:rPr lang="en-US" b="0"/>
              <a:pPr/>
              <a:t>11/22/16</a:t>
            </a:fld>
            <a:endParaRPr lang="en-US" b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EHS630 Fall 07 GONG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28C14E-6561-CF44-97E1-01A2F00A4A0D}" type="slidenum">
              <a:rPr lang="en-US" b="0"/>
              <a:pPr/>
              <a:t>53</a:t>
            </a:fld>
            <a:endParaRPr lang="en-US" b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Glyceraldehyde 3 phosphate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05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70366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0362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636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938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92851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575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9679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1822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39346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534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0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5164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985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9001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1985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63413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1140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189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7489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4537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79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05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98171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9132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7C15-A656-914E-A22D-68979B33A4F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9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7C15-A656-914E-A22D-68979B33A4F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83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7C15-A656-914E-A22D-68979B33A4F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65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7C15-A656-914E-A22D-68979B33A4F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29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7C15-A656-914E-A22D-68979B33A4F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26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7C15-A656-914E-A22D-68979B33A4F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851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7C15-A656-914E-A22D-68979B33A4F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1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863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64C6E-A542-314D-8E28-68C8139BAC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9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8463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7564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3371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785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82421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1617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2693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1933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094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5271-F616-834D-83D5-183FB76464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5F69-EC6E-8B4A-AE63-F9EB63F89AE8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D7E0-046C-3D48-BB0D-F6C92FDB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gi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Lipids: Fatty Acids and Triacylglycerols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1) Structure and Properties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/>
              <a:t>2)Digestion, Absorption, and Transportation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3) Metabolism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sz="4000" dirty="0" smtClean="0"/>
              <a:t>Synthesis</a:t>
            </a:r>
            <a:r>
              <a:rPr lang="en-US" dirty="0" smtClean="0"/>
              <a:t> of Fatty Acids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38" y="1006997"/>
            <a:ext cx="9033561" cy="4860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/>
              <a:t>Second/final step:</a:t>
            </a:r>
          </a:p>
          <a:p>
            <a:r>
              <a:rPr lang="en-US" sz="2800" dirty="0" smtClean="0"/>
              <a:t>Substrates: </a:t>
            </a:r>
            <a:r>
              <a:rPr lang="en-US" sz="2800" u="sng" dirty="0" smtClean="0"/>
              <a:t>7 </a:t>
            </a:r>
            <a:r>
              <a:rPr lang="en-US" sz="2800" u="sng" dirty="0" err="1"/>
              <a:t>malonyl</a:t>
            </a:r>
            <a:r>
              <a:rPr lang="en-US" sz="2800" u="sng" dirty="0"/>
              <a:t> </a:t>
            </a:r>
            <a:r>
              <a:rPr lang="en-US" sz="2800" u="sng" dirty="0" err="1"/>
              <a:t>CoAs</a:t>
            </a:r>
            <a:r>
              <a:rPr lang="en-US" sz="2800" dirty="0"/>
              <a:t> </a:t>
            </a:r>
            <a:r>
              <a:rPr lang="en-US" sz="2800" dirty="0" smtClean="0"/>
              <a:t> and </a:t>
            </a:r>
            <a:r>
              <a:rPr lang="en-US" sz="2800" u="sng" dirty="0" smtClean="0"/>
              <a:t>1 </a:t>
            </a:r>
            <a:r>
              <a:rPr lang="en-US" sz="2800" u="sng" dirty="0"/>
              <a:t>Acetyl  CoA </a:t>
            </a:r>
            <a:endParaRPr lang="en-US" sz="2800" u="sng" dirty="0" smtClean="0"/>
          </a:p>
          <a:p>
            <a:pPr lvl="1"/>
            <a:r>
              <a:rPr lang="en-US" sz="2400" dirty="0" smtClean="0"/>
              <a:t>Fatty </a:t>
            </a:r>
            <a:r>
              <a:rPr lang="en-US" sz="2400" dirty="0"/>
              <a:t>acid </a:t>
            </a:r>
            <a:r>
              <a:rPr lang="en-US" sz="2400" dirty="0" smtClean="0"/>
              <a:t>synthase catalyzes series of reactions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2 carbons from </a:t>
            </a:r>
            <a:r>
              <a:rPr lang="en-US" sz="2000" dirty="0" err="1" smtClean="0"/>
              <a:t>malonyl</a:t>
            </a:r>
            <a:r>
              <a:rPr lang="en-US" sz="2000" dirty="0" smtClean="0"/>
              <a:t> CoA transferred to acetyl CoA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Newly added carbons are reduced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Repeat 6 more times by added carbons to newly growing chain</a:t>
            </a:r>
          </a:p>
          <a:p>
            <a:pPr lvl="1"/>
            <a:r>
              <a:rPr lang="en-US" sz="2400" dirty="0" smtClean="0"/>
              <a:t>Results in a 16 carbon product: </a:t>
            </a:r>
            <a:r>
              <a:rPr lang="en-US" sz="2400" u="sng" dirty="0" err="1" smtClean="0"/>
              <a:t>palmitate</a:t>
            </a:r>
            <a:endParaRPr lang="en-US" sz="2400" u="sng" dirty="0" smtClean="0"/>
          </a:p>
          <a:p>
            <a:pPr lvl="2"/>
            <a:r>
              <a:rPr lang="en-US" sz="2000" dirty="0" smtClean="0"/>
              <a:t>2 carbon + (2 carbons)*7 = 16 carbons</a:t>
            </a:r>
          </a:p>
          <a:p>
            <a:pPr lvl="2"/>
            <a:r>
              <a:rPr lang="en-US" sz="2000" b="1" dirty="0" smtClean="0"/>
              <a:t>Acetyl CoA + 7 Malonyl CoA </a:t>
            </a:r>
            <a:r>
              <a:rPr lang="en-US" sz="2000" b="1" dirty="0" smtClean="0">
                <a:sym typeface="Wingdings"/>
              </a:rPr>
              <a:t></a:t>
            </a:r>
            <a:r>
              <a:rPr lang="en-US" sz="2000" b="1" dirty="0" err="1" smtClean="0">
                <a:sym typeface="Wingdings"/>
              </a:rPr>
              <a:t>Palmitate</a:t>
            </a:r>
            <a:r>
              <a:rPr lang="en-US" sz="2000" b="1" dirty="0" smtClean="0">
                <a:sym typeface="Wingdings"/>
              </a:rPr>
              <a:t> (16 carbon FA)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2121" y="5217869"/>
            <a:ext cx="294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 </a:t>
            </a:r>
            <a:r>
              <a:rPr lang="en-US" sz="2400" dirty="0" err="1" smtClean="0"/>
              <a:t>Malonyl</a:t>
            </a:r>
            <a:r>
              <a:rPr lang="en-US" sz="2400" dirty="0" smtClean="0"/>
              <a:t> CoA  +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6314" y="5188709"/>
            <a:ext cx="176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Acetyl CoA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77" y="5222901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Palmitate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 rot="16200000">
            <a:off x="5414848" y="4542699"/>
            <a:ext cx="269875" cy="19351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806561" y="5017814"/>
            <a:ext cx="1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 Synthase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4982" y="6121219"/>
            <a:ext cx="1845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NADPH x </a:t>
            </a:r>
            <a:r>
              <a:rPr lang="en-US" sz="2000" dirty="0"/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8336" y="6117314"/>
            <a:ext cx="192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NADP x </a:t>
            </a:r>
            <a:r>
              <a:rPr lang="en-US" sz="2000" dirty="0"/>
              <a:t>7</a:t>
            </a:r>
          </a:p>
        </p:txBody>
      </p:sp>
      <p:sp>
        <p:nvSpPr>
          <p:cNvPr id="13" name="Curved Down Arrow 12"/>
          <p:cNvSpPr/>
          <p:nvPr/>
        </p:nvSpPr>
        <p:spPr>
          <a:xfrm>
            <a:off x="4951922" y="5604922"/>
            <a:ext cx="1052007" cy="5611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nhum-07-00774-t0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1080893" y="831793"/>
            <a:ext cx="7262347" cy="5568685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Summary </a:t>
            </a:r>
            <a:endParaRPr lang="en-US"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252522"/>
            <a:ext cx="8686800" cy="53805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Calibri"/>
              </a:rPr>
              <a:t>Cholesterol homeostasis is highly regulated on a daily basis</a:t>
            </a:r>
          </a:p>
          <a:p>
            <a:r>
              <a:rPr lang="en-US" dirty="0" smtClean="0">
                <a:sym typeface="Calibri"/>
              </a:rPr>
              <a:t>3 main steps to cholesterol synthesis </a:t>
            </a:r>
          </a:p>
          <a:p>
            <a:r>
              <a:rPr lang="en-US" dirty="0" smtClean="0">
                <a:sym typeface="Calibri"/>
              </a:rPr>
              <a:t>HMG CoA </a:t>
            </a:r>
            <a:r>
              <a:rPr lang="en-US" dirty="0" err="1" smtClean="0">
                <a:sym typeface="Calibri"/>
              </a:rPr>
              <a:t>reductase</a:t>
            </a:r>
            <a:r>
              <a:rPr lang="en-US" dirty="0" smtClean="0">
                <a:sym typeface="Calibri"/>
              </a:rPr>
              <a:t> is a highly regulated enzyme of cholesterol synthesis</a:t>
            </a:r>
          </a:p>
          <a:p>
            <a:r>
              <a:rPr lang="en-US" dirty="0" smtClean="0">
                <a:sym typeface="Calibri"/>
              </a:rPr>
              <a:t>LDL is main carrier of endogenous cholesterol through our bodies</a:t>
            </a:r>
          </a:p>
          <a:p>
            <a:r>
              <a:rPr lang="en-US" dirty="0" smtClean="0">
                <a:sym typeface="Calibri"/>
              </a:rPr>
              <a:t>LDLRs of many tissue types uptake LDL</a:t>
            </a:r>
          </a:p>
          <a:p>
            <a:r>
              <a:rPr lang="en-US" dirty="0" smtClean="0">
                <a:sym typeface="Calibri"/>
              </a:rPr>
              <a:t>Mutations of LDLR is highly prevalent and can result in high levels of circulating cholesterol</a:t>
            </a:r>
          </a:p>
          <a:p>
            <a:r>
              <a:rPr lang="en-US" dirty="0" smtClean="0">
                <a:sym typeface="Calibri"/>
              </a:rPr>
              <a:t>HDL </a:t>
            </a:r>
            <a:r>
              <a:rPr lang="en-US" dirty="0">
                <a:sym typeface="Calibri"/>
              </a:rPr>
              <a:t>r</a:t>
            </a:r>
            <a:r>
              <a:rPr lang="en-US" dirty="0" smtClean="0">
                <a:sym typeface="Calibri"/>
              </a:rPr>
              <a:t>ids free cholesterol from build-up</a:t>
            </a:r>
          </a:p>
          <a:p>
            <a:pPr lvl="1"/>
            <a:r>
              <a:rPr lang="en-US" dirty="0" smtClean="0">
                <a:sym typeface="Calibri"/>
              </a:rPr>
              <a:t>Cholesterol used to build other compounds</a:t>
            </a:r>
          </a:p>
          <a:p>
            <a:r>
              <a:rPr lang="en-US" dirty="0" smtClean="0">
                <a:sym typeface="Calibri"/>
              </a:rPr>
              <a:t>Omega-3 and -6 are essential fatty acids</a:t>
            </a:r>
          </a:p>
          <a:p>
            <a:pPr lvl="1"/>
            <a:r>
              <a:rPr lang="en-US" dirty="0" smtClean="0">
                <a:sym typeface="Calibri"/>
              </a:rPr>
              <a:t>Their derivatives have very important physiological roles in the body</a:t>
            </a:r>
          </a:p>
          <a:p>
            <a:pPr lvl="1"/>
            <a:r>
              <a:rPr lang="en-US" dirty="0" smtClean="0">
                <a:sym typeface="Calibri"/>
              </a:rPr>
              <a:t>Have counteracting roles in the body</a:t>
            </a:r>
          </a:p>
          <a:p>
            <a:pPr lvl="1"/>
            <a:r>
              <a:rPr lang="en-US" dirty="0" smtClean="0">
                <a:sym typeface="Calibri"/>
              </a:rPr>
              <a:t>Ratio of intake has implications health</a:t>
            </a:r>
            <a:endParaRPr lang="en-US" dirty="0"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4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Fatty Acids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487" y="1830866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 Acetyl CoA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4439" y="4735308"/>
            <a:ext cx="294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 </a:t>
            </a:r>
            <a:r>
              <a:rPr lang="en-US" sz="2800" dirty="0" err="1" smtClean="0"/>
              <a:t>Malonyl</a:t>
            </a:r>
            <a:r>
              <a:rPr lang="en-US" sz="2800" dirty="0" smtClean="0"/>
              <a:t> CoA  +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939097" y="4737351"/>
            <a:ext cx="176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Acetyl CoA 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54280" y="4798872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Palmitate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>
            <a:off x="1154240" y="2579407"/>
            <a:ext cx="269875" cy="2157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33" y="2770438"/>
            <a:ext cx="94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 ATP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8786" y="2556409"/>
            <a:ext cx="35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Acetyl CoA Carboxylase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6682" y="3603332"/>
            <a:ext cx="9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 ADP</a:t>
            </a:r>
          </a:p>
          <a:p>
            <a:r>
              <a:rPr lang="en-US" sz="2400" dirty="0" smtClean="0"/>
              <a:t>+ P</a:t>
            </a:r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5502082" y="4086392"/>
            <a:ext cx="269875" cy="19351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60177" y="4457346"/>
            <a:ext cx="1935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 Synthase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2309" y="5765832"/>
            <a:ext cx="184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 NADPH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5663" y="5761927"/>
            <a:ext cx="192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 NADP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35435" y="3221679"/>
            <a:ext cx="94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 CO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21" name="Curved Up Arrow 20"/>
          <p:cNvSpPr/>
          <p:nvPr/>
        </p:nvSpPr>
        <p:spPr>
          <a:xfrm rot="7093641">
            <a:off x="1113066" y="3662599"/>
            <a:ext cx="921066" cy="286902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5179249" y="5249535"/>
            <a:ext cx="1052007" cy="5611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24398" y="4844306"/>
            <a:ext cx="1832520" cy="549460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rved Down Arrow 25"/>
          <p:cNvSpPr/>
          <p:nvPr/>
        </p:nvSpPr>
        <p:spPr>
          <a:xfrm rot="5551309">
            <a:off x="541347" y="3302080"/>
            <a:ext cx="925001" cy="41077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5004" y="4161854"/>
            <a:ext cx="16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Biotin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0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Pentose Phosphate Shunt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0368" y="1551466"/>
            <a:ext cx="40789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Glucose 6-Phosphate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70368" y="2666055"/>
            <a:ext cx="40789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6-Phosphogluconate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70368" y="3834645"/>
            <a:ext cx="40789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Ribulose</a:t>
            </a:r>
            <a:r>
              <a:rPr lang="en-US" sz="3200" dirty="0" smtClean="0"/>
              <a:t> 5-Phoshate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43528" y="5068428"/>
            <a:ext cx="40789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Ribose 5-Phoshate</a:t>
            </a:r>
            <a:endParaRPr lang="en-US" sz="3200" dirty="0"/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3963462" y="4338108"/>
            <a:ext cx="269723" cy="845784"/>
          </a:xfrm>
          <a:prstGeom prst="upDownArrow">
            <a:avLst>
              <a:gd name="adj1" fmla="val 50000"/>
              <a:gd name="adj2" fmla="val 44231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8330" y="4503921"/>
            <a:ext cx="20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Isomerase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3729191" y="2349342"/>
            <a:ext cx="724180" cy="25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3710248" y="3485101"/>
            <a:ext cx="724180" cy="25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8230199">
            <a:off x="1619307" y="4376101"/>
            <a:ext cx="724180" cy="25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3003547">
            <a:off x="5323395" y="5832464"/>
            <a:ext cx="724180" cy="25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6673" y="5758286"/>
            <a:ext cx="3714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Biosynthesis of nucleic acids and nucleotides (ATP, RNA, DNA, NAD, etc.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760457"/>
            <a:ext cx="2672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Conversion to Fructose 6-P for glycolysis</a:t>
            </a:r>
            <a:endParaRPr lang="en-US" sz="2000" dirty="0"/>
          </a:p>
        </p:txBody>
      </p:sp>
      <p:sp>
        <p:nvSpPr>
          <p:cNvPr id="19" name="Curved Up Arrow 18"/>
          <p:cNvSpPr/>
          <p:nvPr/>
        </p:nvSpPr>
        <p:spPr>
          <a:xfrm rot="5400000">
            <a:off x="4208007" y="3410410"/>
            <a:ext cx="583814" cy="41860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9500" y="2439142"/>
            <a:ext cx="116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NADPH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785573" y="3615346"/>
            <a:ext cx="267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NADPH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49599" y="3127752"/>
            <a:ext cx="267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NADP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8330" y="1936187"/>
            <a:ext cx="184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NADP</a:t>
            </a:r>
            <a:endParaRPr lang="en-US" sz="2000" dirty="0"/>
          </a:p>
        </p:txBody>
      </p:sp>
      <p:sp>
        <p:nvSpPr>
          <p:cNvPr id="24" name="Curved Up Arrow 23"/>
          <p:cNvSpPr/>
          <p:nvPr/>
        </p:nvSpPr>
        <p:spPr>
          <a:xfrm rot="5400000">
            <a:off x="4241808" y="2218845"/>
            <a:ext cx="583814" cy="41860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185" y="1978912"/>
            <a:ext cx="4058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Glucose 6-phosphate dehydrogenase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flipV="1">
            <a:off x="5666528" y="3750933"/>
            <a:ext cx="945202" cy="2184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798313" y="2530208"/>
            <a:ext cx="724180" cy="25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0713" y="3634590"/>
            <a:ext cx="371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Lipid metabolic paths;</a:t>
            </a:r>
          </a:p>
          <a:p>
            <a:pPr algn="ctr"/>
            <a:r>
              <a:rPr lang="en-US" sz="2000" dirty="0" smtClean="0"/>
              <a:t>Glutathione reduction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082" y="2430315"/>
            <a:ext cx="371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Lipid metabolic paths;</a:t>
            </a:r>
          </a:p>
          <a:p>
            <a:pPr algn="ctr"/>
            <a:r>
              <a:rPr lang="en-US" sz="2000" dirty="0" smtClean="0"/>
              <a:t>Glutathione reduction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4743019" y="2484441"/>
            <a:ext cx="4253425" cy="301407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09218" y="3691492"/>
            <a:ext cx="4253425" cy="301407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Fatty Acids</a:t>
            </a:r>
          </a:p>
        </p:txBody>
      </p:sp>
      <p:pic>
        <p:nvPicPr>
          <p:cNvPr id="8" name="Picture 7" descr="imag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/>
          <a:stretch/>
        </p:blipFill>
        <p:spPr>
          <a:xfrm>
            <a:off x="810930" y="4097236"/>
            <a:ext cx="7765068" cy="19842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7647" y="1333713"/>
            <a:ext cx="1002743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Final Product: </a:t>
            </a:r>
            <a:r>
              <a:rPr lang="en-US" sz="3200" u="sng" dirty="0" err="1"/>
              <a:t>Palmitate</a:t>
            </a:r>
            <a:r>
              <a:rPr lang="en-US" sz="3200" dirty="0"/>
              <a:t> </a:t>
            </a:r>
            <a:r>
              <a:rPr lang="en-US" sz="3200" dirty="0" smtClean="0"/>
              <a:t>(C</a:t>
            </a:r>
            <a:r>
              <a:rPr lang="en-US" sz="3200" baseline="-25000" dirty="0" smtClean="0"/>
              <a:t>16</a:t>
            </a:r>
            <a:r>
              <a:rPr lang="en-US" sz="3200" dirty="0" smtClean="0"/>
              <a:t>H</a:t>
            </a:r>
            <a:r>
              <a:rPr lang="en-US" sz="3200" baseline="-25000" dirty="0" smtClean="0"/>
              <a:t>32</a:t>
            </a:r>
            <a:r>
              <a:rPr lang="en-US" sz="3200" dirty="0" smtClean="0"/>
              <a:t>O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</a:t>
            </a:r>
          </a:p>
          <a:p>
            <a:pPr marL="571500" indent="-571500">
              <a:buFontTx/>
              <a:buChar char="-"/>
            </a:pPr>
            <a:r>
              <a:rPr lang="en-US" sz="2800" dirty="0" smtClean="0"/>
              <a:t>16 </a:t>
            </a:r>
            <a:r>
              <a:rPr lang="en-US" sz="2800" dirty="0"/>
              <a:t>carbon </a:t>
            </a:r>
            <a:r>
              <a:rPr lang="en-US" sz="2800" dirty="0" smtClean="0"/>
              <a:t>saturated FA</a:t>
            </a:r>
          </a:p>
          <a:p>
            <a:pPr marL="571500" indent="-571500">
              <a:buFontTx/>
              <a:buChar char="-"/>
            </a:pPr>
            <a:r>
              <a:rPr lang="en-US" sz="2800" dirty="0" smtClean="0"/>
              <a:t>Further </a:t>
            </a:r>
            <a:r>
              <a:rPr lang="en-US" sz="2800" dirty="0"/>
              <a:t>lengthened by </a:t>
            </a:r>
            <a:r>
              <a:rPr lang="en-US" sz="2800" u="sng" dirty="0"/>
              <a:t>fatty acid elongation </a:t>
            </a:r>
            <a:endParaRPr lang="en-US" sz="2800" u="sng" dirty="0" smtClean="0"/>
          </a:p>
          <a:p>
            <a:r>
              <a:rPr lang="en-US" sz="2800" u="sng" dirty="0"/>
              <a:t>s</a:t>
            </a:r>
            <a:r>
              <a:rPr lang="en-US" sz="2800" u="sng" dirty="0" smtClean="0"/>
              <a:t>ystems</a:t>
            </a:r>
            <a:endParaRPr lang="en-US" sz="2800" u="sng" dirty="0"/>
          </a:p>
          <a:p>
            <a:pPr marL="457200" indent="-457200">
              <a:buFontTx/>
              <a:buChar char="-"/>
            </a:pPr>
            <a:r>
              <a:rPr lang="en-US" sz="2800" u="sng" dirty="0" smtClean="0"/>
              <a:t>Desaturation </a:t>
            </a:r>
            <a:r>
              <a:rPr lang="en-US" sz="2800" u="sng" dirty="0"/>
              <a:t>reactions </a:t>
            </a:r>
            <a:r>
              <a:rPr lang="en-US" sz="2800" dirty="0"/>
              <a:t>– convert saturated FA to </a:t>
            </a:r>
            <a:endParaRPr lang="en-US" sz="2800" dirty="0" smtClean="0"/>
          </a:p>
          <a:p>
            <a:r>
              <a:rPr lang="en-US" sz="2800" dirty="0" smtClean="0"/>
              <a:t>unsaturated FAs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55277" y="6211311"/>
            <a:ext cx="128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Palmitate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62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Triglyceride Synthesis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Triacylglycerol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Mainly synthesized in liver and adipose tissue</a:t>
            </a:r>
          </a:p>
          <a:p>
            <a:r>
              <a:rPr lang="en-US" dirty="0" smtClean="0"/>
              <a:t>First substrates of triacylglycerol biosynthesis include: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u="sng" dirty="0"/>
              <a:t>F</a:t>
            </a:r>
            <a:r>
              <a:rPr lang="en-US" b="1" u="sng" dirty="0" smtClean="0"/>
              <a:t>atty acid acyl</a:t>
            </a:r>
            <a:r>
              <a:rPr lang="en-US" b="1" u="sng" dirty="0"/>
              <a:t>-</a:t>
            </a:r>
            <a:r>
              <a:rPr lang="en-US" b="1" u="sng" dirty="0" smtClean="0"/>
              <a:t>CoA </a:t>
            </a:r>
          </a:p>
          <a:p>
            <a:pPr marL="971550" lvl="1" indent="-514350"/>
            <a:endParaRPr lang="en-US" sz="2500" dirty="0" smtClean="0"/>
          </a:p>
          <a:p>
            <a:pPr marL="457200" lvl="1" indent="0">
              <a:buNone/>
            </a:pPr>
            <a:r>
              <a:rPr lang="en-US" sz="2500" u="sng" dirty="0" smtClean="0"/>
              <a:t>Fatty Acid </a:t>
            </a:r>
            <a:r>
              <a:rPr lang="en-US" sz="2500" dirty="0" smtClean="0"/>
              <a:t>+ CoA + H20 </a:t>
            </a:r>
            <a:r>
              <a:rPr lang="en-US" sz="2500" dirty="0" smtClean="0">
                <a:sym typeface="Wingdings"/>
              </a:rPr>
              <a:t> </a:t>
            </a:r>
            <a:r>
              <a:rPr lang="en-US" sz="2500" u="sng" dirty="0" smtClean="0">
                <a:sym typeface="Wingdings"/>
              </a:rPr>
              <a:t>Fatty acid acyl CoA </a:t>
            </a:r>
            <a:endParaRPr lang="en-US" b="1" u="sng" dirty="0" smtClean="0"/>
          </a:p>
          <a:p>
            <a:pPr marL="971550" lvl="1" indent="-514350">
              <a:buFont typeface="+mj-lt"/>
              <a:buAutoNum type="arabicParenR" startAt="2"/>
            </a:pPr>
            <a:endParaRPr lang="en-US" b="1" u="sng" dirty="0" smtClean="0"/>
          </a:p>
          <a:p>
            <a:pPr marL="971550" lvl="1" indent="-514350">
              <a:buFont typeface="+mj-lt"/>
              <a:buAutoNum type="arabicParenR" startAt="2"/>
            </a:pPr>
            <a:r>
              <a:rPr lang="en-US" b="1" u="sng" dirty="0" smtClean="0"/>
              <a:t>Glycerol 3-phosphate</a:t>
            </a:r>
          </a:p>
          <a:p>
            <a:pPr marL="1371600" lvl="2" indent="-514350"/>
            <a:endParaRPr lang="en-US" dirty="0" smtClean="0"/>
          </a:p>
          <a:p>
            <a:pPr marL="1371600" lvl="2" indent="-514350"/>
            <a:r>
              <a:rPr lang="en-US" dirty="0" smtClean="0"/>
              <a:t>DHAP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6932" y="3570611"/>
            <a:ext cx="331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</a:t>
            </a:r>
          </a:p>
          <a:p>
            <a:r>
              <a:rPr lang="en-US" sz="2400" dirty="0" smtClean="0"/>
              <a:t>(Fatty acid-C-CoA)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111746" y="3393289"/>
            <a:ext cx="62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</a:t>
            </a:r>
          </a:p>
          <a:p>
            <a:r>
              <a:rPr lang="en-US" sz="1600" dirty="0" smtClean="0"/>
              <a:t>||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00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03" y="-212486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Triacylglycerol Synthesis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2" y="414238"/>
            <a:ext cx="912320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</a:t>
            </a:r>
          </a:p>
          <a:p>
            <a:r>
              <a:rPr lang="en-US" sz="3100" dirty="0" smtClean="0"/>
              <a:t>Step 1: </a:t>
            </a:r>
            <a:r>
              <a:rPr lang="en-US" sz="3100" u="sng" dirty="0" smtClean="0"/>
              <a:t>Two fatty acyl groups </a:t>
            </a:r>
            <a:r>
              <a:rPr lang="en-US" sz="3100" dirty="0" smtClean="0"/>
              <a:t>(FA-C-CoA) transferred to glycerol 3-P to form </a:t>
            </a:r>
            <a:r>
              <a:rPr lang="en-US" sz="3100" dirty="0" err="1" smtClean="0"/>
              <a:t>diacylglycerol</a:t>
            </a:r>
            <a:r>
              <a:rPr lang="en-US" sz="3100" dirty="0" smtClean="0"/>
              <a:t> 3-P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0425" y="3902177"/>
            <a:ext cx="331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Glycerol 3-phosphate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877501" y="3923637"/>
            <a:ext cx="43120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Phosphatidic</a:t>
            </a:r>
            <a:r>
              <a:rPr lang="en-US" sz="2800" dirty="0" smtClean="0"/>
              <a:t> acid 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diacylglycerol</a:t>
            </a:r>
            <a:r>
              <a:rPr lang="en-US" sz="2800" dirty="0" smtClean="0"/>
              <a:t> 3-phosphate)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3914887" y="4046211"/>
            <a:ext cx="1318833" cy="3791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Down Arrow 6"/>
          <p:cNvSpPr/>
          <p:nvPr/>
        </p:nvSpPr>
        <p:spPr>
          <a:xfrm>
            <a:off x="3960476" y="4446857"/>
            <a:ext cx="1216152" cy="7315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7706" y="5221010"/>
            <a:ext cx="31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 </a:t>
            </a:r>
            <a:r>
              <a:rPr lang="en-US" sz="2800" u="sng" dirty="0" smtClean="0"/>
              <a:t>Fatty acid acyl-CoA</a:t>
            </a:r>
            <a:endParaRPr lang="en-US" sz="28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910640" y="5222644"/>
            <a:ext cx="103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 CoA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06424" y="3353714"/>
            <a:ext cx="376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A</a:t>
            </a:r>
            <a:r>
              <a:rPr lang="en-US" sz="2800" dirty="0" err="1" smtClean="0">
                <a:solidFill>
                  <a:srgbClr val="FF0000"/>
                </a:solidFill>
              </a:rPr>
              <a:t>cyltransferases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4113" y="469462"/>
            <a:ext cx="621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</a:p>
          <a:p>
            <a:r>
              <a:rPr lang="en-US" dirty="0" smtClean="0"/>
              <a:t>||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7788" y="2230757"/>
            <a:ext cx="331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</a:t>
            </a:r>
          </a:p>
          <a:p>
            <a:r>
              <a:rPr lang="en-US" sz="2400" dirty="0" smtClean="0"/>
              <a:t>Acyl group = FA-C-CoA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9522" y="2107862"/>
            <a:ext cx="62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</a:t>
            </a:r>
          </a:p>
          <a:p>
            <a:r>
              <a:rPr lang="en-US" sz="1600" dirty="0" smtClean="0"/>
              <a:t>||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101797" y="2107862"/>
            <a:ext cx="775704" cy="953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485" y="-136186"/>
            <a:ext cx="92075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1: Triacylglycerol Synthesis: 2 fatty acyl groups added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Acyl groups (R-C=O) transferred to glycerol 3-P to form a </a:t>
            </a:r>
            <a:r>
              <a:rPr lang="en-US" dirty="0" err="1" smtClean="0"/>
              <a:t>diacylglycerol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 descr="unnumbered_26_p76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9"/>
          <a:stretch/>
        </p:blipFill>
        <p:spPr>
          <a:xfrm>
            <a:off x="441350" y="862645"/>
            <a:ext cx="8534400" cy="5715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24100" y="1917700"/>
            <a:ext cx="3556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4965700"/>
            <a:ext cx="3556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05675" y="1917700"/>
            <a:ext cx="3556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11403" y="5846763"/>
            <a:ext cx="2121297" cy="279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38403" y="3624263"/>
            <a:ext cx="2121297" cy="279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2836" y="760841"/>
            <a:ext cx="1329447" cy="11568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60388" y="5807705"/>
            <a:ext cx="2604349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Phosphatidic</a:t>
            </a:r>
            <a:r>
              <a:rPr lang="en-US" sz="2400" b="1" dirty="0" smtClean="0"/>
              <a:t> acid 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b="1" dirty="0" err="1" smtClean="0"/>
              <a:t>diacylglycerol</a:t>
            </a:r>
            <a:r>
              <a:rPr lang="en-US" sz="2400" b="1" dirty="0" smtClean="0"/>
              <a:t> 3-</a:t>
            </a:r>
            <a:r>
              <a:rPr lang="en-US" sz="2400" b="1" dirty="0"/>
              <a:t>P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6688078" y="694360"/>
            <a:ext cx="3100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Fatty Acid</a:t>
            </a:r>
          </a:p>
          <a:p>
            <a:r>
              <a:rPr lang="en-US" sz="2800" dirty="0" smtClean="0"/>
              <a:t>     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430254" y="3821886"/>
            <a:ext cx="775422" cy="114381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54629" y="3354794"/>
            <a:ext cx="166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Ester Bond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99097" y="3754904"/>
            <a:ext cx="470758" cy="320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6904" y="1062038"/>
            <a:ext cx="951174" cy="320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317" y="4483168"/>
            <a:ext cx="3892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Hydroxyl group of glycerol reacts with fatty acyl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21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gc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9"/>
          <a:stretch/>
        </p:blipFill>
        <p:spPr>
          <a:xfrm>
            <a:off x="4069328" y="1600200"/>
            <a:ext cx="4880270" cy="4718303"/>
          </a:xfrm>
          <a:prstGeom prst="rect">
            <a:avLst/>
          </a:prstGeom>
        </p:spPr>
      </p:pic>
      <p:pic>
        <p:nvPicPr>
          <p:cNvPr id="5" name="Picture 4" descr="unnumbered_26_p76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23" t="48661" r="-1" b="9069"/>
          <a:stretch/>
        </p:blipFill>
        <p:spPr>
          <a:xfrm>
            <a:off x="148769" y="2156666"/>
            <a:ext cx="3536920" cy="30772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7769" y="4265973"/>
            <a:ext cx="2277803" cy="400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013" y="4666339"/>
            <a:ext cx="2604349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Phosphatidic</a:t>
            </a:r>
            <a:r>
              <a:rPr lang="en-US" sz="2400" b="1" dirty="0" smtClean="0"/>
              <a:t> acid 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b="1" dirty="0" err="1" smtClean="0"/>
              <a:t>diacylglycerol</a:t>
            </a:r>
            <a:r>
              <a:rPr lang="en-US" sz="2400" b="1" dirty="0" smtClean="0"/>
              <a:t> 3-P)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93646" y="6087670"/>
            <a:ext cx="251358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Triacylglycerol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240362" y="3433263"/>
            <a:ext cx="3556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275704" y="3346177"/>
            <a:ext cx="793624" cy="3791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Triacylglycerol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</a:t>
            </a:r>
            <a:r>
              <a:rPr lang="en-US" dirty="0" err="1" smtClean="0"/>
              <a:t>Dephosphorylation</a:t>
            </a:r>
            <a:r>
              <a:rPr lang="en-US" dirty="0" smtClean="0"/>
              <a:t> of </a:t>
            </a:r>
            <a:r>
              <a:rPr lang="en-US" dirty="0" err="1" smtClean="0"/>
              <a:t>diacylglycerol</a:t>
            </a:r>
            <a:r>
              <a:rPr lang="en-US" dirty="0" smtClean="0"/>
              <a:t> 3-P and final fatty acid acyl transfer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80684" y="4517439"/>
            <a:ext cx="227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Triacylglycerol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9489" y="4413632"/>
            <a:ext cx="2942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Phosphatidic</a:t>
            </a:r>
            <a:r>
              <a:rPr lang="en-US" sz="2800" dirty="0" smtClean="0"/>
              <a:t> acid 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diacylglycerol</a:t>
            </a:r>
            <a:r>
              <a:rPr lang="en-US" sz="2800" dirty="0" smtClean="0"/>
              <a:t> 3-P)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4189840" y="4582909"/>
            <a:ext cx="1318833" cy="3791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Down Arrow 6"/>
          <p:cNvSpPr/>
          <p:nvPr/>
        </p:nvSpPr>
        <p:spPr>
          <a:xfrm>
            <a:off x="4189840" y="5040115"/>
            <a:ext cx="803476" cy="54212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035" y="5539090"/>
            <a:ext cx="191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Fatty acyl-CoA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81909" y="5589120"/>
            <a:ext cx="689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12310" y="3630289"/>
            <a:ext cx="3761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Acyltransferase</a:t>
            </a:r>
            <a:r>
              <a:rPr lang="en-US" sz="2800" dirty="0" smtClean="0">
                <a:solidFill>
                  <a:srgbClr val="FF0000"/>
                </a:solidFill>
              </a:rPr>
              <a:t> and phosphatase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5248016" y="5096675"/>
            <a:ext cx="803476" cy="54212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8209" y="5539090"/>
            <a:ext cx="34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7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Understand how fatty acids are synthesized</a:t>
            </a:r>
            <a:r>
              <a:rPr lang="en-US" dirty="0"/>
              <a:t> </a:t>
            </a:r>
            <a:r>
              <a:rPr lang="en-US" dirty="0" smtClean="0"/>
              <a:t>in the body</a:t>
            </a:r>
          </a:p>
          <a:p>
            <a:r>
              <a:rPr lang="en-US" dirty="0" smtClean="0"/>
              <a:t>Describe the initial highly regulated step of FA synthesis</a:t>
            </a:r>
          </a:p>
          <a:p>
            <a:r>
              <a:rPr lang="en-US" dirty="0" smtClean="0"/>
              <a:t>Understand the reactions resulting in triacylglycerol synthesis resulting in 3 fatty acids esterified to glycerol</a:t>
            </a:r>
          </a:p>
          <a:p>
            <a:r>
              <a:rPr lang="en-US" dirty="0" smtClean="0"/>
              <a:t>Describe the breakdown of triacylglycerol to glycerol plus fatty acids and the fates of these products</a:t>
            </a:r>
          </a:p>
          <a:p>
            <a:r>
              <a:rPr lang="en-US" dirty="0" smtClean="0"/>
              <a:t>Describe fatty acid breakdown (beta-oxidation)</a:t>
            </a:r>
          </a:p>
          <a:p>
            <a:r>
              <a:rPr lang="en-US" dirty="0" smtClean="0"/>
              <a:t>Determine the amount of energy produced by fatty acid breakdown in comparison to glucose</a:t>
            </a:r>
          </a:p>
          <a:p>
            <a:r>
              <a:rPr lang="en-US" dirty="0" smtClean="0"/>
              <a:t>Understand when ketogenesis occurs, what organs ketones are a fuel source for and consequences of overactive ketogenesis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8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900" y="139934"/>
            <a:ext cx="92075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2: Triacylglycerol Synthesis: </a:t>
            </a:r>
            <a:r>
              <a:rPr lang="en-US" sz="3600" dirty="0" err="1" smtClean="0"/>
              <a:t>Dephosphorylation</a:t>
            </a:r>
            <a:r>
              <a:rPr lang="en-US" sz="3600" dirty="0" smtClean="0"/>
              <a:t> and </a:t>
            </a:r>
            <a:r>
              <a:rPr lang="en-US" sz="3600" dirty="0"/>
              <a:t>a</a:t>
            </a:r>
            <a:r>
              <a:rPr lang="en-US" sz="3600" dirty="0" smtClean="0"/>
              <a:t> fatty acyl groups added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2324100" y="1917700"/>
            <a:ext cx="3556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4965700"/>
            <a:ext cx="3556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37400" y="1917700"/>
            <a:ext cx="3556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numbered_26_p76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9" t="50000" b="7836"/>
          <a:stretch/>
        </p:blipFill>
        <p:spPr>
          <a:xfrm>
            <a:off x="202803" y="1881479"/>
            <a:ext cx="3495617" cy="2997468"/>
          </a:xfrm>
          <a:prstGeom prst="rect">
            <a:avLst/>
          </a:prstGeom>
        </p:spPr>
      </p:pic>
      <p:pic>
        <p:nvPicPr>
          <p:cNvPr id="10" name="Picture 9" descr="unnumbered_26_p76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3" t="50000" b="7836"/>
          <a:stretch/>
        </p:blipFill>
        <p:spPr>
          <a:xfrm>
            <a:off x="5747938" y="2033879"/>
            <a:ext cx="2934654" cy="2649996"/>
          </a:xfrm>
          <a:prstGeom prst="rect">
            <a:avLst/>
          </a:prstGeom>
        </p:spPr>
      </p:pic>
      <p:pic>
        <p:nvPicPr>
          <p:cNvPr id="11" name="Picture 10" descr="unnumbered_26_p76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9" t="50000" r="20600" b="35281"/>
          <a:stretch/>
        </p:blipFill>
        <p:spPr>
          <a:xfrm>
            <a:off x="5633359" y="3771885"/>
            <a:ext cx="1332250" cy="9250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3209" y="2762841"/>
            <a:ext cx="965200" cy="113998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64465" y="4224644"/>
            <a:ext cx="1374792" cy="113998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12582" y="3356513"/>
            <a:ext cx="1374792" cy="4153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0620" y="3135156"/>
            <a:ext cx="687396" cy="7263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26330" y="3861481"/>
            <a:ext cx="687396" cy="7263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926330" y="3531464"/>
            <a:ext cx="296174" cy="33001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20670"/>
          <a:stretch/>
        </p:blipFill>
        <p:spPr>
          <a:xfrm>
            <a:off x="5747938" y="1932449"/>
            <a:ext cx="2968864" cy="3742436"/>
          </a:xfrm>
          <a:prstGeom prst="rect">
            <a:avLst/>
          </a:prstGeom>
        </p:spPr>
      </p:pic>
      <p:pic>
        <p:nvPicPr>
          <p:cNvPr id="9" name="Picture 8" descr="unnumbered_26_p76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7" t="2954" r="49415" b="80401"/>
          <a:stretch/>
        </p:blipFill>
        <p:spPr>
          <a:xfrm>
            <a:off x="3790847" y="2552048"/>
            <a:ext cx="2264781" cy="12198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238500" y="2984500"/>
            <a:ext cx="355600" cy="279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2803" y="3945244"/>
            <a:ext cx="2121297" cy="279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Down Arrow 29"/>
          <p:cNvSpPr/>
          <p:nvPr/>
        </p:nvSpPr>
        <p:spPr>
          <a:xfrm>
            <a:off x="4560620" y="3573224"/>
            <a:ext cx="803476" cy="54212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7373" y="4235304"/>
            <a:ext cx="34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4124644" y="2762841"/>
            <a:ext cx="104320" cy="30755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019" y="4060731"/>
            <a:ext cx="104320" cy="30755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07540" y="3980531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</a:rPr>
              <a:t>3</a:t>
            </a:r>
            <a:endParaRPr lang="en-US" sz="1600" dirty="0">
              <a:solidFill>
                <a:srgbClr val="558ED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26855" y="2725506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39108" y="5080285"/>
            <a:ext cx="251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Triacylglycerol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3861" y="4115351"/>
            <a:ext cx="3802994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Phosphatidic</a:t>
            </a:r>
            <a:r>
              <a:rPr lang="en-US" sz="2400" b="1" dirty="0" smtClean="0"/>
              <a:t> acid 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b="1" dirty="0" err="1" smtClean="0"/>
              <a:t>diacylglycerol</a:t>
            </a:r>
            <a:r>
              <a:rPr lang="en-US" sz="2400" b="1" dirty="0" smtClean="0"/>
              <a:t> 3-phosphate)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82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gc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9"/>
          <a:stretch/>
        </p:blipFill>
        <p:spPr>
          <a:xfrm>
            <a:off x="4069328" y="1600200"/>
            <a:ext cx="4880270" cy="4718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5122" y="4265973"/>
            <a:ext cx="2277803" cy="400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0670"/>
          <a:stretch/>
        </p:blipFill>
        <p:spPr>
          <a:xfrm>
            <a:off x="847210" y="1932449"/>
            <a:ext cx="2968864" cy="3742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3007" y="3939113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8478" y="5311117"/>
            <a:ext cx="251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Triacylglycerol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2241" y="6060058"/>
            <a:ext cx="251358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Triacylglycerol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64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Triacylglycerol Fate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Major </a:t>
            </a:r>
            <a:r>
              <a:rPr lang="en-US" dirty="0"/>
              <a:t>destination is </a:t>
            </a:r>
            <a:r>
              <a:rPr lang="en-US" u="sng" dirty="0"/>
              <a:t>adipose tissue </a:t>
            </a:r>
            <a:r>
              <a:rPr lang="en-US" dirty="0"/>
              <a:t>for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Incorporated into VLDL in liver</a:t>
            </a:r>
          </a:p>
          <a:p>
            <a:pPr lvl="2"/>
            <a:r>
              <a:rPr lang="en-US" dirty="0" smtClean="0"/>
              <a:t>Exported from liver through circulation via VLDL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Fatty Acid Synthesis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reaction: acetyl CoA converted to </a:t>
            </a:r>
            <a:r>
              <a:rPr lang="en-US" dirty="0" err="1" smtClean="0"/>
              <a:t>malynol</a:t>
            </a:r>
            <a:r>
              <a:rPr lang="en-US" dirty="0" smtClean="0"/>
              <a:t> </a:t>
            </a:r>
            <a:r>
              <a:rPr lang="en-US" dirty="0" err="1" smtClean="0"/>
              <a:t>CoAs</a:t>
            </a:r>
            <a:endParaRPr lang="en-US" dirty="0" smtClean="0"/>
          </a:p>
          <a:p>
            <a:pPr marL="742950" lvl="2" indent="-342900"/>
            <a:r>
              <a:rPr lang="en-US" sz="2000" dirty="0"/>
              <a:t>Highly </a:t>
            </a:r>
            <a:r>
              <a:rPr lang="en-US" sz="2000" dirty="0" smtClean="0"/>
              <a:t>regulated</a:t>
            </a:r>
          </a:p>
          <a:p>
            <a:r>
              <a:rPr lang="en-US" dirty="0" smtClean="0"/>
              <a:t>7 </a:t>
            </a:r>
            <a:r>
              <a:rPr lang="en-US" dirty="0" err="1" smtClean="0"/>
              <a:t>Malynol</a:t>
            </a:r>
            <a:r>
              <a:rPr lang="en-US" dirty="0" smtClean="0"/>
              <a:t> CoA transfers 2 carbons to Acetyl CoA</a:t>
            </a:r>
          </a:p>
          <a:p>
            <a:r>
              <a:rPr lang="en-US" dirty="0" err="1" smtClean="0"/>
              <a:t>Palmitate</a:t>
            </a:r>
            <a:r>
              <a:rPr lang="en-US" dirty="0" smtClean="0"/>
              <a:t> is final product (16-carbon FA)</a:t>
            </a:r>
          </a:p>
          <a:p>
            <a:r>
              <a:rPr lang="en-US" dirty="0" err="1" smtClean="0"/>
              <a:t>Palmitate</a:t>
            </a:r>
            <a:r>
              <a:rPr lang="en-US" dirty="0" smtClean="0"/>
              <a:t> can be further elongated or </a:t>
            </a:r>
            <a:r>
              <a:rPr lang="en-US" dirty="0" err="1" smtClean="0"/>
              <a:t>desaturated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Triacylglycerol Synthesis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fatty acyl </a:t>
            </a:r>
            <a:r>
              <a:rPr lang="en-US" dirty="0" err="1" smtClean="0"/>
              <a:t>CoAs</a:t>
            </a:r>
            <a:r>
              <a:rPr lang="en-US" dirty="0" smtClean="0"/>
              <a:t> transfer acyl group to glycerol 3-phosphate</a:t>
            </a:r>
          </a:p>
          <a:p>
            <a:r>
              <a:rPr lang="en-US" dirty="0" smtClean="0"/>
              <a:t>Resulting </a:t>
            </a:r>
            <a:r>
              <a:rPr lang="en-US" dirty="0" err="1" smtClean="0"/>
              <a:t>diacylglycerol</a:t>
            </a:r>
            <a:r>
              <a:rPr lang="en-US" dirty="0" smtClean="0"/>
              <a:t> 3-P is dephosphorylated and fatty acyl donates final acyl</a:t>
            </a:r>
          </a:p>
          <a:p>
            <a:r>
              <a:rPr lang="en-US" dirty="0" smtClean="0"/>
              <a:t>Triacylglycerol is formed</a:t>
            </a:r>
          </a:p>
          <a:p>
            <a:r>
              <a:rPr lang="en-US" dirty="0" smtClean="0"/>
              <a:t>Triacylglycerol is likely stored in adipose tissue until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 of triacylglycerol </a:t>
            </a:r>
            <a:r>
              <a:rPr lang="en-US" dirty="0" smtClean="0"/>
              <a:t>Into Glycerol and fatty </a:t>
            </a:r>
            <a:r>
              <a:rPr lang="en-US" dirty="0"/>
              <a:t>acids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Lipolysis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5682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3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Triacylglycerol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Fuel source for tissues in fasting conditions</a:t>
            </a:r>
          </a:p>
          <a:p>
            <a:r>
              <a:rPr lang="en-US" dirty="0" smtClean="0"/>
              <a:t>Brain and RBC </a:t>
            </a:r>
            <a:r>
              <a:rPr lang="en-US" u="sng" dirty="0" smtClean="0"/>
              <a:t>can not </a:t>
            </a:r>
            <a:r>
              <a:rPr lang="en-US" dirty="0" smtClean="0"/>
              <a:t>utilize lipids as energy source</a:t>
            </a:r>
          </a:p>
          <a:p>
            <a:r>
              <a:rPr lang="en-US" dirty="0" smtClean="0"/>
              <a:t>Hormones involved in hydrolysis of triacylglycerol</a:t>
            </a:r>
          </a:p>
          <a:p>
            <a:pPr lvl="1"/>
            <a:r>
              <a:rPr lang="en-US" u="sng" dirty="0" smtClean="0"/>
              <a:t>Lipoprotein lipase</a:t>
            </a:r>
            <a:r>
              <a:rPr lang="en-US" dirty="0" smtClean="0"/>
              <a:t> – active in liver</a:t>
            </a:r>
          </a:p>
          <a:p>
            <a:pPr lvl="1"/>
            <a:r>
              <a:rPr lang="en-US" u="sng" dirty="0" smtClean="0"/>
              <a:t>Hormone sensitive lipase </a:t>
            </a:r>
            <a:r>
              <a:rPr lang="en-US" dirty="0" smtClean="0"/>
              <a:t>– active in adipose tissue</a:t>
            </a:r>
          </a:p>
          <a:p>
            <a:pPr lvl="2"/>
            <a:r>
              <a:rPr lang="en-US" dirty="0" smtClean="0"/>
              <a:t>Mobilizes fats from storage</a:t>
            </a:r>
          </a:p>
          <a:p>
            <a:pPr lvl="2"/>
            <a:r>
              <a:rPr lang="en-US" dirty="0" smtClean="0"/>
              <a:t>Activated by low insulin</a:t>
            </a:r>
          </a:p>
          <a:p>
            <a:r>
              <a:rPr lang="en-US" dirty="0" smtClean="0"/>
              <a:t>Hydrolysis of triacylglycerol yields: </a:t>
            </a:r>
            <a:r>
              <a:rPr lang="en-US" u="sng" dirty="0" smtClean="0"/>
              <a:t>Glycerol and</a:t>
            </a:r>
            <a:r>
              <a:rPr lang="en-US" u="sng" dirty="0"/>
              <a:t> </a:t>
            </a:r>
            <a:r>
              <a:rPr lang="en-US" u="sng" dirty="0" smtClean="0"/>
              <a:t>3 fatty acids</a:t>
            </a:r>
          </a:p>
        </p:txBody>
      </p:sp>
    </p:spTree>
    <p:extLst>
      <p:ext uri="{BB962C8B-B14F-4D97-AF65-F5344CB8AC3E}">
        <p14:creationId xmlns:p14="http://schemas.microsoft.com/office/powerpoint/2010/main" val="720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Triacylglycerol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502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Hydrolysis of triacylglycerol yields two products: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u="sng" dirty="0" smtClean="0"/>
              <a:t>Glycerol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3 fatty acids</a:t>
            </a:r>
          </a:p>
          <a:p>
            <a:pPr lvl="1"/>
            <a:endParaRPr lang="en-US" u="sng" dirty="0" smtClean="0"/>
          </a:p>
          <a:p>
            <a:pPr lvl="1"/>
            <a:endParaRPr lang="en-US" u="sng" dirty="0"/>
          </a:p>
          <a:p>
            <a:pPr lvl="1"/>
            <a:endParaRPr lang="en-US" u="sng" dirty="0" smtClean="0"/>
          </a:p>
          <a:p>
            <a:r>
              <a:rPr lang="en-US" u="sng" dirty="0" smtClean="0"/>
              <a:t>Glycerol product</a:t>
            </a:r>
            <a:r>
              <a:rPr lang="en-US" dirty="0" smtClean="0"/>
              <a:t> – used for energy source</a:t>
            </a:r>
          </a:p>
          <a:p>
            <a:pPr lvl="1"/>
            <a:r>
              <a:rPr lang="en-US" dirty="0" smtClean="0"/>
              <a:t>Converted to glycerol phosphate via glycerol kinase</a:t>
            </a:r>
          </a:p>
          <a:p>
            <a:pPr lvl="2"/>
            <a:r>
              <a:rPr lang="en-US" dirty="0" smtClean="0"/>
              <a:t>Enters glycolysis or gluconeogenesis as </a:t>
            </a:r>
            <a:r>
              <a:rPr lang="en-US" u="sng" dirty="0" smtClean="0"/>
              <a:t>DHAP</a:t>
            </a:r>
            <a:endParaRPr lang="en-US" u="sng" dirty="0"/>
          </a:p>
        </p:txBody>
      </p:sp>
      <p:pic>
        <p:nvPicPr>
          <p:cNvPr id="4" name="Picture 3" descr="structure-of-triglycerid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75" y="2033337"/>
            <a:ext cx="2782712" cy="25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9938" cy="59531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Triacylglycerol Breakdown</a:t>
            </a:r>
            <a:endParaRPr lang="en-US" sz="3600" dirty="0">
              <a:latin typeface="Arial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-1331344" y="1874838"/>
            <a:ext cx="2422525" cy="21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400" dirty="0">
                <a:solidFill>
                  <a:srgbClr val="FF0000"/>
                </a:solidFill>
              </a:rPr>
              <a:t>HK </a:t>
            </a:r>
            <a:endParaRPr lang="en-US" sz="2400" b="0" dirty="0">
              <a:solidFill>
                <a:srgbClr val="FF0000"/>
              </a:solidFill>
            </a:endParaRPr>
          </a:p>
          <a:p>
            <a:pPr algn="r"/>
            <a:endParaRPr lang="en-US" sz="800" b="0" dirty="0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endParaRPr lang="en-US" sz="2400" b="0" dirty="0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PFK 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200" b="0" dirty="0">
              <a:solidFill>
                <a:srgbClr val="FF0000"/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80081" y="1511300"/>
            <a:ext cx="196691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/>
              <a:t>Glucose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G-6-P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F-6-P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F-1,6-BP</a:t>
            </a:r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1149918" y="1808163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1149918" y="3219450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670213" y="5189680"/>
            <a:ext cx="257175" cy="771525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2078784" y="2649976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532484" y="4295775"/>
            <a:ext cx="17412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/>
              <a:t>GA3P 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PEP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    Pyruvate</a:t>
            </a:r>
            <a:endParaRPr lang="en-US" sz="2400" b="0" dirty="0"/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1387512" y="4712149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2735831" y="4306888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/>
              <a:t>DHAP</a:t>
            </a: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1819843" y="4508500"/>
            <a:ext cx="760413" cy="182563"/>
          </a:xfrm>
          <a:prstGeom prst="leftRightArrow">
            <a:avLst>
              <a:gd name="adj1" fmla="val 50000"/>
              <a:gd name="adj2" fmla="val 833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64626" y="5189680"/>
            <a:ext cx="612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PK </a:t>
            </a:r>
          </a:p>
        </p:txBody>
      </p:sp>
      <p:sp>
        <p:nvSpPr>
          <p:cNvPr id="6163" name="AutoShape 40"/>
          <p:cNvSpPr>
            <a:spLocks noChangeArrowheads="1"/>
          </p:cNvSpPr>
          <p:nvPr/>
        </p:nvSpPr>
        <p:spPr bwMode="auto">
          <a:xfrm>
            <a:off x="1805556" y="4065588"/>
            <a:ext cx="741362" cy="447675"/>
          </a:xfrm>
          <a:custGeom>
            <a:avLst/>
            <a:gdLst>
              <a:gd name="T0" fmla="*/ 370681 w 21600"/>
              <a:gd name="T1" fmla="*/ 0 h 21600"/>
              <a:gd name="T2" fmla="*/ 0 w 21600"/>
              <a:gd name="T3" fmla="*/ 319777 h 21600"/>
              <a:gd name="T4" fmla="*/ 370681 w 21600"/>
              <a:gd name="T5" fmla="*/ 362907 h 21600"/>
              <a:gd name="T6" fmla="*/ 741362 w 21600"/>
              <a:gd name="T7" fmla="*/ 3197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609 w 21600"/>
              <a:gd name="T13" fmla="*/ 13347 h 21600"/>
              <a:gd name="T14" fmla="*/ 19991 w 21600"/>
              <a:gd name="T15" fmla="*/ 175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817"/>
                </a:lnTo>
                <a:lnTo>
                  <a:pt x="9343" y="6817"/>
                </a:lnTo>
                <a:lnTo>
                  <a:pt x="9343" y="13347"/>
                </a:lnTo>
                <a:lnTo>
                  <a:pt x="4772" y="13347"/>
                </a:lnTo>
                <a:lnTo>
                  <a:pt x="4772" y="9257"/>
                </a:lnTo>
                <a:lnTo>
                  <a:pt x="0" y="15429"/>
                </a:lnTo>
                <a:lnTo>
                  <a:pt x="4772" y="21600"/>
                </a:lnTo>
                <a:lnTo>
                  <a:pt x="4772" y="17510"/>
                </a:lnTo>
                <a:lnTo>
                  <a:pt x="16828" y="17510"/>
                </a:lnTo>
                <a:lnTo>
                  <a:pt x="16828" y="21600"/>
                </a:lnTo>
                <a:lnTo>
                  <a:pt x="21600" y="15429"/>
                </a:lnTo>
                <a:lnTo>
                  <a:pt x="16828" y="9257"/>
                </a:lnTo>
                <a:lnTo>
                  <a:pt x="16828" y="13347"/>
                </a:lnTo>
                <a:lnTo>
                  <a:pt x="12257" y="13347"/>
                </a:lnTo>
                <a:lnTo>
                  <a:pt x="12257" y="6817"/>
                </a:lnTo>
                <a:lnTo>
                  <a:pt x="15120" y="681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8221" y="1439670"/>
            <a:ext cx="107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GK 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2915" y="3015101"/>
            <a:ext cx="207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Glycerol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638905" y="4237691"/>
            <a:ext cx="29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Glycerol</a:t>
            </a:r>
          </a:p>
          <a:p>
            <a:pPr algn="ctr"/>
            <a:r>
              <a:rPr lang="en-US" sz="2400" dirty="0" smtClean="0"/>
              <a:t> Phosphate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5048818" y="3492615"/>
            <a:ext cx="366889" cy="8064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5400000">
            <a:off x="3839849" y="4272493"/>
            <a:ext cx="304094" cy="5612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 rot="15783280">
            <a:off x="2663753" y="3306910"/>
            <a:ext cx="771200" cy="49793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5783280">
            <a:off x="2716297" y="1865751"/>
            <a:ext cx="771200" cy="49793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240" y="1846718"/>
            <a:ext cx="92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G6P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69249" y="3328933"/>
            <a:ext cx="1201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F1,6-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BP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0171" y="3533738"/>
            <a:ext cx="105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Glycerol Kinase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1650" y="1511298"/>
            <a:ext cx="207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Triacylglycerol</a:t>
            </a:r>
            <a:endParaRPr lang="en-US" sz="2400" dirty="0"/>
          </a:p>
        </p:txBody>
      </p:sp>
      <p:sp>
        <p:nvSpPr>
          <p:cNvPr id="27" name="Down Arrow 26"/>
          <p:cNvSpPr/>
          <p:nvPr/>
        </p:nvSpPr>
        <p:spPr>
          <a:xfrm>
            <a:off x="5066488" y="2080986"/>
            <a:ext cx="349220" cy="10620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80965" y="2613200"/>
            <a:ext cx="86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FA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38705" y="1511300"/>
            <a:ext cx="1971322" cy="3678380"/>
          </a:xfrm>
          <a:prstGeom prst="rect">
            <a:avLst/>
          </a:prstGeom>
          <a:noFill/>
          <a:ln w="57150" cmpd="sng">
            <a:solidFill>
              <a:srgbClr val="8064A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9259047">
            <a:off x="5677118" y="1921601"/>
            <a:ext cx="310748" cy="8158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08613" y="2485596"/>
            <a:ext cx="163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Beta-oxidation</a:t>
            </a:r>
            <a:endParaRPr lang="en-US" sz="2400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6880891" y="2350698"/>
            <a:ext cx="289456" cy="10393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Triacylglycerol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Triacylglycerol breakdown yields: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Glycerol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u="sng" dirty="0" smtClean="0"/>
              <a:t>3 fatty acids</a:t>
            </a:r>
          </a:p>
          <a:p>
            <a:pPr lvl="2"/>
            <a:r>
              <a:rPr lang="en-US" dirty="0" smtClean="0"/>
              <a:t>Source of energy in fasted states</a:t>
            </a:r>
          </a:p>
          <a:p>
            <a:pPr lvl="2"/>
            <a:r>
              <a:rPr lang="en-US" dirty="0" smtClean="0"/>
              <a:t>Fatty acid products enter circulation for other tissues</a:t>
            </a:r>
          </a:p>
        </p:txBody>
      </p:sp>
    </p:spTree>
    <p:extLst>
      <p:ext uri="{BB962C8B-B14F-4D97-AF65-F5344CB8AC3E}">
        <p14:creationId xmlns:p14="http://schemas.microsoft.com/office/powerpoint/2010/main" val="34933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9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Lipogenesis</a:t>
            </a:r>
          </a:p>
          <a:p>
            <a:pPr marL="0" indent="0" algn="ctr">
              <a:buNone/>
            </a:pPr>
            <a:r>
              <a:rPr lang="en-US" sz="4000" dirty="0" smtClean="0"/>
              <a:t>Fatty acid and triacylglycerol biosynthesis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69970" y="5177792"/>
            <a:ext cx="7565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FA synthesis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 smtClean="0">
                <a:sym typeface="Wingdings"/>
              </a:rPr>
              <a:t>triacylglycerol synthesis </a:t>
            </a:r>
            <a:r>
              <a:rPr lang="en-US" sz="2800" u="sng" dirty="0">
                <a:sym typeface="Wingdings"/>
              </a:rPr>
              <a:t>storage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0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Fatty Acids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Fatty acids products</a:t>
            </a:r>
            <a:r>
              <a:rPr lang="en-US" dirty="0" smtClean="0"/>
              <a:t>– richer source of energy than CHOs</a:t>
            </a:r>
          </a:p>
          <a:p>
            <a:pPr lvl="1"/>
            <a:r>
              <a:rPr lang="en-US" dirty="0" smtClean="0"/>
              <a:t>Exist in a more reduced state – undergo greater extent of oxidation </a:t>
            </a:r>
          </a:p>
          <a:p>
            <a:pPr lvl="2"/>
            <a:r>
              <a:rPr lang="en-US" dirty="0" smtClean="0"/>
              <a:t>Mechanism of fatty acid oxidation: </a:t>
            </a:r>
            <a:r>
              <a:rPr lang="en-US" u="sng" dirty="0" smtClean="0"/>
              <a:t>Beta-oxidation</a:t>
            </a:r>
          </a:p>
          <a:p>
            <a:pPr lvl="2"/>
            <a:r>
              <a:rPr lang="en-US" dirty="0" smtClean="0"/>
              <a:t>Occurs in </a:t>
            </a:r>
            <a:r>
              <a:rPr lang="en-US" u="sng" dirty="0" smtClean="0"/>
              <a:t>mitochondria of many cell types</a:t>
            </a:r>
          </a:p>
        </p:txBody>
      </p:sp>
    </p:spTree>
    <p:extLst>
      <p:ext uri="{BB962C8B-B14F-4D97-AF65-F5344CB8AC3E}">
        <p14:creationId xmlns:p14="http://schemas.microsoft.com/office/powerpoint/2010/main" val="2224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 Oxidation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-265808" y="4295775"/>
            <a:ext cx="17412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/>
              <a:t>GA3P 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PEP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    Pyruvate</a:t>
            </a:r>
            <a:endParaRPr lang="en-US" sz="2400" b="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9938" cy="59531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Fatty Acid Breakdown</a:t>
            </a:r>
            <a:endParaRPr lang="en-US" sz="3600" dirty="0">
              <a:latin typeface="Arial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81789" y="1511300"/>
            <a:ext cx="196691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/>
              <a:t>Glucose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G-6-P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F-6-P</a:t>
            </a:r>
          </a:p>
          <a:p>
            <a:pPr algn="ctr"/>
            <a:endParaRPr lang="en-US" sz="2400" b="0"/>
          </a:p>
          <a:p>
            <a:pPr algn="ctr"/>
            <a:r>
              <a:rPr lang="en-US" sz="2400" b="0"/>
              <a:t>F-1,6-BP</a:t>
            </a:r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351626" y="1808163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351626" y="3219450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20806" y="5189680"/>
            <a:ext cx="257175" cy="771525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1280492" y="2649976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589220" y="4712149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937539" y="4306888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/>
              <a:t>DHAP</a:t>
            </a: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1021551" y="4508500"/>
            <a:ext cx="760413" cy="182563"/>
          </a:xfrm>
          <a:prstGeom prst="leftRightArrow">
            <a:avLst>
              <a:gd name="adj1" fmla="val 50000"/>
              <a:gd name="adj2" fmla="val 833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AutoShape 40"/>
          <p:cNvSpPr>
            <a:spLocks noChangeArrowheads="1"/>
          </p:cNvSpPr>
          <p:nvPr/>
        </p:nvSpPr>
        <p:spPr bwMode="auto">
          <a:xfrm>
            <a:off x="1007264" y="4065588"/>
            <a:ext cx="741362" cy="447675"/>
          </a:xfrm>
          <a:custGeom>
            <a:avLst/>
            <a:gdLst>
              <a:gd name="T0" fmla="*/ 370681 w 21600"/>
              <a:gd name="T1" fmla="*/ 0 h 21600"/>
              <a:gd name="T2" fmla="*/ 0 w 21600"/>
              <a:gd name="T3" fmla="*/ 319777 h 21600"/>
              <a:gd name="T4" fmla="*/ 370681 w 21600"/>
              <a:gd name="T5" fmla="*/ 362907 h 21600"/>
              <a:gd name="T6" fmla="*/ 741362 w 21600"/>
              <a:gd name="T7" fmla="*/ 3197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609 w 21600"/>
              <a:gd name="T13" fmla="*/ 13347 h 21600"/>
              <a:gd name="T14" fmla="*/ 19991 w 21600"/>
              <a:gd name="T15" fmla="*/ 175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817"/>
                </a:lnTo>
                <a:lnTo>
                  <a:pt x="9343" y="6817"/>
                </a:lnTo>
                <a:lnTo>
                  <a:pt x="9343" y="13347"/>
                </a:lnTo>
                <a:lnTo>
                  <a:pt x="4772" y="13347"/>
                </a:lnTo>
                <a:lnTo>
                  <a:pt x="4772" y="9257"/>
                </a:lnTo>
                <a:lnTo>
                  <a:pt x="0" y="15429"/>
                </a:lnTo>
                <a:lnTo>
                  <a:pt x="4772" y="21600"/>
                </a:lnTo>
                <a:lnTo>
                  <a:pt x="4772" y="17510"/>
                </a:lnTo>
                <a:lnTo>
                  <a:pt x="16828" y="17510"/>
                </a:lnTo>
                <a:lnTo>
                  <a:pt x="16828" y="21600"/>
                </a:lnTo>
                <a:lnTo>
                  <a:pt x="21600" y="15429"/>
                </a:lnTo>
                <a:lnTo>
                  <a:pt x="16828" y="9257"/>
                </a:lnTo>
                <a:lnTo>
                  <a:pt x="16828" y="13347"/>
                </a:lnTo>
                <a:lnTo>
                  <a:pt x="12257" y="13347"/>
                </a:lnTo>
                <a:lnTo>
                  <a:pt x="12257" y="6817"/>
                </a:lnTo>
                <a:lnTo>
                  <a:pt x="15120" y="681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2915" y="3015101"/>
            <a:ext cx="207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Glycerol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40613" y="4237691"/>
            <a:ext cx="29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Glycerol</a:t>
            </a:r>
          </a:p>
          <a:p>
            <a:pPr algn="ctr"/>
            <a:r>
              <a:rPr lang="en-US" sz="2400" dirty="0" smtClean="0"/>
              <a:t> Phosphate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5048818" y="3492615"/>
            <a:ext cx="366889" cy="8064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5400000">
            <a:off x="3041557" y="4272493"/>
            <a:ext cx="304094" cy="5612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 rot="15783280">
            <a:off x="1865461" y="3306910"/>
            <a:ext cx="771200" cy="49793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5783280">
            <a:off x="1918005" y="1865751"/>
            <a:ext cx="771200" cy="49793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0171" y="3533738"/>
            <a:ext cx="105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Glycerol Kinase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1650" y="1511298"/>
            <a:ext cx="207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Triacylglycerol</a:t>
            </a:r>
            <a:endParaRPr lang="en-US" sz="2400" dirty="0"/>
          </a:p>
        </p:txBody>
      </p:sp>
      <p:sp>
        <p:nvSpPr>
          <p:cNvPr id="27" name="Down Arrow 26"/>
          <p:cNvSpPr/>
          <p:nvPr/>
        </p:nvSpPr>
        <p:spPr>
          <a:xfrm>
            <a:off x="5066488" y="2080986"/>
            <a:ext cx="349220" cy="10620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80965" y="2613200"/>
            <a:ext cx="86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FA</a:t>
            </a:r>
            <a:endParaRPr lang="en-US" sz="2400" dirty="0"/>
          </a:p>
        </p:txBody>
      </p:sp>
      <p:sp>
        <p:nvSpPr>
          <p:cNvPr id="31" name="Down Arrow 30"/>
          <p:cNvSpPr/>
          <p:nvPr/>
        </p:nvSpPr>
        <p:spPr>
          <a:xfrm rot="19259047">
            <a:off x="5677118" y="1921601"/>
            <a:ext cx="310748" cy="8158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18967" y="2351127"/>
            <a:ext cx="163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Beta-oxidation</a:t>
            </a:r>
            <a:endParaRPr lang="en-US" sz="2400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6880891" y="2350698"/>
            <a:ext cx="289456" cy="10393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57804" y="5561075"/>
            <a:ext cx="1704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Krebs Cycle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718083" y="5719311"/>
            <a:ext cx="77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ETC</a:t>
            </a:r>
            <a:endParaRPr lang="en-US" sz="2800" dirty="0"/>
          </a:p>
        </p:txBody>
      </p:sp>
      <p:sp>
        <p:nvSpPr>
          <p:cNvPr id="35" name="Down Arrow 34"/>
          <p:cNvSpPr/>
          <p:nvPr/>
        </p:nvSpPr>
        <p:spPr>
          <a:xfrm rot="19594923">
            <a:off x="7224702" y="3688667"/>
            <a:ext cx="265750" cy="23760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200000">
            <a:off x="2004984" y="5342821"/>
            <a:ext cx="282383" cy="13888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6817484" y="5281537"/>
            <a:ext cx="289456" cy="15043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3004342" flipH="1">
            <a:off x="5838695" y="2277125"/>
            <a:ext cx="223701" cy="43833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40613" y="5785177"/>
            <a:ext cx="170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AcetylCoA</a:t>
            </a:r>
            <a:endParaRPr lang="en-US" sz="24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4657274" y="5534234"/>
            <a:ext cx="384910" cy="10161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07162" y="3849441"/>
            <a:ext cx="163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Reducing equivalents</a:t>
            </a:r>
          </a:p>
          <a:p>
            <a:r>
              <a:rPr lang="en-US" dirty="0"/>
              <a:t>e</a:t>
            </a:r>
            <a:r>
              <a:rPr lang="en-US" dirty="0" smtClean="0"/>
              <a:t>nter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p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12716" y="-369515"/>
            <a:ext cx="1967452" cy="7808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11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Initial reaction </a:t>
            </a:r>
            <a:r>
              <a:rPr lang="en-US" sz="2800" dirty="0" smtClean="0"/>
              <a:t>converts fatty acid to fatty acid acyl-CoA (cytoplasm) (</a:t>
            </a:r>
            <a:r>
              <a:rPr lang="en-US" sz="2800" u="sng" dirty="0" smtClean="0"/>
              <a:t>energy utilization </a:t>
            </a:r>
            <a:r>
              <a:rPr lang="en-US" sz="2800" dirty="0" smtClean="0"/>
              <a:t>– 2 phosphates)</a:t>
            </a:r>
            <a:endParaRPr lang="en-US" sz="2800" dirty="0"/>
          </a:p>
          <a:p>
            <a:endParaRPr lang="en-US" sz="3100" dirty="0" smtClean="0"/>
          </a:p>
          <a:p>
            <a:endParaRPr lang="en-US" sz="3100" dirty="0"/>
          </a:p>
          <a:p>
            <a:endParaRPr lang="en-US" sz="3100" dirty="0" smtClean="0"/>
          </a:p>
          <a:p>
            <a:endParaRPr lang="en-US" sz="2800" dirty="0" smtClean="0"/>
          </a:p>
          <a:p>
            <a:r>
              <a:rPr lang="en-US" sz="2800" dirty="0" smtClean="0"/>
              <a:t>Fatty acid acyl CoA is transported from the </a:t>
            </a:r>
            <a:r>
              <a:rPr lang="en-US" sz="2800" u="sng" dirty="0" smtClean="0"/>
              <a:t>cytoplasm</a:t>
            </a:r>
            <a:r>
              <a:rPr lang="en-US" sz="2800" dirty="0" smtClean="0"/>
              <a:t> to </a:t>
            </a:r>
            <a:r>
              <a:rPr lang="en-US" sz="2800" u="sng" dirty="0" smtClean="0"/>
              <a:t>mitochondria</a:t>
            </a:r>
            <a:r>
              <a:rPr lang="en-US" sz="2800" dirty="0" smtClean="0"/>
              <a:t> for B-oxidation</a:t>
            </a:r>
          </a:p>
          <a:p>
            <a:pPr lvl="1"/>
            <a:r>
              <a:rPr lang="en-US" sz="2400" dirty="0" smtClean="0"/>
              <a:t>Via transport system: Carnitine transport system</a:t>
            </a:r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4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99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Fatty Acid B-oxidation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06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Carnitine transport system:</a:t>
            </a:r>
          </a:p>
          <a:p>
            <a:pPr lvl="1"/>
            <a:r>
              <a:rPr lang="en-US" dirty="0" smtClean="0"/>
              <a:t>Uses </a:t>
            </a:r>
            <a:r>
              <a:rPr lang="en-US" u="sng" dirty="0" smtClean="0"/>
              <a:t>carnitine</a:t>
            </a:r>
            <a:r>
              <a:rPr lang="en-US" dirty="0" smtClean="0"/>
              <a:t> as a carrier molecule </a:t>
            </a:r>
          </a:p>
          <a:p>
            <a:pPr lvl="1"/>
            <a:r>
              <a:rPr lang="en-US" dirty="0" smtClean="0"/>
              <a:t>Carnitine moves fatty acyl CoA from cytoplasm across mitochondrial membrane to </a:t>
            </a:r>
            <a:r>
              <a:rPr lang="en-US" u="sng" dirty="0" smtClean="0"/>
              <a:t>mitochondria</a:t>
            </a:r>
            <a:endParaRPr lang="en-US" dirty="0"/>
          </a:p>
          <a:p>
            <a:pPr lvl="1"/>
            <a:r>
              <a:rPr lang="en-US" sz="2800" dirty="0" smtClean="0"/>
              <a:t>Enzymes: </a:t>
            </a:r>
            <a:r>
              <a:rPr lang="en-US" sz="2800" dirty="0" err="1" smtClean="0"/>
              <a:t>Carnitine</a:t>
            </a:r>
            <a:r>
              <a:rPr lang="en-US" sz="2800" dirty="0" smtClean="0"/>
              <a:t> </a:t>
            </a:r>
            <a:r>
              <a:rPr lang="en-US" sz="2800" dirty="0" err="1" smtClean="0"/>
              <a:t>Palmitoyltransferase</a:t>
            </a:r>
            <a:r>
              <a:rPr lang="en-US" sz="2800" dirty="0" smtClean="0"/>
              <a:t> 1 (</a:t>
            </a:r>
            <a:r>
              <a:rPr lang="en-US" sz="2800" u="sng" dirty="0" smtClean="0"/>
              <a:t>CPT1</a:t>
            </a:r>
            <a:r>
              <a:rPr lang="en-US" sz="2800" dirty="0" smtClean="0"/>
              <a:t>) and CPT2</a:t>
            </a:r>
          </a:p>
          <a:p>
            <a:pPr lvl="2"/>
            <a:r>
              <a:rPr lang="en-US" sz="2400" u="sng" dirty="0" smtClean="0"/>
              <a:t>CPT1 is negatively modulated by </a:t>
            </a:r>
            <a:r>
              <a:rPr lang="en-US" sz="2400" u="sng" dirty="0" err="1" smtClean="0"/>
              <a:t>Malonyl</a:t>
            </a:r>
            <a:r>
              <a:rPr lang="en-US" sz="2400" u="sng" dirty="0" smtClean="0"/>
              <a:t> CoA</a:t>
            </a:r>
            <a:endParaRPr lang="en-US" sz="2400" u="sng" dirty="0"/>
          </a:p>
        </p:txBody>
      </p:sp>
      <p:pic>
        <p:nvPicPr>
          <p:cNvPr id="4" name="Picture 3" descr="Untitled-p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/>
          <a:stretch/>
        </p:blipFill>
        <p:spPr>
          <a:xfrm rot="16200000">
            <a:off x="3395538" y="1849896"/>
            <a:ext cx="23529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6395" y="4294843"/>
            <a:ext cx="241022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    Cytosol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8773" y="4314953"/>
            <a:ext cx="149222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Mitochondria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81795" y="4204123"/>
            <a:ext cx="1626854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Mitochondrial Membrane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02481" y="4619378"/>
            <a:ext cx="104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    CPT2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8890" y="4269882"/>
            <a:ext cx="104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     CPT1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ETCO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62" y="3382963"/>
            <a:ext cx="3535355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Fatty acyl CoA in mitochondria</a:t>
            </a:r>
          </a:p>
          <a:p>
            <a:pPr lvl="1"/>
            <a:r>
              <a:rPr lang="en-US" b="1" u="sng" dirty="0" smtClean="0"/>
              <a:t>Overall: </a:t>
            </a:r>
            <a:r>
              <a:rPr lang="en-US" dirty="0" smtClean="0"/>
              <a:t>Acetyl </a:t>
            </a:r>
            <a:r>
              <a:rPr lang="en-US" dirty="0" err="1" smtClean="0"/>
              <a:t>CoAs</a:t>
            </a:r>
            <a:r>
              <a:rPr lang="en-US" dirty="0" smtClean="0"/>
              <a:t> (2 carbon units) cleaved from the carboxyl ends of FA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4 main reactions</a:t>
            </a:r>
          </a:p>
          <a:p>
            <a:pPr lvl="1"/>
            <a:r>
              <a:rPr lang="en-US" dirty="0" err="1" smtClean="0"/>
              <a:t>Palmitate</a:t>
            </a:r>
            <a:r>
              <a:rPr lang="en-US" dirty="0" smtClean="0"/>
              <a:t> (16 carbon FA) as an </a:t>
            </a:r>
          </a:p>
          <a:p>
            <a:pPr marL="457200" lvl="1" indent="0">
              <a:buNone/>
            </a:pP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Reaction 1: Acyl CoA dehydrogenase forms a double bond between alpha and beta carbons of fatty acid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7600" y="2991556"/>
            <a:ext cx="5712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                 O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    ||</a:t>
            </a:r>
          </a:p>
          <a:p>
            <a:r>
              <a:rPr lang="en-US" sz="2800" dirty="0" smtClean="0"/>
              <a:t>CH3-(CH2)12-CH2-CH2-C-SCoA</a:t>
            </a:r>
            <a:endParaRPr lang="en-US" sz="2800" dirty="0"/>
          </a:p>
        </p:txBody>
      </p:sp>
      <p:sp>
        <p:nvSpPr>
          <p:cNvPr id="5" name="Down Arrow 4"/>
          <p:cNvSpPr/>
          <p:nvPr/>
        </p:nvSpPr>
        <p:spPr>
          <a:xfrm>
            <a:off x="4219222" y="4515556"/>
            <a:ext cx="338667" cy="14534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74711" y="5324632"/>
            <a:ext cx="4566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            O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 ||</a:t>
            </a:r>
          </a:p>
          <a:p>
            <a:r>
              <a:rPr lang="en-US" sz="2800" dirty="0" smtClean="0"/>
              <a:t>CH3-(CH2)12-CH=CH-C-SCoA</a:t>
            </a:r>
            <a:endParaRPr lang="en-US" sz="2800" dirty="0"/>
          </a:p>
        </p:txBody>
      </p:sp>
      <p:sp>
        <p:nvSpPr>
          <p:cNvPr id="9" name="Curved Left Arrow 8"/>
          <p:cNvSpPr/>
          <p:nvPr/>
        </p:nvSpPr>
        <p:spPr>
          <a:xfrm>
            <a:off x="3386667" y="4515556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0663" y="5348105"/>
            <a:ext cx="10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FADH2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9821" y="4361216"/>
            <a:ext cx="10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2144" y="4607898"/>
            <a:ext cx="371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Fatty Acyl CoA dehydrogenase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409192" y="5475181"/>
            <a:ext cx="978408" cy="3163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24" y="5191410"/>
            <a:ext cx="18929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Electron Transport Chain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5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Reaction 1:</a:t>
            </a:r>
          </a:p>
          <a:p>
            <a:r>
              <a:rPr lang="en-US" dirty="0" smtClean="0"/>
              <a:t>FADH</a:t>
            </a:r>
            <a:r>
              <a:rPr lang="en-US" baseline="-25000" dirty="0" smtClean="0"/>
              <a:t>2</a:t>
            </a:r>
            <a:r>
              <a:rPr lang="en-US" dirty="0" smtClean="0"/>
              <a:t> enters ETC to yield </a:t>
            </a:r>
            <a:r>
              <a:rPr lang="en-US" u="sng" dirty="0" smtClean="0"/>
              <a:t>2 ATP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313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Reaction 2: molecule of water enters - forming a </a:t>
            </a:r>
            <a:r>
              <a:rPr lang="en-US" dirty="0" err="1" smtClean="0"/>
              <a:t>hydroxy</a:t>
            </a:r>
            <a:r>
              <a:rPr lang="en-US" dirty="0" smtClean="0"/>
              <a:t> group on beta carbon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7600" y="2624670"/>
            <a:ext cx="4566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           O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||</a:t>
            </a:r>
          </a:p>
          <a:p>
            <a:r>
              <a:rPr lang="en-US" sz="2800" dirty="0" smtClean="0"/>
              <a:t>CH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-(CH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r>
              <a:rPr lang="en-US" sz="2800" baseline="-25000" dirty="0" smtClean="0"/>
              <a:t>12</a:t>
            </a:r>
            <a:r>
              <a:rPr lang="en-US" sz="2800" dirty="0" smtClean="0"/>
              <a:t>-CH=CH-C-SCoA</a:t>
            </a:r>
            <a:endParaRPr lang="en-US" sz="2800" dirty="0"/>
          </a:p>
        </p:txBody>
      </p:sp>
      <p:sp>
        <p:nvSpPr>
          <p:cNvPr id="5" name="Down Arrow 4"/>
          <p:cNvSpPr/>
          <p:nvPr/>
        </p:nvSpPr>
        <p:spPr>
          <a:xfrm>
            <a:off x="4219222" y="4134559"/>
            <a:ext cx="338667" cy="14534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5492" y="5014190"/>
            <a:ext cx="4566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HO           O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|           ||</a:t>
            </a:r>
          </a:p>
          <a:p>
            <a:r>
              <a:rPr lang="en-US" sz="2800" dirty="0" smtClean="0"/>
              <a:t>CH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-(CH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r>
              <a:rPr lang="en-US" sz="2800" baseline="-25000" dirty="0" smtClean="0"/>
              <a:t>12</a:t>
            </a:r>
            <a:r>
              <a:rPr lang="en-US" sz="2800" dirty="0" smtClean="0"/>
              <a:t>-CH</a:t>
            </a:r>
            <a:r>
              <a:rPr lang="en-US" sz="2800" dirty="0"/>
              <a:t>-</a:t>
            </a:r>
            <a:r>
              <a:rPr lang="en-US" sz="2800" dirty="0" smtClean="0"/>
              <a:t>CH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-C-SCoA</a:t>
            </a:r>
            <a:endParaRPr lang="en-US" sz="2800" dirty="0"/>
          </a:p>
        </p:txBody>
      </p:sp>
      <p:sp>
        <p:nvSpPr>
          <p:cNvPr id="9" name="Curved Left Arrow 8"/>
          <p:cNvSpPr/>
          <p:nvPr/>
        </p:nvSpPr>
        <p:spPr>
          <a:xfrm>
            <a:off x="3699931" y="4363451"/>
            <a:ext cx="418255" cy="79184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6709" y="4182829"/>
            <a:ext cx="10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H20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3109" y="4363451"/>
            <a:ext cx="371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Enoyl</a:t>
            </a:r>
            <a:r>
              <a:rPr lang="en-US" sz="2400" b="1" dirty="0" smtClean="0">
                <a:solidFill>
                  <a:srgbClr val="FF0000"/>
                </a:solidFill>
              </a:rPr>
              <a:t> CoA </a:t>
            </a:r>
            <a:r>
              <a:rPr lang="en-US" sz="2400" b="1" dirty="0" err="1" smtClean="0">
                <a:solidFill>
                  <a:srgbClr val="FF0000"/>
                </a:solidFill>
              </a:rPr>
              <a:t>hydratase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9103" y="5098856"/>
            <a:ext cx="702735" cy="137814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861"/>
            <a:ext cx="8229600" cy="1143000"/>
          </a:xfrm>
        </p:spPr>
        <p:txBody>
          <a:bodyPr/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62"/>
            <a:ext cx="8229600" cy="48073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Reaction 3: </a:t>
            </a:r>
            <a:r>
              <a:rPr lang="en-US" dirty="0" err="1"/>
              <a:t>H</a:t>
            </a:r>
            <a:r>
              <a:rPr lang="en-US" dirty="0" err="1" smtClean="0"/>
              <a:t>ydroxy</a:t>
            </a:r>
            <a:r>
              <a:rPr lang="en-US" dirty="0" smtClean="0"/>
              <a:t> group oxidized </a:t>
            </a:r>
          </a:p>
          <a:p>
            <a:r>
              <a:rPr lang="en-US" dirty="0" smtClean="0"/>
              <a:t>NAD is reduced to NADH + H and enters ETC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219222" y="4134559"/>
            <a:ext cx="338667" cy="14534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5492" y="5014190"/>
            <a:ext cx="4566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</a:t>
            </a:r>
            <a:r>
              <a:rPr lang="en-US" sz="2800" dirty="0"/>
              <a:t> </a:t>
            </a:r>
            <a:r>
              <a:rPr lang="en-US" sz="2800" dirty="0" smtClean="0"/>
              <a:t>  O        O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||        ||</a:t>
            </a:r>
          </a:p>
          <a:p>
            <a:r>
              <a:rPr lang="en-US" sz="2800" dirty="0" smtClean="0"/>
              <a:t>CH3-(CH2)12-C-CH2-C-SCoA</a:t>
            </a:r>
            <a:endParaRPr lang="en-US" sz="2800" dirty="0"/>
          </a:p>
        </p:txBody>
      </p:sp>
      <p:sp>
        <p:nvSpPr>
          <p:cNvPr id="9" name="Curved Left Arrow 8"/>
          <p:cNvSpPr/>
          <p:nvPr/>
        </p:nvSpPr>
        <p:spPr>
          <a:xfrm>
            <a:off x="3386667" y="4134559"/>
            <a:ext cx="731520" cy="102074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9821" y="3980219"/>
            <a:ext cx="10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3109" y="4363451"/>
            <a:ext cx="371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Beta-</a:t>
            </a:r>
            <a:r>
              <a:rPr lang="en-US" sz="2400" b="1" dirty="0" err="1" smtClean="0">
                <a:solidFill>
                  <a:srgbClr val="FF0000"/>
                </a:solidFill>
              </a:rPr>
              <a:t>hydroxyacyl</a:t>
            </a:r>
            <a:r>
              <a:rPr lang="en-US" sz="2400" b="1" dirty="0" smtClean="0">
                <a:solidFill>
                  <a:srgbClr val="FF0000"/>
                </a:solidFill>
              </a:rPr>
              <a:t> CoA dehydrogenase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6486" y="2569237"/>
            <a:ext cx="4566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HO            O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|            ||</a:t>
            </a:r>
          </a:p>
          <a:p>
            <a:r>
              <a:rPr lang="en-US" sz="2800" dirty="0" smtClean="0"/>
              <a:t>CH3-(CH2)12-CH</a:t>
            </a:r>
            <a:r>
              <a:rPr lang="en-US" sz="2800" dirty="0"/>
              <a:t>-</a:t>
            </a:r>
            <a:r>
              <a:rPr lang="en-US" sz="2800" dirty="0" smtClean="0"/>
              <a:t>CH2-C-SCoA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3714043" y="5098856"/>
            <a:ext cx="702735" cy="137814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8596" y="2563900"/>
            <a:ext cx="702735" cy="137814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89201" y="4754823"/>
            <a:ext cx="1794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NADH</a:t>
            </a:r>
          </a:p>
          <a:p>
            <a:r>
              <a:rPr lang="en-US" sz="2400" dirty="0" smtClean="0"/>
              <a:t>+ H </a:t>
            </a:r>
            <a:endParaRPr lang="en-US" sz="2400" dirty="0"/>
          </a:p>
        </p:txBody>
      </p:sp>
      <p:sp>
        <p:nvSpPr>
          <p:cNvPr id="16" name="Left Arrow 15"/>
          <p:cNvSpPr/>
          <p:nvPr/>
        </p:nvSpPr>
        <p:spPr>
          <a:xfrm>
            <a:off x="1460399" y="4840922"/>
            <a:ext cx="978408" cy="3163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731" y="4557151"/>
            <a:ext cx="18929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Electron Transport Chain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60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Lipogenesis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4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Reaction 1:</a:t>
            </a:r>
          </a:p>
          <a:p>
            <a:r>
              <a:rPr lang="en-US" dirty="0" smtClean="0"/>
              <a:t>FADH</a:t>
            </a:r>
            <a:r>
              <a:rPr lang="en-US" baseline="-25000" dirty="0" smtClean="0"/>
              <a:t>2</a:t>
            </a:r>
            <a:r>
              <a:rPr lang="en-US" dirty="0" smtClean="0"/>
              <a:t> enters ETC to yield </a:t>
            </a:r>
            <a:r>
              <a:rPr lang="en-US" u="sng" dirty="0" smtClean="0"/>
              <a:t>2 ATP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dirty="0" smtClean="0"/>
              <a:t>Reaction 3:</a:t>
            </a:r>
          </a:p>
          <a:p>
            <a:r>
              <a:rPr lang="en-US" dirty="0" smtClean="0"/>
              <a:t>NADH enters ETC to yield </a:t>
            </a:r>
            <a:r>
              <a:rPr lang="en-US" u="sng" dirty="0" smtClean="0"/>
              <a:t>3 ATP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91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17892" y="2514719"/>
            <a:ext cx="4566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</a:t>
            </a:r>
            <a:r>
              <a:rPr lang="en-US" sz="2800" dirty="0"/>
              <a:t> </a:t>
            </a:r>
            <a:r>
              <a:rPr lang="en-US" sz="2800" dirty="0" smtClean="0"/>
              <a:t>  O        O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||        ||</a:t>
            </a:r>
          </a:p>
          <a:p>
            <a:r>
              <a:rPr lang="en-US" sz="2800" dirty="0" smtClean="0"/>
              <a:t>CH3-(CH2)12-C-CH2-C-SCoA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72"/>
            <a:ext cx="8229600" cy="1143000"/>
          </a:xfrm>
        </p:spPr>
        <p:txBody>
          <a:bodyPr/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Reaction 4: cleavage to a FA and Acetyl CoA</a:t>
            </a:r>
          </a:p>
          <a:p>
            <a:pPr lvl="1"/>
            <a:r>
              <a:rPr lang="en-US" dirty="0" smtClean="0"/>
              <a:t>Acetyl CoA enters Krebs for oxidation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219222" y="4134559"/>
            <a:ext cx="338667" cy="14534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1494" y="5070634"/>
            <a:ext cx="6036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</a:t>
            </a:r>
            <a:r>
              <a:rPr lang="en-US" sz="2800" dirty="0"/>
              <a:t> </a:t>
            </a:r>
            <a:r>
              <a:rPr lang="en-US" sz="2800" dirty="0" smtClean="0"/>
              <a:t>  O                          O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||                         ||</a:t>
            </a:r>
          </a:p>
          <a:p>
            <a:r>
              <a:rPr lang="en-US" sz="2800" dirty="0" smtClean="0"/>
              <a:t>CH3-(CH2)12-C-SCoA   +   CH3-C-SCoA</a:t>
            </a:r>
            <a:endParaRPr lang="en-US" sz="2800" dirty="0"/>
          </a:p>
        </p:txBody>
      </p:sp>
      <p:sp>
        <p:nvSpPr>
          <p:cNvPr id="9" name="Curved Left Arrow 8"/>
          <p:cNvSpPr/>
          <p:nvPr/>
        </p:nvSpPr>
        <p:spPr>
          <a:xfrm>
            <a:off x="3386667" y="4134559"/>
            <a:ext cx="731520" cy="102074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9821" y="3980219"/>
            <a:ext cx="10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CoA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3109" y="4363451"/>
            <a:ext cx="371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Acetyltransferase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0459" y="2521570"/>
            <a:ext cx="2011389" cy="137814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18196" y="5041441"/>
            <a:ext cx="2011389" cy="14141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28556" y="5303073"/>
            <a:ext cx="149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Acetyl CoA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7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985112"/>
            <a:ext cx="8541657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Repeat Reactions 1-4 until reduced to all 2-carbon units (</a:t>
            </a:r>
            <a:r>
              <a:rPr lang="en-US" sz="4000" dirty="0" err="1" smtClean="0"/>
              <a:t>acteyl</a:t>
            </a:r>
            <a:r>
              <a:rPr lang="en-US" sz="4000" dirty="0" smtClean="0"/>
              <a:t> CoA)</a:t>
            </a:r>
          </a:p>
        </p:txBody>
      </p:sp>
    </p:spTree>
    <p:extLst>
      <p:ext uri="{BB962C8B-B14F-4D97-AF65-F5344CB8AC3E}">
        <p14:creationId xmlns:p14="http://schemas.microsoft.com/office/powerpoint/2010/main" val="24445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Fatty Acid B-oxidation Summary: Important Slide!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165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high-energy phosphates required (initial </a:t>
            </a:r>
            <a:r>
              <a:rPr lang="en-US" dirty="0" smtClean="0"/>
              <a:t>reaction when fatty acid </a:t>
            </a:r>
            <a:r>
              <a:rPr lang="en-US" dirty="0" err="1" smtClean="0"/>
              <a:t>acylCoA</a:t>
            </a:r>
            <a:r>
              <a:rPr lang="en-US" dirty="0" smtClean="0"/>
              <a:t> is created) </a:t>
            </a:r>
            <a:r>
              <a:rPr lang="en-US" dirty="0"/>
              <a:t>– only happens </a:t>
            </a:r>
            <a:r>
              <a:rPr lang="en-US" u="sng" dirty="0" smtClean="0"/>
              <a:t>once</a:t>
            </a:r>
            <a:endParaRPr lang="en-US" dirty="0" smtClean="0"/>
          </a:p>
          <a:p>
            <a:r>
              <a:rPr lang="en-US" dirty="0" smtClean="0"/>
              <a:t>Reaction 1-4 repeated until FA is completely broken down</a:t>
            </a:r>
          </a:p>
          <a:p>
            <a:pPr lvl="1"/>
            <a:r>
              <a:rPr lang="en-US" dirty="0" smtClean="0"/>
              <a:t>Cleave of 2 </a:t>
            </a:r>
            <a:r>
              <a:rPr lang="en-US" dirty="0"/>
              <a:t>carbons each </a:t>
            </a:r>
            <a:r>
              <a:rPr lang="en-US" dirty="0" smtClean="0"/>
              <a:t>cycle: acetyl CoA as product</a:t>
            </a:r>
          </a:p>
          <a:p>
            <a:r>
              <a:rPr lang="en-US" dirty="0" smtClean="0"/>
              <a:t>Each cycle produces:</a:t>
            </a:r>
          </a:p>
          <a:p>
            <a:pPr lvl="1"/>
            <a:r>
              <a:rPr lang="en-US" dirty="0" smtClean="0"/>
              <a:t>2 ATP from FADH2 – enters ETC</a:t>
            </a:r>
          </a:p>
          <a:p>
            <a:pPr lvl="1"/>
            <a:r>
              <a:rPr lang="en-US" dirty="0" smtClean="0"/>
              <a:t>3 ATP from NADH – enters ETC</a:t>
            </a:r>
          </a:p>
          <a:p>
            <a:pPr lvl="1"/>
            <a:r>
              <a:rPr lang="en-US" dirty="0" smtClean="0"/>
              <a:t>1 Acetyl CoA – can enter Krebs to be oxidized (12 ATP per Acetyl CoA)</a:t>
            </a:r>
          </a:p>
        </p:txBody>
      </p:sp>
    </p:spTree>
    <p:extLst>
      <p:ext uri="{BB962C8B-B14F-4D97-AF65-F5344CB8AC3E}">
        <p14:creationId xmlns:p14="http://schemas.microsoft.com/office/powerpoint/2010/main" val="33474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-229522" y="4295775"/>
            <a:ext cx="17412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/>
              <a:t>GA3P 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PEP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    Pyruvate</a:t>
            </a:r>
            <a:endParaRPr lang="en-US" sz="2400" b="0" dirty="0"/>
          </a:p>
        </p:txBody>
      </p:sp>
      <p:sp>
        <p:nvSpPr>
          <p:cNvPr id="38" name="Down Arrow 37"/>
          <p:cNvSpPr/>
          <p:nvPr/>
        </p:nvSpPr>
        <p:spPr>
          <a:xfrm rot="3229250">
            <a:off x="5405435" y="2182474"/>
            <a:ext cx="236124" cy="45231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9938" cy="59531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Beta-Oxidation</a:t>
            </a:r>
            <a:endParaRPr lang="en-US" sz="3600" dirty="0">
              <a:latin typeface="Arial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18075" y="1511300"/>
            <a:ext cx="196691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/>
              <a:t>Glucose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G-6-P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F-6-P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F-1,6-BP</a:t>
            </a:r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369769" y="1808163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369769" y="3219450"/>
            <a:ext cx="304800" cy="669925"/>
          </a:xfrm>
          <a:prstGeom prst="curvedRightArrow">
            <a:avLst>
              <a:gd name="adj1" fmla="val 43958"/>
              <a:gd name="adj2" fmla="val 879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0" y="5189680"/>
            <a:ext cx="257175" cy="771525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1298635" y="2649976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592019" y="4712149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973825" y="4306888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/>
              <a:t>DHAP</a:t>
            </a: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1057837" y="4508500"/>
            <a:ext cx="760413" cy="182563"/>
          </a:xfrm>
          <a:prstGeom prst="leftRightArrow">
            <a:avLst>
              <a:gd name="adj1" fmla="val 50000"/>
              <a:gd name="adj2" fmla="val 833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AutoShape 40"/>
          <p:cNvSpPr>
            <a:spLocks noChangeArrowheads="1"/>
          </p:cNvSpPr>
          <p:nvPr/>
        </p:nvSpPr>
        <p:spPr bwMode="auto">
          <a:xfrm>
            <a:off x="1043550" y="4065588"/>
            <a:ext cx="741362" cy="447675"/>
          </a:xfrm>
          <a:custGeom>
            <a:avLst/>
            <a:gdLst>
              <a:gd name="T0" fmla="*/ 370681 w 21600"/>
              <a:gd name="T1" fmla="*/ 0 h 21600"/>
              <a:gd name="T2" fmla="*/ 0 w 21600"/>
              <a:gd name="T3" fmla="*/ 319777 h 21600"/>
              <a:gd name="T4" fmla="*/ 370681 w 21600"/>
              <a:gd name="T5" fmla="*/ 362907 h 21600"/>
              <a:gd name="T6" fmla="*/ 741362 w 21600"/>
              <a:gd name="T7" fmla="*/ 3197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609 w 21600"/>
              <a:gd name="T13" fmla="*/ 13347 h 21600"/>
              <a:gd name="T14" fmla="*/ 19991 w 21600"/>
              <a:gd name="T15" fmla="*/ 175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817"/>
                </a:lnTo>
                <a:lnTo>
                  <a:pt x="9343" y="6817"/>
                </a:lnTo>
                <a:lnTo>
                  <a:pt x="9343" y="13347"/>
                </a:lnTo>
                <a:lnTo>
                  <a:pt x="4772" y="13347"/>
                </a:lnTo>
                <a:lnTo>
                  <a:pt x="4772" y="9257"/>
                </a:lnTo>
                <a:lnTo>
                  <a:pt x="0" y="15429"/>
                </a:lnTo>
                <a:lnTo>
                  <a:pt x="4772" y="21600"/>
                </a:lnTo>
                <a:lnTo>
                  <a:pt x="4772" y="17510"/>
                </a:lnTo>
                <a:lnTo>
                  <a:pt x="16828" y="17510"/>
                </a:lnTo>
                <a:lnTo>
                  <a:pt x="16828" y="21600"/>
                </a:lnTo>
                <a:lnTo>
                  <a:pt x="21600" y="15429"/>
                </a:lnTo>
                <a:lnTo>
                  <a:pt x="16828" y="9257"/>
                </a:lnTo>
                <a:lnTo>
                  <a:pt x="16828" y="13347"/>
                </a:lnTo>
                <a:lnTo>
                  <a:pt x="12257" y="13347"/>
                </a:lnTo>
                <a:lnTo>
                  <a:pt x="12257" y="6817"/>
                </a:lnTo>
                <a:lnTo>
                  <a:pt x="15120" y="681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2915" y="3015101"/>
            <a:ext cx="207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Glycerol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98646" y="4068232"/>
            <a:ext cx="29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Glycerol</a:t>
            </a:r>
          </a:p>
          <a:p>
            <a:pPr algn="ctr"/>
            <a:r>
              <a:rPr lang="en-US" sz="2400" dirty="0" smtClean="0"/>
              <a:t> Phosphate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 rot="1969515">
            <a:off x="4314734" y="3386116"/>
            <a:ext cx="286625" cy="8759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5400000">
            <a:off x="3077843" y="4272493"/>
            <a:ext cx="304094" cy="5612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 rot="15783280">
            <a:off x="1901747" y="3306910"/>
            <a:ext cx="771200" cy="49793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5783280">
            <a:off x="1954291" y="1865751"/>
            <a:ext cx="771200" cy="49793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0664" y="3533738"/>
            <a:ext cx="105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Glycerol Kinase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1650" y="1511298"/>
            <a:ext cx="207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Triacylglycerol</a:t>
            </a:r>
            <a:endParaRPr lang="en-US" sz="2400" dirty="0"/>
          </a:p>
        </p:txBody>
      </p:sp>
      <p:sp>
        <p:nvSpPr>
          <p:cNvPr id="27" name="Down Arrow 26"/>
          <p:cNvSpPr/>
          <p:nvPr/>
        </p:nvSpPr>
        <p:spPr>
          <a:xfrm>
            <a:off x="5066488" y="2080986"/>
            <a:ext cx="349220" cy="10620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80965" y="2613200"/>
            <a:ext cx="86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FA</a:t>
            </a:r>
            <a:endParaRPr lang="en-US" sz="2400" dirty="0"/>
          </a:p>
        </p:txBody>
      </p:sp>
      <p:sp>
        <p:nvSpPr>
          <p:cNvPr id="31" name="Down Arrow 30"/>
          <p:cNvSpPr/>
          <p:nvPr/>
        </p:nvSpPr>
        <p:spPr>
          <a:xfrm rot="19259047">
            <a:off x="5677118" y="1921601"/>
            <a:ext cx="310748" cy="8158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18967" y="2351127"/>
            <a:ext cx="163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Beta-oxidation</a:t>
            </a:r>
            <a:endParaRPr lang="en-US" sz="2400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6880891" y="2350698"/>
            <a:ext cx="289456" cy="10393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1499" y="5561075"/>
            <a:ext cx="1704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Krebs Cycle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361208" y="5719311"/>
            <a:ext cx="77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ETC</a:t>
            </a:r>
            <a:endParaRPr lang="en-US" sz="2800" dirty="0"/>
          </a:p>
        </p:txBody>
      </p:sp>
      <p:sp>
        <p:nvSpPr>
          <p:cNvPr id="36" name="Down Arrow 35"/>
          <p:cNvSpPr/>
          <p:nvPr/>
        </p:nvSpPr>
        <p:spPr>
          <a:xfrm rot="16200000">
            <a:off x="2057829" y="5351105"/>
            <a:ext cx="368154" cy="14146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6498130" y="5281537"/>
            <a:ext cx="289456" cy="15043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265642" y="3883566"/>
            <a:ext cx="1639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Reducing equivalents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nter ETC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011042" y="5642265"/>
            <a:ext cx="1704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Acetyl CoA</a:t>
            </a:r>
            <a:endParaRPr lang="en-US" sz="2800" dirty="0"/>
          </a:p>
        </p:txBody>
      </p:sp>
      <p:sp>
        <p:nvSpPr>
          <p:cNvPr id="41" name="Down Arrow 40"/>
          <p:cNvSpPr/>
          <p:nvPr/>
        </p:nvSpPr>
        <p:spPr>
          <a:xfrm rot="16200000">
            <a:off x="4293259" y="5719889"/>
            <a:ext cx="329575" cy="7157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698646" y="5561075"/>
            <a:ext cx="1817573" cy="108920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08714" y="3699130"/>
            <a:ext cx="1613649" cy="137814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9594923">
            <a:off x="6985911" y="3688666"/>
            <a:ext cx="265750" cy="23760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 B-oxidation 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Think of </a:t>
            </a:r>
            <a:r>
              <a:rPr lang="en-US" dirty="0" err="1"/>
              <a:t>palmitate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u="sng" dirty="0"/>
              <a:t> </a:t>
            </a:r>
            <a:r>
              <a:rPr lang="en-US" u="sng" dirty="0" smtClean="0"/>
              <a:t>Seven</a:t>
            </a:r>
            <a:r>
              <a:rPr lang="en-US" dirty="0" smtClean="0"/>
              <a:t> 2-carbon cleavages</a:t>
            </a:r>
          </a:p>
          <a:p>
            <a:pPr marL="0" indent="0">
              <a:buNone/>
            </a:pPr>
            <a:r>
              <a:rPr lang="en-US" dirty="0" smtClean="0"/>
              <a:t>Remember: </a:t>
            </a:r>
          </a:p>
          <a:p>
            <a:r>
              <a:rPr lang="en-US" dirty="0" smtClean="0"/>
              <a:t>2 high-energy phosphates required (initial irreversible reaction) – equivalent to </a:t>
            </a:r>
            <a:r>
              <a:rPr lang="en-US" u="sng" dirty="0" smtClean="0"/>
              <a:t>2 ATP</a:t>
            </a:r>
          </a:p>
          <a:p>
            <a:r>
              <a:rPr lang="en-US" dirty="0" smtClean="0"/>
              <a:t>Cycle – reduced by 2 carbons each cycle</a:t>
            </a:r>
          </a:p>
          <a:p>
            <a:r>
              <a:rPr lang="en-US" dirty="0" smtClean="0"/>
              <a:t>Each cycle produces:</a:t>
            </a:r>
          </a:p>
          <a:p>
            <a:pPr lvl="1"/>
            <a:r>
              <a:rPr lang="en-US" dirty="0" smtClean="0"/>
              <a:t>2 ATP from each FADH</a:t>
            </a:r>
          </a:p>
          <a:p>
            <a:pPr lvl="1"/>
            <a:r>
              <a:rPr lang="en-US" dirty="0" smtClean="0"/>
              <a:t>3 ATP from each NADH</a:t>
            </a:r>
          </a:p>
          <a:p>
            <a:pPr lvl="1"/>
            <a:r>
              <a:rPr lang="en-US" dirty="0" smtClean="0"/>
              <a:t>Acetyl CoA (8 total from </a:t>
            </a:r>
            <a:r>
              <a:rPr lang="en-US" dirty="0" err="1" smtClean="0"/>
              <a:t>palmitate</a:t>
            </a:r>
            <a:r>
              <a:rPr lang="en-US" dirty="0" smtClean="0"/>
              <a:t>) – can enter Krebs to be oxidized</a:t>
            </a:r>
          </a:p>
          <a:p>
            <a:pPr lvl="2"/>
            <a:r>
              <a:rPr lang="en-US" i="1" u="sng" dirty="0" smtClean="0"/>
              <a:t>Acetyl CoA produces 12 ATP per Krebs</a:t>
            </a:r>
          </a:p>
        </p:txBody>
      </p:sp>
    </p:spTree>
    <p:extLst>
      <p:ext uri="{BB962C8B-B14F-4D97-AF65-F5344CB8AC3E}">
        <p14:creationId xmlns:p14="http://schemas.microsoft.com/office/powerpoint/2010/main" val="2399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- </a:t>
            </a:r>
            <a:r>
              <a:rPr lang="en-US" dirty="0" err="1" smtClean="0"/>
              <a:t>Palmitate</a:t>
            </a:r>
            <a:r>
              <a:rPr lang="en-US" dirty="0" smtClean="0"/>
              <a:t> (16 carbon 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709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CH3-CH2-CH2-CH2-CH2-CH2-CH2-CH2-CH2-CH2-CH2-CH2-CH2-CH2-CH2-C=O(CoA)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# ATP lost from initial reaction:</a:t>
            </a:r>
          </a:p>
          <a:p>
            <a:pPr marL="0" indent="0">
              <a:buNone/>
            </a:pPr>
            <a:r>
              <a:rPr lang="en-US" sz="3600" dirty="0" smtClean="0"/>
              <a:t># ATP gained from FADH:</a:t>
            </a:r>
          </a:p>
          <a:p>
            <a:pPr marL="0" indent="0">
              <a:buNone/>
            </a:pPr>
            <a:r>
              <a:rPr lang="en-US" sz="3600" dirty="0" smtClean="0"/>
              <a:t># ATP gained from NADH:</a:t>
            </a:r>
          </a:p>
          <a:p>
            <a:pPr marL="0" indent="0">
              <a:buNone/>
            </a:pPr>
            <a:r>
              <a:rPr lang="en-US" sz="3600" dirty="0" smtClean="0"/>
              <a:t># ATP gained from Acetyl CoA:</a:t>
            </a:r>
          </a:p>
          <a:p>
            <a:pPr marL="0" indent="0">
              <a:buNone/>
            </a:pPr>
            <a:r>
              <a:rPr lang="en-US" sz="3600" dirty="0" smtClean="0"/>
              <a:t>Net ATP: </a:t>
            </a:r>
          </a:p>
        </p:txBody>
      </p:sp>
    </p:spTree>
    <p:extLst>
      <p:ext uri="{BB962C8B-B14F-4D97-AF65-F5344CB8AC3E}">
        <p14:creationId xmlns:p14="http://schemas.microsoft.com/office/powerpoint/2010/main" val="1154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- </a:t>
            </a:r>
            <a:r>
              <a:rPr lang="en-US" dirty="0" err="1" smtClean="0"/>
              <a:t>Palmitate</a:t>
            </a:r>
            <a:r>
              <a:rPr lang="en-US" dirty="0" smtClean="0"/>
              <a:t> (16 carbon 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709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CH3-CH2-CH2-CH2-CH2-CH2-CH2-CH2-CH2-CH2-CH2-CH2-CH2-CH2-CH2-CH2-C=O(CoA)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# ATP lost from initial reaction: -2</a:t>
            </a:r>
          </a:p>
          <a:p>
            <a:pPr marL="0" indent="0">
              <a:buNone/>
            </a:pPr>
            <a:r>
              <a:rPr lang="en-US" sz="3600" dirty="0" smtClean="0"/>
              <a:t># ATP gained from FADH: 14</a:t>
            </a:r>
          </a:p>
          <a:p>
            <a:pPr marL="0" indent="0">
              <a:buNone/>
            </a:pPr>
            <a:r>
              <a:rPr lang="en-US" sz="3600" dirty="0" smtClean="0"/>
              <a:t># ATP gained from NADH: 21</a:t>
            </a:r>
          </a:p>
          <a:p>
            <a:pPr marL="0" indent="0">
              <a:buNone/>
            </a:pPr>
            <a:r>
              <a:rPr lang="en-US" sz="3600" dirty="0" smtClean="0"/>
              <a:t># ATP gained from Acetyl CoA: 96 (12 x 8)</a:t>
            </a:r>
          </a:p>
          <a:p>
            <a:pPr marL="0" indent="0">
              <a:buNone/>
            </a:pPr>
            <a:r>
              <a:rPr lang="en-US" sz="3600" dirty="0" smtClean="0"/>
              <a:t>Net ATP: 129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425" y="6126163"/>
            <a:ext cx="727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Versus complete oxidation of one glucose unit: 38 ATP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17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4711" y="5093768"/>
            <a:ext cx="456635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   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||</a:t>
            </a:r>
          </a:p>
          <a:p>
            <a:r>
              <a:rPr lang="en-US" sz="2400" dirty="0" smtClean="0"/>
              <a:t>CH3-(CH2)12-CH=CH-C-SCoA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6"/>
            <a:ext cx="8229600" cy="1143000"/>
          </a:xfrm>
        </p:spPr>
        <p:txBody>
          <a:bodyPr/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82" y="111572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Unsaturated fatty acids</a:t>
            </a:r>
          </a:p>
          <a:p>
            <a:pPr lvl="1"/>
            <a:r>
              <a:rPr lang="en-US" dirty="0" smtClean="0"/>
              <a:t>Oxidized in nearly identical fashion</a:t>
            </a:r>
          </a:p>
          <a:p>
            <a:pPr lvl="1"/>
            <a:r>
              <a:rPr lang="en-US" u="sng" dirty="0" smtClean="0"/>
              <a:t>One fatty acyl dehydrogenase</a:t>
            </a:r>
            <a:r>
              <a:rPr lang="en-US" dirty="0" smtClean="0"/>
              <a:t> not required</a:t>
            </a:r>
          </a:p>
          <a:p>
            <a:pPr lvl="2"/>
            <a:r>
              <a:rPr lang="en-US" dirty="0" smtClean="0"/>
              <a:t>Double bond introduced occurs naturally in unsaturated</a:t>
            </a:r>
          </a:p>
          <a:p>
            <a:pPr lvl="2"/>
            <a:r>
              <a:rPr lang="en-US" u="sng" dirty="0" smtClean="0"/>
              <a:t>Bypasses FADH2 producing step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5343" y="3415392"/>
            <a:ext cx="57121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   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||</a:t>
            </a:r>
          </a:p>
          <a:p>
            <a:r>
              <a:rPr lang="en-US" sz="2400" dirty="0" smtClean="0"/>
              <a:t>CH3-(CH2)12-CH2-CH2-C-SCoA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4219222" y="4736708"/>
            <a:ext cx="338667" cy="9917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Left Arrow 6"/>
          <p:cNvSpPr/>
          <p:nvPr/>
        </p:nvSpPr>
        <p:spPr>
          <a:xfrm>
            <a:off x="3699931" y="4791932"/>
            <a:ext cx="418255" cy="76288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245" y="5164757"/>
            <a:ext cx="10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FADH2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18590" y="4561099"/>
            <a:ext cx="103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57889" y="4765840"/>
            <a:ext cx="371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Acyl CoA dehydrogenase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8701" y="5884050"/>
            <a:ext cx="1026735" cy="41004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715" y="4712362"/>
            <a:ext cx="215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Reaction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56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 B-oxidation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Odd-numbered Fas</a:t>
            </a:r>
          </a:p>
          <a:p>
            <a:pPr lvl="1"/>
            <a:r>
              <a:rPr lang="en-US" dirty="0"/>
              <a:t>What about a 17-carbon FA?!</a:t>
            </a:r>
          </a:p>
          <a:p>
            <a:pPr lvl="2"/>
            <a:r>
              <a:rPr lang="en-US" dirty="0"/>
              <a:t>Seven 2-carbon cleavages but what do we do with the last 3 carbons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Final products include:</a:t>
            </a:r>
          </a:p>
          <a:p>
            <a:pPr lvl="1"/>
            <a:r>
              <a:rPr lang="en-US" dirty="0" smtClean="0"/>
              <a:t>1 Acetyl CoA and 1 </a:t>
            </a:r>
            <a:r>
              <a:rPr lang="en-US" dirty="0" err="1" smtClean="0"/>
              <a:t>Propionyl</a:t>
            </a:r>
            <a:r>
              <a:rPr lang="en-US" dirty="0" smtClean="0"/>
              <a:t> CoA (3 carbon)</a:t>
            </a:r>
          </a:p>
          <a:p>
            <a:pPr lvl="1"/>
            <a:r>
              <a:rPr lang="en-US" dirty="0" err="1" smtClean="0"/>
              <a:t>Propionyl</a:t>
            </a:r>
            <a:r>
              <a:rPr lang="en-US" dirty="0" smtClean="0"/>
              <a:t> CoA </a:t>
            </a:r>
            <a:r>
              <a:rPr lang="en-US" dirty="0" smtClean="0">
                <a:sym typeface="Wingdings"/>
              </a:rPr>
              <a:t>  </a:t>
            </a:r>
            <a:r>
              <a:rPr lang="en-US" dirty="0" err="1" smtClean="0">
                <a:sym typeface="Wingdings"/>
              </a:rPr>
              <a:t>Succinyl</a:t>
            </a:r>
            <a:r>
              <a:rPr lang="en-US" dirty="0" smtClean="0">
                <a:sym typeface="Wingdings"/>
              </a:rPr>
              <a:t> CoA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uccinyl</a:t>
            </a:r>
            <a:r>
              <a:rPr lang="en-US" dirty="0" smtClean="0"/>
              <a:t> CoA – enter </a:t>
            </a:r>
            <a:r>
              <a:rPr lang="en-US" dirty="0" err="1" smtClean="0"/>
              <a:t>Kreb’s</a:t>
            </a:r>
            <a:r>
              <a:rPr lang="en-US" dirty="0" smtClean="0"/>
              <a:t> as an intermediate</a:t>
            </a:r>
          </a:p>
        </p:txBody>
      </p:sp>
    </p:spTree>
    <p:extLst>
      <p:ext uri="{BB962C8B-B14F-4D97-AF65-F5344CB8AC3E}">
        <p14:creationId xmlns:p14="http://schemas.microsoft.com/office/powerpoint/2010/main" val="32102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dirty="0" smtClean="0"/>
              <a:t>Synthesis of Fatty Acids (FA)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54" y="1695794"/>
            <a:ext cx="8686801" cy="4911607"/>
          </a:xfrm>
        </p:spPr>
        <p:txBody>
          <a:bodyPr>
            <a:normAutofit/>
          </a:bodyPr>
          <a:lstStyle/>
          <a:p>
            <a:r>
              <a:rPr lang="en-US" dirty="0" smtClean="0"/>
              <a:t>Reminder structure of FA:</a:t>
            </a:r>
          </a:p>
          <a:p>
            <a:pPr lvl="1"/>
            <a:r>
              <a:rPr lang="en-US" dirty="0" smtClean="0"/>
              <a:t>Hydrocarbon chain, methyl end, carboxylic acid end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 sites of biosynthesis: liver and </a:t>
            </a:r>
            <a:r>
              <a:rPr lang="en-US" dirty="0"/>
              <a:t>a</a:t>
            </a:r>
            <a:r>
              <a:rPr lang="en-US" dirty="0" smtClean="0"/>
              <a:t>dipose tissue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 descr="saturated_and_unsaturated_fatty_acids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95"/>
          <a:stretch/>
        </p:blipFill>
        <p:spPr>
          <a:xfrm>
            <a:off x="988658" y="3289456"/>
            <a:ext cx="721247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Ketogenesis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67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Ketogenesis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Acetyl CoA production accelerated from B-oxidation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asting, low CHO conditions</a:t>
            </a:r>
          </a:p>
          <a:p>
            <a:pPr lvl="1"/>
            <a:r>
              <a:rPr lang="en-US" dirty="0" smtClean="0"/>
              <a:t>Can enter </a:t>
            </a:r>
            <a:r>
              <a:rPr lang="en-US" u="sng" dirty="0" err="1" smtClean="0"/>
              <a:t>ketogenesis</a:t>
            </a:r>
            <a:endParaRPr lang="en-US" dirty="0"/>
          </a:p>
          <a:p>
            <a:r>
              <a:rPr lang="en-US" dirty="0" err="1" smtClean="0"/>
              <a:t>Ketogenesis</a:t>
            </a:r>
            <a:r>
              <a:rPr lang="en-US" dirty="0" smtClean="0"/>
              <a:t> produces ketone bodies</a:t>
            </a:r>
          </a:p>
          <a:p>
            <a:pPr lvl="1"/>
            <a:r>
              <a:rPr lang="en-US" dirty="0" smtClean="0"/>
              <a:t>Acetoacetate</a:t>
            </a:r>
          </a:p>
          <a:p>
            <a:pPr lvl="1"/>
            <a:r>
              <a:rPr lang="en-US" dirty="0" smtClean="0"/>
              <a:t>Beta-</a:t>
            </a:r>
            <a:r>
              <a:rPr lang="en-US" dirty="0" err="1" smtClean="0"/>
              <a:t>hydroxybutyrate</a:t>
            </a:r>
            <a:endParaRPr lang="en-US" dirty="0" smtClean="0"/>
          </a:p>
          <a:p>
            <a:r>
              <a:rPr lang="en-US" u="sng" dirty="0" smtClean="0"/>
              <a:t>Acetoacetate</a:t>
            </a:r>
            <a:r>
              <a:rPr lang="en-US" dirty="0" smtClean="0"/>
              <a:t> and </a:t>
            </a:r>
            <a:r>
              <a:rPr lang="en-US" u="sng" dirty="0" smtClean="0"/>
              <a:t>B-</a:t>
            </a:r>
            <a:r>
              <a:rPr lang="en-US" u="sng" dirty="0" err="1" smtClean="0"/>
              <a:t>hydroxybutyrate</a:t>
            </a:r>
            <a:r>
              <a:rPr lang="en-US" u="sng" dirty="0" smtClean="0"/>
              <a:t> </a:t>
            </a:r>
            <a:r>
              <a:rPr lang="en-US" dirty="0" smtClean="0"/>
              <a:t>transported to tissues to be oxidized (Krebs)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Ketone Bodies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71" y="979713"/>
            <a:ext cx="8817429" cy="56968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alibri"/>
              </a:rPr>
              <a:t>Typical </a:t>
            </a:r>
            <a:r>
              <a:rPr lang="en-US" dirty="0" smtClean="0">
                <a:cs typeface="Calibri"/>
              </a:rPr>
              <a:t>individuals have low level of </a:t>
            </a:r>
            <a:r>
              <a:rPr lang="en-US" dirty="0">
                <a:cs typeface="Calibri"/>
              </a:rPr>
              <a:t>ketone bodies in circulation at any given time</a:t>
            </a:r>
          </a:p>
          <a:p>
            <a:pPr lvl="1">
              <a:defRPr/>
            </a:pPr>
            <a:r>
              <a:rPr lang="en-US" dirty="0" smtClean="0">
                <a:cs typeface="Calibri"/>
              </a:rPr>
              <a:t>We </a:t>
            </a:r>
            <a:r>
              <a:rPr lang="en-US" dirty="0">
                <a:cs typeface="Calibri"/>
              </a:rPr>
              <a:t>can utilize ketone bodies as an energy </a:t>
            </a:r>
            <a:r>
              <a:rPr lang="en-US" dirty="0" smtClean="0">
                <a:cs typeface="Calibri"/>
              </a:rPr>
              <a:t>source efficiently</a:t>
            </a:r>
          </a:p>
          <a:p>
            <a:r>
              <a:rPr lang="en-US" u="sng" dirty="0" err="1" smtClean="0"/>
              <a:t>Ketogenesis</a:t>
            </a:r>
            <a:r>
              <a:rPr lang="en-US" dirty="0" smtClean="0"/>
              <a:t>: 2 acetyl CoA </a:t>
            </a:r>
            <a:r>
              <a:rPr lang="en-US" dirty="0" smtClean="0">
                <a:sym typeface="Wingdings"/>
              </a:rPr>
              <a:t> Ketone Bodies</a:t>
            </a:r>
            <a:endParaRPr lang="en-US" dirty="0" smtClean="0"/>
          </a:p>
          <a:p>
            <a:pPr lvl="1"/>
            <a:r>
              <a:rPr lang="en-US" dirty="0" smtClean="0"/>
              <a:t>Mainly occurs in liver</a:t>
            </a:r>
            <a:endParaRPr lang="en-US" dirty="0"/>
          </a:p>
          <a:p>
            <a:pPr lvl="1"/>
            <a:r>
              <a:rPr lang="en-US" u="sng" dirty="0" smtClean="0"/>
              <a:t>Ketones do not stay in liver because it lacks </a:t>
            </a:r>
            <a:r>
              <a:rPr lang="en-US" u="sng" dirty="0"/>
              <a:t>enzyme for initial reaction of ketone body oxidation</a:t>
            </a:r>
          </a:p>
          <a:p>
            <a:r>
              <a:rPr lang="en-US" u="sng" dirty="0" smtClean="0"/>
              <a:t>Ketone body oxidation</a:t>
            </a:r>
            <a:r>
              <a:rPr lang="en-US" dirty="0" smtClean="0"/>
              <a:t>: </a:t>
            </a:r>
            <a:r>
              <a:rPr lang="en-US" sz="2800" dirty="0" smtClean="0"/>
              <a:t>ketone bodies </a:t>
            </a:r>
            <a:r>
              <a:rPr lang="en-US" sz="2800" dirty="0" smtClean="0">
                <a:sym typeface="Wingdings"/>
              </a:rPr>
              <a:t> acetyl CoA</a:t>
            </a:r>
          </a:p>
          <a:p>
            <a:pPr lvl="1"/>
            <a:r>
              <a:rPr lang="en-US" sz="2400" dirty="0" smtClean="0">
                <a:cs typeface="Calibri"/>
                <a:sym typeface="Wingdings"/>
              </a:rPr>
              <a:t>Brain, heart, muscle, etc.</a:t>
            </a:r>
          </a:p>
          <a:p>
            <a:pPr lvl="1"/>
            <a:r>
              <a:rPr lang="en-US" sz="2400" dirty="0" smtClean="0">
                <a:cs typeface="Calibri"/>
                <a:sym typeface="Wingdings"/>
              </a:rPr>
              <a:t>Acetyl CoA enters Krebs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0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wn Arrow 58"/>
          <p:cNvSpPr/>
          <p:nvPr/>
        </p:nvSpPr>
        <p:spPr>
          <a:xfrm rot="17265382">
            <a:off x="3649661" y="4572655"/>
            <a:ext cx="267618" cy="23046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9543"/>
            <a:ext cx="8389938" cy="59531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Ketogenesis</a:t>
            </a:r>
            <a:r>
              <a:rPr lang="en-US" sz="3200" dirty="0" smtClean="0"/>
              <a:t> – fasting, low CHO conditions</a:t>
            </a:r>
            <a:endParaRPr lang="en-US" sz="3600" dirty="0">
              <a:latin typeface="Arial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80081" y="1511300"/>
            <a:ext cx="19669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 smtClean="0"/>
              <a:t>Glucose </a:t>
            </a:r>
            <a:endParaRPr lang="en-US" sz="2400" b="0" dirty="0"/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G-6-P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F-6-P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F-1,6-BP</a:t>
            </a:r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670213" y="5189680"/>
            <a:ext cx="257175" cy="771525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2078784" y="2649976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427897" y="4295775"/>
            <a:ext cx="17412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/>
              <a:t>GA3P 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/>
              <a:t>PEP</a:t>
            </a:r>
          </a:p>
          <a:p>
            <a:pPr algn="ctr"/>
            <a:endParaRPr lang="en-US" sz="2400" b="0" dirty="0"/>
          </a:p>
          <a:p>
            <a:pPr algn="ctr"/>
            <a:r>
              <a:rPr lang="en-US" sz="2400" b="0" dirty="0" smtClean="0"/>
              <a:t>    Pyruvate</a:t>
            </a:r>
            <a:endParaRPr lang="en-US" sz="2400" b="0" dirty="0"/>
          </a:p>
        </p:txBody>
      </p:sp>
      <p:sp>
        <p:nvSpPr>
          <p:cNvPr id="6155" name="AutoShape 10"/>
          <p:cNvSpPr>
            <a:spLocks noChangeArrowheads="1"/>
          </p:cNvSpPr>
          <p:nvPr/>
        </p:nvSpPr>
        <p:spPr bwMode="auto">
          <a:xfrm>
            <a:off x="1265160" y="4712149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1819843" y="4508500"/>
            <a:ext cx="760413" cy="182563"/>
          </a:xfrm>
          <a:prstGeom prst="leftRightArrow">
            <a:avLst>
              <a:gd name="adj1" fmla="val 50000"/>
              <a:gd name="adj2" fmla="val 833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AutoShape 40"/>
          <p:cNvSpPr>
            <a:spLocks noChangeArrowheads="1"/>
          </p:cNvSpPr>
          <p:nvPr/>
        </p:nvSpPr>
        <p:spPr bwMode="auto">
          <a:xfrm>
            <a:off x="1805556" y="4065588"/>
            <a:ext cx="741362" cy="447675"/>
          </a:xfrm>
          <a:custGeom>
            <a:avLst/>
            <a:gdLst>
              <a:gd name="T0" fmla="*/ 370681 w 21600"/>
              <a:gd name="T1" fmla="*/ 0 h 21600"/>
              <a:gd name="T2" fmla="*/ 0 w 21600"/>
              <a:gd name="T3" fmla="*/ 319777 h 21600"/>
              <a:gd name="T4" fmla="*/ 370681 w 21600"/>
              <a:gd name="T5" fmla="*/ 362907 h 21600"/>
              <a:gd name="T6" fmla="*/ 741362 w 21600"/>
              <a:gd name="T7" fmla="*/ 3197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609 w 21600"/>
              <a:gd name="T13" fmla="*/ 13347 h 21600"/>
              <a:gd name="T14" fmla="*/ 19991 w 21600"/>
              <a:gd name="T15" fmla="*/ 175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817"/>
                </a:lnTo>
                <a:lnTo>
                  <a:pt x="9343" y="6817"/>
                </a:lnTo>
                <a:lnTo>
                  <a:pt x="9343" y="13347"/>
                </a:lnTo>
                <a:lnTo>
                  <a:pt x="4772" y="13347"/>
                </a:lnTo>
                <a:lnTo>
                  <a:pt x="4772" y="9257"/>
                </a:lnTo>
                <a:lnTo>
                  <a:pt x="0" y="15429"/>
                </a:lnTo>
                <a:lnTo>
                  <a:pt x="4772" y="21600"/>
                </a:lnTo>
                <a:lnTo>
                  <a:pt x="4772" y="17510"/>
                </a:lnTo>
                <a:lnTo>
                  <a:pt x="16828" y="17510"/>
                </a:lnTo>
                <a:lnTo>
                  <a:pt x="16828" y="21600"/>
                </a:lnTo>
                <a:lnTo>
                  <a:pt x="21600" y="15429"/>
                </a:lnTo>
                <a:lnTo>
                  <a:pt x="16828" y="9257"/>
                </a:lnTo>
                <a:lnTo>
                  <a:pt x="16828" y="13347"/>
                </a:lnTo>
                <a:lnTo>
                  <a:pt x="12257" y="13347"/>
                </a:lnTo>
                <a:lnTo>
                  <a:pt x="12257" y="6817"/>
                </a:lnTo>
                <a:lnTo>
                  <a:pt x="15120" y="681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324-FD4A-3244-A093-ED1D596F2ACD}" type="slidenum">
              <a:rPr lang="en-US" smtClean="0"/>
              <a:t>53</a:t>
            </a:fld>
            <a:endParaRPr lang="en-US"/>
          </a:p>
        </p:txBody>
      </p:sp>
      <p:sp>
        <p:nvSpPr>
          <p:cNvPr id="6" name="Curved Up Arrow 5"/>
          <p:cNvSpPr/>
          <p:nvPr/>
        </p:nvSpPr>
        <p:spPr>
          <a:xfrm rot="15783280">
            <a:off x="2663753" y="3306910"/>
            <a:ext cx="771200" cy="49793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15783280">
            <a:off x="2716297" y="1865751"/>
            <a:ext cx="771200" cy="49793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240" y="1846718"/>
            <a:ext cx="92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G6P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69249" y="3328933"/>
            <a:ext cx="1201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F1,6-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BP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1650" y="1511298"/>
            <a:ext cx="207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Triacylglycerol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780965" y="2613200"/>
            <a:ext cx="86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FA</a:t>
            </a:r>
            <a:endParaRPr lang="en-US" sz="2400" dirty="0"/>
          </a:p>
        </p:txBody>
      </p:sp>
      <p:sp>
        <p:nvSpPr>
          <p:cNvPr id="31" name="Down Arrow 30"/>
          <p:cNvSpPr/>
          <p:nvPr/>
        </p:nvSpPr>
        <p:spPr>
          <a:xfrm rot="19259047">
            <a:off x="5677118" y="1921601"/>
            <a:ext cx="310748" cy="8158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18967" y="2351127"/>
            <a:ext cx="163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Beta-oxidation</a:t>
            </a:r>
            <a:endParaRPr lang="en-US" sz="2400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6880891" y="2350698"/>
            <a:ext cx="289456" cy="10393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1145" y="5561075"/>
            <a:ext cx="1704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Krebs Cycle</a:t>
            </a:r>
            <a:endParaRPr lang="en-US" sz="2800" dirty="0"/>
          </a:p>
        </p:txBody>
      </p:sp>
      <p:sp>
        <p:nvSpPr>
          <p:cNvPr id="36" name="Down Arrow 35"/>
          <p:cNvSpPr/>
          <p:nvPr/>
        </p:nvSpPr>
        <p:spPr>
          <a:xfrm rot="16200000">
            <a:off x="2543241" y="5560081"/>
            <a:ext cx="289456" cy="918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3292834">
            <a:off x="5767148" y="2153327"/>
            <a:ext cx="532632" cy="45113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881203" y="5096351"/>
            <a:ext cx="170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OAA</a:t>
            </a:r>
            <a:endParaRPr lang="en-US" sz="2800" dirty="0"/>
          </a:p>
        </p:txBody>
      </p:sp>
      <p:sp>
        <p:nvSpPr>
          <p:cNvPr id="11" name="Left Arrow 10"/>
          <p:cNvSpPr/>
          <p:nvPr/>
        </p:nvSpPr>
        <p:spPr>
          <a:xfrm rot="1336328">
            <a:off x="1611323" y="5234504"/>
            <a:ext cx="370816" cy="14941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6814524">
            <a:off x="1898192" y="5640901"/>
            <a:ext cx="370816" cy="14941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60339" y="5549951"/>
            <a:ext cx="1715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Acetyl CoA</a:t>
            </a:r>
            <a:endParaRPr lang="en-US" sz="2800" dirty="0"/>
          </a:p>
        </p:txBody>
      </p:sp>
      <p:sp>
        <p:nvSpPr>
          <p:cNvPr id="45" name="Down Arrow 44"/>
          <p:cNvSpPr/>
          <p:nvPr/>
        </p:nvSpPr>
        <p:spPr>
          <a:xfrm rot="16200000">
            <a:off x="4391611" y="5703010"/>
            <a:ext cx="265494" cy="7083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0260" y="941294"/>
            <a:ext cx="1572916" cy="1139692"/>
          </a:xfrm>
          <a:prstGeom prst="rect">
            <a:avLst/>
          </a:prstGeom>
          <a:noFill/>
          <a:ln>
            <a:solidFill>
              <a:srgbClr val="8064A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82660" y="4712149"/>
            <a:ext cx="1572916" cy="997855"/>
          </a:xfrm>
          <a:prstGeom prst="rect">
            <a:avLst/>
          </a:prstGeom>
          <a:noFill/>
          <a:ln>
            <a:solidFill>
              <a:srgbClr val="8064A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41664" y="992749"/>
            <a:ext cx="136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Increased Production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003175" y="5077274"/>
            <a:ext cx="1875369" cy="1470533"/>
          </a:xfrm>
          <a:prstGeom prst="rect">
            <a:avLst/>
          </a:prstGeom>
          <a:noFill/>
          <a:ln w="38100" cmpd="sng">
            <a:solidFill>
              <a:srgbClr val="8064A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304656" y="5090973"/>
            <a:ext cx="174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Surplus with limited OAA</a:t>
            </a:r>
            <a:endParaRPr lang="en-US" dirty="0"/>
          </a:p>
        </p:txBody>
      </p:sp>
      <p:sp>
        <p:nvSpPr>
          <p:cNvPr id="14" name="Multiply 13"/>
          <p:cNvSpPr/>
          <p:nvPr/>
        </p:nvSpPr>
        <p:spPr>
          <a:xfrm>
            <a:off x="4124247" y="5619571"/>
            <a:ext cx="784162" cy="914400"/>
          </a:xfrm>
          <a:prstGeom prst="mathMultiply">
            <a:avLst>
              <a:gd name="adj1" fmla="val 10182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2078784" y="3388697"/>
            <a:ext cx="165100" cy="365125"/>
          </a:xfrm>
          <a:prstGeom prst="upDownArrow">
            <a:avLst>
              <a:gd name="adj1" fmla="val 50000"/>
              <a:gd name="adj2" fmla="val 44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Curved Up Arrow 53"/>
          <p:cNvSpPr/>
          <p:nvPr/>
        </p:nvSpPr>
        <p:spPr>
          <a:xfrm rot="11598883">
            <a:off x="2723870" y="4108834"/>
            <a:ext cx="2720523" cy="1220553"/>
          </a:xfrm>
          <a:prstGeom prst="curvedUpArrow">
            <a:avLst>
              <a:gd name="adj1" fmla="val 1005"/>
              <a:gd name="adj2" fmla="val 24049"/>
              <a:gd name="adj3" fmla="val 25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7088" y="4661181"/>
            <a:ext cx="146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 Decreased Supply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54004" y="1823553"/>
            <a:ext cx="1572916" cy="1415734"/>
          </a:xfrm>
          <a:prstGeom prst="rect">
            <a:avLst/>
          </a:prstGeom>
          <a:noFill/>
          <a:ln>
            <a:solidFill>
              <a:srgbClr val="8064A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565408" y="1875008"/>
            <a:ext cx="136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Increased</a:t>
            </a:r>
            <a:endParaRPr lang="en-US" dirty="0"/>
          </a:p>
        </p:txBody>
      </p:sp>
      <p:sp>
        <p:nvSpPr>
          <p:cNvPr id="57" name="Curved Up Arrow 56"/>
          <p:cNvSpPr/>
          <p:nvPr/>
        </p:nvSpPr>
        <p:spPr>
          <a:xfrm>
            <a:off x="3783470" y="6464657"/>
            <a:ext cx="3780320" cy="30164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42858" y="5764449"/>
            <a:ext cx="209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Ketogenesis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5244" y="2725644"/>
            <a:ext cx="19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Gluconeogenesis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553200" y="5710003"/>
            <a:ext cx="2006685" cy="646347"/>
          </a:xfrm>
          <a:prstGeom prst="rect">
            <a:avLst/>
          </a:prstGeom>
          <a:noFill/>
          <a:ln w="38100" cmpd="sng">
            <a:solidFill>
              <a:srgbClr val="8064A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 animBg="1"/>
      <p:bldP spid="13" grpId="0"/>
      <p:bldP spid="50" grpId="0" animBg="1"/>
      <p:bldP spid="51" grpId="0"/>
      <p:bldP spid="14" grpId="0" animBg="1"/>
      <p:bldP spid="49" grpId="0"/>
      <p:bldP spid="55" grpId="0" animBg="1"/>
      <p:bldP spid="56" grpId="0"/>
      <p:bldP spid="57" grpId="0" animBg="1"/>
      <p:bldP spid="58" grpId="0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222"/>
            <a:ext cx="8229600" cy="1143000"/>
          </a:xfrm>
        </p:spPr>
        <p:txBody>
          <a:bodyPr/>
          <a:lstStyle/>
          <a:p>
            <a:r>
              <a:rPr lang="en-US" dirty="0" smtClean="0"/>
              <a:t>Ketoacidosis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0" y="351540"/>
            <a:ext cx="8835570" cy="627742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Build up of ketone bodies: ketoacidosis</a:t>
            </a:r>
          </a:p>
          <a:p>
            <a:pPr marL="742950" lvl="2" indent="-342900"/>
            <a:r>
              <a:rPr lang="en-US" sz="2600" dirty="0"/>
              <a:t>Coma, dehydration, excessive urination, vomiting, organ failure</a:t>
            </a:r>
          </a:p>
          <a:p>
            <a:r>
              <a:rPr lang="en-US" dirty="0" smtClean="0"/>
              <a:t>Conditions in which build up could occur</a:t>
            </a:r>
            <a:endParaRPr lang="en-US" dirty="0"/>
          </a:p>
          <a:p>
            <a:pPr lvl="1"/>
            <a:r>
              <a:rPr lang="en-US" dirty="0" smtClean="0"/>
              <a:t>Untreated type 1 and type 2 </a:t>
            </a:r>
            <a:r>
              <a:rPr lang="en-US" dirty="0"/>
              <a:t>diabetes: Low levels of circulating </a:t>
            </a:r>
            <a:r>
              <a:rPr lang="en-US" dirty="0" smtClean="0"/>
              <a:t>insulin</a:t>
            </a:r>
          </a:p>
          <a:p>
            <a:pPr lvl="2"/>
            <a:r>
              <a:rPr lang="en-US" sz="2600" dirty="0" smtClean="0"/>
              <a:t>Type 1 – beta cells cannot make insulin</a:t>
            </a:r>
          </a:p>
          <a:p>
            <a:pPr lvl="2"/>
            <a:r>
              <a:rPr lang="en-US" sz="2600" dirty="0" smtClean="0"/>
              <a:t>Type 2 – beta cells are damaged from prolonged periods of overproduction of insulin </a:t>
            </a:r>
          </a:p>
          <a:p>
            <a:pPr lvl="1"/>
            <a:r>
              <a:rPr lang="en-US" dirty="0" smtClean="0"/>
              <a:t>Starvation, very </a:t>
            </a:r>
            <a:r>
              <a:rPr lang="en-US" dirty="0"/>
              <a:t>low CHO </a:t>
            </a:r>
            <a:r>
              <a:rPr lang="en-US" dirty="0" smtClean="0"/>
              <a:t>diet</a:t>
            </a:r>
            <a:endParaRPr lang="en-US" dirty="0"/>
          </a:p>
          <a:p>
            <a:r>
              <a:rPr lang="en-US" dirty="0" smtClean="0"/>
              <a:t>Beta-oxidation is </a:t>
            </a:r>
            <a:r>
              <a:rPr lang="en-US" dirty="0" err="1" smtClean="0"/>
              <a:t>accelarated</a:t>
            </a:r>
            <a:r>
              <a:rPr lang="en-US" dirty="0" smtClean="0"/>
              <a:t> – lots of acetyl CoA produced</a:t>
            </a:r>
          </a:p>
          <a:p>
            <a:r>
              <a:rPr lang="en-US" dirty="0" smtClean="0"/>
              <a:t>Gluconeogenesis </a:t>
            </a:r>
            <a:r>
              <a:rPr lang="en-US" u="sng" dirty="0" smtClean="0"/>
              <a:t>accelerated </a:t>
            </a:r>
            <a:endParaRPr lang="en-US" u="sng" dirty="0"/>
          </a:p>
          <a:p>
            <a:pPr lvl="1"/>
            <a:r>
              <a:rPr lang="en-US" dirty="0"/>
              <a:t>Reduced pool of OAA (oxaloacetate) – intermediate is exhausted for glucose production</a:t>
            </a:r>
          </a:p>
          <a:p>
            <a:pPr lvl="1"/>
            <a:r>
              <a:rPr lang="en-US" dirty="0" smtClean="0"/>
              <a:t>Acetyl </a:t>
            </a:r>
            <a:r>
              <a:rPr lang="en-US" dirty="0"/>
              <a:t>CoA enter alternative </a:t>
            </a:r>
            <a:r>
              <a:rPr lang="en-US" dirty="0" smtClean="0"/>
              <a:t>pathway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Lipolysis 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46198"/>
            <a:ext cx="8229600" cy="513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Triacylglycerol broken down to its main constituents – glycerol and fatty acids</a:t>
            </a:r>
          </a:p>
          <a:p>
            <a:pPr lvl="1"/>
            <a:r>
              <a:rPr lang="en-US" dirty="0" smtClean="0"/>
              <a:t>Glycerol enters glycolysis pathway as glycerol phosphate</a:t>
            </a:r>
          </a:p>
          <a:p>
            <a:pPr lvl="1"/>
            <a:r>
              <a:rPr lang="en-US" dirty="0" smtClean="0"/>
              <a:t>Fatty acid broken down by B-oxidation producing more energy than oxidation of one glucose (occurs in </a:t>
            </a:r>
            <a:r>
              <a:rPr lang="en-US" smtClean="0"/>
              <a:t>mitochondria)</a:t>
            </a:r>
            <a:endParaRPr lang="en-US" dirty="0" smtClean="0"/>
          </a:p>
          <a:p>
            <a:r>
              <a:rPr lang="en-US" dirty="0" smtClean="0"/>
              <a:t>Under fasting/low carb conditions </a:t>
            </a:r>
            <a:r>
              <a:rPr lang="en-US" dirty="0" err="1" smtClean="0"/>
              <a:t>ketogenesis</a:t>
            </a:r>
            <a:r>
              <a:rPr lang="en-US" dirty="0" smtClean="0"/>
              <a:t> produces ketone bodies for energy </a:t>
            </a:r>
          </a:p>
          <a:p>
            <a:r>
              <a:rPr lang="en-US" dirty="0" smtClean="0"/>
              <a:t>Under extreme </a:t>
            </a:r>
            <a:r>
              <a:rPr lang="en-US" dirty="0" err="1" smtClean="0"/>
              <a:t>ketogenic</a:t>
            </a:r>
            <a:r>
              <a:rPr lang="en-US" dirty="0" smtClean="0"/>
              <a:t> conditions ketoacidosis occurs</a:t>
            </a:r>
          </a:p>
        </p:txBody>
      </p:sp>
    </p:spTree>
    <p:extLst>
      <p:ext uri="{BB962C8B-B14F-4D97-AF65-F5344CB8AC3E}">
        <p14:creationId xmlns:p14="http://schemas.microsoft.com/office/powerpoint/2010/main" val="9635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Lipids: Cholesterol, Lipoproteins, and PUFAs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sz="2950" b="0" i="0" u="none" strike="noStrike" cap="none" baseline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1) Structure and Properties </a:t>
            </a:r>
            <a:r>
              <a:rPr lang="en-US" sz="2950" b="0" i="0" u="none" strike="noStrike" cap="none" baseline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950" b="0" i="0" u="none" strike="noStrike" cap="none" baseline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95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2)Digestion, Absorption, and Transportation</a:t>
            </a:r>
            <a:br>
              <a:rPr lang="en-US" sz="295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95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3) Metabolism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92"/>
              </a:spcBef>
              <a:buClr>
                <a:srgbClr val="888888"/>
              </a:buClr>
              <a:buFont typeface="Arial"/>
              <a:buNone/>
            </a:pPr>
            <a:endParaRPr sz="295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98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021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660400" indent="-457200">
              <a:spcBef>
                <a:spcPts val="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Identify the functions of cholesterol within our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body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0400" indent="-457200">
              <a:spcBef>
                <a:spcPts val="0"/>
              </a:spcBef>
              <a:buClr>
                <a:schemeClr val="dk1"/>
              </a:buClr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that cholesterol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homeostasis is highly regulated in the body</a:t>
            </a:r>
          </a:p>
          <a:p>
            <a:pPr marL="660400" indent="-457200">
              <a:spcBef>
                <a:spcPts val="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3 main steps of cholesterol synthesis</a:t>
            </a:r>
          </a:p>
          <a:p>
            <a:pPr marL="660400" indent="-457200">
              <a:spcBef>
                <a:spcPts val="0"/>
              </a:spcBef>
              <a:buClr>
                <a:schemeClr val="dk1"/>
              </a:buClr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main carriers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cholesterol throughout the body</a:t>
            </a:r>
          </a:p>
          <a:p>
            <a:pPr marL="660400" indent="-457200">
              <a:spcBef>
                <a:spcPts val="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etiology of “high” cholesterol and its potential role in atherosclerosis 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0400" indent="-457200">
              <a:spcBef>
                <a:spcPts val="0"/>
              </a:spcBef>
              <a:buClr>
                <a:schemeClr val="dk1"/>
              </a:buClr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why some unsaturated fatty acids are essential</a:t>
            </a:r>
          </a:p>
          <a:p>
            <a:pPr marL="660400" indent="-457200">
              <a:spcBef>
                <a:spcPts val="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different functions of omega-3 and -6 derivatives</a:t>
            </a:r>
          </a:p>
          <a:p>
            <a:pPr marL="660400" indent="-457200">
              <a:spcBef>
                <a:spcPts val="0"/>
              </a:spcBef>
              <a:buClr>
                <a:schemeClr val="dk1"/>
              </a:buClr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sources of omega-3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-6 and their derivatives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7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Cholesterol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81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Sterol family</a:t>
            </a:r>
          </a:p>
          <a:p>
            <a:pPr lvl="1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Plant sterols</a:t>
            </a:r>
          </a:p>
          <a:p>
            <a:pPr lvl="1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Cholesterol – animal products</a:t>
            </a:r>
          </a:p>
          <a:p>
            <a:pPr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Plant sterols interfere with cholesterol absorption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becel-proactiv_hero_2.3.10 EN552-14693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8" r="44368" b="10124"/>
          <a:stretch/>
        </p:blipFill>
        <p:spPr>
          <a:xfrm>
            <a:off x="3442881" y="3956069"/>
            <a:ext cx="4519447" cy="25303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63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Cholesterol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469960"/>
            <a:ext cx="8229600" cy="481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Dietary intake plus biosynthesis of cholesterol is about 1 g/day</a:t>
            </a:r>
          </a:p>
          <a:p>
            <a:pPr marL="0" marR="0" lvl="0" indent="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None/>
            </a:pP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indent="-45720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</a:pPr>
            <a:r>
              <a:rPr lang="en-US" sz="3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intake estimated around </a:t>
            </a:r>
            <a:r>
              <a:rPr lang="en-US" sz="3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300-600 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mg/day </a:t>
            </a:r>
            <a:r>
              <a:rPr lang="en-US" sz="3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(0.3g/day)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accounts for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60-70%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total daily cholesterol</a:t>
            </a: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regulated</a:t>
            </a:r>
          </a:p>
          <a:p>
            <a:pPr lvl="1" indent="-34290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liver, but can occur in all nucleated cells</a:t>
            </a:r>
            <a:endParaRPr lang="en-US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endParaRPr lang="en-US" sz="29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5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71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Synthesis of Fatty Acids (FA)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54" y="938506"/>
            <a:ext cx="8686801" cy="4911607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Biosynthesis of FAs from acetyl CoA </a:t>
            </a:r>
            <a:r>
              <a:rPr lang="en-US" sz="2400" dirty="0" smtClean="0"/>
              <a:t>(</a:t>
            </a:r>
            <a:r>
              <a:rPr lang="en-US" sz="2400" u="sng" dirty="0"/>
              <a:t>mitochondria</a:t>
            </a:r>
            <a:r>
              <a:rPr lang="en-US" sz="2400" dirty="0" smtClean="0"/>
              <a:t>)</a:t>
            </a:r>
            <a:endParaRPr lang="en-US" sz="2800" dirty="0" smtClean="0"/>
          </a:p>
          <a:p>
            <a:pPr lvl="1"/>
            <a:r>
              <a:rPr lang="en-US" sz="2400" dirty="0" smtClean="0"/>
              <a:t>Exceptions: essential linoleic and alpha-</a:t>
            </a:r>
            <a:r>
              <a:rPr lang="en-US" sz="2400" dirty="0" err="1" smtClean="0"/>
              <a:t>linolenic</a:t>
            </a:r>
            <a:r>
              <a:rPr lang="en-US" sz="2400" dirty="0" smtClean="0"/>
              <a:t> FAs</a:t>
            </a:r>
          </a:p>
          <a:p>
            <a:r>
              <a:rPr lang="en-US" sz="3200" dirty="0" smtClean="0"/>
              <a:t>FA synthesis enzymes in </a:t>
            </a:r>
            <a:r>
              <a:rPr lang="en-US" sz="3200" u="sng" dirty="0" smtClean="0"/>
              <a:t>cytoplasm 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cetyl CoA must relocate from the </a:t>
            </a:r>
            <a:r>
              <a:rPr lang="en-US" sz="2400" u="sng" dirty="0" smtClean="0"/>
              <a:t>mitochondria to cytoplasm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conversion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20" y="3831908"/>
            <a:ext cx="5207000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1574" y="5930591"/>
            <a:ext cx="344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Pyruvate Dehydrogenase </a:t>
            </a:r>
          </a:p>
          <a:p>
            <a:pPr algn="ctr"/>
            <a:r>
              <a:rPr lang="en-US" dirty="0" smtClean="0"/>
              <a:t>Reaction (in </a:t>
            </a:r>
            <a:r>
              <a:rPr lang="en-US" b="1" u="sng" dirty="0" smtClean="0"/>
              <a:t>mitochondria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2143" y="4281714"/>
            <a:ext cx="1324428" cy="229520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49143" y="4212676"/>
            <a:ext cx="2467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Acetyl CoA: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First substrate of FA </a:t>
            </a:r>
            <a:r>
              <a:rPr lang="en-US" sz="2000" dirty="0" smtClean="0"/>
              <a:t>biosynthesis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Must relocate to cytoplasm</a:t>
            </a:r>
          </a:p>
        </p:txBody>
      </p:sp>
    </p:spTree>
    <p:extLst>
      <p:ext uri="{BB962C8B-B14F-4D97-AF65-F5344CB8AC3E}">
        <p14:creationId xmlns:p14="http://schemas.microsoft.com/office/powerpoint/2010/main" val="26992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of Cholesterol</a:t>
            </a:r>
            <a:endParaRPr lang="en-US" sz="3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158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 lnSpcReduction="20000"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membranes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&gt;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90% of cholesterol found in cell membranes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Steroid hormones – estrogen, progesterone, testosterone, glucocorticoids, androgens, mineralocorticoids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(aldosterone)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Vitamin D – synthesis in the skin from ultraviolet rays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Bile – aides in lipid and fat-soluble vitamin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absorption</a:t>
            </a: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41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Cholesterol </a:t>
            </a:r>
            <a:r>
              <a:rPr lang="en-US" sz="3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Bios</a:t>
            </a:r>
            <a:r>
              <a:rPr lang="en-US" sz="3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ynthesis</a:t>
            </a:r>
            <a:endParaRPr lang="en-US" sz="3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947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98333"/>
              <a:buNone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26 steps of cholesterol synthesis </a:t>
            </a:r>
            <a:endParaRPr lang="en-US" sz="295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98333"/>
              <a:buNone/>
            </a:pPr>
            <a:r>
              <a:rPr lang="en-US" sz="2950" b="0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950" b="0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stages:</a:t>
            </a:r>
          </a:p>
          <a:p>
            <a:pPr marL="514350" marR="0" lvl="0" indent="-514350" algn="l" rtl="0"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AutoNum type="arabicParenR"/>
            </a:pP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Acetyl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/>
              </a:rPr>
              <a:t>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3-hydroxy-3methylglutaryl CoA (HMG CoA)</a:t>
            </a:r>
          </a:p>
          <a:p>
            <a:pPr marL="514350" marR="0" lvl="0" indent="-326390" algn="l" rtl="0">
              <a:spcBef>
                <a:spcPts val="592"/>
              </a:spcBef>
              <a:buClr>
                <a:schemeClr val="dk1"/>
              </a:buClr>
              <a:buFont typeface="Calibri"/>
              <a:buNone/>
            </a:pPr>
            <a:endParaRPr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AutoNum type="arabicParenR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HMG CoA →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mevalonic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acid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/>
              </a:rPr>
              <a:t>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Squalene</a:t>
            </a:r>
            <a:endParaRPr lang="en-US"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26390" algn="l" rtl="0">
              <a:spcBef>
                <a:spcPts val="592"/>
              </a:spcBef>
              <a:buClr>
                <a:schemeClr val="dk1"/>
              </a:buClr>
              <a:buFont typeface="Calibri"/>
              <a:buNone/>
            </a:pPr>
            <a:endParaRPr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AutoNum type="arabicParenR"/>
            </a:pP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Squalene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/>
              </a:rPr>
              <a:t>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Cholesterol</a:t>
            </a:r>
            <a:endParaRPr lang="en-US"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168452" y="3422076"/>
            <a:ext cx="20192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sng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HMG CoA </a:t>
            </a:r>
            <a:r>
              <a:rPr lang="en-US" sz="2000" b="1" i="0" u="sng" strike="noStrike" cap="none" baseline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Reductase</a:t>
            </a:r>
            <a:endParaRPr lang="en-US" sz="2000" b="1" i="0" u="sng" strike="noStrike" cap="none" baseline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0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Cholesterol Biosynthesis </a:t>
            </a:r>
            <a:endParaRPr lang="en-US" dirty="0"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300" dirty="0" smtClean="0">
                <a:sym typeface="Calibri"/>
              </a:rPr>
              <a:t>3 Acetyl CoA →</a:t>
            </a:r>
            <a:r>
              <a:rPr lang="en-US" sz="2300" dirty="0" smtClean="0">
                <a:sym typeface="Wingdings"/>
              </a:rPr>
              <a:t></a:t>
            </a:r>
            <a:r>
              <a:rPr lang="en-US" sz="2300" dirty="0" smtClean="0">
                <a:sym typeface="Calibri"/>
              </a:rPr>
              <a:t> 3-hydroxy 3-methylglutaryl CoA (</a:t>
            </a:r>
            <a:r>
              <a:rPr lang="en-US" sz="2300" u="sng" dirty="0" smtClean="0">
                <a:sym typeface="Calibri"/>
              </a:rPr>
              <a:t>HMG CoA</a:t>
            </a:r>
            <a:r>
              <a:rPr lang="en-US" sz="2300" dirty="0" smtClean="0">
                <a:sym typeface="Calibri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ym typeface="Calibri"/>
              </a:rPr>
              <a:t>- Condensation of 3 acetyl CoA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>
              <a:sym typeface="Calibri"/>
            </a:endParaRPr>
          </a:p>
          <a:p>
            <a:pPr marL="514350" lvl="0" indent="-514350">
              <a:buFont typeface="+mj-lt"/>
              <a:buAutoNum type="arabicPeriod"/>
            </a:pPr>
            <a:endParaRPr lang="en-US" dirty="0" smtClean="0">
              <a:sym typeface="Calibri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ym typeface="Calibri"/>
              </a:rPr>
              <a:t>HMG CoA → </a:t>
            </a:r>
            <a:r>
              <a:rPr lang="en-US" u="sng" dirty="0" err="1" smtClean="0">
                <a:sym typeface="Calibri"/>
              </a:rPr>
              <a:t>mevalonic</a:t>
            </a:r>
            <a:r>
              <a:rPr lang="en-US" u="sng" dirty="0" smtClean="0">
                <a:sym typeface="Calibri"/>
              </a:rPr>
              <a:t> acid </a:t>
            </a:r>
            <a:r>
              <a:rPr lang="en-US" dirty="0" smtClean="0">
                <a:sym typeface="Calibri"/>
              </a:rPr>
              <a:t>→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>
                <a:sym typeface="Calibri"/>
              </a:rPr>
              <a:t> </a:t>
            </a:r>
            <a:r>
              <a:rPr lang="en-US" dirty="0" err="1" smtClean="0">
                <a:sym typeface="Calibri"/>
              </a:rPr>
              <a:t>Squalene</a:t>
            </a:r>
            <a:endParaRPr lang="en-US" dirty="0">
              <a:sym typeface="Calibri"/>
            </a:endParaRPr>
          </a:p>
          <a:p>
            <a:pPr marL="400050" lvl="1" indent="0">
              <a:buNone/>
            </a:pPr>
            <a:r>
              <a:rPr lang="en-US" dirty="0" smtClean="0">
                <a:sym typeface="Calibri"/>
              </a:rPr>
              <a:t>- HMG CoA </a:t>
            </a:r>
            <a:r>
              <a:rPr lang="en-US" dirty="0" err="1" smtClean="0">
                <a:sym typeface="Calibri"/>
              </a:rPr>
              <a:t>reductase</a:t>
            </a:r>
            <a:r>
              <a:rPr lang="en-US" dirty="0" smtClean="0">
                <a:sym typeface="Calibri"/>
              </a:rPr>
              <a:t> is rate limiting step</a:t>
            </a:r>
          </a:p>
          <a:p>
            <a:pPr marL="457200" lvl="1" indent="0">
              <a:buNone/>
            </a:pPr>
            <a:r>
              <a:rPr lang="en-US" dirty="0" smtClean="0">
                <a:sym typeface="Calibri"/>
              </a:rPr>
              <a:t>- </a:t>
            </a:r>
            <a:r>
              <a:rPr lang="en-US" u="sng" dirty="0" smtClean="0">
                <a:sym typeface="Calibri"/>
              </a:rPr>
              <a:t>As </a:t>
            </a:r>
            <a:r>
              <a:rPr lang="en-US" u="sng" dirty="0" err="1" smtClean="0">
                <a:sym typeface="Calibri"/>
              </a:rPr>
              <a:t>mevalonic</a:t>
            </a:r>
            <a:r>
              <a:rPr lang="en-US" u="sng" dirty="0" smtClean="0">
                <a:sym typeface="Calibri"/>
              </a:rPr>
              <a:t> acid increases, it inhibits HMG CoA </a:t>
            </a:r>
            <a:r>
              <a:rPr lang="en-US" u="sng" dirty="0" err="1" smtClean="0">
                <a:sym typeface="Calibri"/>
              </a:rPr>
              <a:t>reductase</a:t>
            </a:r>
            <a:r>
              <a:rPr lang="en-US" u="sng" dirty="0" smtClean="0">
                <a:sym typeface="Calibri"/>
              </a:rPr>
              <a:t> </a:t>
            </a:r>
          </a:p>
          <a:p>
            <a:pPr lvl="0"/>
            <a:endParaRPr lang="en-US" dirty="0" smtClean="0">
              <a:sym typeface="Calibri"/>
            </a:endParaRPr>
          </a:p>
          <a:p>
            <a:pPr lvl="1"/>
            <a:endParaRPr lang="en-US" dirty="0" smtClean="0">
              <a:sym typeface="Calibri"/>
            </a:endParaRPr>
          </a:p>
          <a:p>
            <a:pPr lvl="1"/>
            <a:endParaRPr lang="en-US" dirty="0"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366309" y="3037672"/>
            <a:ext cx="20192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sng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HMG CoA </a:t>
            </a:r>
            <a:r>
              <a:rPr lang="en-US" sz="2400" b="1" i="0" u="sng" strike="noStrike" cap="none" baseline="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Reductase</a:t>
            </a:r>
            <a:endParaRPr lang="en-US" sz="2400" b="1" i="0" u="sng" strike="noStrike" cap="none" baseline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Cholesterol Biosynthesis </a:t>
            </a:r>
            <a:endParaRPr lang="en-US" dirty="0"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801464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endParaRPr lang="en-US" dirty="0" smtClean="0">
              <a:sym typeface="Calibri"/>
            </a:endParaRPr>
          </a:p>
          <a:p>
            <a:pPr marL="514350" lvl="0" indent="-514350">
              <a:buFont typeface="+mj-lt"/>
              <a:buAutoNum type="arabicPeriod" startAt="3"/>
            </a:pPr>
            <a:r>
              <a:rPr lang="en-US" dirty="0" err="1" smtClean="0">
                <a:sym typeface="Calibri"/>
              </a:rPr>
              <a:t>Squalene</a:t>
            </a:r>
            <a:r>
              <a:rPr lang="en-US" dirty="0" smtClean="0">
                <a:sym typeface="Calibri"/>
              </a:rPr>
              <a:t> →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>
                <a:sym typeface="Calibri"/>
              </a:rPr>
              <a:t> Cholesterol  </a:t>
            </a:r>
          </a:p>
          <a:p>
            <a:pPr lvl="1"/>
            <a:r>
              <a:rPr lang="en-US" dirty="0" err="1" smtClean="0">
                <a:sym typeface="Calibri"/>
              </a:rPr>
              <a:t>Squalene</a:t>
            </a:r>
            <a:r>
              <a:rPr lang="en-US" dirty="0" smtClean="0">
                <a:sym typeface="Calibri"/>
              </a:rPr>
              <a:t> goes through series of cyclization reactions – to produce 4 ring core (steroid nucleus)</a:t>
            </a:r>
          </a:p>
          <a:p>
            <a:pPr lvl="1"/>
            <a:r>
              <a:rPr lang="en-US" u="sng" dirty="0" smtClean="0">
                <a:sym typeface="Calibri"/>
              </a:rPr>
              <a:t>As intracellular cholesterol increases, it inhibits </a:t>
            </a:r>
            <a:r>
              <a:rPr lang="en-US" u="sng" dirty="0" smtClean="0">
                <a:solidFill>
                  <a:srgbClr val="FF0000"/>
                </a:solidFill>
                <a:sym typeface="Calibri"/>
              </a:rPr>
              <a:t>HMG CoA </a:t>
            </a:r>
            <a:r>
              <a:rPr lang="en-US" u="sng" dirty="0" err="1" smtClean="0">
                <a:solidFill>
                  <a:srgbClr val="FF0000"/>
                </a:solidFill>
                <a:sym typeface="Calibri"/>
              </a:rPr>
              <a:t>reductase</a:t>
            </a:r>
            <a:r>
              <a:rPr lang="en-US" u="sng" dirty="0" smtClean="0">
                <a:solidFill>
                  <a:srgbClr val="FF0000"/>
                </a:solidFill>
                <a:sym typeface="Calibri"/>
              </a:rPr>
              <a:t> </a:t>
            </a:r>
          </a:p>
          <a:p>
            <a:pPr lvl="1"/>
            <a:endParaRPr lang="en-US" dirty="0" smtClean="0">
              <a:sym typeface="Calibri"/>
            </a:endParaRPr>
          </a:p>
          <a:p>
            <a:pPr lvl="1"/>
            <a:endParaRPr lang="en-US" dirty="0">
              <a:sym typeface="Calibri"/>
            </a:endParaRPr>
          </a:p>
        </p:txBody>
      </p:sp>
      <p:pic>
        <p:nvPicPr>
          <p:cNvPr id="2" name="Picture 1" descr="Image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306" y="4835487"/>
            <a:ext cx="5499100" cy="119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09" y="4109751"/>
            <a:ext cx="3896599" cy="2435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8317" y="5591152"/>
            <a:ext cx="65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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02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9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Cholesterol </a:t>
            </a:r>
            <a:r>
              <a:rPr lang="en-US" sz="395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Biosynthesis Regulation </a:t>
            </a:r>
            <a:endParaRPr lang="en-US" sz="3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12980" y="138032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feedback system of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mevalonic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acid and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endogenous cholesterol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3200" b="0" i="0" u="sng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HMG CoA </a:t>
            </a:r>
            <a:r>
              <a:rPr lang="en-US" sz="3200" b="0" i="0" u="sng" strike="noStrike" cap="none" baseline="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reductase</a:t>
            </a:r>
            <a:endParaRPr lang="en-US" sz="3200" b="0" i="0" u="none" strike="noStrike" cap="none" baseline="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Dietary intake of cholesterol suppresses production </a:t>
            </a:r>
            <a:r>
              <a:rPr lang="en-US" sz="3200" b="0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in liver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6438900" y="5904061"/>
            <a:ext cx="22479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Cholesterol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09" y="4109751"/>
            <a:ext cx="3896599" cy="24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29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Lipoprotein</a:t>
            </a:r>
            <a:endParaRPr lang="en-US" dirty="0"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ym typeface="Calibri"/>
              </a:rPr>
              <a:t>Lipoprotein – transport vehicle for lipids</a:t>
            </a:r>
          </a:p>
          <a:p>
            <a:pPr lvl="1"/>
            <a:r>
              <a:rPr lang="en-US" dirty="0" smtClean="0">
                <a:sym typeface="Calibri"/>
              </a:rPr>
              <a:t>Important in transportation of dietary and endogenous cholesterol</a:t>
            </a:r>
          </a:p>
          <a:p>
            <a:pPr lvl="0"/>
            <a:r>
              <a:rPr lang="en-US" dirty="0" smtClean="0">
                <a:sym typeface="Calibri"/>
              </a:rPr>
              <a:t>Four main types- distinguished by size and density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Calibri"/>
              </a:rPr>
              <a:t>Chylomicrons – dietary cholesterol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Calibri"/>
              </a:rPr>
              <a:t>Very low density lipoprotein (VLDL)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Calibri"/>
              </a:rPr>
              <a:t>Low density lipoprotein (LDL)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Calibri"/>
              </a:rPr>
              <a:t>High density lipoprotein (HDL)</a:t>
            </a:r>
          </a:p>
          <a:p>
            <a:pPr lvl="0"/>
            <a:endParaRPr lang="en-US" dirty="0" smtClean="0"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7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49"/>
            <a:ext cx="8229600" cy="1143000"/>
          </a:xfrm>
        </p:spPr>
        <p:txBody>
          <a:bodyPr/>
          <a:lstStyle/>
          <a:p>
            <a:r>
              <a:rPr lang="en-US" dirty="0" smtClean="0"/>
              <a:t>Lipoproteins </a:t>
            </a:r>
            <a:endParaRPr lang="en-US" dirty="0"/>
          </a:p>
        </p:txBody>
      </p:sp>
      <p:pic>
        <p:nvPicPr>
          <p:cNvPr id="4" name="Picture 3" descr="smln3_fig_05_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"/>
          <a:stretch/>
        </p:blipFill>
        <p:spPr>
          <a:xfrm>
            <a:off x="3169955" y="1600200"/>
            <a:ext cx="4478669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3945" y="5602941"/>
            <a:ext cx="1778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Apolipoprotein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70758" y="1245376"/>
            <a:ext cx="182730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Apolipoprotein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21319" y="6249272"/>
            <a:ext cx="182730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Apolipoprotein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85558" y="2560804"/>
            <a:ext cx="182730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Apolipoprotein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7285557" y="3003177"/>
            <a:ext cx="463177" cy="463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40662" y="5894575"/>
            <a:ext cx="463177" cy="463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4886" y="1660119"/>
            <a:ext cx="463177" cy="463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423" y="1924728"/>
            <a:ext cx="3609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General Structure of Lipoproteins: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Hydrophobic lipids in core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Surrounded by phospholipids and </a:t>
            </a:r>
            <a:r>
              <a:rPr lang="en-US" sz="2400" b="1" dirty="0" err="1" smtClean="0"/>
              <a:t>apolipoproteins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Lipoprotein</a:t>
            </a:r>
            <a:endParaRPr lang="en-US" dirty="0"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415589" cy="4525963"/>
          </a:xfrm>
        </p:spPr>
        <p:txBody>
          <a:bodyPr/>
          <a:lstStyle/>
          <a:p>
            <a:pPr lvl="0"/>
            <a:r>
              <a:rPr lang="en-US" dirty="0" smtClean="0">
                <a:sym typeface="Calibri"/>
              </a:rPr>
              <a:t>Chylomicron: transporter of dietary cholesterol and other lipids (e.g., </a:t>
            </a:r>
            <a:r>
              <a:rPr lang="en-US" dirty="0" err="1" smtClean="0">
                <a:sym typeface="Calibri"/>
              </a:rPr>
              <a:t>triacylglycerols</a:t>
            </a:r>
            <a:r>
              <a:rPr lang="en-US" dirty="0" smtClean="0">
                <a:sym typeface="Calibri"/>
              </a:rPr>
              <a:t>) from enterocyte</a:t>
            </a:r>
          </a:p>
          <a:p>
            <a:pPr lvl="1"/>
            <a:r>
              <a:rPr lang="en-US" dirty="0" smtClean="0">
                <a:sym typeface="Calibri"/>
              </a:rPr>
              <a:t>Lowest density of 4 lipoproteins</a:t>
            </a:r>
          </a:p>
          <a:p>
            <a:pPr lvl="2"/>
            <a:r>
              <a:rPr lang="en-US" dirty="0" smtClean="0">
                <a:sym typeface="Calibri"/>
              </a:rPr>
              <a:t>Richest in triacylglycerol</a:t>
            </a:r>
          </a:p>
          <a:p>
            <a:pPr lvl="1"/>
            <a:r>
              <a:rPr lang="en-US" dirty="0" smtClean="0">
                <a:sym typeface="Calibri"/>
              </a:rPr>
              <a:t>Re-</a:t>
            </a:r>
            <a:r>
              <a:rPr lang="en-US" dirty="0" err="1" smtClean="0">
                <a:sym typeface="Calibri"/>
              </a:rPr>
              <a:t>esterfied</a:t>
            </a:r>
            <a:r>
              <a:rPr lang="en-US" dirty="0" smtClean="0">
                <a:sym typeface="Calibri"/>
              </a:rPr>
              <a:t> lipids (from diet) packaged into core of chylomicrons</a:t>
            </a:r>
          </a:p>
          <a:p>
            <a:pPr lvl="1"/>
            <a:r>
              <a:rPr lang="en-US" dirty="0" smtClean="0">
                <a:sym typeface="Calibri"/>
              </a:rPr>
              <a:t>First destination muscle and adipose tissue</a:t>
            </a:r>
          </a:p>
          <a:p>
            <a:endParaRPr lang="en-US" dirty="0" smtClean="0"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40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Lipoprotein</a:t>
            </a:r>
            <a:endParaRPr lang="en-US" dirty="0"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ym typeface="Calibri"/>
              </a:rPr>
              <a:t>At muscle and adipose tissue</a:t>
            </a:r>
          </a:p>
          <a:p>
            <a:pPr lvl="1"/>
            <a:r>
              <a:rPr lang="en-US" dirty="0">
                <a:sym typeface="Calibri"/>
              </a:rPr>
              <a:t>Lipoprotein lipase (LPL</a:t>
            </a:r>
            <a:r>
              <a:rPr lang="en-US" dirty="0" smtClean="0">
                <a:sym typeface="Calibri"/>
              </a:rPr>
              <a:t>) </a:t>
            </a:r>
            <a:r>
              <a:rPr lang="en-US" dirty="0">
                <a:sym typeface="Calibri"/>
              </a:rPr>
              <a:t>activated by </a:t>
            </a:r>
            <a:r>
              <a:rPr lang="en-US" dirty="0" err="1" smtClean="0">
                <a:sym typeface="Calibri"/>
              </a:rPr>
              <a:t>ApoC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</a:rPr>
              <a:t>LPL hydrolyzes fatty acids from triacylglycerol</a:t>
            </a:r>
          </a:p>
          <a:p>
            <a:pPr lvl="2"/>
            <a:r>
              <a:rPr lang="en-US" dirty="0" smtClean="0">
                <a:sym typeface="Calibri"/>
              </a:rPr>
              <a:t>Fatty acids enter tissues</a:t>
            </a:r>
          </a:p>
          <a:p>
            <a:pPr lvl="1"/>
            <a:r>
              <a:rPr lang="en-US" dirty="0" smtClean="0">
                <a:sym typeface="Calibri"/>
              </a:rPr>
              <a:t> </a:t>
            </a:r>
            <a:r>
              <a:rPr lang="en-US" u="sng" dirty="0" smtClean="0">
                <a:sym typeface="Calibri"/>
              </a:rPr>
              <a:t>Product of LPL is called a chylomicron remnant</a:t>
            </a:r>
            <a:r>
              <a:rPr lang="en-US" dirty="0" smtClean="0">
                <a:sym typeface="Calibri"/>
              </a:rPr>
              <a:t>: Cholesterol rich</a:t>
            </a:r>
          </a:p>
          <a:p>
            <a:pPr lvl="0"/>
            <a:r>
              <a:rPr lang="en-US" dirty="0" smtClean="0">
                <a:sym typeface="Calibri"/>
              </a:rPr>
              <a:t>Chylomicron remnant </a:t>
            </a:r>
            <a:r>
              <a:rPr lang="en-US" u="sng" dirty="0" smtClean="0">
                <a:sym typeface="Calibri"/>
              </a:rPr>
              <a:t>travels to liver</a:t>
            </a:r>
          </a:p>
          <a:p>
            <a:endParaRPr lang="en-US" dirty="0" smtClean="0"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5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Lipoprotein Metabolism</a:t>
            </a:r>
            <a:endParaRPr lang="en-US" dirty="0"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947888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ym typeface="Calibri"/>
              </a:rPr>
              <a:t>Chylomicron remnant rich of cholesterol esters enters liver</a:t>
            </a:r>
          </a:p>
          <a:p>
            <a:pPr lvl="1"/>
            <a:r>
              <a:rPr lang="en-US" dirty="0" smtClean="0">
                <a:sym typeface="Calibri"/>
              </a:rPr>
              <a:t>Cholesterol esters plus endogenous cholesterol and triacylglycerol reincorporate into VLDL</a:t>
            </a:r>
          </a:p>
          <a:p>
            <a:pPr lvl="0"/>
            <a:r>
              <a:rPr lang="en-US" dirty="0" smtClean="0">
                <a:sym typeface="Calibri"/>
              </a:rPr>
              <a:t>VLDL - Cholesterol esters and cholesterol (and some endogenous triacylglycerol) </a:t>
            </a:r>
          </a:p>
          <a:p>
            <a:pPr lvl="1"/>
            <a:r>
              <a:rPr lang="en-US" dirty="0">
                <a:sym typeface="Calibri"/>
              </a:rPr>
              <a:t>T</a:t>
            </a:r>
            <a:r>
              <a:rPr lang="en-US" dirty="0" smtClean="0">
                <a:sym typeface="Calibri"/>
              </a:rPr>
              <a:t>ransporter out of liver</a:t>
            </a:r>
          </a:p>
          <a:p>
            <a:pPr lvl="1"/>
            <a:r>
              <a:rPr lang="en-US" dirty="0" smtClean="0">
                <a:sym typeface="Calibri"/>
              </a:rPr>
              <a:t>Contains apoB-100, </a:t>
            </a:r>
            <a:r>
              <a:rPr lang="en-US" dirty="0" err="1" smtClean="0">
                <a:sym typeface="Calibri"/>
              </a:rPr>
              <a:t>apoC</a:t>
            </a:r>
            <a:r>
              <a:rPr lang="en-US" dirty="0" smtClean="0">
                <a:sym typeface="Calibri"/>
              </a:rPr>
              <a:t>, and </a:t>
            </a:r>
            <a:r>
              <a:rPr lang="en-US" dirty="0" err="1" smtClean="0">
                <a:sym typeface="Calibri"/>
              </a:rPr>
              <a:t>apoE</a:t>
            </a:r>
            <a:endParaRPr lang="en-US" dirty="0" smtClean="0">
              <a:sym typeface="Calibri"/>
            </a:endParaRPr>
          </a:p>
          <a:p>
            <a:pPr lvl="0"/>
            <a:endParaRPr lang="en-US" dirty="0" smtClean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4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of Fatty Acids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217268"/>
            <a:ext cx="8821344" cy="4911607"/>
          </a:xfrm>
        </p:spPr>
        <p:txBody>
          <a:bodyPr>
            <a:normAutofit/>
          </a:bodyPr>
          <a:lstStyle/>
          <a:p>
            <a:r>
              <a:rPr lang="en-US" dirty="0" smtClean="0"/>
              <a:t>Acetyl CoA (and OAA) converted to citrate via Krebs</a:t>
            </a:r>
          </a:p>
          <a:p>
            <a:pPr lvl="1"/>
            <a:r>
              <a:rPr lang="en-US" dirty="0" smtClean="0"/>
              <a:t>Citrate crosses mitochondrial membrane to </a:t>
            </a:r>
            <a:r>
              <a:rPr lang="en-US" u="sng" dirty="0" smtClean="0"/>
              <a:t>cytoplasm</a:t>
            </a:r>
          </a:p>
          <a:p>
            <a:pPr lvl="1"/>
            <a:r>
              <a:rPr lang="en-US" dirty="0" smtClean="0"/>
              <a:t>Citrate cleaved back to acetyl CoA (and OAA)</a:t>
            </a:r>
          </a:p>
          <a:p>
            <a:pPr lvl="2"/>
            <a:r>
              <a:rPr lang="en-US" dirty="0" smtClean="0"/>
              <a:t>Acetyl CoA first substrate in FA biosynthesis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684337" y="4698038"/>
            <a:ext cx="1035056" cy="386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330" y="3949914"/>
            <a:ext cx="3156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Citrate Synthase (mitochondria)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286" y="4437967"/>
            <a:ext cx="266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Acetyl CoA </a:t>
            </a:r>
            <a:r>
              <a:rPr lang="en-US" sz="2400" b="1" u="sng" dirty="0" smtClean="0"/>
              <a:t>AND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Oxaloacetate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5498136" y="4716788"/>
            <a:ext cx="1084442" cy="4253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9851" y="4621475"/>
            <a:ext cx="21105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Citrate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3720" y="4437967"/>
            <a:ext cx="266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Acetyl CoA</a:t>
            </a:r>
            <a:r>
              <a:rPr lang="en-US" sz="2400" dirty="0" smtClean="0"/>
              <a:t> and</a:t>
            </a:r>
          </a:p>
          <a:p>
            <a:pPr algn="ctr"/>
            <a:r>
              <a:rPr lang="en-US" sz="2400" dirty="0" smtClean="0"/>
              <a:t>Oxaloacetate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62010" y="3921873"/>
            <a:ext cx="3156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Citrate </a:t>
            </a:r>
            <a:r>
              <a:rPr lang="en-US" sz="2400" b="1" dirty="0" err="1" smtClean="0">
                <a:solidFill>
                  <a:srgbClr val="FF0000"/>
                </a:solidFill>
              </a:rPr>
              <a:t>Lyase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(cytoplasm)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28546" y="3921873"/>
            <a:ext cx="0" cy="2532715"/>
          </a:xfrm>
          <a:prstGeom prst="line">
            <a:avLst/>
          </a:prstGeom>
          <a:ln w="381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3085" y="5667210"/>
            <a:ext cx="266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66FF"/>
                </a:solidFill>
              </a:rPr>
              <a:t>Mitochondria</a:t>
            </a:r>
            <a:endParaRPr lang="en-US" sz="2400" b="1" i="1" dirty="0">
              <a:solidFill>
                <a:srgbClr val="3366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4282" y="5673863"/>
            <a:ext cx="266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66FF"/>
                </a:solidFill>
              </a:rPr>
              <a:t>Cytoplasm</a:t>
            </a:r>
            <a:endParaRPr lang="en-US" sz="2400" b="1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51" y="2790192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Chylomicron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8290" y="4691290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Liver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6512" y="1572057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Adipose Tissue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4163" y="4990058"/>
            <a:ext cx="16707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VLDL </a:t>
            </a:r>
            <a:r>
              <a:rPr lang="en-US" sz="1400" dirty="0" smtClean="0"/>
              <a:t>(cholesterol and endogenous triacylglycerol)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50057" y="2607990"/>
            <a:ext cx="22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Chylomicron Remnant (cholesterol rich)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642" y="2053992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Intestine </a:t>
            </a:r>
            <a:endParaRPr lang="en-US" b="1" dirty="0"/>
          </a:p>
        </p:txBody>
      </p:sp>
      <p:sp>
        <p:nvSpPr>
          <p:cNvPr id="10" name="Cloud 9"/>
          <p:cNvSpPr/>
          <p:nvPr/>
        </p:nvSpPr>
        <p:spPr>
          <a:xfrm>
            <a:off x="72835" y="1581858"/>
            <a:ext cx="2350339" cy="2187443"/>
          </a:xfrm>
          <a:prstGeom prst="cloud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43572" y="2894266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48246" y="1546160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Muscle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856512" y="1358369"/>
            <a:ext cx="1588759" cy="1064955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271" y="1358369"/>
            <a:ext cx="1169808" cy="880289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74423" y="2854419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Chylomicron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828718" y="2892167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50841" y="2165624"/>
            <a:ext cx="167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LPL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7809" y="2118187"/>
            <a:ext cx="167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LPL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6741401" y="3841997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>
            <a:off x="6495220" y="4638065"/>
            <a:ext cx="1949680" cy="1221514"/>
          </a:xfrm>
          <a:prstGeom prst="teardrop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5615079" y="5324028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 flipV="1">
            <a:off x="3613917" y="2641440"/>
            <a:ext cx="460955" cy="2101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612340">
            <a:off x="4262434" y="2636554"/>
            <a:ext cx="637077" cy="1943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17555" y="1896082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1451" y="1913724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22853" y="1978706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3413" y="1915492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682965" y="1867838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993177" y="1954885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4135" y="1402780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6053" y="1412581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Lipoprotein Metabolism</a:t>
            </a:r>
            <a:endParaRPr lang="en-US" dirty="0"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947888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ym typeface="Calibri"/>
              </a:rPr>
              <a:t>VLDL travels to adipose tissue and muscle</a:t>
            </a:r>
          </a:p>
          <a:p>
            <a:pPr lvl="1"/>
            <a:r>
              <a:rPr lang="en-US" dirty="0">
                <a:sym typeface="Calibri"/>
              </a:rPr>
              <a:t>Lipoprotein lipase (LPL) activated by </a:t>
            </a:r>
            <a:r>
              <a:rPr lang="en-US" dirty="0" err="1">
                <a:sym typeface="Calibri"/>
              </a:rPr>
              <a:t>ApoC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LPL </a:t>
            </a:r>
            <a:r>
              <a:rPr lang="en-US" dirty="0" smtClean="0">
                <a:sym typeface="Calibri"/>
              </a:rPr>
              <a:t>hydrolyzes triacylglycerol resulting in IDL</a:t>
            </a:r>
          </a:p>
          <a:p>
            <a:pPr lvl="2"/>
            <a:r>
              <a:rPr lang="en-US" dirty="0" smtClean="0">
                <a:sym typeface="Calibri"/>
              </a:rPr>
              <a:t>Travels to liver OR continues to decrease in triacylglycerol to become </a:t>
            </a:r>
            <a:r>
              <a:rPr lang="en-US" u="sng" dirty="0" smtClean="0">
                <a:sym typeface="Calibri"/>
              </a:rPr>
              <a:t>LDL</a:t>
            </a:r>
            <a:endParaRPr lang="en-US" u="sng" dirty="0">
              <a:sym typeface="Calibri"/>
            </a:endParaRPr>
          </a:p>
          <a:p>
            <a:pPr marL="0" lvl="0" indent="0">
              <a:buNone/>
            </a:pPr>
            <a:endParaRPr lang="en-US" dirty="0" smtClean="0">
              <a:sym typeface="Calibri"/>
            </a:endParaRPr>
          </a:p>
          <a:p>
            <a:pPr marL="0" lvl="0" indent="0">
              <a:buNone/>
            </a:pPr>
            <a:r>
              <a:rPr lang="en-US" dirty="0">
                <a:sym typeface="Calibri"/>
              </a:rPr>
              <a:t> </a:t>
            </a:r>
            <a:r>
              <a:rPr lang="en-US" dirty="0" smtClean="0">
                <a:sym typeface="Calibri"/>
              </a:rPr>
              <a:t>                           VLDL → IDL → LDL </a:t>
            </a:r>
          </a:p>
          <a:p>
            <a:pPr lvl="0"/>
            <a:endParaRPr lang="en-US" dirty="0" smtClean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89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Low-Density Lipoprotein (LDL)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24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LDL is m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ajor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 of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cholesterol through circulation 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LDL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transports to various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tissues</a:t>
            </a:r>
          </a:p>
          <a:p>
            <a:pPr lvl="1" indent="-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contains apoB-100,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apoC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apoE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endParaRPr lang="en-US" sz="3200" b="0" i="0" u="sng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3200" b="0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LDL </a:t>
            </a:r>
            <a:r>
              <a:rPr lang="en-US" sz="3200" b="0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receptors </a:t>
            </a:r>
            <a:r>
              <a:rPr lang="en-US" sz="3200" b="0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(LDLR)</a:t>
            </a:r>
            <a:r>
              <a:rPr lang="en-US" sz="3200" b="0" i="0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tissue </a:t>
            </a:r>
            <a:r>
              <a:rPr lang="en-US" sz="3200" b="0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 to apoB-</a:t>
            </a:r>
            <a:r>
              <a:rPr lang="en-US" sz="3200" b="0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 sz="3200" b="0" i="0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b="0" i="0" u="sng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apoE</a:t>
            </a:r>
            <a:endParaRPr lang="en-US" sz="3200" b="0" i="0" u="sng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LDLRs found in majority of tissues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3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031" y="2013988"/>
            <a:ext cx="167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Chylomicron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371312" y="3840877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Liver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6512" y="954622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Adipose Tissue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3603" y="4090367"/>
            <a:ext cx="16707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VLDL </a:t>
            </a:r>
            <a:r>
              <a:rPr lang="en-US" sz="1600" dirty="0" smtClean="0"/>
              <a:t>(cholesterol and endogenous triacylglycerol)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79497" y="1764119"/>
            <a:ext cx="271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Chylomicron Remnant (cholesterol rich)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3642" y="1277788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Intestine </a:t>
            </a:r>
            <a:endParaRPr lang="en-US" b="1" dirty="0"/>
          </a:p>
        </p:txBody>
      </p:sp>
      <p:sp>
        <p:nvSpPr>
          <p:cNvPr id="10" name="Cloud 9"/>
          <p:cNvSpPr/>
          <p:nvPr/>
        </p:nvSpPr>
        <p:spPr>
          <a:xfrm>
            <a:off x="72835" y="805654"/>
            <a:ext cx="2350339" cy="2187443"/>
          </a:xfrm>
          <a:prstGeom prst="cloud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43572" y="2118062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2720" y="699392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Muscle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852980" y="546831"/>
            <a:ext cx="1588759" cy="1064961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271" y="652723"/>
            <a:ext cx="1169808" cy="8097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828718" y="2115963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99101" y="1427172"/>
            <a:ext cx="167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LPL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7809" y="1359624"/>
            <a:ext cx="167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LPL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6741401" y="3065793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>
            <a:off x="6495220" y="3861861"/>
            <a:ext cx="2148252" cy="1765668"/>
          </a:xfrm>
          <a:prstGeom prst="teardrop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5703279" y="4618387"/>
            <a:ext cx="1159084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 flipV="1">
            <a:off x="3613917" y="1865236"/>
            <a:ext cx="460955" cy="2101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612340">
            <a:off x="4262434" y="1860350"/>
            <a:ext cx="637077" cy="1943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17555" y="650961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5624" y="1273238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96858" y="1207942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3413" y="1139288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603202" y="1068724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922617" y="1072835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098269" y="4283156"/>
            <a:ext cx="16707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VLDL </a:t>
            </a:r>
            <a:r>
              <a:rPr lang="en-US" sz="1600" dirty="0" smtClean="0"/>
              <a:t>(cholesterol and endogenous triacylglycerol)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3769813" y="2893941"/>
            <a:ext cx="2493027" cy="2879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4223909" flipV="1">
            <a:off x="2964218" y="2915940"/>
            <a:ext cx="2723103" cy="1708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3655737" y="4618386"/>
            <a:ext cx="544656" cy="289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17770" y="4342552"/>
            <a:ext cx="16707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2000" dirty="0" smtClean="0"/>
              <a:t>DL </a:t>
            </a:r>
            <a:r>
              <a:rPr lang="en-US" sz="1600" dirty="0" smtClean="0"/>
              <a:t>(cholesterol rich, very little triacylglycerol)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25756" y="4395475"/>
            <a:ext cx="13577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</a:t>
            </a:r>
            <a:r>
              <a:rPr lang="en-US" sz="2000" dirty="0" smtClean="0"/>
              <a:t>DL </a:t>
            </a:r>
            <a:r>
              <a:rPr lang="en-US" sz="1600" dirty="0" smtClean="0"/>
              <a:t>(cholesterol rich)</a:t>
            </a:r>
            <a:endParaRPr lang="en-US" sz="1600" dirty="0"/>
          </a:p>
        </p:txBody>
      </p:sp>
      <p:sp>
        <p:nvSpPr>
          <p:cNvPr id="36" name="Right Arrow 35"/>
          <p:cNvSpPr/>
          <p:nvPr/>
        </p:nvSpPr>
        <p:spPr>
          <a:xfrm rot="10800000">
            <a:off x="1412941" y="4641468"/>
            <a:ext cx="802381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75795" y="768079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519644" y="785345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3569955" y="1153653"/>
            <a:ext cx="6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16246" y="1992868"/>
            <a:ext cx="1670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Chylomicron</a:t>
            </a:r>
            <a:endParaRPr lang="en-US" sz="2200" dirty="0"/>
          </a:p>
        </p:txBody>
      </p:sp>
      <p:sp>
        <p:nvSpPr>
          <p:cNvPr id="2" name="Curved Up Arrow 1"/>
          <p:cNvSpPr/>
          <p:nvPr/>
        </p:nvSpPr>
        <p:spPr>
          <a:xfrm>
            <a:off x="3294075" y="5288027"/>
            <a:ext cx="3603060" cy="745249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Up Arrow 39"/>
          <p:cNvSpPr/>
          <p:nvPr/>
        </p:nvSpPr>
        <p:spPr>
          <a:xfrm>
            <a:off x="744562" y="5288027"/>
            <a:ext cx="6981644" cy="141561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8601656">
            <a:off x="921599" y="3958480"/>
            <a:ext cx="1159084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4252647">
            <a:off x="-79086" y="3765701"/>
            <a:ext cx="1159084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8541570">
            <a:off x="642447" y="3770266"/>
            <a:ext cx="1159084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699418" y="3330025"/>
            <a:ext cx="92890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Tissue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02429" y="3063249"/>
            <a:ext cx="92890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Tissue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120141" y="3112707"/>
            <a:ext cx="92890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Tissue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58722" y="3533100"/>
            <a:ext cx="669600" cy="307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LDLR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067" y="3343782"/>
            <a:ext cx="669600" cy="307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LDLR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30853" y="3241595"/>
            <a:ext cx="669600" cy="307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LDLR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424394" y="5368036"/>
            <a:ext cx="669600" cy="307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LDLR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4" grpId="0"/>
      <p:bldP spid="35" grpId="0"/>
      <p:bldP spid="36" grpId="0" animBg="1"/>
      <p:bldP spid="37" grpId="0"/>
      <p:bldP spid="38" grpId="0"/>
      <p:bldP spid="39" grpId="0"/>
      <p:bldP spid="2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Low-Density Lipoprotein (LDL)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LDLR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 5 domains</a:t>
            </a:r>
          </a:p>
          <a:p>
            <a:pPr lvl="1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of domains functions:</a:t>
            </a:r>
          </a:p>
          <a:p>
            <a:pPr lvl="1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Domain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1: cysteine rich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domain – negatively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charged to bind positively charged </a:t>
            </a:r>
            <a:r>
              <a:rPr lang="en-US" sz="2800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apoB-100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 </a:t>
            </a:r>
            <a:r>
              <a:rPr lang="en-US" sz="2800" u="sng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apoE</a:t>
            </a:r>
            <a:endParaRPr lang="en-US" sz="2800" u="sng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endParaRPr lang="en-US" sz="2800"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Domain 3: rich in hydrophobic amino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acids– high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affinity for lipids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2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Low-Density Lipoprotein (LDL)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 lnSpcReduction="10000"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LDLRs synthesized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varies according to cholesterol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LDL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binds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LDLR</a:t>
            </a:r>
          </a:p>
          <a:p>
            <a:pPr marL="857250" lvl="1" indent="-457200">
              <a:spcBef>
                <a:spcPts val="640"/>
              </a:spcBef>
              <a:buClr>
                <a:schemeClr val="dk1"/>
              </a:buClr>
              <a:buSzPct val="100000"/>
              <a:buFont typeface="Lucida Grande"/>
              <a:buChar char="-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Internalized 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endocytosis</a:t>
            </a:r>
          </a:p>
          <a:p>
            <a:pPr marL="857250" lvl="1" indent="-457200">
              <a:spcBef>
                <a:spcPts val="640"/>
              </a:spcBef>
              <a:buClr>
                <a:schemeClr val="dk1"/>
              </a:buClr>
              <a:buSzPct val="100000"/>
              <a:buFont typeface="Lucida Grande"/>
              <a:buChar char="-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LDL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enters into lysosome of cell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LDL hydrolyzed to AAs, FFAs, and </a:t>
            </a:r>
            <a:r>
              <a:rPr lang="en-US" sz="2800" b="0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</a:t>
            </a:r>
            <a:r>
              <a:rPr lang="en-US" sz="2800" b="0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cholesterol</a:t>
            </a:r>
          </a:p>
          <a:p>
            <a:pPr lvl="0"/>
            <a:r>
              <a:rPr lang="en-US" dirty="0">
                <a:sym typeface="Calibri"/>
              </a:rPr>
              <a:t>Free intracellular cholesterol modulates activity of:</a:t>
            </a:r>
          </a:p>
          <a:p>
            <a:pPr lvl="1"/>
            <a:r>
              <a:rPr lang="en-US" u="sng" dirty="0">
                <a:sym typeface="Calibri"/>
              </a:rPr>
              <a:t>HMG CoA </a:t>
            </a:r>
            <a:r>
              <a:rPr lang="en-US" u="sng" dirty="0" err="1">
                <a:sym typeface="Calibri"/>
              </a:rPr>
              <a:t>reductase</a:t>
            </a:r>
            <a:r>
              <a:rPr lang="en-US" u="sng" dirty="0">
                <a:sym typeface="Calibri"/>
              </a:rPr>
              <a:t> – suppression </a:t>
            </a:r>
          </a:p>
          <a:p>
            <a:pPr lvl="2"/>
            <a:r>
              <a:rPr lang="en-US" dirty="0">
                <a:sym typeface="Calibri"/>
              </a:rPr>
              <a:t>Enzyme involved in cholesterol synthesis</a:t>
            </a:r>
          </a:p>
          <a:p>
            <a:pPr indent="-28575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3200" b="0" i="0" u="sng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67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LDLR Mutations</a:t>
            </a:r>
            <a:endParaRPr lang="en-US" sz="4400" b="0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865775"/>
            <a:ext cx="8548886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Cells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unable to bind LDL via LDLRs (mutant cells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Mutant cells – defect of chromosome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19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 mutations effecting differing domains of LDLR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term called </a:t>
            </a:r>
            <a:r>
              <a:rPr lang="en-US" sz="3200" b="0" i="1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Familial </a:t>
            </a:r>
            <a:r>
              <a:rPr lang="en-US" sz="3200" b="0" i="1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Hypercholesterolemia</a:t>
            </a:r>
          </a:p>
          <a:p>
            <a:pPr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500 carry at least one mutation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200" b="0" i="1" u="sng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1403" y="6369343"/>
            <a:ext cx="7765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Emily C. O’Brien, PhD, et </a:t>
            </a:r>
            <a:r>
              <a:rPr lang="en-US" sz="1200" dirty="0" err="1" smtClean="0"/>
              <a:t>al.Rationale</a:t>
            </a:r>
            <a:r>
              <a:rPr lang="en-US" sz="1200" dirty="0" smtClean="0"/>
              <a:t> </a:t>
            </a:r>
            <a:r>
              <a:rPr lang="en-US" sz="1200" dirty="0"/>
              <a:t>and design of the familial hypercholesterolemia foundation </a:t>
            </a:r>
            <a:r>
              <a:rPr lang="en-US" sz="1200" dirty="0" err="1"/>
              <a:t>CAscade</a:t>
            </a:r>
            <a:r>
              <a:rPr lang="en-US" sz="1200" dirty="0"/>
              <a:t> </a:t>
            </a:r>
            <a:r>
              <a:rPr lang="en-US" sz="1200" dirty="0" err="1"/>
              <a:t>SCreening</a:t>
            </a:r>
            <a:r>
              <a:rPr lang="en-US" sz="1200" dirty="0"/>
              <a:t> for Awareness and </a:t>
            </a:r>
            <a:r>
              <a:rPr lang="en-US" sz="1200" dirty="0" err="1"/>
              <a:t>DEtection</a:t>
            </a:r>
            <a:r>
              <a:rPr lang="en-US" sz="1200" dirty="0"/>
              <a:t> of Familial Hypercholesterolemia </a:t>
            </a:r>
            <a:r>
              <a:rPr lang="en-US" sz="1200" dirty="0" smtClean="0"/>
              <a:t>registry. American Heart Journal. 167:3. March 2014</a:t>
            </a:r>
            <a:endParaRPr lang="en-US" sz="1200" dirty="0"/>
          </a:p>
          <a:p>
            <a:r>
              <a:rPr lang="en-US" sz="1600" dirty="0"/>
              <a:t>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9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LDLR Mutations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511995"/>
            <a:ext cx="8229600" cy="49872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/>
          </a:bodyPr>
          <a:lstStyle/>
          <a:p>
            <a:pPr lv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Physiological outcomes:</a:t>
            </a:r>
          </a:p>
          <a:p>
            <a:pPr lvl="1" indent="-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Altered synthesis of LDLRs results in abnormal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levels and functioning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receptors at cell membrane</a:t>
            </a:r>
          </a:p>
          <a:p>
            <a:pPr lvl="1" indent="-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Accelerated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biosynthesis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cholesterol – </a:t>
            </a:r>
            <a:r>
              <a:rPr lang="en-US" u="sng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HMG CoA </a:t>
            </a:r>
            <a:r>
              <a:rPr lang="en-US" u="sng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reductase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remains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activated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high LDL levels in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Diet can be contributing factor to high serum LDL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Controlled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drugs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dietary restrictions, exercise</a:t>
            </a:r>
          </a:p>
          <a:p>
            <a:pPr lvl="1" indent="-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Statins - class of drugs inhibiting HMG CoA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reductase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7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High Density Lipoprotein (HDL)</a:t>
            </a:r>
            <a:endParaRPr lang="en-US" dirty="0"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ym typeface="Calibri"/>
              </a:rPr>
              <a:t>No system to breakdown cholesterol</a:t>
            </a:r>
          </a:p>
          <a:p>
            <a:pPr lvl="0"/>
            <a:r>
              <a:rPr lang="en-US" dirty="0" smtClean="0">
                <a:sym typeface="Calibri"/>
              </a:rPr>
              <a:t>HDL produced in liver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T</a:t>
            </a:r>
            <a:r>
              <a:rPr lang="en-US" dirty="0" smtClean="0">
                <a:sym typeface="Calibri"/>
              </a:rPr>
              <a:t>ransports cholesterol from non-hepatic tissue and circulation to the liver, gonadal, and adrenal tissues</a:t>
            </a:r>
          </a:p>
          <a:p>
            <a:pPr lvl="2"/>
            <a:r>
              <a:rPr lang="en-US" dirty="0" smtClean="0">
                <a:sym typeface="Calibri"/>
              </a:rPr>
              <a:t>Synthesis of cholesterol containing compounds and excretion via bile (feces)</a:t>
            </a:r>
            <a:endParaRPr lang="en-US" dirty="0">
              <a:sym typeface="Calibri"/>
            </a:endParaRPr>
          </a:p>
          <a:p>
            <a:pPr lvl="1"/>
            <a:r>
              <a:rPr lang="en-US" dirty="0" smtClean="0">
                <a:sym typeface="Calibri"/>
              </a:rPr>
              <a:t>Contains </a:t>
            </a:r>
            <a:r>
              <a:rPr lang="en-US" dirty="0" err="1" smtClean="0">
                <a:sym typeface="Calibri"/>
              </a:rPr>
              <a:t>apoE</a:t>
            </a:r>
            <a:r>
              <a:rPr lang="en-US" dirty="0" smtClean="0">
                <a:sym typeface="Calibri"/>
              </a:rPr>
              <a:t> and apoA-1</a:t>
            </a:r>
          </a:p>
          <a:p>
            <a:pPr lvl="0"/>
            <a:endParaRPr lang="en-US" dirty="0"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0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1158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Density 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Lipoprotein (HDL)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159171"/>
            <a:ext cx="8229600" cy="4952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57150" indent="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HDL functions:</a:t>
            </a:r>
          </a:p>
          <a:p>
            <a:pPr marL="514350" indent="-457200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+mj-lt"/>
              <a:buAutoNum type="arabicParenR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Ability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bind to SR-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B1 (</a:t>
            </a:r>
            <a:r>
              <a:rPr lang="en-US" u="sng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apoA-1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receptor and LDLR on liver and non-liver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tissue</a:t>
            </a:r>
          </a:p>
          <a:p>
            <a:pPr lvl="1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</a:pPr>
            <a:r>
              <a:rPr lang="en-US" sz="2400" dirty="0">
                <a:sym typeface="Calibri"/>
              </a:rPr>
              <a:t>HDL contains </a:t>
            </a:r>
            <a:r>
              <a:rPr lang="en-US" sz="2400" dirty="0" err="1">
                <a:sym typeface="Calibri"/>
              </a:rPr>
              <a:t>apoE</a:t>
            </a:r>
            <a:r>
              <a:rPr lang="en-US" sz="2400" dirty="0">
                <a:sym typeface="Calibri"/>
              </a:rPr>
              <a:t> and apoA-</a:t>
            </a:r>
            <a:r>
              <a:rPr lang="en-US" sz="2400" dirty="0" smtClean="0">
                <a:sym typeface="Calibri"/>
              </a:rPr>
              <a:t>1</a:t>
            </a:r>
            <a:endParaRPr lang="en-US" sz="255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sz="2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LDLR recognizes apoB-100 and </a:t>
            </a:r>
            <a:r>
              <a:rPr lang="en-US" sz="2600" u="sng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apoE</a:t>
            </a:r>
            <a:endParaRPr lang="en-US" sz="2600"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571500" indent="-51435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endParaRPr lang="en-US" sz="3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571500" indent="-51435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3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Stimulates </a:t>
            </a: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lecithin: cholesterol </a:t>
            </a:r>
            <a:r>
              <a:rPr lang="en-US" sz="3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acyltransferase</a:t>
            </a: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(LCAT)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-US" sz="2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Cholesterol ester molecule </a:t>
            </a:r>
            <a:r>
              <a:rPr lang="en-US" sz="2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moves into the core of HDL </a:t>
            </a:r>
            <a:endParaRPr lang="en-US" sz="26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571500" indent="-51435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+mj-lt"/>
              <a:buAutoNum type="arabicParenR"/>
            </a:pPr>
            <a:endParaRPr lang="en-US" sz="3000"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11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p1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3866" y="645442"/>
            <a:ext cx="2351193" cy="8732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901"/>
            <a:ext cx="8229600" cy="1143000"/>
          </a:xfrm>
        </p:spPr>
        <p:txBody>
          <a:bodyPr/>
          <a:lstStyle/>
          <a:p>
            <a:r>
              <a:rPr lang="en-US" dirty="0" smtClean="0"/>
              <a:t>Synthesis of Fatty Acids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1173"/>
            <a:ext cx="8478524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Initial Step:</a:t>
            </a:r>
          </a:p>
          <a:p>
            <a:r>
              <a:rPr lang="en-US" dirty="0" smtClean="0"/>
              <a:t>Acetyl CoA </a:t>
            </a:r>
            <a:r>
              <a:rPr lang="en-US" dirty="0" smtClean="0">
                <a:sym typeface="Wingdings"/>
              </a:rPr>
              <a:t> Malonyl CoA</a:t>
            </a:r>
          </a:p>
          <a:p>
            <a:pPr lvl="1"/>
            <a:r>
              <a:rPr lang="en-US" dirty="0" smtClean="0">
                <a:sym typeface="Wingdings"/>
              </a:rPr>
              <a:t>Irreversible, </a:t>
            </a:r>
            <a:r>
              <a:rPr lang="en-US" u="sng" dirty="0" smtClean="0">
                <a:sym typeface="Wingdings"/>
              </a:rPr>
              <a:t>highly regulated </a:t>
            </a:r>
            <a:r>
              <a:rPr lang="en-US" dirty="0" smtClean="0">
                <a:sym typeface="Wingdings"/>
              </a:rPr>
              <a:t>step of FA synthesis</a:t>
            </a:r>
          </a:p>
          <a:p>
            <a:pPr lvl="2"/>
            <a:r>
              <a:rPr lang="en-US" dirty="0">
                <a:sym typeface="Wingdings"/>
              </a:rPr>
              <a:t>Acetyl CoA present in cytoplasm stimulates </a:t>
            </a:r>
            <a:r>
              <a:rPr lang="en-US" dirty="0" smtClean="0">
                <a:sym typeface="Wingdings"/>
              </a:rPr>
              <a:t>reaction</a:t>
            </a:r>
          </a:p>
          <a:p>
            <a:pPr lvl="2"/>
            <a:r>
              <a:rPr lang="en-US" dirty="0" smtClean="0">
                <a:sym typeface="Wingdings"/>
              </a:rPr>
              <a:t>Insulin increases transcription of acetyl CoA Carboxylase</a:t>
            </a:r>
          </a:p>
          <a:p>
            <a:pPr lvl="2"/>
            <a:r>
              <a:rPr lang="en-US" dirty="0" smtClean="0">
                <a:sym typeface="Wingdings"/>
              </a:rPr>
              <a:t>Biotin and ATP required</a:t>
            </a:r>
          </a:p>
          <a:p>
            <a:pPr lvl="1"/>
            <a:r>
              <a:rPr lang="en-US" dirty="0" smtClean="0">
                <a:sym typeface="Wingdings"/>
              </a:rPr>
              <a:t>Carboxyl group incorporated forming </a:t>
            </a:r>
            <a:r>
              <a:rPr lang="en-US" dirty="0" err="1" smtClean="0">
                <a:sym typeface="Wingdings"/>
              </a:rPr>
              <a:t>Malonyl</a:t>
            </a:r>
            <a:r>
              <a:rPr lang="en-US" dirty="0" smtClean="0">
                <a:sym typeface="Wingdings"/>
              </a:rPr>
              <a:t> CoA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47851" y="5066194"/>
            <a:ext cx="1506749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Acetyl CoA Carboxylase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High-Density Lipoprotein (HDL)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64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HDL can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remove cholesterol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from LDL in </a:t>
            </a:r>
            <a:r>
              <a:rPr lang="en-US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circulation</a:t>
            </a:r>
          </a:p>
          <a:p>
            <a:endParaRPr lang="en-US" dirty="0"/>
          </a:p>
        </p:txBody>
      </p:sp>
      <p:pic>
        <p:nvPicPr>
          <p:cNvPr id="5" name="Picture 4" descr="Untitled-p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2580" y="2046217"/>
            <a:ext cx="4570372" cy="47457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031" y="2013988"/>
            <a:ext cx="167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Chylomicron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371312" y="3840877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Liver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6512" y="954622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Adipose Tissue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3603" y="4090367"/>
            <a:ext cx="16707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VLDL </a:t>
            </a:r>
            <a:r>
              <a:rPr lang="en-US" sz="1600" dirty="0" smtClean="0"/>
              <a:t>(cholesterol and endogenous triacylglycerol)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79497" y="1764119"/>
            <a:ext cx="271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Chylomicron Remnant (cholesterol rich)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3642" y="1277788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Intestine </a:t>
            </a:r>
            <a:endParaRPr lang="en-US" b="1" dirty="0"/>
          </a:p>
        </p:txBody>
      </p:sp>
      <p:sp>
        <p:nvSpPr>
          <p:cNvPr id="10" name="Cloud 9"/>
          <p:cNvSpPr/>
          <p:nvPr/>
        </p:nvSpPr>
        <p:spPr>
          <a:xfrm>
            <a:off x="72835" y="805654"/>
            <a:ext cx="2350339" cy="2187443"/>
          </a:xfrm>
          <a:prstGeom prst="cloud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43572" y="2118062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2720" y="699392"/>
            <a:ext cx="16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Muscle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852980" y="546831"/>
            <a:ext cx="1588759" cy="1064961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271" y="652723"/>
            <a:ext cx="1169808" cy="8097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828718" y="2115963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99101" y="1427172"/>
            <a:ext cx="167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LPL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7809" y="1359624"/>
            <a:ext cx="167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LPL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6741401" y="3065793"/>
            <a:ext cx="1302499" cy="28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>
            <a:off x="6495220" y="3861861"/>
            <a:ext cx="2148252" cy="1765668"/>
          </a:xfrm>
          <a:prstGeom prst="teardrop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5703279" y="4618387"/>
            <a:ext cx="1159084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 flipV="1">
            <a:off x="3613917" y="1865236"/>
            <a:ext cx="460955" cy="2101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612340">
            <a:off x="4262434" y="1860350"/>
            <a:ext cx="637077" cy="1943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17555" y="650961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5624" y="1273238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96858" y="1207942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3413" y="1139288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603202" y="1068724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922617" y="1072835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098269" y="4283156"/>
            <a:ext cx="16707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VLDL </a:t>
            </a:r>
            <a:r>
              <a:rPr lang="en-US" sz="1600" dirty="0" smtClean="0"/>
              <a:t>(cholesterol and endogenous triacylglycerol)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3769813" y="2893941"/>
            <a:ext cx="2493027" cy="2879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4223909" flipV="1">
            <a:off x="2964218" y="2915940"/>
            <a:ext cx="2723103" cy="1708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3655737" y="4618386"/>
            <a:ext cx="544656" cy="289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17770" y="4342552"/>
            <a:ext cx="16707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2000" dirty="0" smtClean="0"/>
              <a:t>DL </a:t>
            </a:r>
            <a:r>
              <a:rPr lang="en-US" sz="1600" dirty="0" smtClean="0"/>
              <a:t>(cholesterol rich, very little triacylglycerol)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25756" y="4395475"/>
            <a:ext cx="13577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</a:t>
            </a:r>
            <a:r>
              <a:rPr lang="en-US" sz="2000" dirty="0" smtClean="0"/>
              <a:t>DL </a:t>
            </a:r>
            <a:r>
              <a:rPr lang="en-US" sz="1600" dirty="0" smtClean="0"/>
              <a:t>(cholesterol rich)</a:t>
            </a:r>
            <a:endParaRPr lang="en-US" sz="1600" dirty="0"/>
          </a:p>
        </p:txBody>
      </p:sp>
      <p:sp>
        <p:nvSpPr>
          <p:cNvPr id="36" name="Right Arrow 35"/>
          <p:cNvSpPr/>
          <p:nvPr/>
        </p:nvSpPr>
        <p:spPr>
          <a:xfrm rot="10800000">
            <a:off x="1412941" y="4641468"/>
            <a:ext cx="802381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75795" y="768079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519644" y="785345"/>
            <a:ext cx="16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3569955" y="1153653"/>
            <a:ext cx="6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16246" y="1992868"/>
            <a:ext cx="1670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Chylomicron</a:t>
            </a:r>
            <a:endParaRPr lang="en-US" sz="2200" dirty="0"/>
          </a:p>
        </p:txBody>
      </p:sp>
      <p:sp>
        <p:nvSpPr>
          <p:cNvPr id="2" name="Curved Up Arrow 1"/>
          <p:cNvSpPr/>
          <p:nvPr/>
        </p:nvSpPr>
        <p:spPr>
          <a:xfrm>
            <a:off x="3294075" y="5288027"/>
            <a:ext cx="3603060" cy="745249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Up Arrow 39"/>
          <p:cNvSpPr/>
          <p:nvPr/>
        </p:nvSpPr>
        <p:spPr>
          <a:xfrm>
            <a:off x="744562" y="5288027"/>
            <a:ext cx="6981644" cy="141561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8601656">
            <a:off x="921599" y="3958480"/>
            <a:ext cx="1159084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4252647">
            <a:off x="-79086" y="3765701"/>
            <a:ext cx="1159084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8541570">
            <a:off x="642447" y="3770266"/>
            <a:ext cx="1159084" cy="289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699418" y="3330025"/>
            <a:ext cx="92890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Tissue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02429" y="3063249"/>
            <a:ext cx="92890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Tissue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120141" y="3112707"/>
            <a:ext cx="92890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Tissue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17752" y="3343782"/>
            <a:ext cx="167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HDL</a:t>
            </a:r>
            <a:endParaRPr lang="en-US" sz="1600" dirty="0"/>
          </a:p>
        </p:txBody>
      </p:sp>
      <p:sp>
        <p:nvSpPr>
          <p:cNvPr id="3" name="Left-Right Arrow 2"/>
          <p:cNvSpPr/>
          <p:nvPr/>
        </p:nvSpPr>
        <p:spPr>
          <a:xfrm rot="893755">
            <a:off x="3756361" y="3687853"/>
            <a:ext cx="2950455" cy="33487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2663602" y="3374720"/>
            <a:ext cx="658660" cy="29750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81</a:t>
            </a:fld>
            <a:endParaRPr lang="en-US"/>
          </a:p>
        </p:txBody>
      </p:sp>
      <p:sp>
        <p:nvSpPr>
          <p:cNvPr id="50" name="Left-Right Arrow 49"/>
          <p:cNvSpPr/>
          <p:nvPr/>
        </p:nvSpPr>
        <p:spPr>
          <a:xfrm rot="19784975">
            <a:off x="1067098" y="4149323"/>
            <a:ext cx="2354669" cy="14946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 animBg="1"/>
      <p:bldP spid="49" grpId="0" animBg="1"/>
      <p:bldP spid="5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High-Density Lipoprotein (HDL)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benefits of removal of cholesterol from non-hepatic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tissue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educing circulating cholesterol by removing free cholesterol from LDL</a:t>
            </a:r>
          </a:p>
          <a:p>
            <a:pPr marL="400050" lvl="1" indent="0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Transports cholesterol to other tissue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>
              <a:lnSpc>
                <a:spcPct val="80000"/>
              </a:lnSpc>
              <a:spcBef>
                <a:spcPts val="430"/>
              </a:spcBef>
              <a:buClr>
                <a:schemeClr val="dk1"/>
              </a:buClr>
              <a:buSzPct val="97727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Liver: bile for excretion</a:t>
            </a:r>
          </a:p>
          <a:p>
            <a:pPr lvl="2">
              <a:lnSpc>
                <a:spcPct val="80000"/>
              </a:lnSpc>
              <a:spcBef>
                <a:spcPts val="430"/>
              </a:spcBef>
              <a:buClr>
                <a:schemeClr val="dk1"/>
              </a:buClr>
              <a:buSzPct val="97727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Adrenal and gonadal: steroid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hormones</a:t>
            </a:r>
            <a:endParaRPr lang="en-US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HDL levels associated with reduced risk of CVD</a:t>
            </a:r>
          </a:p>
          <a:p>
            <a:pPr marL="742950" marR="0" lvl="1" indent="-107950" algn="l" rtl="0">
              <a:lnSpc>
                <a:spcPct val="120000"/>
              </a:lnSpc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19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Lipid and Cardiovascular Disease Risk</a:t>
            </a:r>
          </a:p>
        </p:txBody>
      </p:sp>
      <p:pic>
        <p:nvPicPr>
          <p:cNvPr id="6" name="Picture 5" descr="LEM0806arter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12" y="2356777"/>
            <a:ext cx="2895600" cy="2857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175339"/>
            <a:ext cx="605907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Atherosclerosis</a:t>
            </a:r>
            <a:r>
              <a:rPr lang="en-US" sz="2800" dirty="0" smtClean="0"/>
              <a:t> </a:t>
            </a:r>
            <a:r>
              <a:rPr lang="en-US" sz="2800" dirty="0"/>
              <a:t>– type of </a:t>
            </a:r>
            <a:r>
              <a:rPr lang="en-US" sz="2800" dirty="0" smtClean="0"/>
              <a:t>        cardiovascular </a:t>
            </a:r>
            <a:r>
              <a:rPr lang="en-US" sz="2800" dirty="0"/>
              <a:t>disease (CVD</a:t>
            </a:r>
            <a:r>
              <a:rPr lang="en-US" sz="2800" dirty="0" smtClean="0"/>
              <a:t>)</a:t>
            </a:r>
          </a:p>
          <a:p>
            <a:pPr marL="1028700" lvl="1" indent="-571500">
              <a:buFont typeface="Arial"/>
              <a:buChar char="•"/>
            </a:pPr>
            <a:r>
              <a:rPr lang="en-US" sz="2800" dirty="0" smtClean="0"/>
              <a:t>Degenerative </a:t>
            </a:r>
            <a:r>
              <a:rPr lang="en-US" sz="2800" dirty="0"/>
              <a:t>disease of </a:t>
            </a:r>
            <a:r>
              <a:rPr lang="en-US" sz="2800" u="sng" dirty="0"/>
              <a:t>vascular endothelium – plaque build-</a:t>
            </a:r>
            <a:r>
              <a:rPr lang="en-US" sz="2800" u="sng" dirty="0" smtClean="0"/>
              <a:t>up</a:t>
            </a:r>
          </a:p>
          <a:p>
            <a:pPr marL="1028700" lvl="1" indent="-571500">
              <a:buFont typeface="Arial"/>
              <a:buChar char="•"/>
            </a:pPr>
            <a:endParaRPr lang="en-US" sz="2800" u="sng" dirty="0"/>
          </a:p>
          <a:p>
            <a:pPr marL="1028700" lvl="1" indent="-571500">
              <a:buFont typeface="Arial"/>
              <a:buChar char="•"/>
            </a:pPr>
            <a:r>
              <a:rPr lang="en-US" sz="2800" dirty="0" smtClean="0"/>
              <a:t>Immune </a:t>
            </a:r>
            <a:r>
              <a:rPr lang="en-US" sz="2800" dirty="0"/>
              <a:t>response </a:t>
            </a:r>
            <a:r>
              <a:rPr lang="en-US" sz="2800" dirty="0" smtClean="0"/>
              <a:t>from cell injury + </a:t>
            </a:r>
            <a:r>
              <a:rPr lang="en-US" sz="2800" dirty="0"/>
              <a:t>lipid material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7057" y="5202505"/>
            <a:ext cx="4228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Vascular endothelium </a:t>
            </a:r>
            <a:r>
              <a:rPr lang="en-US" sz="2000" dirty="0" smtClean="0"/>
              <a:t>– space between blood flow and blood vessel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Lipid and CVD Risk – Atherosclerosis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876"/>
          </a:xfrm>
        </p:spPr>
        <p:txBody>
          <a:bodyPr>
            <a:normAutofit/>
          </a:bodyPr>
          <a:lstStyle/>
          <a:p>
            <a:r>
              <a:rPr lang="en-US" dirty="0" smtClean="0"/>
              <a:t>Initiation of plaque buildup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Injury to lining of vessel wall – promotes macrophage production</a:t>
            </a:r>
          </a:p>
          <a:p>
            <a:pPr lvl="2"/>
            <a:r>
              <a:rPr lang="en-US" dirty="0" smtClean="0"/>
              <a:t>LDL deposited into vessel wall</a:t>
            </a:r>
          </a:p>
          <a:p>
            <a:pPr lvl="2"/>
            <a:r>
              <a:rPr lang="en-US" dirty="0" smtClean="0"/>
              <a:t>Cigarette smoking</a:t>
            </a:r>
          </a:p>
          <a:p>
            <a:pPr lvl="2"/>
            <a:r>
              <a:rPr lang="en-US" dirty="0" smtClean="0"/>
              <a:t>Infections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LDL in circulation are oxidized and readily taken up by macrophage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Lipid and CVD Risk – Atherosclerosis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8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Macrophages contain scavenger receptors</a:t>
            </a:r>
          </a:p>
          <a:p>
            <a:pPr lvl="1"/>
            <a:r>
              <a:rPr lang="en-US" dirty="0" smtClean="0"/>
              <a:t>Receptors can bind oxidized LDL and LDL</a:t>
            </a:r>
          </a:p>
          <a:p>
            <a:pPr lvl="1"/>
            <a:r>
              <a:rPr lang="en-US" dirty="0" smtClean="0"/>
              <a:t>Macrophage internalizes LDL</a:t>
            </a:r>
          </a:p>
          <a:p>
            <a:pPr lvl="2"/>
            <a:r>
              <a:rPr lang="en-US" dirty="0"/>
              <a:t>Platelets, cellular debris, calcium </a:t>
            </a:r>
            <a:r>
              <a:rPr lang="en-US" dirty="0" smtClean="0"/>
              <a:t>too</a:t>
            </a:r>
          </a:p>
          <a:p>
            <a:pPr lvl="1"/>
            <a:r>
              <a:rPr lang="en-US" dirty="0" smtClean="0"/>
              <a:t>Build-up of LDL inside of macrophage results in </a:t>
            </a:r>
            <a:r>
              <a:rPr lang="en-US" u="sng" dirty="0" smtClean="0"/>
              <a:t>foam cell</a:t>
            </a:r>
          </a:p>
          <a:p>
            <a:r>
              <a:rPr lang="en-US" dirty="0" smtClean="0"/>
              <a:t>Foam cell accumulate in blood vessel (plaque buildup)</a:t>
            </a:r>
          </a:p>
          <a:p>
            <a:pPr lvl="1"/>
            <a:r>
              <a:rPr lang="en-US" dirty="0" smtClean="0"/>
              <a:t>Thickening of vessel wall</a:t>
            </a:r>
          </a:p>
          <a:p>
            <a:pPr lvl="1"/>
            <a:r>
              <a:rPr lang="en-US" dirty="0" smtClean="0"/>
              <a:t>Results in occlusion of blood vessels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6" y="1794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Lipid and Disease Risk – atherosclerosis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14" y="977609"/>
            <a:ext cx="5715000" cy="5727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Lipid and Disease Risk – atherosclerosis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Plaque build-up in all vessels throughout body</a:t>
            </a:r>
          </a:p>
          <a:p>
            <a:r>
              <a:rPr lang="en-US" dirty="0" smtClean="0"/>
              <a:t>Atherosclerosis leads to several disease types</a:t>
            </a:r>
          </a:p>
          <a:p>
            <a:pPr lvl="1"/>
            <a:r>
              <a:rPr lang="en-US" dirty="0" smtClean="0"/>
              <a:t>Coronary heart disease</a:t>
            </a:r>
          </a:p>
          <a:p>
            <a:pPr lvl="1"/>
            <a:r>
              <a:rPr lang="en-US" dirty="0" smtClean="0"/>
              <a:t>Kidney disease</a:t>
            </a:r>
          </a:p>
          <a:p>
            <a:pPr lvl="1"/>
            <a:r>
              <a:rPr lang="en-US" dirty="0" smtClean="0"/>
              <a:t>Peripheral arterial disease</a:t>
            </a:r>
          </a:p>
          <a:p>
            <a:pPr lvl="1"/>
            <a:r>
              <a:rPr lang="en-US" dirty="0" smtClean="0"/>
              <a:t>High blood pressure</a:t>
            </a:r>
          </a:p>
          <a:p>
            <a:pPr lvl="1"/>
            <a:r>
              <a:rPr lang="en-US" dirty="0" smtClean="0"/>
              <a:t>Angina (chest pain)</a:t>
            </a:r>
          </a:p>
          <a:p>
            <a:pPr lvl="1"/>
            <a:r>
              <a:rPr lang="en-US" dirty="0" smtClean="0"/>
              <a:t>Diabetes</a:t>
            </a:r>
          </a:p>
          <a:p>
            <a:pPr marL="342900" lvl="1" indent="-342900">
              <a:buFont typeface="Arial"/>
              <a:buChar char="•"/>
            </a:pPr>
            <a:r>
              <a:rPr lang="en-US" sz="3000" dirty="0" smtClean="0"/>
              <a:t>Total occlusion </a:t>
            </a:r>
            <a:r>
              <a:rPr lang="en-US" sz="3000" dirty="0"/>
              <a:t>of vessel or breakage of </a:t>
            </a:r>
            <a:r>
              <a:rPr lang="en-US" sz="3000" dirty="0" smtClean="0"/>
              <a:t>plaque</a:t>
            </a:r>
          </a:p>
          <a:p>
            <a:pPr lvl="1"/>
            <a:r>
              <a:rPr lang="en-US" dirty="0" smtClean="0"/>
              <a:t>Results – heart attack, stroke, etc.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2887" y="6287713"/>
            <a:ext cx="6166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Ross, J. et al. Atherosclerosis </a:t>
            </a:r>
            <a:r>
              <a:rPr lang="en-US" sz="1400" dirty="0"/>
              <a:t>and </a:t>
            </a:r>
            <a:r>
              <a:rPr lang="en-US" sz="1400" dirty="0" err="1" smtClean="0"/>
              <a:t>Cancer:Common</a:t>
            </a:r>
            <a:r>
              <a:rPr lang="en-US" sz="1400" dirty="0" smtClean="0"/>
              <a:t> </a:t>
            </a:r>
            <a:r>
              <a:rPr lang="en-US" sz="1400" dirty="0"/>
              <a:t>Molecular Pathways of Disease Development and </a:t>
            </a:r>
            <a:r>
              <a:rPr lang="en-US" sz="1400" dirty="0" smtClean="0"/>
              <a:t>Progression. Annals of NY Academy of Sc. 2006</a:t>
            </a:r>
            <a:endParaRPr lang="en-US" sz="1400" dirty="0"/>
          </a:p>
          <a:p>
            <a:r>
              <a:rPr lang="en-US" sz="1400" dirty="0"/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97" y="0"/>
            <a:ext cx="851040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Cholesterol as Key Player in Atherosclerosis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555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Majority of lipid portion of plaque as LDL</a:t>
            </a:r>
          </a:p>
          <a:p>
            <a:pPr lvl="1"/>
            <a:r>
              <a:rPr lang="en-US" dirty="0" smtClean="0"/>
              <a:t>Genetics – Familial hypercholesterolemia</a:t>
            </a:r>
          </a:p>
          <a:p>
            <a:pPr lvl="2"/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Controlled by drugs and dietary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restrictions</a:t>
            </a:r>
            <a:endParaRPr lang="en-US" dirty="0" smtClean="0"/>
          </a:p>
          <a:p>
            <a:r>
              <a:rPr lang="en-US" dirty="0" smtClean="0"/>
              <a:t>Distribution of cholesterol in HDL (good) and LDL (bad)</a:t>
            </a:r>
          </a:p>
          <a:p>
            <a:pPr lvl="1"/>
            <a:r>
              <a:rPr lang="en-US" dirty="0" smtClean="0">
                <a:sym typeface="Calibri"/>
              </a:rPr>
              <a:t>Higher HDL levels reduces cholesterol deposited in blood vessels by removing cholesterol from LDL</a:t>
            </a:r>
          </a:p>
          <a:p>
            <a:pPr lvl="1"/>
            <a:r>
              <a:rPr lang="en-US" dirty="0" smtClean="0">
                <a:sym typeface="Calibri"/>
              </a:rPr>
              <a:t>Exercise can increase HDL</a:t>
            </a:r>
          </a:p>
          <a:p>
            <a:r>
              <a:rPr lang="en-US" dirty="0"/>
              <a:t>Dietary changes to cholesterol - little impact on blood cholesterol </a:t>
            </a:r>
          </a:p>
          <a:p>
            <a:pPr lvl="1"/>
            <a:r>
              <a:rPr lang="en-US" dirty="0"/>
              <a:t>Synthesis </a:t>
            </a:r>
            <a:r>
              <a:rPr lang="en-US" dirty="0" smtClean="0"/>
              <a:t>of </a:t>
            </a:r>
            <a:r>
              <a:rPr lang="en-US" dirty="0"/>
              <a:t>cholesterol is HIGHLY regulated – compensatory mechanisms kick in</a:t>
            </a:r>
          </a:p>
          <a:p>
            <a:endParaRPr lang="en-US" dirty="0" smtClean="0">
              <a:sym typeface="Calibri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185" y="6360010"/>
            <a:ext cx="8340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</a:rPr>
              <a:t>McNamara, DJ.</a:t>
            </a:r>
            <a:r>
              <a:rPr lang="de-DE" sz="1400" b="1" dirty="0">
                <a:solidFill>
                  <a:srgbClr val="000000"/>
                </a:solidFill>
              </a:rPr>
              <a:t> </a:t>
            </a:r>
            <a:r>
              <a:rPr lang="de-DE" sz="1400" dirty="0" err="1">
                <a:solidFill>
                  <a:srgbClr val="000000"/>
                </a:solidFill>
              </a:rPr>
              <a:t>Dietary</a:t>
            </a:r>
            <a:r>
              <a:rPr lang="de-DE" sz="1400" dirty="0">
                <a:solidFill>
                  <a:srgbClr val="000000"/>
                </a:solidFill>
              </a:rPr>
              <a:t> </a:t>
            </a:r>
            <a:r>
              <a:rPr lang="de-DE" sz="1400" dirty="0" err="1">
                <a:solidFill>
                  <a:srgbClr val="000000"/>
                </a:solidFill>
              </a:rPr>
              <a:t>cholesterol</a:t>
            </a:r>
            <a:r>
              <a:rPr lang="de-DE" sz="1400" dirty="0">
                <a:solidFill>
                  <a:srgbClr val="000000"/>
                </a:solidFill>
              </a:rPr>
              <a:t> </a:t>
            </a:r>
            <a:r>
              <a:rPr lang="de-DE" sz="1400" dirty="0" err="1">
                <a:solidFill>
                  <a:srgbClr val="000000"/>
                </a:solidFill>
              </a:rPr>
              <a:t>and</a:t>
            </a:r>
            <a:r>
              <a:rPr lang="de-DE" sz="1400" dirty="0">
                <a:solidFill>
                  <a:srgbClr val="000000"/>
                </a:solidFill>
              </a:rPr>
              <a:t> </a:t>
            </a:r>
            <a:r>
              <a:rPr lang="de-DE" sz="1400" dirty="0" err="1">
                <a:solidFill>
                  <a:srgbClr val="000000"/>
                </a:solidFill>
              </a:rPr>
              <a:t>atherosclerosis</a:t>
            </a:r>
            <a:r>
              <a:rPr lang="de-DE" sz="1400" dirty="0" smtClean="0">
                <a:solidFill>
                  <a:srgbClr val="000000"/>
                </a:solidFill>
              </a:rPr>
              <a:t>. </a:t>
            </a:r>
            <a:r>
              <a:rPr lang="de-DE" sz="1400" dirty="0" err="1" smtClean="0">
                <a:solidFill>
                  <a:srgbClr val="000000"/>
                </a:solidFill>
              </a:rPr>
              <a:t>Biochim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  <a:r>
              <a:rPr lang="de-DE" sz="1400" dirty="0" err="1">
                <a:solidFill>
                  <a:srgbClr val="000000"/>
                </a:solidFill>
              </a:rPr>
              <a:t>Biophys</a:t>
            </a:r>
            <a:r>
              <a:rPr lang="de-DE" sz="1400" dirty="0">
                <a:solidFill>
                  <a:srgbClr val="000000"/>
                </a:solidFill>
              </a:rPr>
              <a:t> Acta. 2000 </a:t>
            </a:r>
            <a:r>
              <a:rPr lang="de-DE" sz="1400" dirty="0" err="1">
                <a:solidFill>
                  <a:srgbClr val="000000"/>
                </a:solidFill>
              </a:rPr>
              <a:t>Dec</a:t>
            </a:r>
            <a:r>
              <a:rPr lang="de-DE" sz="1400" dirty="0">
                <a:solidFill>
                  <a:srgbClr val="000000"/>
                </a:solidFill>
              </a:rPr>
              <a:t> 15;1529(1-3):310-</a:t>
            </a:r>
            <a:r>
              <a:rPr lang="de-DE" sz="1400" dirty="0" smtClean="0">
                <a:solidFill>
                  <a:srgbClr val="000000"/>
                </a:solidFill>
              </a:rPr>
              <a:t>20</a:t>
            </a:r>
          </a:p>
          <a:p>
            <a:endParaRPr lang="de-DE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2982" y="6573223"/>
            <a:ext cx="7097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Thompson PD. What do muscles have to do with lipoproteins? Circulation. 1990;81:1428–1430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Cholesterol – circulating levels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5767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600" dirty="0" smtClean="0"/>
              <a:t>Normal circulating levels</a:t>
            </a:r>
          </a:p>
          <a:p>
            <a:r>
              <a:rPr lang="en-US" sz="4600" dirty="0" smtClean="0"/>
              <a:t>LDL</a:t>
            </a:r>
          </a:p>
          <a:p>
            <a:pPr lvl="1"/>
            <a:r>
              <a:rPr lang="en-US" sz="4000" dirty="0" smtClean="0"/>
              <a:t>&lt;100 mg/</a:t>
            </a:r>
            <a:r>
              <a:rPr lang="en-US" sz="4000" dirty="0" err="1" smtClean="0"/>
              <a:t>dL</a:t>
            </a:r>
            <a:r>
              <a:rPr lang="en-US" sz="4000" dirty="0" smtClean="0"/>
              <a:t>– optimal</a:t>
            </a:r>
          </a:p>
          <a:p>
            <a:pPr lvl="1"/>
            <a:r>
              <a:rPr lang="en-US" sz="4000" dirty="0" smtClean="0"/>
              <a:t>100 -129 mg/</a:t>
            </a:r>
            <a:r>
              <a:rPr lang="en-US" sz="4000" dirty="0" err="1" smtClean="0"/>
              <a:t>dL</a:t>
            </a:r>
            <a:r>
              <a:rPr lang="en-US" sz="4000" dirty="0" smtClean="0"/>
              <a:t>– suboptimal</a:t>
            </a:r>
          </a:p>
          <a:p>
            <a:r>
              <a:rPr lang="en-US" sz="4600" dirty="0" smtClean="0"/>
              <a:t>HDL</a:t>
            </a:r>
          </a:p>
          <a:p>
            <a:pPr lvl="1"/>
            <a:r>
              <a:rPr lang="en-US" sz="4000" dirty="0" smtClean="0"/>
              <a:t>Men: &gt;40 mg/</a:t>
            </a:r>
            <a:r>
              <a:rPr lang="en-US" sz="4000" dirty="0" err="1" smtClean="0"/>
              <a:t>dL</a:t>
            </a:r>
            <a:endParaRPr lang="en-US" sz="4000" dirty="0" smtClean="0"/>
          </a:p>
          <a:p>
            <a:pPr lvl="1"/>
            <a:r>
              <a:rPr lang="en-US" sz="4000" dirty="0" smtClean="0"/>
              <a:t>Women: &gt;50 mg/</a:t>
            </a:r>
            <a:r>
              <a:rPr lang="en-US" sz="4000" dirty="0" err="1" smtClean="0"/>
              <a:t>dL</a:t>
            </a:r>
            <a:endParaRPr lang="en-US" sz="4000" dirty="0" smtClean="0"/>
          </a:p>
          <a:p>
            <a:r>
              <a:rPr lang="en-US" sz="4600" dirty="0" smtClean="0"/>
              <a:t>Total Cholesterol</a:t>
            </a:r>
          </a:p>
          <a:p>
            <a:pPr lvl="1"/>
            <a:r>
              <a:rPr lang="en-US" sz="4000" dirty="0" smtClean="0"/>
              <a:t>&lt;200 mg/</a:t>
            </a:r>
            <a:r>
              <a:rPr lang="en-US" sz="4000" dirty="0" err="1" smtClean="0"/>
              <a:t>dL</a:t>
            </a:r>
            <a:endParaRPr lang="en-US" sz="4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of Fatty Acids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38" y="1600200"/>
            <a:ext cx="9033561" cy="4860885"/>
          </a:xfrm>
        </p:spPr>
        <p:txBody>
          <a:bodyPr>
            <a:normAutofit/>
          </a:bodyPr>
          <a:lstStyle/>
          <a:p>
            <a:r>
              <a:rPr lang="en-US" u="sng" dirty="0" smtClean="0"/>
              <a:t>7 </a:t>
            </a:r>
            <a:r>
              <a:rPr lang="en-US" u="sng" dirty="0"/>
              <a:t>malonyl </a:t>
            </a:r>
            <a:r>
              <a:rPr lang="en-US" u="sng" dirty="0" err="1"/>
              <a:t>CoAs</a:t>
            </a:r>
            <a:r>
              <a:rPr lang="en-US" u="sng" dirty="0"/>
              <a:t> </a:t>
            </a:r>
            <a:r>
              <a:rPr lang="en-US" dirty="0" smtClean="0"/>
              <a:t>molecules created from Acetyl CoA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0394" y="2981096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Acetyl CoA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675399" y="5867395"/>
            <a:ext cx="294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Malonyl</a:t>
            </a:r>
            <a:r>
              <a:rPr lang="en-US" sz="2800" dirty="0" smtClean="0"/>
              <a:t> CoA  </a:t>
            </a: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3652916" y="3729637"/>
            <a:ext cx="269875" cy="2157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30576" y="3938811"/>
            <a:ext cx="94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37462" y="3706639"/>
            <a:ext cx="35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Acetyl CoA Carboxylase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0590" y="4751561"/>
            <a:ext cx="99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ADP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4111" y="4371909"/>
            <a:ext cx="94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12" name="Curved Up Arrow 11"/>
          <p:cNvSpPr/>
          <p:nvPr/>
        </p:nvSpPr>
        <p:spPr>
          <a:xfrm rot="7093641">
            <a:off x="3611742" y="4812829"/>
            <a:ext cx="921066" cy="286902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5551309">
            <a:off x="2964875" y="4424555"/>
            <a:ext cx="925001" cy="41077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2852" y="4374874"/>
            <a:ext cx="121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/>
              <a:t>x 7</a:t>
            </a:r>
            <a:endParaRPr lang="en-US" sz="6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937462" y="5409073"/>
            <a:ext cx="16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Biotin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03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 out pathway of: </a:t>
            </a:r>
          </a:p>
          <a:p>
            <a:pPr marL="0" indent="0">
              <a:buNone/>
            </a:pPr>
            <a:r>
              <a:rPr lang="en-US" dirty="0" smtClean="0"/>
              <a:t>chylomicron </a:t>
            </a:r>
            <a:r>
              <a:rPr lang="en-US" dirty="0" smtClean="0">
                <a:sym typeface="Wingdings"/>
              </a:rPr>
              <a:t> VLDLLDL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Include: </a:t>
            </a:r>
          </a:p>
          <a:p>
            <a:r>
              <a:rPr lang="en-US" dirty="0" err="1" smtClean="0">
                <a:sym typeface="Wingdings"/>
              </a:rPr>
              <a:t>apolipoproteins</a:t>
            </a:r>
            <a:r>
              <a:rPr lang="en-US" dirty="0" smtClean="0">
                <a:sym typeface="Wingdings"/>
              </a:rPr>
              <a:t> involved and functions</a:t>
            </a:r>
          </a:p>
          <a:p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pecific lipids it transports</a:t>
            </a:r>
          </a:p>
          <a:p>
            <a:r>
              <a:rPr lang="en-US" dirty="0" smtClean="0">
                <a:sym typeface="Wingdings"/>
              </a:rPr>
              <a:t>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Polyunsaturated Fatty Acids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6907" y="2861268"/>
            <a:ext cx="5820982" cy="142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Omega-6 (linoleic acid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lvl="1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</a:pPr>
            <a:endParaRPr lang="en-US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Omega-3 (alpha-</a:t>
            </a:r>
            <a:r>
              <a:rPr lang="en-US" sz="32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linolenic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acid)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71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Polyunsaturated Fatty Acids (PUFA)</a:t>
            </a:r>
            <a:endParaRPr lang="en-US"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9544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sym typeface="Calibri"/>
              </a:rPr>
              <a:t>PUFA - Essential fatty acids</a:t>
            </a:r>
          </a:p>
          <a:p>
            <a:pPr lvl="1"/>
            <a:r>
              <a:rPr lang="en-US" dirty="0" smtClean="0">
                <a:sym typeface="Calibri"/>
              </a:rPr>
              <a:t>Omega-6 (linoleic acid)</a:t>
            </a:r>
          </a:p>
          <a:p>
            <a:pPr lvl="1"/>
            <a:r>
              <a:rPr lang="en-US" dirty="0" smtClean="0">
                <a:sym typeface="Calibri"/>
              </a:rPr>
              <a:t>Omega-3 (alpha-</a:t>
            </a:r>
            <a:r>
              <a:rPr lang="en-US" dirty="0" err="1" smtClean="0">
                <a:sym typeface="Calibri"/>
              </a:rPr>
              <a:t>linolenic</a:t>
            </a:r>
            <a:r>
              <a:rPr lang="en-US" dirty="0" smtClean="0">
                <a:sym typeface="Calibri"/>
              </a:rPr>
              <a:t> acid)</a:t>
            </a:r>
          </a:p>
          <a:p>
            <a:pPr lvl="0"/>
            <a:r>
              <a:rPr lang="en-US" dirty="0" smtClean="0">
                <a:sym typeface="Calibri"/>
              </a:rPr>
              <a:t>Plants </a:t>
            </a:r>
          </a:p>
          <a:p>
            <a:pPr lvl="1"/>
            <a:r>
              <a:rPr lang="en-US" dirty="0" smtClean="0">
                <a:sym typeface="Calibri"/>
              </a:rPr>
              <a:t>Sources of omega-6 and -3 fatty acids</a:t>
            </a:r>
          </a:p>
          <a:p>
            <a:r>
              <a:rPr lang="en-US" dirty="0" smtClean="0">
                <a:sym typeface="Calibri"/>
              </a:rPr>
              <a:t>Marine animals</a:t>
            </a:r>
          </a:p>
          <a:p>
            <a:pPr lvl="1"/>
            <a:r>
              <a:rPr lang="en-US" dirty="0" smtClean="0">
                <a:sym typeface="Calibri"/>
              </a:rPr>
              <a:t>Fish – eat marine plants (contain omega-3)</a:t>
            </a:r>
          </a:p>
          <a:p>
            <a:pPr lvl="2"/>
            <a:r>
              <a:rPr lang="en-US" sz="2600" dirty="0">
                <a:sym typeface="Calibri"/>
              </a:rPr>
              <a:t>S</a:t>
            </a:r>
            <a:r>
              <a:rPr lang="en-US" sz="2600" dirty="0" smtClean="0">
                <a:sym typeface="Calibri"/>
              </a:rPr>
              <a:t>ource of omega-3 derivatives – EPA and DHA</a:t>
            </a:r>
          </a:p>
          <a:p>
            <a:r>
              <a:rPr lang="en-US" dirty="0" smtClean="0">
                <a:sym typeface="Calibri"/>
              </a:rPr>
              <a:t>Poultry and Beef – grain fed (contain omega-6)</a:t>
            </a:r>
          </a:p>
          <a:p>
            <a:pPr lvl="1"/>
            <a:r>
              <a:rPr lang="en-US" dirty="0" smtClean="0">
                <a:sym typeface="Calibri"/>
              </a:rPr>
              <a:t>Source omega-6 derivatives</a:t>
            </a:r>
          </a:p>
          <a:p>
            <a:pPr lvl="1"/>
            <a:endParaRPr lang="en-US" dirty="0" smtClean="0">
              <a:sym typeface="Calibri"/>
            </a:endParaRPr>
          </a:p>
          <a:p>
            <a:pPr lvl="1"/>
            <a:endParaRPr lang="en-US" dirty="0" smtClean="0">
              <a:sym typeface="Calibri"/>
            </a:endParaRPr>
          </a:p>
          <a:p>
            <a:pPr lvl="1"/>
            <a:endParaRPr lang="en-US" dirty="0"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36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PUFA Metabolism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279500"/>
            <a:ext cx="8229600" cy="48746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Omega-3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18 carbon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dirty="0"/>
              <a:t>Humans lack delta12 and delta15 </a:t>
            </a:r>
            <a:r>
              <a:rPr lang="en-US" sz="2800" dirty="0" err="1" smtClean="0"/>
              <a:t>desaturases</a:t>
            </a:r>
            <a:endParaRPr lang="en-US" sz="2800" dirty="0" smtClean="0"/>
          </a:p>
          <a:p>
            <a:pPr lvl="1"/>
            <a:r>
              <a:rPr lang="en-US" sz="2400" dirty="0" smtClean="0">
                <a:sym typeface="Calibri"/>
              </a:rPr>
              <a:t>Cannot incorporate </a:t>
            </a:r>
            <a:r>
              <a:rPr lang="en-US" sz="2400" dirty="0">
                <a:sym typeface="Calibri"/>
              </a:rPr>
              <a:t>double bonds at omega-3 and -6 </a:t>
            </a:r>
            <a:r>
              <a:rPr lang="en-US" sz="2400" dirty="0" smtClean="0">
                <a:sym typeface="Calibri"/>
              </a:rPr>
              <a:t>positions</a:t>
            </a:r>
            <a:endParaRPr lang="en-US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indent="-571500"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indent="-571500"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indent="-45720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Omega-6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/>
              </a:rPr>
              <a:t>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arachidonic acid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/>
              </a:rPr>
              <a:t> eicosanoids</a:t>
            </a: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065" y="5311316"/>
            <a:ext cx="525603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Omega-3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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EPA 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 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DHA</a:t>
            </a:r>
          </a:p>
          <a:p>
            <a:endParaRPr lang="en-US" sz="3200" dirty="0">
              <a:solidFill>
                <a:schemeClr val="dk1"/>
              </a:solidFill>
              <a:ea typeface="Calibri"/>
              <a:cs typeface="Calibri"/>
              <a:sym typeface="Wingdings"/>
            </a:endParaRPr>
          </a:p>
          <a:p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                                   </a:t>
            </a:r>
            <a:endParaRPr lang="en-US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3247055" y="6020400"/>
            <a:ext cx="457615" cy="344549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44098" y="6098285"/>
            <a:ext cx="2175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Eicosanoids</a:t>
            </a: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sz="2400" dirty="0"/>
          </a:p>
        </p:txBody>
      </p:sp>
      <p:pic>
        <p:nvPicPr>
          <p:cNvPr id="7" name="Picture 6" descr="linole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05"/>
          <a:stretch/>
        </p:blipFill>
        <p:spPr>
          <a:xfrm>
            <a:off x="1274306" y="3190883"/>
            <a:ext cx="6324600" cy="16480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5088" y="4336218"/>
            <a:ext cx="137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(Omega-6)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761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Polyunsaturated Fatty Acids (PUFA)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323087"/>
            <a:ext cx="8229600" cy="5430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 lnSpcReduction="20000"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Omega-6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abundant in dietary sources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Sunflower,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Safflower,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Corn, Sesame, soybean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oils</a:t>
            </a: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Grains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Beef and poultry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Arial"/>
              <a:buChar char="•"/>
            </a:pP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Precursor of arachidonic acid 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(AA)</a:t>
            </a:r>
            <a:endParaRPr lang="en-US"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 is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precursor for eicosanoids </a:t>
            </a:r>
          </a:p>
          <a:p>
            <a:pPr lvl="2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100000"/>
            </a:pPr>
            <a:r>
              <a:rPr lang="en-US" sz="2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Role in: Blood </a:t>
            </a:r>
            <a:r>
              <a:rPr lang="en-US" sz="2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clotting (increases</a:t>
            </a:r>
            <a:r>
              <a:rPr lang="en-US" sz="2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and Pro</a:t>
            </a:r>
            <a:r>
              <a:rPr lang="en-US" sz="2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-Inflammatory response 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100000"/>
            </a:pPr>
            <a:r>
              <a:rPr lang="en-US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Arachidonic</a:t>
            </a: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acid role in:</a:t>
            </a:r>
          </a:p>
          <a:p>
            <a:pPr lvl="1" indent="-2286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100000"/>
            </a:pPr>
            <a:r>
              <a:rPr lang="en-US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development</a:t>
            </a:r>
          </a:p>
          <a:p>
            <a:r>
              <a:rPr lang="en-US" sz="3000" dirty="0" smtClean="0"/>
              <a:t>Adequate </a:t>
            </a:r>
            <a:r>
              <a:rPr lang="en-US" sz="3000" dirty="0"/>
              <a:t>intake: </a:t>
            </a:r>
          </a:p>
          <a:p>
            <a:pPr lvl="1"/>
            <a:r>
              <a:rPr lang="en-US" dirty="0"/>
              <a:t>Women: 12 g/day</a:t>
            </a:r>
          </a:p>
          <a:p>
            <a:pPr lvl="1"/>
            <a:r>
              <a:rPr lang="en-US" dirty="0"/>
              <a:t>Men: 17 g/day</a:t>
            </a:r>
          </a:p>
          <a:p>
            <a:r>
              <a:rPr lang="en-US" sz="3000" dirty="0"/>
              <a:t>Average intake about 20-25 g/day</a:t>
            </a:r>
          </a:p>
          <a:p>
            <a:pPr indent="-2286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100000"/>
            </a:pPr>
            <a:endParaRPr lang="en-US" sz="3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100000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100000"/>
            </a:pPr>
            <a:endParaRPr lang="en-US"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endParaRPr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21284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Font typeface="Aria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21284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Font typeface="Aria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5397" y="1217582"/>
            <a:ext cx="483716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Omega-6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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arachidonic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acid 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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eicosanoids</a:t>
            </a:r>
            <a:endParaRPr lang="en-US"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1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Polyunsaturated Fatty Acids (PUFA)</a:t>
            </a:r>
            <a:endParaRPr lang="en-US"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802850"/>
            <a:ext cx="8229600" cy="481102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>
                <a:sym typeface="Calibri"/>
              </a:rPr>
              <a:t>Omega-3</a:t>
            </a:r>
          </a:p>
          <a:p>
            <a:pPr lvl="0"/>
            <a:r>
              <a:rPr lang="en-US" dirty="0" smtClean="0">
                <a:sym typeface="Calibri"/>
              </a:rPr>
              <a:t>Sources:</a:t>
            </a:r>
          </a:p>
          <a:p>
            <a:pPr lvl="1"/>
            <a:r>
              <a:rPr lang="en-US" dirty="0" smtClean="0">
                <a:sym typeface="Calibri"/>
              </a:rPr>
              <a:t>Marine vegetation – food source for </a:t>
            </a:r>
            <a:r>
              <a:rPr lang="en-US" u="sng" dirty="0" smtClean="0">
                <a:sym typeface="Calibri"/>
              </a:rPr>
              <a:t>fish</a:t>
            </a:r>
          </a:p>
          <a:p>
            <a:pPr lvl="1"/>
            <a:r>
              <a:rPr lang="en-US" dirty="0" smtClean="0">
                <a:sym typeface="Calibri"/>
              </a:rPr>
              <a:t>Soybean, flaxseed, canola oils</a:t>
            </a:r>
          </a:p>
          <a:p>
            <a:r>
              <a:rPr lang="en-US" dirty="0" smtClean="0">
                <a:sym typeface="Calibri"/>
              </a:rPr>
              <a:t>Precursor of EPA and DHA</a:t>
            </a:r>
          </a:p>
          <a:p>
            <a:r>
              <a:rPr lang="en-US" dirty="0" smtClean="0">
                <a:sym typeface="Calibri"/>
              </a:rPr>
              <a:t>EPA is precursor for eicosanoids </a:t>
            </a:r>
          </a:p>
          <a:p>
            <a:pPr lvl="1"/>
            <a:r>
              <a:rPr lang="en-US" dirty="0" smtClean="0">
                <a:sym typeface="Calibri"/>
              </a:rPr>
              <a:t>Eicosanoids role in: Blood </a:t>
            </a:r>
            <a:r>
              <a:rPr lang="en-US" dirty="0">
                <a:sym typeface="Calibri"/>
              </a:rPr>
              <a:t>clotting (decreases</a:t>
            </a:r>
            <a:r>
              <a:rPr lang="en-US" dirty="0" smtClean="0">
                <a:sym typeface="Calibri"/>
              </a:rPr>
              <a:t>) and Anti</a:t>
            </a:r>
            <a:r>
              <a:rPr lang="en-US" dirty="0">
                <a:sym typeface="Calibri"/>
              </a:rPr>
              <a:t>-inflammatory </a:t>
            </a:r>
            <a:r>
              <a:rPr lang="en-US" dirty="0" smtClean="0">
                <a:sym typeface="Calibri"/>
              </a:rPr>
              <a:t>response</a:t>
            </a:r>
          </a:p>
          <a:p>
            <a:pPr lvl="0"/>
            <a:r>
              <a:rPr lang="en-US" dirty="0" smtClean="0">
                <a:sym typeface="Calibri"/>
              </a:rPr>
              <a:t>EPA and DHA role in:</a:t>
            </a:r>
          </a:p>
          <a:p>
            <a:pPr lvl="1"/>
            <a:r>
              <a:rPr lang="en-US" dirty="0" smtClean="0">
                <a:sym typeface="Calibri"/>
              </a:rPr>
              <a:t>Neural and visual development and maintenance</a:t>
            </a:r>
          </a:p>
          <a:p>
            <a:r>
              <a:rPr lang="en-US" dirty="0"/>
              <a:t>Adequate intake:</a:t>
            </a:r>
          </a:p>
          <a:p>
            <a:pPr lvl="1"/>
            <a:r>
              <a:rPr lang="en-US" dirty="0"/>
              <a:t>Women: 1.1 g/day</a:t>
            </a:r>
          </a:p>
          <a:p>
            <a:pPr lvl="1"/>
            <a:r>
              <a:rPr lang="en-US" dirty="0"/>
              <a:t>Men: 1.6 g/day</a:t>
            </a:r>
          </a:p>
          <a:p>
            <a:endParaRPr lang="en-US" dirty="0" smtClean="0">
              <a:sym typeface="Calibri"/>
            </a:endParaRPr>
          </a:p>
          <a:p>
            <a:pPr lvl="0"/>
            <a:endParaRPr lang="en-US" dirty="0" smtClean="0">
              <a:sym typeface="Calibri"/>
            </a:endParaRPr>
          </a:p>
          <a:p>
            <a:pPr lvl="1"/>
            <a:endParaRPr lang="en-US" dirty="0" smtClean="0">
              <a:sym typeface="Calibri"/>
            </a:endParaRPr>
          </a:p>
          <a:p>
            <a:pPr lvl="1"/>
            <a:endParaRPr lang="en-US" dirty="0"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1654" y="1336578"/>
            <a:ext cx="4121049" cy="1200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Omega-3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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EPA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 </a:t>
            </a: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DHA</a:t>
            </a:r>
          </a:p>
          <a:p>
            <a:endParaRPr lang="en-US" sz="2400" b="1" dirty="0">
              <a:solidFill>
                <a:schemeClr val="dk1"/>
              </a:solidFill>
              <a:ea typeface="Calibri"/>
              <a:cs typeface="Calibri"/>
              <a:sym typeface="Wingdings"/>
            </a:endParaRPr>
          </a:p>
          <a:p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Wingdings"/>
              </a:rPr>
              <a:t>                                   Eicosanoids</a:t>
            </a:r>
            <a:endParaRPr lang="en-US" sz="24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Bent-Up Arrow 2"/>
          <p:cNvSpPr/>
          <p:nvPr/>
        </p:nvSpPr>
        <p:spPr>
          <a:xfrm rot="5400000">
            <a:off x="5432583" y="1831432"/>
            <a:ext cx="673773" cy="52695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36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80px-EFA_to_Eicosanoid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65587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5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Polyunsaturated Fatty Acids (PUFA)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198166"/>
            <a:ext cx="8229600" cy="53114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Eicosanoids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ounteracting</a:t>
            </a:r>
            <a:r>
              <a:rPr lang="en-US" sz="29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roles in body – ratio of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Omega-6:Omega-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 </a:t>
            </a:r>
            <a:r>
              <a:rPr lang="en-US" sz="29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 are </a:t>
            </a: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studied</a:t>
            </a:r>
            <a:endParaRPr lang="en-US" sz="295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98333"/>
              <a:buFont typeface="Lucida Grande"/>
              <a:buChar char="-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5:1 to 10:1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98333"/>
              <a:buFont typeface="Lucida Grande"/>
              <a:buChar char="-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20 g of omega-6 with 2-4 g of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mega-3</a:t>
            </a:r>
          </a:p>
          <a:p>
            <a:r>
              <a:rPr lang="en-US" sz="2800" dirty="0" smtClean="0"/>
              <a:t>Typical suggestion: Decreased </a:t>
            </a:r>
            <a:r>
              <a:rPr lang="en-US" sz="2800" dirty="0"/>
              <a:t>ratio = decreased disease </a:t>
            </a:r>
            <a:r>
              <a:rPr lang="en-US" sz="2800" dirty="0" smtClean="0"/>
              <a:t>risk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Omega-6 is abundant in </a:t>
            </a:r>
            <a:r>
              <a:rPr lang="en-US" sz="29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westernized </a:t>
            </a:r>
            <a:r>
              <a:rPr lang="en-US" sz="295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diet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5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intake associated with adverse physiological</a:t>
            </a:r>
            <a:r>
              <a:rPr lang="en-US" sz="25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outcomes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1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prone to oxidation within body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1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Chronic inflammation – cancer, obesity, CVD, etc. </a:t>
            </a:r>
            <a:endParaRPr lang="en-US" sz="21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21284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Font typeface="Aria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23349" y="6356350"/>
            <a:ext cx="3420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Grundy. AJCN. 1997; </a:t>
            </a:r>
            <a:r>
              <a:rPr lang="en-US" sz="1400" dirty="0"/>
              <a:t>http://</a:t>
            </a:r>
            <a:r>
              <a:rPr lang="en-US" sz="1400" dirty="0" err="1"/>
              <a:t>www.hsph.harvard.edu</a:t>
            </a:r>
            <a:r>
              <a:rPr lang="en-US" sz="1400" dirty="0"/>
              <a:t>/</a:t>
            </a:r>
            <a:r>
              <a:rPr lang="en-US" sz="1400" dirty="0" err="1"/>
              <a:t>nutritionsource</a:t>
            </a:r>
            <a:r>
              <a:rPr lang="en-US" sz="1400" dirty="0"/>
              <a:t>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90052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Polyunsaturated Fatty Acids (PUFA)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150541"/>
            <a:ext cx="8229600" cy="53114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8333"/>
            </a:pPr>
            <a:endParaRPr lang="en-US" sz="295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9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Omega-3 conversion to EPA and DHA </a:t>
            </a:r>
            <a:r>
              <a:rPr lang="en-US" sz="2950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inefficient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5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Competing for enzymes that metabolize omega-6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recommended to take in sources of EPA and DHA (aka fish oils)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98333"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Livestock feed can be manipulated to increase or decrease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ratios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98333"/>
            </a:pPr>
            <a:r>
              <a:rPr lang="en-US" sz="220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– exposure to different oils</a:t>
            </a:r>
            <a:endParaRPr sz="2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21284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Font typeface="Aria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5000" y="6119336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 Grundy. AJCN. 1997; </a:t>
            </a:r>
            <a:r>
              <a:rPr lang="en-US" sz="1400" dirty="0"/>
              <a:t>http://</a:t>
            </a:r>
            <a:r>
              <a:rPr lang="en-US" sz="1400" dirty="0" err="1"/>
              <a:t>www.hsph.harvard.edu</a:t>
            </a:r>
            <a:r>
              <a:rPr lang="en-US" sz="1400" dirty="0"/>
              <a:t>/</a:t>
            </a:r>
            <a:r>
              <a:rPr lang="en-US" sz="1400" dirty="0" err="1"/>
              <a:t>nutritionsource</a:t>
            </a:r>
            <a:r>
              <a:rPr lang="en-US" sz="1400" dirty="0"/>
              <a:t>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90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Polyunsaturated Fatty Acids (PUFA)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1079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"/>
            <a:ext cx="9144000" cy="6317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28A3-7141-F547-B902-7DA9814E74F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5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4352</Words>
  <Application>Microsoft Macintosh PowerPoint</Application>
  <PresentationFormat>On-screen Show (4:3)</PresentationFormat>
  <Paragraphs>1093</Paragraphs>
  <Slides>101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Calibri</vt:lpstr>
      <vt:lpstr>Lucida Grande</vt:lpstr>
      <vt:lpstr>ＭＳ Ｐゴシック</vt:lpstr>
      <vt:lpstr>Wingdings</vt:lpstr>
      <vt:lpstr>Arial</vt:lpstr>
      <vt:lpstr>Office Theme</vt:lpstr>
      <vt:lpstr>Lipids: Fatty Acids and Triacylglycerols</vt:lpstr>
      <vt:lpstr>Learning Objectives</vt:lpstr>
      <vt:lpstr>PowerPoint Presentation</vt:lpstr>
      <vt:lpstr>Overview of Lipogenesis</vt:lpstr>
      <vt:lpstr>Synthesis of Fatty Acids (FA)</vt:lpstr>
      <vt:lpstr>Synthesis of Fatty Acids (FA)</vt:lpstr>
      <vt:lpstr>Synthesis of Fatty Acids</vt:lpstr>
      <vt:lpstr>Synthesis of Fatty Acids</vt:lpstr>
      <vt:lpstr>Synthesis of Fatty Acids</vt:lpstr>
      <vt:lpstr>Synthesis of Fatty Acids</vt:lpstr>
      <vt:lpstr>Synthesis of Fatty Acids</vt:lpstr>
      <vt:lpstr>Pentose Phosphate Shunt</vt:lpstr>
      <vt:lpstr>Synthesis of Fatty Acids</vt:lpstr>
      <vt:lpstr>Triglyceride Synthesis</vt:lpstr>
      <vt:lpstr>Triacylglycerol Synthesis</vt:lpstr>
      <vt:lpstr>Triacylglycerol Synthesis</vt:lpstr>
      <vt:lpstr>Step 1: Triacylglycerol Synthesis: 2 fatty acyl groups added</vt:lpstr>
      <vt:lpstr>PowerPoint Presentation</vt:lpstr>
      <vt:lpstr>Triacylglycerol Synthesis</vt:lpstr>
      <vt:lpstr>Step 2: Triacylglycerol Synthesis: Dephosphorylation and a fatty acyl groups added</vt:lpstr>
      <vt:lpstr>PowerPoint Presentation</vt:lpstr>
      <vt:lpstr>Triacylglycerol Fate </vt:lpstr>
      <vt:lpstr>Summary </vt:lpstr>
      <vt:lpstr>Breakdown of triacylglycerol Into Glycerol and fatty acids </vt:lpstr>
      <vt:lpstr>Why?</vt:lpstr>
      <vt:lpstr>Triacylglycerol Breakdown</vt:lpstr>
      <vt:lpstr>Triacylglycerol Breakdown</vt:lpstr>
      <vt:lpstr>Triacylglycerol Breakdown</vt:lpstr>
      <vt:lpstr>Triacylglycerol Breakdown</vt:lpstr>
      <vt:lpstr>Fatty Acids</vt:lpstr>
      <vt:lpstr>Fatty Acid Oxidation</vt:lpstr>
      <vt:lpstr>Fatty Acid Breakdown</vt:lpstr>
      <vt:lpstr>Fatty Acid B-oxidation</vt:lpstr>
      <vt:lpstr>Fatty Acid B-oxidation</vt:lpstr>
      <vt:lpstr>Fatty Acid B-oxidation</vt:lpstr>
      <vt:lpstr>Fatty Acid B-oxidation</vt:lpstr>
      <vt:lpstr>Fatty Acid B-oxidation</vt:lpstr>
      <vt:lpstr>Fatty Acid B-oxidation</vt:lpstr>
      <vt:lpstr>Fatty Acid B-oxidation</vt:lpstr>
      <vt:lpstr>Fatty Acid B-oxidation</vt:lpstr>
      <vt:lpstr>Fatty Acid B-oxidation</vt:lpstr>
      <vt:lpstr>Fatty Acid B-oxidation</vt:lpstr>
      <vt:lpstr>Fatty Acid B-oxidation Summary: Important Slide! </vt:lpstr>
      <vt:lpstr>Beta-Oxidation</vt:lpstr>
      <vt:lpstr>Fatty Acid B-oxidation Activity </vt:lpstr>
      <vt:lpstr>Activity - Palmitate (16 carbon FA)</vt:lpstr>
      <vt:lpstr>Activity - Palmitate (16 carbon FA)</vt:lpstr>
      <vt:lpstr>Fatty Acid B-oxidation</vt:lpstr>
      <vt:lpstr>Fatty Acid B-oxidation</vt:lpstr>
      <vt:lpstr>Ketogenesis</vt:lpstr>
      <vt:lpstr>Ketogenesis Overview</vt:lpstr>
      <vt:lpstr>Ketone Bodies</vt:lpstr>
      <vt:lpstr>Ketogenesis – fasting, low CHO conditions</vt:lpstr>
      <vt:lpstr>Ketoacidosis</vt:lpstr>
      <vt:lpstr>Lipolysis Summary</vt:lpstr>
      <vt:lpstr>Lipids: Cholesterol, Lipoproteins, and PUFAs</vt:lpstr>
      <vt:lpstr>Learning Objectives</vt:lpstr>
      <vt:lpstr>Cholesterol</vt:lpstr>
      <vt:lpstr>Cholesterol</vt:lpstr>
      <vt:lpstr>Functions of Cholesterol</vt:lpstr>
      <vt:lpstr>Cholesterol Biosynthesis</vt:lpstr>
      <vt:lpstr>Cholesterol Biosynthesis </vt:lpstr>
      <vt:lpstr>Cholesterol Biosynthesis </vt:lpstr>
      <vt:lpstr>Cholesterol Biosynthesis Regulation </vt:lpstr>
      <vt:lpstr>Lipoprotein</vt:lpstr>
      <vt:lpstr>Lipoproteins </vt:lpstr>
      <vt:lpstr>Lipoprotein</vt:lpstr>
      <vt:lpstr>Lipoprotein</vt:lpstr>
      <vt:lpstr>Lipoprotein Metabolism</vt:lpstr>
      <vt:lpstr>PowerPoint Presentation</vt:lpstr>
      <vt:lpstr>Lipoprotein Metabolism</vt:lpstr>
      <vt:lpstr>Low-Density Lipoprotein (LDL)</vt:lpstr>
      <vt:lpstr>PowerPoint Presentation</vt:lpstr>
      <vt:lpstr>Low-Density Lipoprotein (LDL)</vt:lpstr>
      <vt:lpstr>Low-Density Lipoprotein (LDL)</vt:lpstr>
      <vt:lpstr>LDLR Mutations</vt:lpstr>
      <vt:lpstr>LDLR Mutations</vt:lpstr>
      <vt:lpstr>High Density Lipoprotein (HDL)</vt:lpstr>
      <vt:lpstr>High Density Lipoprotein (HDL)</vt:lpstr>
      <vt:lpstr>High-Density Lipoprotein (HDL)</vt:lpstr>
      <vt:lpstr>PowerPoint Presentation</vt:lpstr>
      <vt:lpstr>High-Density Lipoprotein (HDL)</vt:lpstr>
      <vt:lpstr>Lipid and Cardiovascular Disease Risk</vt:lpstr>
      <vt:lpstr>Lipid and CVD Risk – Atherosclerosis </vt:lpstr>
      <vt:lpstr>Lipid and CVD Risk – Atherosclerosis </vt:lpstr>
      <vt:lpstr>Lipid and Disease Risk – atherosclerosis </vt:lpstr>
      <vt:lpstr>Lipid and Disease Risk – atherosclerosis </vt:lpstr>
      <vt:lpstr>Cholesterol as Key Player in Atherosclerosis</vt:lpstr>
      <vt:lpstr>Cholesterol – circulating levels </vt:lpstr>
      <vt:lpstr>Activity </vt:lpstr>
      <vt:lpstr>PowerPoint Presentation</vt:lpstr>
      <vt:lpstr>Polyunsaturated Fatty Acids (PUFA)</vt:lpstr>
      <vt:lpstr>PUFA Metabolism</vt:lpstr>
      <vt:lpstr>Polyunsaturated Fatty Acids (PUFA)</vt:lpstr>
      <vt:lpstr>Polyunsaturated Fatty Acids (PUFA)</vt:lpstr>
      <vt:lpstr>PowerPoint Presentation</vt:lpstr>
      <vt:lpstr>Polyunsaturated Fatty Acids (PUFA)</vt:lpstr>
      <vt:lpstr>Polyunsaturated Fatty Acids (PUFA)</vt:lpstr>
      <vt:lpstr>Polyunsaturated Fatty Acids (PUFA)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Lipids</dc:title>
  <dc:creator>Olivia Tretter</dc:creator>
  <cp:lastModifiedBy>Dave Bridges</cp:lastModifiedBy>
  <cp:revision>155</cp:revision>
  <cp:lastPrinted>2014-11-18T23:55:50Z</cp:lastPrinted>
  <dcterms:created xsi:type="dcterms:W3CDTF">2014-11-03T13:32:24Z</dcterms:created>
  <dcterms:modified xsi:type="dcterms:W3CDTF">2016-11-22T15:33:17Z</dcterms:modified>
</cp:coreProperties>
</file>