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7" r:id="rId3"/>
    <p:sldId id="258" r:id="rId4"/>
    <p:sldId id="268" r:id="rId5"/>
    <p:sldId id="269" r:id="rId6"/>
    <p:sldId id="270" r:id="rId7"/>
    <p:sldId id="271" r:id="rId8"/>
    <p:sldId id="272" r:id="rId9"/>
    <p:sldId id="262" r:id="rId10"/>
    <p:sldId id="273" r:id="rId11"/>
    <p:sldId id="265" r:id="rId12"/>
    <p:sldId id="266" r:id="rId13"/>
    <p:sldId id="263" r:id="rId14"/>
    <p:sldId id="274"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p:restoredTop sz="91786"/>
  </p:normalViewPr>
  <p:slideViewPr>
    <p:cSldViewPr snapToGrid="0" snapToObjects="1">
      <p:cViewPr varScale="1">
        <p:scale>
          <a:sx n="78" d="100"/>
          <a:sy n="78" d="100"/>
        </p:scale>
        <p:origin x="17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DB4D6-B5D5-764E-995F-B514E2E6F6BD}" type="datetimeFigureOut">
              <a:rPr lang="en-US" smtClean="0"/>
              <a:t>9/4/17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22AE3-4E1E-B14C-AFD1-28C270FC130F}" type="slidenum">
              <a:rPr lang="en-US" smtClean="0"/>
              <a:t>‹#›</a:t>
            </a:fld>
            <a:endParaRPr lang="en-US"/>
          </a:p>
        </p:txBody>
      </p:sp>
    </p:spTree>
    <p:extLst>
      <p:ext uri="{BB962C8B-B14F-4D97-AF65-F5344CB8AC3E}">
        <p14:creationId xmlns:p14="http://schemas.microsoft.com/office/powerpoint/2010/main" val="36492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922AE3-4E1E-B14C-AFD1-28C270FC130F}" type="slidenum">
              <a:rPr lang="en-US" smtClean="0"/>
              <a:t>3</a:t>
            </a:fld>
            <a:endParaRPr lang="en-US"/>
          </a:p>
        </p:txBody>
      </p:sp>
    </p:spTree>
    <p:extLst>
      <p:ext uri="{BB962C8B-B14F-4D97-AF65-F5344CB8AC3E}">
        <p14:creationId xmlns:p14="http://schemas.microsoft.com/office/powerpoint/2010/main" val="82301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9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Inclusive teaching guidelines discussion points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This is going to be hard, we expect people to be considerate.</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Misconceptions of obesity.</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We will try to model appropriate behaviors and language.</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If we see any issues, we will reach out to you.  Please talk to us.</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Handout from CRLT, discuss amongst each other and how it relates to this course.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672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922AE3-4E1E-B14C-AFD1-28C270FC130F}" type="slidenum">
              <a:rPr lang="en-US" smtClean="0"/>
              <a:t>13</a:t>
            </a:fld>
            <a:endParaRPr lang="en-US"/>
          </a:p>
        </p:txBody>
      </p:sp>
    </p:spTree>
    <p:extLst>
      <p:ext uri="{BB962C8B-B14F-4D97-AF65-F5344CB8AC3E}">
        <p14:creationId xmlns:p14="http://schemas.microsoft.com/office/powerpoint/2010/main" val="166558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D3BA38C-FF8E-5942-880E-E4B9797AAFD0}"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40181-71CC-104F-9EC5-665215031B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BA38C-FF8E-5942-880E-E4B9797AAFD0}"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BA38C-FF8E-5942-880E-E4B9797AAFD0}"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BA38C-FF8E-5942-880E-E4B9797AAFD0}"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D3BA38C-FF8E-5942-880E-E4B9797AAFD0}"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40181-71CC-104F-9EC5-665215031B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D3BA38C-FF8E-5942-880E-E4B9797AAFD0}" type="datetimeFigureOut">
              <a:rPr lang="en-US" smtClean="0"/>
              <a:t>9/4/17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D3BA38C-FF8E-5942-880E-E4B9797AAFD0}"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40181-71CC-104F-9EC5-665215031B4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BA38C-FF8E-5942-880E-E4B9797AAFD0}" type="datetimeFigureOut">
              <a:rPr lang="en-US" smtClean="0"/>
              <a:t>9/4/17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BA38C-FF8E-5942-880E-E4B9797AAFD0}" type="datetimeFigureOut">
              <a:rPr lang="en-US" smtClean="0"/>
              <a:t>9/4/17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6D3BA38C-FF8E-5942-880E-E4B9797AAFD0}" type="datetimeFigureOut">
              <a:rPr lang="en-US" smtClean="0"/>
              <a:t>9/4/17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3BA38C-FF8E-5942-880E-E4B9797AAFD0}" type="datetimeFigureOut">
              <a:rPr lang="en-US" smtClean="0"/>
              <a:t>9/4/17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AD40181-71CC-104F-9EC5-665215031B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3BA38C-FF8E-5942-880E-E4B9797AAFD0}" type="datetimeFigureOut">
              <a:rPr lang="en-US" smtClean="0"/>
              <a:t>9/4/17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D40181-71CC-104F-9EC5-665215031B4D}" type="slidenum">
              <a:rPr lang="en-US" smtClean="0"/>
              <a:t>‹#›</a:t>
            </a:fld>
            <a:endParaRPr lang="en-US"/>
          </a:p>
        </p:txBody>
      </p:sp>
    </p:spTree>
    <p:extLst>
      <p:ext uri="{BB962C8B-B14F-4D97-AF65-F5344CB8AC3E}">
        <p14:creationId xmlns:p14="http://schemas.microsoft.com/office/powerpoint/2010/main" val="14722241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Public Health 403</a:t>
            </a:r>
            <a:endParaRPr lang="en-US" dirty="0"/>
          </a:p>
        </p:txBody>
      </p:sp>
      <p:sp>
        <p:nvSpPr>
          <p:cNvPr id="3" name="Subtitle 2"/>
          <p:cNvSpPr>
            <a:spLocks noGrp="1"/>
          </p:cNvSpPr>
          <p:nvPr>
            <p:ph type="subTitle" idx="1"/>
          </p:nvPr>
        </p:nvSpPr>
        <p:spPr/>
        <p:txBody>
          <a:bodyPr/>
          <a:lstStyle/>
          <a:p>
            <a:r>
              <a:rPr lang="en-US" dirty="0" smtClean="0"/>
              <a:t>Obesity: From Cells to Society</a:t>
            </a:r>
            <a:endParaRPr lang="en-US" dirty="0"/>
          </a:p>
        </p:txBody>
      </p:sp>
    </p:spTree>
    <p:extLst>
      <p:ext uri="{BB962C8B-B14F-4D97-AF65-F5344CB8AC3E}">
        <p14:creationId xmlns:p14="http://schemas.microsoft.com/office/powerpoint/2010/main" val="33848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said you were most interested 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00" y="2480129"/>
            <a:ext cx="5740400" cy="3987800"/>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Rules</a:t>
            </a:r>
            <a:endParaRPr lang="en-US" dirty="0"/>
          </a:p>
        </p:txBody>
      </p:sp>
      <p:sp>
        <p:nvSpPr>
          <p:cNvPr id="3" name="Content Placeholder 2"/>
          <p:cNvSpPr>
            <a:spLocks noGrp="1"/>
          </p:cNvSpPr>
          <p:nvPr>
            <p:ph idx="1"/>
          </p:nvPr>
        </p:nvSpPr>
        <p:spPr/>
        <p:txBody>
          <a:bodyPr>
            <a:normAutofit/>
          </a:bodyPr>
          <a:lstStyle/>
          <a:p>
            <a:r>
              <a:rPr lang="en-US" sz="2800" dirty="0" smtClean="0"/>
              <a:t>No laptops, phones, tablets, </a:t>
            </a:r>
            <a:r>
              <a:rPr lang="en-US" sz="2800" dirty="0" err="1" smtClean="0"/>
              <a:t>etc</a:t>
            </a:r>
            <a:endParaRPr lang="en-US" sz="2800" dirty="0" smtClean="0"/>
          </a:p>
          <a:p>
            <a:r>
              <a:rPr lang="en-US" sz="2800" dirty="0" smtClean="0"/>
              <a:t>We will provide slides beforehand</a:t>
            </a:r>
          </a:p>
          <a:p>
            <a:r>
              <a:rPr lang="en-US" sz="2800" dirty="0" smtClean="0"/>
              <a:t>Purchase and register an </a:t>
            </a:r>
            <a:r>
              <a:rPr lang="en-US" sz="2800" dirty="0" err="1" smtClean="0"/>
              <a:t>iClicker</a:t>
            </a:r>
            <a:endParaRPr lang="en-US" sz="2800" dirty="0" smtClean="0"/>
          </a:p>
          <a:p>
            <a:pPr lvl="1"/>
            <a:r>
              <a:rPr lang="en-US" sz="2400" dirty="0" smtClean="0"/>
              <a:t>This will be used for participation purposes but </a:t>
            </a:r>
            <a:r>
              <a:rPr lang="en-US" sz="2400" b="1" u="sng" dirty="0" smtClean="0"/>
              <a:t>not</a:t>
            </a:r>
            <a:r>
              <a:rPr lang="en-US" sz="2400" b="1" dirty="0" smtClean="0"/>
              <a:t> </a:t>
            </a:r>
            <a:r>
              <a:rPr lang="en-US" sz="2400" dirty="0" smtClean="0"/>
              <a:t>for grading</a:t>
            </a:r>
            <a:endParaRPr lang="en-US" sz="2400" dirty="0"/>
          </a:p>
        </p:txBody>
      </p:sp>
    </p:spTree>
    <p:extLst>
      <p:ext uri="{BB962C8B-B14F-4D97-AF65-F5344CB8AC3E}">
        <p14:creationId xmlns:p14="http://schemas.microsoft.com/office/powerpoint/2010/main" val="3008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best hockey team in the world?</a:t>
            </a:r>
            <a:endParaRPr lang="en-US" dirty="0"/>
          </a:p>
        </p:txBody>
      </p:sp>
      <p:sp>
        <p:nvSpPr>
          <p:cNvPr id="3" name="Content Placeholder 2"/>
          <p:cNvSpPr>
            <a:spLocks noGrp="1"/>
          </p:cNvSpPr>
          <p:nvPr>
            <p:ph idx="1"/>
          </p:nvPr>
        </p:nvSpPr>
        <p:spPr/>
        <p:txBody>
          <a:bodyPr/>
          <a:lstStyle/>
          <a:p>
            <a:pPr marL="342900" indent="-342900">
              <a:buFont typeface="+mj-lt"/>
              <a:buAutoNum type="alphaUcPeriod"/>
            </a:pPr>
            <a:r>
              <a:rPr lang="en-US" dirty="0" smtClean="0"/>
              <a:t>Detroit Red Wings</a:t>
            </a:r>
          </a:p>
          <a:p>
            <a:pPr marL="342900" indent="-342900">
              <a:buFont typeface="+mj-lt"/>
              <a:buAutoNum type="alphaUcPeriod"/>
            </a:pPr>
            <a:r>
              <a:rPr lang="en-US" dirty="0" smtClean="0"/>
              <a:t>Toronto Maple Leafs</a:t>
            </a:r>
          </a:p>
          <a:p>
            <a:pPr marL="342900" indent="-342900">
              <a:buFont typeface="+mj-lt"/>
              <a:buAutoNum type="alphaUcPeriod"/>
            </a:pPr>
            <a:r>
              <a:rPr lang="en-US" dirty="0" smtClean="0"/>
              <a:t>Montreal </a:t>
            </a:r>
            <a:r>
              <a:rPr lang="en-US" dirty="0" err="1" smtClean="0"/>
              <a:t>Canadiens</a:t>
            </a:r>
            <a:endParaRPr lang="en-US" dirty="0" smtClean="0"/>
          </a:p>
          <a:p>
            <a:pPr marL="342900" indent="-342900">
              <a:buFont typeface="+mj-lt"/>
              <a:buAutoNum type="alphaUcPeriod"/>
            </a:pPr>
            <a:r>
              <a:rPr lang="en-US" dirty="0" smtClean="0"/>
              <a:t>Pittsburgh Penguins</a:t>
            </a:r>
            <a:endParaRPr lang="en-US" dirty="0"/>
          </a:p>
        </p:txBody>
      </p:sp>
    </p:spTree>
    <p:extLst>
      <p:ext uri="{BB962C8B-B14F-4D97-AF65-F5344CB8AC3E}">
        <p14:creationId xmlns:p14="http://schemas.microsoft.com/office/powerpoint/2010/main" val="1087297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Format</a:t>
            </a:r>
            <a:endParaRPr lang="en-US" dirty="0"/>
          </a:p>
        </p:txBody>
      </p:sp>
      <p:sp>
        <p:nvSpPr>
          <p:cNvPr id="3" name="Content Placeholder 2"/>
          <p:cNvSpPr>
            <a:spLocks noGrp="1"/>
          </p:cNvSpPr>
          <p:nvPr>
            <p:ph idx="1"/>
          </p:nvPr>
        </p:nvSpPr>
        <p:spPr/>
        <p:txBody>
          <a:bodyPr>
            <a:normAutofit/>
          </a:bodyPr>
          <a:lstStyle/>
          <a:p>
            <a:r>
              <a:rPr lang="en-US" sz="2400" dirty="0" smtClean="0"/>
              <a:t>2 Lectures per week, often one by me and one by Dr. Bauer</a:t>
            </a:r>
          </a:p>
          <a:p>
            <a:r>
              <a:rPr lang="en-US" sz="2400" dirty="0" smtClean="0"/>
              <a:t>1 Discussion section per week</a:t>
            </a:r>
          </a:p>
          <a:p>
            <a:pPr lvl="1"/>
            <a:r>
              <a:rPr lang="en-US" sz="2000" dirty="0" smtClean="0"/>
              <a:t>Readings </a:t>
            </a:r>
            <a:r>
              <a:rPr lang="en-US" sz="2000" dirty="0" smtClean="0"/>
              <a:t>are posted, read them </a:t>
            </a:r>
            <a:r>
              <a:rPr lang="en-US" sz="2000" b="1" u="sng" dirty="0" smtClean="0"/>
              <a:t>before</a:t>
            </a:r>
            <a:r>
              <a:rPr lang="en-US" sz="2000" b="1" dirty="0" smtClean="0"/>
              <a:t> </a:t>
            </a:r>
            <a:r>
              <a:rPr lang="en-US" sz="2000" dirty="0" smtClean="0"/>
              <a:t>the discussion</a:t>
            </a:r>
            <a:endParaRPr lang="en-US" sz="2000" dirty="0"/>
          </a:p>
        </p:txBody>
      </p:sp>
    </p:spTree>
    <p:extLst>
      <p:ext uri="{BB962C8B-B14F-4D97-AF65-F5344CB8AC3E}">
        <p14:creationId xmlns:p14="http://schemas.microsoft.com/office/powerpoint/2010/main" val="2084624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Week’s Discussion</a:t>
            </a:r>
            <a:endParaRPr lang="en-US" dirty="0"/>
          </a:p>
        </p:txBody>
      </p:sp>
      <p:sp>
        <p:nvSpPr>
          <p:cNvPr id="3" name="Content Placeholder 2"/>
          <p:cNvSpPr>
            <a:spLocks noGrp="1"/>
          </p:cNvSpPr>
          <p:nvPr>
            <p:ph idx="1"/>
          </p:nvPr>
        </p:nvSpPr>
        <p:spPr/>
        <p:txBody>
          <a:bodyPr/>
          <a:lstStyle/>
          <a:p>
            <a:r>
              <a:rPr lang="en-US" dirty="0" smtClean="0"/>
              <a:t>Demonstration of methods for determining body composition</a:t>
            </a:r>
          </a:p>
          <a:p>
            <a:pPr lvl="1"/>
            <a:r>
              <a:rPr lang="en-US" dirty="0" smtClean="0"/>
              <a:t>Read the posted materials before the demonstration</a:t>
            </a:r>
          </a:p>
          <a:p>
            <a:r>
              <a:rPr lang="en-US" dirty="0" smtClean="0"/>
              <a:t>Will meet at the MCRU in the Cardiovascular Center (directions will be posted on Canvas)</a:t>
            </a:r>
          </a:p>
          <a:p>
            <a:r>
              <a:rPr lang="en-US" dirty="0" smtClean="0"/>
              <a:t>If you would like to participate (</a:t>
            </a:r>
            <a:r>
              <a:rPr lang="en-US" i="1" dirty="0" smtClean="0"/>
              <a:t>i.e. </a:t>
            </a:r>
            <a:r>
              <a:rPr lang="en-US" dirty="0" smtClean="0"/>
              <a:t>be assessed) please email me (</a:t>
            </a:r>
            <a:r>
              <a:rPr lang="en-US" dirty="0" err="1" smtClean="0"/>
              <a:t>davebrid@umich.edu</a:t>
            </a:r>
            <a:r>
              <a:rPr lang="en-US" dirty="0" smtClean="0"/>
              <a:t>) by </a:t>
            </a:r>
            <a:r>
              <a:rPr lang="en-US" b="1" dirty="0" smtClean="0"/>
              <a:t>Noon</a:t>
            </a:r>
            <a:r>
              <a:rPr lang="en-US" dirty="0" smtClean="0"/>
              <a:t> on Wednesday</a:t>
            </a:r>
            <a:endParaRPr lang="en-US" dirty="0"/>
          </a:p>
        </p:txBody>
      </p:sp>
    </p:spTree>
    <p:extLst>
      <p:ext uri="{BB962C8B-B14F-4D97-AF65-F5344CB8AC3E}">
        <p14:creationId xmlns:p14="http://schemas.microsoft.com/office/powerpoint/2010/main" val="1077213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you be assessed</a:t>
            </a:r>
            <a:endParaRPr lang="en-US" dirty="0"/>
          </a:p>
        </p:txBody>
      </p:sp>
      <p:sp>
        <p:nvSpPr>
          <p:cNvPr id="3" name="Content Placeholder 2"/>
          <p:cNvSpPr>
            <a:spLocks noGrp="1"/>
          </p:cNvSpPr>
          <p:nvPr>
            <p:ph idx="1"/>
          </p:nvPr>
        </p:nvSpPr>
        <p:spPr/>
        <p:txBody>
          <a:bodyPr/>
          <a:lstStyle/>
          <a:p>
            <a:r>
              <a:rPr lang="en-US" dirty="0" smtClean="0"/>
              <a:t>3 Midterms, noncumulative but will build upon previous concepts (45% total)</a:t>
            </a:r>
          </a:p>
          <a:p>
            <a:r>
              <a:rPr lang="en-US" dirty="0" smtClean="0"/>
              <a:t>Semester-long writing project </a:t>
            </a:r>
            <a:r>
              <a:rPr lang="mr-IN" dirty="0" smtClean="0"/>
              <a:t>–</a:t>
            </a:r>
            <a:r>
              <a:rPr lang="en-US" dirty="0" smtClean="0"/>
              <a:t>details next discussion section (35% total)</a:t>
            </a:r>
          </a:p>
          <a:p>
            <a:r>
              <a:rPr lang="en-US" dirty="0" smtClean="0"/>
              <a:t>Topical news assignment </a:t>
            </a:r>
            <a:r>
              <a:rPr lang="mr-IN" dirty="0" smtClean="0"/>
              <a:t>–</a:t>
            </a:r>
            <a:r>
              <a:rPr lang="en-US" dirty="0" smtClean="0"/>
              <a:t> details next discussion section (10% total)</a:t>
            </a:r>
          </a:p>
          <a:p>
            <a:r>
              <a:rPr lang="en-US" dirty="0" smtClean="0"/>
              <a:t>Participation (10% total)</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9894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Instructional Team</a:t>
            </a:r>
            <a:endParaRPr lang="en-US" dirty="0"/>
          </a:p>
        </p:txBody>
      </p:sp>
      <p:sp>
        <p:nvSpPr>
          <p:cNvPr id="3" name="Content Placeholder 2"/>
          <p:cNvSpPr>
            <a:spLocks noGrp="1"/>
          </p:cNvSpPr>
          <p:nvPr>
            <p:ph idx="1"/>
          </p:nvPr>
        </p:nvSpPr>
        <p:spPr/>
        <p:txBody>
          <a:bodyPr/>
          <a:lstStyle/>
          <a:p>
            <a:r>
              <a:rPr lang="en-US" dirty="0" smtClean="0"/>
              <a:t>Kate Bauer - Instructor</a:t>
            </a:r>
          </a:p>
          <a:p>
            <a:r>
              <a:rPr lang="en-US" dirty="0" smtClean="0"/>
              <a:t>Dave Bridges - Instructor</a:t>
            </a:r>
          </a:p>
          <a:p>
            <a:r>
              <a:rPr lang="en-US" dirty="0" smtClean="0"/>
              <a:t>Samantha Hahn - GSI</a:t>
            </a:r>
            <a:endParaRPr lang="en-US" dirty="0"/>
          </a:p>
        </p:txBody>
      </p:sp>
    </p:spTree>
    <p:extLst>
      <p:ext uri="{BB962C8B-B14F-4D97-AF65-F5344CB8AC3E}">
        <p14:creationId xmlns:p14="http://schemas.microsoft.com/office/powerpoint/2010/main" val="132703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81" y="2557616"/>
            <a:ext cx="5346700" cy="3263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57616"/>
            <a:ext cx="5486400" cy="3695700"/>
          </a:xfrm>
          <a:prstGeom prst="rect">
            <a:avLst/>
          </a:prstGeom>
        </p:spPr>
      </p:pic>
    </p:spTree>
    <p:extLst>
      <p:ext uri="{BB962C8B-B14F-4D97-AF65-F5344CB8AC3E}">
        <p14:creationId xmlns:p14="http://schemas.microsoft.com/office/powerpoint/2010/main" val="29005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231135" y="964691"/>
            <a:ext cx="7729727" cy="1188719"/>
          </a:xfrm>
          <a:prstGeom prst="rect">
            <a:avLst/>
          </a:prstGeom>
          <a:solidFill>
            <a:srgbClr val="FFFFFF"/>
          </a:solidFill>
          <a:ln w="31750" cap="sq" cmpd="sng">
            <a:solidFill>
              <a:srgbClr val="404040"/>
            </a:solidFill>
            <a:prstDash val="solid"/>
            <a:miter lim="800000"/>
            <a:headEnd type="none" w="med" len="med"/>
            <a:tailEnd type="none" w="med" len="med"/>
          </a:ln>
        </p:spPr>
        <p:txBody>
          <a:bodyPr vert="horz" lIns="182867" tIns="182867" rIns="182867" bIns="182867" rtlCol="0" anchor="ctr" anchorCtr="0">
            <a:noAutofit/>
          </a:bodyPr>
          <a:lstStyle/>
          <a:p>
            <a:pPr>
              <a:spcBef>
                <a:spcPts val="0"/>
              </a:spcBef>
              <a:buClr>
                <a:srgbClr val="262626"/>
              </a:buClr>
              <a:buSzPct val="25000"/>
            </a:pPr>
            <a:r>
              <a:rPr lang="en" cap="none">
                <a:latin typeface="Cabin"/>
                <a:ea typeface="Cabin"/>
                <a:cs typeface="Cabin"/>
                <a:sym typeface="Cabin"/>
              </a:rPr>
              <a:t>ICE BREAKER</a:t>
            </a:r>
          </a:p>
        </p:txBody>
      </p:sp>
      <p:sp>
        <p:nvSpPr>
          <p:cNvPr id="163" name="Shape 163"/>
          <p:cNvSpPr txBox="1">
            <a:spLocks noGrp="1"/>
          </p:cNvSpPr>
          <p:nvPr>
            <p:ph type="body" idx="1"/>
          </p:nvPr>
        </p:nvSpPr>
        <p:spPr>
          <a:xfrm>
            <a:off x="2231135" y="2638043"/>
            <a:ext cx="7729727" cy="3101983"/>
          </a:xfrm>
          <a:prstGeom prst="rect">
            <a:avLst/>
          </a:prstGeom>
          <a:noFill/>
          <a:ln>
            <a:noFill/>
          </a:ln>
        </p:spPr>
        <p:txBody>
          <a:bodyPr vert="horz" lIns="91433" tIns="45700" rIns="91433" bIns="45700" rtlCol="0" anchor="t" anchorCtr="0">
            <a:noAutofit/>
          </a:bodyPr>
          <a:lstStyle/>
          <a:p>
            <a:pPr marL="237061" indent="-237061">
              <a:spcBef>
                <a:spcPts val="0"/>
              </a:spcBef>
              <a:buSzPct val="100000"/>
              <a:buFont typeface="Arial"/>
              <a:buChar char="•"/>
            </a:pPr>
            <a:r>
              <a:rPr lang="en" sz="1867">
                <a:solidFill>
                  <a:srgbClr val="262626"/>
                </a:solidFill>
                <a:latin typeface="Cabin"/>
                <a:ea typeface="Cabin"/>
                <a:cs typeface="Cabin"/>
                <a:sym typeface="Cabin"/>
              </a:rPr>
              <a:t>Discuss with the 2-3 people in your area why you are in this class, what you hope to gain from it.</a:t>
            </a:r>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2231135" y="964691"/>
            <a:ext cx="7729727" cy="1188719"/>
          </a:xfrm>
          <a:prstGeom prst="rect">
            <a:avLst/>
          </a:prstGeom>
          <a:solidFill>
            <a:srgbClr val="FFFFFF"/>
          </a:solidFill>
          <a:ln w="31750" cap="sq" cmpd="sng">
            <a:solidFill>
              <a:srgbClr val="404040"/>
            </a:solidFill>
            <a:prstDash val="solid"/>
            <a:miter lim="800000"/>
            <a:headEnd type="none" w="med" len="med"/>
            <a:tailEnd type="none" w="med" len="med"/>
          </a:ln>
        </p:spPr>
        <p:txBody>
          <a:bodyPr vert="horz" lIns="182867" tIns="182867" rIns="182867" bIns="182867" rtlCol="0" anchor="ctr" anchorCtr="0">
            <a:noAutofit/>
          </a:bodyPr>
          <a:lstStyle/>
          <a:p>
            <a:pPr>
              <a:spcBef>
                <a:spcPts val="0"/>
              </a:spcBef>
              <a:buClr>
                <a:srgbClr val="262626"/>
              </a:buClr>
              <a:buSzPct val="25000"/>
            </a:pPr>
            <a:r>
              <a:rPr lang="en" sz="2400" cap="none" dirty="0">
                <a:latin typeface="Cabin"/>
                <a:ea typeface="Cabin"/>
                <a:cs typeface="Cabin"/>
                <a:sym typeface="Cabin"/>
              </a:rPr>
              <a:t>OBESITY AND HOW WE TALK ABOUT IT</a:t>
            </a:r>
          </a:p>
        </p:txBody>
      </p:sp>
      <p:sp>
        <p:nvSpPr>
          <p:cNvPr id="170" name="Shape 170"/>
          <p:cNvSpPr txBox="1">
            <a:spLocks noGrp="1"/>
          </p:cNvSpPr>
          <p:nvPr>
            <p:ph type="body" idx="1"/>
          </p:nvPr>
        </p:nvSpPr>
        <p:spPr>
          <a:xfrm>
            <a:off x="2231200" y="2153401"/>
            <a:ext cx="7729600" cy="4349599"/>
          </a:xfrm>
          <a:prstGeom prst="rect">
            <a:avLst/>
          </a:prstGeom>
        </p:spPr>
        <p:txBody>
          <a:bodyPr vert="horz" lIns="91433" tIns="91433" rIns="91433" bIns="91433" rtlCol="0" anchor="t" anchorCtr="0">
            <a:noAutofit/>
          </a:bodyPr>
          <a:lstStyle/>
          <a:p>
            <a:pPr>
              <a:spcBef>
                <a:spcPts val="0"/>
              </a:spcBef>
              <a:spcAft>
                <a:spcPts val="600"/>
              </a:spcAft>
            </a:pPr>
            <a:r>
              <a:rPr lang="en" sz="2400" dirty="0"/>
              <a:t>Obesity </a:t>
            </a:r>
            <a:r>
              <a:rPr lang="en-US" sz="2400" dirty="0" smtClean="0"/>
              <a:t>can be</a:t>
            </a:r>
            <a:r>
              <a:rPr lang="en" sz="2400" dirty="0" smtClean="0"/>
              <a:t> </a:t>
            </a:r>
            <a:r>
              <a:rPr lang="en" sz="2400" dirty="0"/>
              <a:t>hard to talk about.</a:t>
            </a:r>
          </a:p>
          <a:p>
            <a:pPr lvl="1">
              <a:spcBef>
                <a:spcPts val="0"/>
              </a:spcBef>
              <a:spcAft>
                <a:spcPts val="600"/>
              </a:spcAft>
            </a:pPr>
            <a:r>
              <a:rPr lang="en" sz="1800" dirty="0"/>
              <a:t>Words and perspectives that don’t bother one person, may bother another.</a:t>
            </a:r>
          </a:p>
          <a:p>
            <a:pPr>
              <a:spcBef>
                <a:spcPts val="0"/>
              </a:spcBef>
              <a:spcAft>
                <a:spcPts val="600"/>
              </a:spcAft>
            </a:pPr>
            <a:r>
              <a:rPr lang="en" sz="2400" dirty="0"/>
              <a:t>We expect everyone in this course to come from a place of empathy and consideration.</a:t>
            </a:r>
            <a:r>
              <a:rPr lang="en" sz="2000" dirty="0"/>
              <a:t>	</a:t>
            </a:r>
          </a:p>
          <a:p>
            <a:pPr lvl="1">
              <a:spcBef>
                <a:spcPts val="0"/>
              </a:spcBef>
              <a:spcAft>
                <a:spcPts val="600"/>
              </a:spcAft>
            </a:pPr>
            <a:r>
              <a:rPr lang="en" sz="1800" dirty="0" smtClean="0"/>
              <a:t>We </a:t>
            </a:r>
            <a:r>
              <a:rPr lang="en" sz="1800" dirty="0"/>
              <a:t>won’t all be perfect all the time.</a:t>
            </a:r>
          </a:p>
          <a:p>
            <a:pPr>
              <a:spcBef>
                <a:spcPts val="0"/>
              </a:spcBef>
              <a:spcAft>
                <a:spcPts val="600"/>
              </a:spcAft>
            </a:pPr>
            <a:r>
              <a:rPr lang="en" sz="2400" dirty="0"/>
              <a:t>We will try to model for you sensitive perspectives and language</a:t>
            </a:r>
          </a:p>
          <a:p>
            <a:pPr marL="609585" indent="-304792">
              <a:spcBef>
                <a:spcPts val="0"/>
              </a:spcBef>
              <a:spcAft>
                <a:spcPts val="600"/>
              </a:spcAft>
            </a:pPr>
            <a:r>
              <a:rPr lang="en-US" sz="2000" dirty="0" smtClean="0"/>
              <a:t>Describing individuals with obesity</a:t>
            </a:r>
            <a:endParaRPr lang="en" sz="2000" dirty="0"/>
          </a:p>
          <a:p>
            <a:pPr marL="609585" indent="-304792">
              <a:spcBef>
                <a:spcPts val="0"/>
              </a:spcBef>
              <a:spcAft>
                <a:spcPts val="600"/>
              </a:spcAft>
            </a:pPr>
            <a:r>
              <a:rPr lang="en-US" sz="2000" dirty="0" smtClean="0"/>
              <a:t>Stigmatizing perspectives</a:t>
            </a:r>
            <a:endParaRPr lang="en" sz="2000" dirty="0"/>
          </a:p>
          <a:p>
            <a:pPr>
              <a:spcBef>
                <a:spcPts val="0"/>
              </a:spcBef>
              <a:spcAft>
                <a:spcPts val="600"/>
              </a:spcAft>
            </a:pPr>
            <a:r>
              <a:rPr lang="en" sz="2400" dirty="0"/>
              <a:t>If we see any issues, we will reach out to you</a:t>
            </a:r>
          </a:p>
          <a:p>
            <a:pPr>
              <a:spcBef>
                <a:spcPts val="0"/>
              </a:spcBef>
              <a:spcAft>
                <a:spcPts val="600"/>
              </a:spcAft>
            </a:pPr>
            <a:r>
              <a:rPr lang="en" sz="2400" dirty="0"/>
              <a:t>Please share with us</a:t>
            </a:r>
          </a:p>
          <a:p>
            <a:pPr>
              <a:spcBef>
                <a:spcPts val="0"/>
              </a:spcBef>
              <a:spcAft>
                <a:spcPts val="600"/>
              </a:spcAft>
              <a:buNone/>
            </a:pPr>
            <a:r>
              <a:rPr lang="en" dirty="0"/>
              <a:t>		</a:t>
            </a:r>
          </a:p>
          <a:p>
            <a:pPr>
              <a:spcBef>
                <a:spcPts val="0"/>
              </a:spcBef>
              <a:spcAft>
                <a:spcPts val="600"/>
              </a:spcAft>
              <a:buNone/>
            </a:pPr>
            <a:endParaRPr dirty="0"/>
          </a:p>
          <a:p>
            <a:pPr>
              <a:spcBef>
                <a:spcPts val="0"/>
              </a:spcBef>
              <a:buNone/>
            </a:pPr>
            <a:endParaRPr dirty="0"/>
          </a:p>
          <a:p>
            <a:pPr>
              <a:spcBef>
                <a:spcPts val="0"/>
              </a:spcBef>
              <a:buNone/>
            </a:pPr>
            <a:endParaRPr dirty="0"/>
          </a:p>
        </p:txBody>
      </p:sp>
    </p:spTree>
    <p:extLst>
      <p:ext uri="{BB962C8B-B14F-4D97-AF65-F5344CB8AC3E}">
        <p14:creationId xmlns:p14="http://schemas.microsoft.com/office/powerpoint/2010/main" val="11078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class discussions</a:t>
            </a:r>
            <a:endParaRPr lang="en-US" dirty="0"/>
          </a:p>
        </p:txBody>
      </p:sp>
      <p:sp>
        <p:nvSpPr>
          <p:cNvPr id="3" name="Content Placeholder 2"/>
          <p:cNvSpPr>
            <a:spLocks noGrp="1"/>
          </p:cNvSpPr>
          <p:nvPr>
            <p:ph idx="1"/>
          </p:nvPr>
        </p:nvSpPr>
        <p:spPr>
          <a:xfrm>
            <a:off x="2231136" y="2401561"/>
            <a:ext cx="7729728" cy="3920411"/>
          </a:xfrm>
        </p:spPr>
        <p:txBody>
          <a:bodyPr>
            <a:normAutofit/>
          </a:bodyPr>
          <a:lstStyle/>
          <a:p>
            <a:pPr lvl="0">
              <a:spcAft>
                <a:spcPts val="600"/>
              </a:spcAft>
            </a:pPr>
            <a:r>
              <a:rPr lang="en-US" b="1" dirty="0"/>
              <a:t>Be aware of how much you are contributing to in-class discussions.</a:t>
            </a:r>
            <a:r>
              <a:rPr lang="en-US" dirty="0"/>
              <a:t> Try not to silence yourself out of concern for what others will think about what you say. If you have an idea, don’t wait for someone else to say it; say it yourself. If you tend to contribute often, give others the opportunity to speak.</a:t>
            </a:r>
          </a:p>
          <a:p>
            <a:pPr lvl="0">
              <a:spcAft>
                <a:spcPts val="600"/>
              </a:spcAft>
            </a:pPr>
            <a:r>
              <a:rPr lang="en-US" b="1" dirty="0"/>
              <a:t>Listen respectfully. </a:t>
            </a:r>
            <a:r>
              <a:rPr lang="en-US" dirty="0"/>
              <a:t>Don’t interrupt, engage in private conversations, or turn to technology while others are speaking. Use attentive, courteous body language. Comments that you make should reflect that you’ve paid attention to the previous speakers’ contributions.</a:t>
            </a:r>
          </a:p>
          <a:p>
            <a:pPr lvl="0">
              <a:spcAft>
                <a:spcPts val="600"/>
              </a:spcAft>
            </a:pPr>
            <a:r>
              <a:rPr lang="en-US" b="1" dirty="0"/>
              <a:t>Take pair work or small group work seriously.</a:t>
            </a:r>
            <a:r>
              <a:rPr lang="en-US" dirty="0"/>
              <a:t> Remember that your peers’ learning partly depends upon your engagement</a:t>
            </a:r>
            <a:r>
              <a:rPr lang="en-US" dirty="0" smtClean="0"/>
              <a:t>.</a:t>
            </a:r>
            <a:endParaRPr lang="en-US" dirty="0"/>
          </a:p>
        </p:txBody>
      </p:sp>
    </p:spTree>
    <p:extLst>
      <p:ext uri="{BB962C8B-B14F-4D97-AF65-F5344CB8AC3E}">
        <p14:creationId xmlns:p14="http://schemas.microsoft.com/office/powerpoint/2010/main" val="127964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class discussions</a:t>
            </a:r>
            <a:endParaRPr lang="en-US" dirty="0"/>
          </a:p>
        </p:txBody>
      </p:sp>
      <p:sp>
        <p:nvSpPr>
          <p:cNvPr id="3" name="Content Placeholder 2"/>
          <p:cNvSpPr>
            <a:spLocks noGrp="1"/>
          </p:cNvSpPr>
          <p:nvPr>
            <p:ph idx="1"/>
          </p:nvPr>
        </p:nvSpPr>
        <p:spPr>
          <a:xfrm>
            <a:off x="2231136" y="2370031"/>
            <a:ext cx="7729728" cy="3841584"/>
          </a:xfrm>
        </p:spPr>
        <p:txBody>
          <a:bodyPr>
            <a:normAutofit lnSpcReduction="10000"/>
          </a:bodyPr>
          <a:lstStyle/>
          <a:p>
            <a:pPr lvl="0">
              <a:spcAft>
                <a:spcPts val="600"/>
              </a:spcAft>
            </a:pPr>
            <a:r>
              <a:rPr lang="en-US" b="1" dirty="0"/>
              <a:t>Support your statements.</a:t>
            </a:r>
            <a:r>
              <a:rPr lang="en-US" dirty="0"/>
              <a:t> Use evidence and provide a rationale for your points.</a:t>
            </a:r>
          </a:p>
          <a:p>
            <a:pPr lvl="0">
              <a:spcAft>
                <a:spcPts val="600"/>
              </a:spcAft>
            </a:pPr>
            <a:r>
              <a:rPr lang="en-US" b="1" dirty="0"/>
              <a:t>Understand that there are different approaches to solving problems.</a:t>
            </a:r>
            <a:r>
              <a:rPr lang="en-US" dirty="0"/>
              <a:t> If you are uncertain about someone else’s approach, ask a question to explore areas of uncertainty. Listen respectfully to how and why the approach could work.</a:t>
            </a:r>
          </a:p>
          <a:p>
            <a:pPr lvl="0">
              <a:spcAft>
                <a:spcPts val="600"/>
              </a:spcAft>
            </a:pPr>
            <a:r>
              <a:rPr lang="en-US" b="1" dirty="0"/>
              <a:t>Respect others’ right to hold opinions and beliefs that differ from your own.</a:t>
            </a:r>
            <a:r>
              <a:rPr lang="en-US" dirty="0"/>
              <a:t> Be open to hearing their perspectives. Be open to changing your perspectives based on what you learn from others. Be okay with disagreement. </a:t>
            </a:r>
          </a:p>
          <a:p>
            <a:pPr lvl="0">
              <a:spcAft>
                <a:spcPts val="600"/>
              </a:spcAft>
            </a:pPr>
            <a:r>
              <a:rPr lang="en-US" b="1" dirty="0"/>
              <a:t>Make an effort to get to know other students.</a:t>
            </a:r>
            <a:r>
              <a:rPr lang="en-US" dirty="0"/>
              <a:t> Introduce yourself to students sitting near you. Refer to classmates by name and make eye contact with other students. </a:t>
            </a:r>
          </a:p>
          <a:p>
            <a:endParaRPr lang="en-US" dirty="0"/>
          </a:p>
        </p:txBody>
      </p:sp>
    </p:spTree>
    <p:extLst>
      <p:ext uri="{BB962C8B-B14F-4D97-AF65-F5344CB8AC3E}">
        <p14:creationId xmlns:p14="http://schemas.microsoft.com/office/powerpoint/2010/main" val="70109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about effective engagement</a:t>
            </a:r>
            <a:endParaRPr lang="en-US" dirty="0"/>
          </a:p>
        </p:txBody>
      </p:sp>
      <p:sp>
        <p:nvSpPr>
          <p:cNvPr id="3" name="Content Placeholder 2"/>
          <p:cNvSpPr>
            <a:spLocks noGrp="1"/>
          </p:cNvSpPr>
          <p:nvPr>
            <p:ph idx="1"/>
          </p:nvPr>
        </p:nvSpPr>
        <p:spPr/>
        <p:txBody>
          <a:bodyPr/>
          <a:lstStyle/>
          <a:p>
            <a:r>
              <a:rPr lang="en-US" dirty="0" smtClean="0"/>
              <a:t>Discussions are helpful</a:t>
            </a:r>
          </a:p>
          <a:p>
            <a:pPr lvl="1"/>
            <a:r>
              <a:rPr lang="en-US" dirty="0" smtClean="0"/>
              <a:t>Not helpful to have students lead discussions</a:t>
            </a:r>
          </a:p>
          <a:p>
            <a:pPr lvl="1"/>
            <a:r>
              <a:rPr lang="en-US" dirty="0" smtClean="0"/>
              <a:t>Helpful to have students lead with structured questions</a:t>
            </a:r>
          </a:p>
          <a:p>
            <a:pPr lvl="1"/>
            <a:r>
              <a:rPr lang="en-US" dirty="0" smtClean="0"/>
              <a:t>Helpful to be able to teach others about concepts</a:t>
            </a:r>
          </a:p>
          <a:p>
            <a:r>
              <a:rPr lang="en-US" dirty="0" smtClean="0"/>
              <a:t>Discussions on topics like race and gender are difficult, but worthwhile</a:t>
            </a:r>
          </a:p>
          <a:p>
            <a:r>
              <a:rPr lang="en-US" dirty="0" smtClean="0"/>
              <a:t>Discussions about concepts that people can have varying subjective viewpoints on are useful </a:t>
            </a:r>
            <a:r>
              <a:rPr lang="en-US" smtClean="0"/>
              <a:t>and interesting</a:t>
            </a:r>
            <a:endParaRPr lang="en-US" dirty="0"/>
          </a:p>
        </p:txBody>
      </p:sp>
    </p:spTree>
    <p:extLst>
      <p:ext uri="{BB962C8B-B14F-4D97-AF65-F5344CB8AC3E}">
        <p14:creationId xmlns:p14="http://schemas.microsoft.com/office/powerpoint/2010/main" val="1466782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Course</a:t>
            </a:r>
            <a:endParaRPr lang="en-US" dirty="0"/>
          </a:p>
        </p:txBody>
      </p:sp>
      <p:sp>
        <p:nvSpPr>
          <p:cNvPr id="3" name="Content Placeholder 2"/>
          <p:cNvSpPr>
            <a:spLocks noGrp="1"/>
          </p:cNvSpPr>
          <p:nvPr>
            <p:ph idx="1"/>
          </p:nvPr>
        </p:nvSpPr>
        <p:spPr/>
        <p:txBody>
          <a:bodyPr>
            <a:normAutofit/>
          </a:bodyPr>
          <a:lstStyle/>
          <a:p>
            <a:r>
              <a:rPr lang="en-US" sz="2800" dirty="0" smtClean="0"/>
              <a:t>Three main topics</a:t>
            </a:r>
          </a:p>
          <a:p>
            <a:pPr lvl="1"/>
            <a:r>
              <a:rPr lang="en-US" sz="2400" dirty="0" smtClean="0"/>
              <a:t>Causes and trends in obesity</a:t>
            </a:r>
          </a:p>
          <a:p>
            <a:pPr lvl="1"/>
            <a:r>
              <a:rPr lang="en-US" sz="2400" dirty="0" smtClean="0"/>
              <a:t>Related chronic health outcomes</a:t>
            </a:r>
          </a:p>
          <a:p>
            <a:pPr lvl="1"/>
            <a:r>
              <a:rPr lang="en-US" sz="2400" dirty="0" smtClean="0"/>
              <a:t>Interventions and policy approaches</a:t>
            </a:r>
            <a:endParaRPr lang="en-US" sz="2400" dirty="0"/>
          </a:p>
        </p:txBody>
      </p:sp>
    </p:spTree>
    <p:extLst>
      <p:ext uri="{BB962C8B-B14F-4D97-AF65-F5344CB8AC3E}">
        <p14:creationId xmlns:p14="http://schemas.microsoft.com/office/powerpoint/2010/main" val="77152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41</TotalTime>
  <Words>684</Words>
  <Application>Microsoft Macintosh PowerPoint</Application>
  <PresentationFormat>Widescreen</PresentationFormat>
  <Paragraphs>79</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Cabin</vt:lpstr>
      <vt:lpstr>Calibri</vt:lpstr>
      <vt:lpstr>Gill Sans MT</vt:lpstr>
      <vt:lpstr>Mangal</vt:lpstr>
      <vt:lpstr>Parcel</vt:lpstr>
      <vt:lpstr>Welcome to Public Health 403</vt:lpstr>
      <vt:lpstr>Your Instructional Team</vt:lpstr>
      <vt:lpstr>Who are you?</vt:lpstr>
      <vt:lpstr>ICE BREAKER</vt:lpstr>
      <vt:lpstr>OBESITY AND HOW WE TALK ABOUT IT</vt:lpstr>
      <vt:lpstr>Guidelines for class discussions</vt:lpstr>
      <vt:lpstr>Guidelines for class discussions</vt:lpstr>
      <vt:lpstr>Lessons learned about effective engagement</vt:lpstr>
      <vt:lpstr>This Course</vt:lpstr>
      <vt:lpstr>What you said you were most interested in</vt:lpstr>
      <vt:lpstr>Class Rules</vt:lpstr>
      <vt:lpstr>What is the best hockey team in the world?</vt:lpstr>
      <vt:lpstr>Class Format</vt:lpstr>
      <vt:lpstr>This Week’s Discussion</vt:lpstr>
      <vt:lpstr>How will you be assessed</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Public Health 403</dc:title>
  <dc:creator>Dave Bridges</dc:creator>
  <cp:lastModifiedBy>Dave Bridges</cp:lastModifiedBy>
  <cp:revision>22</cp:revision>
  <dcterms:created xsi:type="dcterms:W3CDTF">2017-08-30T23:46:17Z</dcterms:created>
  <dcterms:modified xsi:type="dcterms:W3CDTF">2017-09-04T12:43:22Z</dcterms:modified>
</cp:coreProperties>
</file>