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322" r:id="rId2"/>
    <p:sldId id="258" r:id="rId3"/>
    <p:sldId id="259" r:id="rId4"/>
    <p:sldId id="296" r:id="rId5"/>
    <p:sldId id="261" r:id="rId6"/>
    <p:sldId id="262" r:id="rId7"/>
    <p:sldId id="274" r:id="rId8"/>
    <p:sldId id="263" r:id="rId9"/>
    <p:sldId id="264" r:id="rId10"/>
    <p:sldId id="265" r:id="rId11"/>
    <p:sldId id="275" r:id="rId12"/>
    <p:sldId id="266" r:id="rId13"/>
    <p:sldId id="320" r:id="rId14"/>
    <p:sldId id="321" r:id="rId15"/>
    <p:sldId id="297" r:id="rId16"/>
    <p:sldId id="292" r:id="rId17"/>
    <p:sldId id="278" r:id="rId18"/>
    <p:sldId id="272" r:id="rId19"/>
    <p:sldId id="268" r:id="rId20"/>
    <p:sldId id="299" r:id="rId21"/>
    <p:sldId id="279" r:id="rId22"/>
    <p:sldId id="269" r:id="rId23"/>
    <p:sldId id="280" r:id="rId24"/>
    <p:sldId id="270" r:id="rId25"/>
    <p:sldId id="271" r:id="rId26"/>
    <p:sldId id="273" r:id="rId27"/>
    <p:sldId id="281" r:id="rId28"/>
    <p:sldId id="282" r:id="rId29"/>
    <p:sldId id="293" r:id="rId30"/>
    <p:sldId id="315" r:id="rId31"/>
    <p:sldId id="305" r:id="rId32"/>
    <p:sldId id="285" r:id="rId33"/>
    <p:sldId id="304" r:id="rId34"/>
    <p:sldId id="291" r:id="rId35"/>
    <p:sldId id="286" r:id="rId36"/>
    <p:sldId id="287" r:id="rId37"/>
    <p:sldId id="308" r:id="rId38"/>
    <p:sldId id="294" r:id="rId39"/>
    <p:sldId id="290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6235" autoAdjust="0"/>
  </p:normalViewPr>
  <p:slideViewPr>
    <p:cSldViewPr snapToGrid="0" snapToObjects="1">
      <p:cViewPr varScale="1">
        <p:scale>
          <a:sx n="84" d="100"/>
          <a:sy n="84" d="100"/>
        </p:scale>
        <p:origin x="244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CF498E-F5A3-9A41-BC36-365ACBB6EBD2}" type="datetimeFigureOut">
              <a:rPr lang="en-US" smtClean="0"/>
              <a:t>9/18/16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FC1E3-CAA3-644C-BA25-FE189A598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959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FE3DA-DCC2-AE41-B897-E7900B854E6F}" type="datetimeFigureOut">
              <a:rPr lang="en-US" smtClean="0"/>
              <a:t>9/18/16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8DFAA-E5D2-BA41-BCD3-DF74B50F5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495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8DFAA-E5D2-BA41-BCD3-DF74B50F5C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143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64C6E-A542-314D-8E28-68C8139BAC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45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64C6E-A542-314D-8E28-68C8139BAC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45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64C6E-A542-314D-8E28-68C8139BAC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45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64C6E-A542-314D-8E28-68C8139BAC7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455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8DFAA-E5D2-BA41-BCD3-DF74B50F5C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924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F43EA05-5AEF-B843-8817-2E1928596FE7}" type="datetime1">
              <a:rPr lang="en-US" b="0"/>
              <a:pPr/>
              <a:t>9/18/16</a:t>
            </a:fld>
            <a:endParaRPr lang="en-US" b="0"/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/>
              <a:t>EHS630 Fall 07 GONG</a:t>
            </a:r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028C14E-6561-CF44-97E1-01A2F00A4A0D}" type="slidenum">
              <a:rPr lang="en-US" b="0"/>
              <a:pPr/>
              <a:t>17</a:t>
            </a:fld>
            <a:endParaRPr lang="en-US" b="0"/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64C6E-A542-314D-8E28-68C8139BAC7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455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64C6E-A542-314D-8E28-68C8139BAC7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455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64C6E-A542-314D-8E28-68C8139BAC7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455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Numbers in this figure do not match up to my reactions </a:t>
            </a:r>
            <a:r>
              <a:rPr lang="en-US" baseline="0" dirty="0" smtClean="0"/>
              <a:t> numbers in the slides.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64C6E-A542-314D-8E28-68C8139BAC7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37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E9726-0173-554A-9FBC-3282FFB15F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045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64C6E-A542-314D-8E28-68C8139BAC7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565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64C6E-A542-314D-8E28-68C8139BAC7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565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64C6E-A542-314D-8E28-68C8139BAC7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565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64C6E-A542-314D-8E28-68C8139BAC7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612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64C6E-A542-314D-8E28-68C8139BAC7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612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5395FAF-E694-0943-8DED-B4AF4AC7637D}" type="slidenum">
              <a:rPr lang="en-US" b="0"/>
              <a:pPr/>
              <a:t>32</a:t>
            </a:fld>
            <a:endParaRPr lang="en-US" b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7497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64C6E-A542-314D-8E28-68C8139BAC7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786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64C6E-A542-314D-8E28-68C8139BAC7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862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64C6E-A542-314D-8E28-68C8139BAC7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862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63E7733-118F-5D4D-9933-78BB98635E4F}" type="slidenum">
              <a:rPr lang="en-US" b="0"/>
              <a:pPr/>
              <a:t>39</a:t>
            </a:fld>
            <a:endParaRPr lang="en-US" b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031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8DFAA-E5D2-BA41-BCD3-DF74B50F5C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7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64C6E-A542-314D-8E28-68C8139BAC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32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64C6E-A542-314D-8E28-68C8139BAC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32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F43EA05-5AEF-B843-8817-2E1928596FE7}" type="datetime1">
              <a:rPr lang="en-US" b="0"/>
              <a:pPr/>
              <a:t>9/18/16</a:t>
            </a:fld>
            <a:endParaRPr lang="en-US" b="0"/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/>
              <a:t>EHS630 Fall 07 GONG</a:t>
            </a:r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028C14E-6561-CF44-97E1-01A2F00A4A0D}" type="slidenum">
              <a:rPr lang="en-US" b="0"/>
              <a:pPr/>
              <a:t>8</a:t>
            </a:fld>
            <a:endParaRPr lang="en-US" b="0"/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64C6E-A542-314D-8E28-68C8139BAC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45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u="sng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64C6E-A542-314D-8E28-68C8139BAC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45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64C6E-A542-314D-8E28-68C8139BAC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45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FC7F-AB33-FF43-97C5-12D7FDE7C125}" type="datetime1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5324-FD4A-3244-A093-ED1D596F2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3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2183B-C813-AF45-8E4B-703AD3966EC0}" type="datetime1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5324-FD4A-3244-A093-ED1D596F2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90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2CB53-1318-1844-9C93-5F91269D1573}" type="datetime1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5324-FD4A-3244-A093-ED1D596F2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98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85826-D83D-624D-99C2-C37C5D1D801E}" type="datetime1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5324-FD4A-3244-A093-ED1D596F2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92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704F-BA64-E34A-B849-A22EBFF037CC}" type="datetime1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5324-FD4A-3244-A093-ED1D596F2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20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35F8C-D9E7-3B48-BD83-532B8253371A}" type="datetime1">
              <a:rPr lang="en-US" smtClean="0"/>
              <a:t>9/18/16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5324-FD4A-3244-A093-ED1D596F2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91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BC7CF-8856-5A46-82E0-D0084E98B817}" type="datetime1">
              <a:rPr lang="en-US" smtClean="0"/>
              <a:t>9/18/16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5324-FD4A-3244-A093-ED1D596F2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61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0CBA-240D-E34B-A75F-7497C718CEA2}" type="datetime1">
              <a:rPr lang="en-US" smtClean="0"/>
              <a:t>9/18/16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5324-FD4A-3244-A093-ED1D596F2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79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B43C3-606A-1B4F-81AC-BE6A211ED4A0}" type="datetime1">
              <a:rPr lang="en-US" smtClean="0"/>
              <a:t>9/18/16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5324-FD4A-3244-A093-ED1D596F2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82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1FD2-EA02-2F45-8872-17537B4E36F3}" type="datetime1">
              <a:rPr lang="en-US" smtClean="0"/>
              <a:t>9/18/16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5324-FD4A-3244-A093-ED1D596F2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08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A9B44-75D4-F840-BEB2-DB77AE392C72}" type="datetime1">
              <a:rPr lang="en-US" smtClean="0"/>
              <a:t>9/18/16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5324-FD4A-3244-A093-ED1D596F2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9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2777C-7FB0-AF45-AD91-610B9569174A}" type="datetime1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B5324-FD4A-3244-A093-ED1D596F2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22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95403"/>
            <a:ext cx="8229600" cy="516094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HW 2 is posted</a:t>
            </a:r>
          </a:p>
          <a:p>
            <a:pPr lvl="1"/>
            <a:r>
              <a:rPr lang="en-US" dirty="0" smtClean="0"/>
              <a:t>Please read the directions VERY carefully</a:t>
            </a:r>
          </a:p>
          <a:p>
            <a:endParaRPr lang="en-US" dirty="0"/>
          </a:p>
          <a:p>
            <a:r>
              <a:rPr lang="en-US" dirty="0" smtClean="0"/>
              <a:t>Review questions for exam are posted</a:t>
            </a:r>
          </a:p>
          <a:p>
            <a:pPr lvl="1"/>
            <a:r>
              <a:rPr lang="en-US" dirty="0" smtClean="0"/>
              <a:t>Submit via canvas by October 11</a:t>
            </a:r>
          </a:p>
          <a:p>
            <a:pPr lvl="1"/>
            <a:endParaRPr lang="en-US" dirty="0"/>
          </a:p>
          <a:p>
            <a:r>
              <a:rPr lang="en-US" dirty="0" smtClean="0"/>
              <a:t>Seats open for Friday’s speaker series for NUTR 600</a:t>
            </a:r>
          </a:p>
          <a:p>
            <a:pPr lvl="1"/>
            <a:r>
              <a:rPr lang="en-US" dirty="0" smtClean="0"/>
              <a:t>Sustainable foods of past, present, and future: </a:t>
            </a:r>
            <a:r>
              <a:rPr lang="en-US" b="1" dirty="0" smtClean="0"/>
              <a:t>BUGS</a:t>
            </a:r>
            <a:r>
              <a:rPr lang="en-US" dirty="0" smtClean="0"/>
              <a:t>, Bacon, and Breast Milk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5324-FD4A-3244-A093-ED1D596F2A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6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Glycolysis (glucose)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 smtClean="0"/>
              <a:t>Reaction 3 (energy consuming: 1 ATP):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b="1" u="sng" dirty="0"/>
          </a:p>
          <a:p>
            <a:r>
              <a:rPr lang="en-US" dirty="0" smtClean="0"/>
              <a:t>Regulatory step</a:t>
            </a:r>
          </a:p>
          <a:p>
            <a:pPr lvl="1"/>
            <a:r>
              <a:rPr lang="en-US" dirty="0" smtClean="0"/>
              <a:t>Rate limiting step of glycolysis</a:t>
            </a:r>
          </a:p>
          <a:p>
            <a:pPr lvl="1"/>
            <a:r>
              <a:rPr lang="en-US" dirty="0" smtClean="0"/>
              <a:t>ATP is a negative modulator</a:t>
            </a:r>
          </a:p>
          <a:p>
            <a:pPr lvl="1"/>
            <a:r>
              <a:rPr lang="en-US" dirty="0" smtClean="0"/>
              <a:t>product not used in other metabolic paths</a:t>
            </a:r>
          </a:p>
          <a:p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4102764" y="2935538"/>
            <a:ext cx="935604" cy="38656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91808" y="2793151"/>
            <a:ext cx="43106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Fructose 1,6 </a:t>
            </a:r>
            <a:r>
              <a:rPr lang="en-US" sz="3200" dirty="0" err="1" smtClean="0"/>
              <a:t>bis</a:t>
            </a:r>
            <a:r>
              <a:rPr lang="en-US" sz="3200" dirty="0" smtClean="0"/>
              <a:t>-Phosphate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972834" y="2362142"/>
            <a:ext cx="3867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rgbClr val="FF0000"/>
                </a:solidFill>
              </a:rPr>
              <a:t>Phosphofructokinase</a:t>
            </a:r>
            <a:endParaRPr lang="en-US" sz="2800" b="1" u="sng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6576" y="2782011"/>
            <a:ext cx="431065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Fructose 6-Phosphate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3700298" y="3691514"/>
            <a:ext cx="788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ATP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16" name="Curved Down Arrow 15"/>
          <p:cNvSpPr/>
          <p:nvPr/>
        </p:nvSpPr>
        <p:spPr>
          <a:xfrm>
            <a:off x="4156678" y="3322099"/>
            <a:ext cx="831620" cy="400775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10419" y="3698144"/>
            <a:ext cx="788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ADP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5324-FD4A-3244-A093-ED1D596F2A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2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6576" y="3326265"/>
            <a:ext cx="43106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Fructose 1,6 </a:t>
            </a:r>
            <a:r>
              <a:rPr lang="en-US" sz="3200" dirty="0" err="1" smtClean="0"/>
              <a:t>bis</a:t>
            </a:r>
            <a:r>
              <a:rPr lang="en-US" sz="3200" dirty="0" smtClean="0"/>
              <a:t>-Phosphate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Glycolysis (glucose)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Reaction 4: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 rot="19605840">
            <a:off x="3289465" y="3198707"/>
            <a:ext cx="1105581" cy="38656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96601" y="2882926"/>
            <a:ext cx="4463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Glyceraldehyde 3-Phosphate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1979524" y="2937561"/>
            <a:ext cx="243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FF0000"/>
                </a:solidFill>
              </a:rPr>
              <a:t>Aldolase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 rot="1536015">
            <a:off x="3303203" y="3811673"/>
            <a:ext cx="1105581" cy="38656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07135" y="3767338"/>
            <a:ext cx="48715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Dihydroxyacetone</a:t>
            </a:r>
            <a:r>
              <a:rPr lang="en-US" sz="2800" dirty="0" smtClean="0"/>
              <a:t> phosphate (DHAP)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5324-FD4A-3244-A093-ED1D596F2A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1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Glycolysis (glucose)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696" y="1600200"/>
            <a:ext cx="9007303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Reaction 5: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b="1" u="sng" dirty="0" smtClean="0"/>
              <a:t>Reaction 6 (energy producing in aerobic conditions: NADH)</a:t>
            </a:r>
            <a:r>
              <a:rPr lang="en-US" b="1" u="sng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46817" y="2088231"/>
            <a:ext cx="3307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0000"/>
                </a:solidFill>
              </a:rPr>
              <a:t>Triosephosphate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isomerase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027126" y="4928732"/>
            <a:ext cx="2499045" cy="38656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40182" y="2185165"/>
            <a:ext cx="2760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Glyceraldehyde </a:t>
            </a:r>
          </a:p>
          <a:p>
            <a:r>
              <a:rPr lang="en-US" sz="2800" dirty="0" smtClean="0"/>
              <a:t>3-Phosphate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2218675" y="4360083"/>
            <a:ext cx="39676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Glyceraldehyde 3-Phosphate dehydrogenase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2369831"/>
            <a:ext cx="408658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DHAP</a:t>
            </a:r>
            <a:endParaRPr lang="en-US" sz="3200" dirty="0"/>
          </a:p>
        </p:txBody>
      </p:sp>
      <p:sp>
        <p:nvSpPr>
          <p:cNvPr id="7" name="Left-Right Arrow 6"/>
          <p:cNvSpPr/>
          <p:nvPr/>
        </p:nvSpPr>
        <p:spPr>
          <a:xfrm>
            <a:off x="3011049" y="2561379"/>
            <a:ext cx="2595628" cy="312853"/>
          </a:xfrm>
          <a:prstGeom prst="leftRight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967010" y="2088231"/>
            <a:ext cx="2719790" cy="1147975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36697" y="4662003"/>
            <a:ext cx="2760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Two Glyceraldehyde </a:t>
            </a:r>
          </a:p>
          <a:p>
            <a:pPr algn="ctr"/>
            <a:r>
              <a:rPr lang="en-US" sz="2400" dirty="0" smtClean="0"/>
              <a:t>3-Phosphate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192617" y="4547262"/>
            <a:ext cx="3250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Two</a:t>
            </a:r>
          </a:p>
          <a:p>
            <a:pPr algn="ctr"/>
            <a:r>
              <a:rPr lang="en-US" sz="2400" dirty="0" smtClean="0"/>
              <a:t>1,3 </a:t>
            </a:r>
            <a:r>
              <a:rPr lang="en-US" sz="2400" dirty="0" err="1" smtClean="0"/>
              <a:t>bis</a:t>
            </a:r>
            <a:r>
              <a:rPr lang="en-US" sz="2400" dirty="0" smtClean="0"/>
              <a:t>-P-</a:t>
            </a:r>
            <a:r>
              <a:rPr lang="en-US" sz="2400" dirty="0" err="1" smtClean="0"/>
              <a:t>glycerate</a:t>
            </a:r>
            <a:endParaRPr lang="en-US" sz="2400" dirty="0"/>
          </a:p>
        </p:txBody>
      </p:sp>
      <p:sp>
        <p:nvSpPr>
          <p:cNvPr id="18" name="Curved Down Arrow 17"/>
          <p:cNvSpPr/>
          <p:nvPr/>
        </p:nvSpPr>
        <p:spPr>
          <a:xfrm>
            <a:off x="4507216" y="5351125"/>
            <a:ext cx="831620" cy="400775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73175" y="5705863"/>
            <a:ext cx="856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NAD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897085" y="5705817"/>
            <a:ext cx="124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NADH </a:t>
            </a:r>
            <a:endParaRPr lang="en-US" b="1" dirty="0"/>
          </a:p>
        </p:txBody>
      </p:sp>
      <p:sp>
        <p:nvSpPr>
          <p:cNvPr id="21" name="Curved Down Arrow 20"/>
          <p:cNvSpPr/>
          <p:nvPr/>
        </p:nvSpPr>
        <p:spPr>
          <a:xfrm>
            <a:off x="2696932" y="5277257"/>
            <a:ext cx="831620" cy="400775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68887" y="5627838"/>
            <a:ext cx="856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</a:t>
            </a:r>
            <a:r>
              <a:rPr lang="en-US" b="1" baseline="-25000" dirty="0" smtClean="0"/>
              <a:t>i</a:t>
            </a:r>
            <a:endParaRPr lang="en-US" b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5324-FD4A-3244-A093-ED1D596F2ACD}" type="slidenum">
              <a:rPr lang="en-US" smtClean="0"/>
              <a:t>12</a:t>
            </a:fld>
            <a:endParaRPr lang="en-US"/>
          </a:p>
        </p:txBody>
      </p:sp>
      <p:sp>
        <p:nvSpPr>
          <p:cNvPr id="23" name="Bent-Up Arrow 22"/>
          <p:cNvSpPr/>
          <p:nvPr/>
        </p:nvSpPr>
        <p:spPr>
          <a:xfrm rot="5400000">
            <a:off x="5168543" y="6169243"/>
            <a:ext cx="595312" cy="509156"/>
          </a:xfrm>
          <a:prstGeom prst="bentUpArrow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338836" y="6019349"/>
            <a:ext cx="3250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ETC to produce ATP in aerobic conditions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8191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3" grpId="0" animBg="1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Glycolysis (glucose)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Reaction </a:t>
            </a:r>
            <a:r>
              <a:rPr lang="en-US" b="1" u="sng" dirty="0" smtClean="0"/>
              <a:t>7 (energy </a:t>
            </a:r>
            <a:r>
              <a:rPr lang="en-US" b="1" u="sng" dirty="0"/>
              <a:t>producing</a:t>
            </a:r>
            <a:r>
              <a:rPr lang="en-US" b="1" u="sng" dirty="0" smtClean="0"/>
              <a:t>: </a:t>
            </a:r>
            <a:r>
              <a:rPr lang="en-US" b="1" u="sng" dirty="0"/>
              <a:t>ATP):</a:t>
            </a:r>
            <a:endParaRPr lang="en-US" b="1" u="sng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3064869" y="3162067"/>
            <a:ext cx="2499045" cy="38656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68887" y="2331070"/>
            <a:ext cx="31566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FF0000"/>
                </a:solidFill>
              </a:rPr>
              <a:t>Phosphoglycerate</a:t>
            </a:r>
            <a:r>
              <a:rPr lang="en-US" sz="2400" b="1" dirty="0" smtClean="0">
                <a:solidFill>
                  <a:srgbClr val="FF0000"/>
                </a:solidFill>
              </a:rPr>
              <a:t> kinase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12404" y="3074628"/>
            <a:ext cx="3230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Two 1,3 </a:t>
            </a:r>
            <a:r>
              <a:rPr lang="en-US" sz="2800" dirty="0" err="1" smtClean="0"/>
              <a:t>bis</a:t>
            </a:r>
            <a:r>
              <a:rPr lang="en-US" sz="2800" dirty="0" smtClean="0"/>
              <a:t>-P-</a:t>
            </a:r>
            <a:r>
              <a:rPr lang="en-US" sz="2800" dirty="0" err="1" smtClean="0"/>
              <a:t>glycerate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5296953" y="3081692"/>
            <a:ext cx="3250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Two </a:t>
            </a:r>
          </a:p>
          <a:p>
            <a:pPr algn="ctr"/>
            <a:r>
              <a:rPr lang="en-US" sz="2800" dirty="0" smtClean="0"/>
              <a:t>3-P-glycerate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3100192" y="4197534"/>
            <a:ext cx="856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ADP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139032" y="4187072"/>
            <a:ext cx="1243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ATP</a:t>
            </a:r>
            <a:endParaRPr lang="en-US" sz="2400" b="1" dirty="0"/>
          </a:p>
        </p:txBody>
      </p:sp>
      <p:sp>
        <p:nvSpPr>
          <p:cNvPr id="21" name="Curved Down Arrow 20"/>
          <p:cNvSpPr/>
          <p:nvPr/>
        </p:nvSpPr>
        <p:spPr>
          <a:xfrm>
            <a:off x="3528552" y="3685287"/>
            <a:ext cx="831620" cy="400775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5324-FD4A-3244-A093-ED1D596F2AC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5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Glycolysis (glucose)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Reaction 8: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u="sng" dirty="0" smtClean="0"/>
              <a:t>Reaction 9: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43027" y="2316057"/>
            <a:ext cx="25639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Series of Kinase reactions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51677" y="4926120"/>
            <a:ext cx="3156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                 </a:t>
            </a:r>
            <a:r>
              <a:rPr lang="en-US" sz="2400" b="1" dirty="0" err="1" smtClean="0">
                <a:solidFill>
                  <a:srgbClr val="FF0000"/>
                </a:solidFill>
              </a:rPr>
              <a:t>Enolase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3180" y="5327043"/>
            <a:ext cx="2690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2-P-Glycerate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02892" y="5326230"/>
            <a:ext cx="3656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Phosphoenolpyruvate</a:t>
            </a:r>
            <a:r>
              <a:rPr lang="en-US" sz="2800" dirty="0"/>
              <a:t> (PEP)</a:t>
            </a:r>
          </a:p>
        </p:txBody>
      </p:sp>
      <p:sp>
        <p:nvSpPr>
          <p:cNvPr id="15" name="Left-Right Arrow 14"/>
          <p:cNvSpPr/>
          <p:nvPr/>
        </p:nvSpPr>
        <p:spPr>
          <a:xfrm>
            <a:off x="3494226" y="5425670"/>
            <a:ext cx="1577696" cy="344134"/>
          </a:xfrm>
          <a:prstGeom prst="leftRight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57200" y="2947199"/>
            <a:ext cx="3250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3 -P-</a:t>
            </a:r>
            <a:r>
              <a:rPr lang="en-US" sz="2400" dirty="0" err="1" smtClean="0"/>
              <a:t>glycerate</a:t>
            </a:r>
            <a:endParaRPr lang="en-US" sz="2400" dirty="0"/>
          </a:p>
        </p:txBody>
      </p:sp>
      <p:sp>
        <p:nvSpPr>
          <p:cNvPr id="23" name="Right Arrow 22"/>
          <p:cNvSpPr/>
          <p:nvPr/>
        </p:nvSpPr>
        <p:spPr>
          <a:xfrm>
            <a:off x="2551678" y="3077495"/>
            <a:ext cx="2231152" cy="2787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5324-FD4A-3244-A093-ED1D596F2ACD}" type="slidenum">
              <a:rPr lang="en-US" smtClean="0"/>
              <a:t>14</a:t>
            </a:fld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907014" y="2993427"/>
            <a:ext cx="2760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2-P-Glycerate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304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Glycolysis (glucose)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Reaction 10 (energy producing: ATP):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Regulated enzyme</a:t>
            </a:r>
          </a:p>
          <a:p>
            <a:pPr lvl="1"/>
            <a:r>
              <a:rPr lang="en-US" dirty="0" smtClean="0"/>
              <a:t>ATP will negatively modulate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69478" y="2797292"/>
            <a:ext cx="3156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rgbClr val="FF0000"/>
                </a:solidFill>
              </a:rPr>
              <a:t>Pyruvate kinase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7070" y="3279305"/>
            <a:ext cx="197836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Two PEP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5286551" y="3301712"/>
            <a:ext cx="325084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Two Pyruvate</a:t>
            </a:r>
            <a:endParaRPr lang="en-US" sz="3200" dirty="0"/>
          </a:p>
        </p:txBody>
      </p:sp>
      <p:sp>
        <p:nvSpPr>
          <p:cNvPr id="18" name="Curved Down Arrow 17"/>
          <p:cNvSpPr/>
          <p:nvPr/>
        </p:nvSpPr>
        <p:spPr>
          <a:xfrm>
            <a:off x="3451454" y="3890999"/>
            <a:ext cx="831620" cy="400775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45595" y="4291774"/>
            <a:ext cx="856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ADP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283074" y="4300255"/>
            <a:ext cx="124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ATP</a:t>
            </a:r>
            <a:endParaRPr lang="en-US" b="1" dirty="0"/>
          </a:p>
        </p:txBody>
      </p:sp>
      <p:sp>
        <p:nvSpPr>
          <p:cNvPr id="21" name="Right Arrow 20"/>
          <p:cNvSpPr/>
          <p:nvPr/>
        </p:nvSpPr>
        <p:spPr>
          <a:xfrm>
            <a:off x="3025433" y="3382910"/>
            <a:ext cx="1903342" cy="38656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5324-FD4A-3244-A093-ED1D596F2AC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912"/>
            <a:ext cx="8229600" cy="1143000"/>
          </a:xfrm>
        </p:spPr>
        <p:txBody>
          <a:bodyPr/>
          <a:lstStyle/>
          <a:p>
            <a:r>
              <a:rPr lang="en-US" dirty="0" smtClean="0"/>
              <a:t>Glycolysis Net ATP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1664"/>
            <a:ext cx="8229600" cy="521468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Note: NADH is energy equivalent to 3 ATP</a:t>
            </a:r>
          </a:p>
          <a:p>
            <a:endParaRPr lang="en-US" dirty="0" smtClean="0"/>
          </a:p>
          <a:p>
            <a:r>
              <a:rPr lang="en-US" dirty="0" smtClean="0"/>
              <a:t>Energy Consuming Reactions:</a:t>
            </a:r>
          </a:p>
          <a:p>
            <a:pPr lvl="1"/>
            <a:r>
              <a:rPr lang="en-US" dirty="0" smtClean="0"/>
              <a:t>Reactions 1: 1 ATP</a:t>
            </a:r>
          </a:p>
          <a:p>
            <a:pPr lvl="1"/>
            <a:r>
              <a:rPr lang="en-US" dirty="0" smtClean="0"/>
              <a:t>Reaction 3: 1 ATP </a:t>
            </a:r>
          </a:p>
          <a:p>
            <a:pPr lvl="1"/>
            <a:endParaRPr lang="en-US" dirty="0"/>
          </a:p>
          <a:p>
            <a:r>
              <a:rPr lang="en-US" dirty="0" smtClean="0"/>
              <a:t>Energy Generating Reactions:</a:t>
            </a:r>
          </a:p>
          <a:p>
            <a:pPr lvl="1"/>
            <a:r>
              <a:rPr lang="en-US" dirty="0" smtClean="0"/>
              <a:t>Reaction 6: 1 NADH x 2 (3 ATP x 2 = 6 ATP)</a:t>
            </a:r>
          </a:p>
          <a:p>
            <a:pPr lvl="1"/>
            <a:r>
              <a:rPr lang="en-US" dirty="0" smtClean="0"/>
              <a:t>Reaction 7: 1 ATP x 2 (2 ATP)</a:t>
            </a:r>
          </a:p>
          <a:p>
            <a:pPr lvl="1"/>
            <a:r>
              <a:rPr lang="en-US" dirty="0" smtClean="0"/>
              <a:t>Reaction 10: 1 ATP x 2 (2 ATP)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Net Energy Gain:</a:t>
            </a:r>
          </a:p>
          <a:p>
            <a:pPr marL="457200" lvl="1" indent="0">
              <a:buNone/>
            </a:pPr>
            <a:r>
              <a:rPr lang="en-US" u="sng" dirty="0" smtClean="0"/>
              <a:t>4 ATP + 2 NADH  minus 2 ATP </a:t>
            </a:r>
            <a:r>
              <a:rPr lang="en-US" dirty="0" smtClean="0"/>
              <a:t>= </a:t>
            </a:r>
            <a:r>
              <a:rPr lang="en-US" b="1" dirty="0" smtClean="0"/>
              <a:t>8 ATP generated </a:t>
            </a:r>
            <a:r>
              <a:rPr lang="en-US" dirty="0" smtClean="0"/>
              <a:t>from glycolytic breakdown of glucose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5324-FD4A-3244-A093-ED1D596F2AC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7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Text Box 9"/>
          <p:cNvSpPr txBox="1">
            <a:spLocks noChangeArrowheads="1"/>
          </p:cNvSpPr>
          <p:nvPr/>
        </p:nvSpPr>
        <p:spPr bwMode="auto">
          <a:xfrm>
            <a:off x="2609270" y="4295775"/>
            <a:ext cx="199796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400" b="0" dirty="0" smtClean="0"/>
              <a:t>2 GA3P </a:t>
            </a:r>
            <a:endParaRPr lang="en-US" sz="2400" b="0" dirty="0"/>
          </a:p>
          <a:p>
            <a:pPr algn="ctr"/>
            <a:endParaRPr lang="en-US" sz="2400" b="0" dirty="0"/>
          </a:p>
          <a:p>
            <a:pPr algn="ctr"/>
            <a:r>
              <a:rPr lang="en-US" sz="2400" b="0" dirty="0" smtClean="0"/>
              <a:t>2 PEP</a:t>
            </a:r>
            <a:endParaRPr lang="en-US" sz="2400" b="0" dirty="0"/>
          </a:p>
          <a:p>
            <a:pPr algn="ctr"/>
            <a:endParaRPr lang="en-US" sz="2400" b="0" dirty="0"/>
          </a:p>
          <a:p>
            <a:pPr algn="ctr"/>
            <a:r>
              <a:rPr lang="en-US" sz="2400" b="0" dirty="0" smtClean="0"/>
              <a:t>    2 Pyruvate</a:t>
            </a:r>
            <a:endParaRPr lang="en-US" sz="2400" b="0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89938" cy="5953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>
                <a:latin typeface="Arial" charset="0"/>
              </a:rPr>
              <a:t>Glycolysis: </a:t>
            </a:r>
            <a:r>
              <a:rPr lang="en-US" sz="3600" dirty="0" err="1" smtClean="0">
                <a:latin typeface="Arial" charset="0"/>
              </a:rPr>
              <a:t>Glc</a:t>
            </a:r>
            <a:r>
              <a:rPr lang="en-US" sz="3600" dirty="0" smtClean="0">
                <a:latin typeface="Arial" charset="0"/>
              </a:rPr>
              <a:t> </a:t>
            </a:r>
            <a:r>
              <a:rPr lang="en-US" sz="3600" dirty="0" smtClean="0">
                <a:latin typeface="Arial" charset="0"/>
                <a:sym typeface="Wingdings" charset="0"/>
              </a:rPr>
              <a:t> 2 </a:t>
            </a:r>
            <a:r>
              <a:rPr lang="en-US" sz="3600" dirty="0">
                <a:latin typeface="Arial" charset="0"/>
              </a:rPr>
              <a:t>pyr</a:t>
            </a:r>
            <a:r>
              <a:rPr lang="en-US" sz="3600" dirty="0" smtClean="0">
                <a:latin typeface="Arial" charset="0"/>
              </a:rPr>
              <a:t>+4 </a:t>
            </a:r>
            <a:r>
              <a:rPr lang="en-US" sz="3600" dirty="0">
                <a:latin typeface="Arial" charset="0"/>
              </a:rPr>
              <a:t>ATP+2 NADH</a:t>
            </a: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985838" y="1874838"/>
            <a:ext cx="2422525" cy="248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400" dirty="0">
                <a:solidFill>
                  <a:srgbClr val="FF0000"/>
                </a:solidFill>
              </a:rPr>
              <a:t>HK </a:t>
            </a:r>
            <a:r>
              <a:rPr lang="en-US" sz="2200" dirty="0">
                <a:solidFill>
                  <a:srgbClr val="FF0000"/>
                </a:solidFill>
              </a:rPr>
              <a:t>(</a:t>
            </a:r>
            <a:r>
              <a:rPr lang="en-US" sz="2200" u="sng" dirty="0">
                <a:solidFill>
                  <a:srgbClr val="FF0000"/>
                </a:solidFill>
              </a:rPr>
              <a:t>hexokinase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</a:p>
          <a:p>
            <a:pPr algn="r"/>
            <a:endParaRPr lang="en-US" sz="2400" b="0" dirty="0">
              <a:solidFill>
                <a:srgbClr val="FF0000"/>
              </a:solidFill>
            </a:endParaRPr>
          </a:p>
          <a:p>
            <a:pPr algn="r"/>
            <a:endParaRPr lang="en-US" sz="800" b="0" dirty="0">
              <a:solidFill>
                <a:srgbClr val="FF0000"/>
              </a:solidFill>
            </a:endParaRPr>
          </a:p>
          <a:p>
            <a:pPr algn="r">
              <a:lnSpc>
                <a:spcPct val="110000"/>
              </a:lnSpc>
            </a:pPr>
            <a:endParaRPr lang="en-US" sz="2400" b="0" dirty="0">
              <a:solidFill>
                <a:srgbClr val="FF0000"/>
              </a:solidFill>
            </a:endParaRPr>
          </a:p>
          <a:p>
            <a:pPr algn="r">
              <a:lnSpc>
                <a:spcPct val="110000"/>
              </a:lnSpc>
            </a:pPr>
            <a:r>
              <a:rPr lang="en-US" sz="2400" dirty="0">
                <a:solidFill>
                  <a:srgbClr val="FF0000"/>
                </a:solidFill>
              </a:rPr>
              <a:t>PFK </a:t>
            </a:r>
            <a:r>
              <a:rPr lang="en-US" sz="2200" dirty="0">
                <a:solidFill>
                  <a:srgbClr val="FF0000"/>
                </a:solidFill>
              </a:rPr>
              <a:t>(</a:t>
            </a:r>
            <a:r>
              <a:rPr lang="en-US" sz="2200" u="sng" dirty="0" err="1" smtClean="0">
                <a:solidFill>
                  <a:srgbClr val="FF0000"/>
                </a:solidFill>
              </a:rPr>
              <a:t>Phospho</a:t>
            </a:r>
            <a:r>
              <a:rPr lang="en-US" sz="2200" u="sng" dirty="0" smtClean="0">
                <a:solidFill>
                  <a:srgbClr val="FF0000"/>
                </a:solidFill>
              </a:rPr>
              <a:t>-</a:t>
            </a:r>
            <a:endParaRPr lang="en-US" sz="2200" u="sng" dirty="0">
              <a:solidFill>
                <a:srgbClr val="FF0000"/>
              </a:solidFill>
            </a:endParaRPr>
          </a:p>
          <a:p>
            <a:pPr algn="r">
              <a:lnSpc>
                <a:spcPct val="110000"/>
              </a:lnSpc>
            </a:pPr>
            <a:r>
              <a:rPr lang="en-US" sz="2200" u="sng" dirty="0" err="1">
                <a:solidFill>
                  <a:srgbClr val="FF0000"/>
                </a:solidFill>
              </a:rPr>
              <a:t>Fructokinase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400" dirty="0">
                <a:solidFill>
                  <a:srgbClr val="FF0000"/>
                </a:solidFill>
              </a:rPr>
              <a:t/>
            </a:r>
            <a:br>
              <a:rPr lang="en-US" sz="2400" dirty="0">
                <a:solidFill>
                  <a:srgbClr val="FF0000"/>
                </a:solidFill>
              </a:rPr>
            </a:br>
            <a:endParaRPr lang="en-US" sz="2200" b="0" dirty="0">
              <a:solidFill>
                <a:srgbClr val="FF0000"/>
              </a:solidFill>
            </a:endParaRP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3497263" y="1511300"/>
            <a:ext cx="1966912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400" b="0"/>
              <a:t>Glucose</a:t>
            </a:r>
          </a:p>
          <a:p>
            <a:pPr algn="ctr"/>
            <a:endParaRPr lang="en-US" sz="2400" b="0"/>
          </a:p>
          <a:p>
            <a:pPr algn="ctr"/>
            <a:r>
              <a:rPr lang="en-US" sz="2400" b="0"/>
              <a:t>G-6-P</a:t>
            </a:r>
          </a:p>
          <a:p>
            <a:pPr algn="ctr"/>
            <a:endParaRPr lang="en-US" sz="2400" b="0"/>
          </a:p>
          <a:p>
            <a:pPr algn="ctr"/>
            <a:r>
              <a:rPr lang="en-US" sz="2400" b="0"/>
              <a:t>F-6-P</a:t>
            </a:r>
          </a:p>
          <a:p>
            <a:pPr algn="ctr"/>
            <a:endParaRPr lang="en-US" sz="2400" b="0"/>
          </a:p>
          <a:p>
            <a:pPr algn="ctr"/>
            <a:r>
              <a:rPr lang="en-US" sz="2400" b="0"/>
              <a:t>F-1,6-BP</a:t>
            </a:r>
          </a:p>
        </p:txBody>
      </p:sp>
      <p:sp>
        <p:nvSpPr>
          <p:cNvPr id="6150" name="AutoShape 5"/>
          <p:cNvSpPr>
            <a:spLocks noChangeArrowheads="1"/>
          </p:cNvSpPr>
          <p:nvPr/>
        </p:nvSpPr>
        <p:spPr bwMode="auto">
          <a:xfrm>
            <a:off x="3467100" y="1808163"/>
            <a:ext cx="304800" cy="669925"/>
          </a:xfrm>
          <a:prstGeom prst="curvedRightArrow">
            <a:avLst>
              <a:gd name="adj1" fmla="val 43958"/>
              <a:gd name="adj2" fmla="val 87917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1" name="AutoShape 6"/>
          <p:cNvSpPr>
            <a:spLocks noChangeArrowheads="1"/>
          </p:cNvSpPr>
          <p:nvPr/>
        </p:nvSpPr>
        <p:spPr bwMode="auto">
          <a:xfrm>
            <a:off x="3467100" y="3219450"/>
            <a:ext cx="304800" cy="669925"/>
          </a:xfrm>
          <a:prstGeom prst="curvedRightArrow">
            <a:avLst>
              <a:gd name="adj1" fmla="val 43958"/>
              <a:gd name="adj2" fmla="val 87917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AutoShape 7"/>
          <p:cNvSpPr>
            <a:spLocks noChangeArrowheads="1"/>
          </p:cNvSpPr>
          <p:nvPr/>
        </p:nvSpPr>
        <p:spPr bwMode="auto">
          <a:xfrm>
            <a:off x="2824728" y="5203825"/>
            <a:ext cx="257175" cy="771525"/>
          </a:xfrm>
          <a:prstGeom prst="curvedRightArrow">
            <a:avLst>
              <a:gd name="adj1" fmla="val 60000"/>
              <a:gd name="adj2" fmla="val 12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3" name="AutoShape 8"/>
          <p:cNvSpPr>
            <a:spLocks noChangeArrowheads="1"/>
          </p:cNvSpPr>
          <p:nvPr/>
        </p:nvSpPr>
        <p:spPr bwMode="auto">
          <a:xfrm>
            <a:off x="4321175" y="2657475"/>
            <a:ext cx="165100" cy="365125"/>
          </a:xfrm>
          <a:prstGeom prst="upDownArrow">
            <a:avLst>
              <a:gd name="adj1" fmla="val 50000"/>
              <a:gd name="adj2" fmla="val 4423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5" name="AutoShape 10"/>
          <p:cNvSpPr>
            <a:spLocks noChangeArrowheads="1"/>
          </p:cNvSpPr>
          <p:nvPr/>
        </p:nvSpPr>
        <p:spPr bwMode="auto">
          <a:xfrm>
            <a:off x="3562350" y="4695825"/>
            <a:ext cx="165100" cy="365125"/>
          </a:xfrm>
          <a:prstGeom prst="upDownArrow">
            <a:avLst>
              <a:gd name="adj1" fmla="val 50000"/>
              <a:gd name="adj2" fmla="val 4423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6" name="Text Box 11"/>
          <p:cNvSpPr txBox="1">
            <a:spLocks noChangeArrowheads="1"/>
          </p:cNvSpPr>
          <p:nvPr/>
        </p:nvSpPr>
        <p:spPr bwMode="auto">
          <a:xfrm>
            <a:off x="5053013" y="4306888"/>
            <a:ext cx="1031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/>
              <a:t>DHAP</a:t>
            </a:r>
          </a:p>
        </p:txBody>
      </p:sp>
      <p:sp>
        <p:nvSpPr>
          <p:cNvPr id="6157" name="AutoShape 14"/>
          <p:cNvSpPr>
            <a:spLocks noChangeArrowheads="1"/>
          </p:cNvSpPr>
          <p:nvPr/>
        </p:nvSpPr>
        <p:spPr bwMode="auto">
          <a:xfrm>
            <a:off x="4137025" y="4508500"/>
            <a:ext cx="760413" cy="182563"/>
          </a:xfrm>
          <a:prstGeom prst="leftRightArrow">
            <a:avLst>
              <a:gd name="adj1" fmla="val 50000"/>
              <a:gd name="adj2" fmla="val 8330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8" name="Text Box 17"/>
          <p:cNvSpPr txBox="1">
            <a:spLocks noChangeArrowheads="1"/>
          </p:cNvSpPr>
          <p:nvPr/>
        </p:nvSpPr>
        <p:spPr bwMode="auto">
          <a:xfrm>
            <a:off x="334445" y="5189680"/>
            <a:ext cx="2510172" cy="669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</a:rPr>
              <a:t>PK </a:t>
            </a:r>
          </a:p>
          <a:p>
            <a:pPr algn="r">
              <a:lnSpc>
                <a:spcPct val="80000"/>
              </a:lnSpc>
            </a:pPr>
            <a:r>
              <a:rPr lang="en-US" sz="2200" dirty="0">
                <a:solidFill>
                  <a:srgbClr val="FF0000"/>
                </a:solidFill>
              </a:rPr>
              <a:t>(</a:t>
            </a:r>
            <a:r>
              <a:rPr lang="en-US" sz="2200" u="sng" dirty="0">
                <a:solidFill>
                  <a:srgbClr val="FF0000"/>
                </a:solidFill>
              </a:rPr>
              <a:t>pyruvate kinase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6163" name="AutoShape 40"/>
          <p:cNvSpPr>
            <a:spLocks noChangeArrowheads="1"/>
          </p:cNvSpPr>
          <p:nvPr/>
        </p:nvSpPr>
        <p:spPr bwMode="auto">
          <a:xfrm>
            <a:off x="4122738" y="4065588"/>
            <a:ext cx="741362" cy="447675"/>
          </a:xfrm>
          <a:custGeom>
            <a:avLst/>
            <a:gdLst>
              <a:gd name="T0" fmla="*/ 370681 w 21600"/>
              <a:gd name="T1" fmla="*/ 0 h 21600"/>
              <a:gd name="T2" fmla="*/ 0 w 21600"/>
              <a:gd name="T3" fmla="*/ 319777 h 21600"/>
              <a:gd name="T4" fmla="*/ 370681 w 21600"/>
              <a:gd name="T5" fmla="*/ 362907 h 21600"/>
              <a:gd name="T6" fmla="*/ 741362 w 21600"/>
              <a:gd name="T7" fmla="*/ 31977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1609 w 21600"/>
              <a:gd name="T13" fmla="*/ 13347 h 21600"/>
              <a:gd name="T14" fmla="*/ 19991 w 21600"/>
              <a:gd name="T15" fmla="*/ 1751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00" y="0"/>
                </a:moveTo>
                <a:lnTo>
                  <a:pt x="6480" y="6817"/>
                </a:lnTo>
                <a:lnTo>
                  <a:pt x="9343" y="6817"/>
                </a:lnTo>
                <a:lnTo>
                  <a:pt x="9343" y="13347"/>
                </a:lnTo>
                <a:lnTo>
                  <a:pt x="4772" y="13347"/>
                </a:lnTo>
                <a:lnTo>
                  <a:pt x="4772" y="9257"/>
                </a:lnTo>
                <a:lnTo>
                  <a:pt x="0" y="15429"/>
                </a:lnTo>
                <a:lnTo>
                  <a:pt x="4772" y="21600"/>
                </a:lnTo>
                <a:lnTo>
                  <a:pt x="4772" y="17510"/>
                </a:lnTo>
                <a:lnTo>
                  <a:pt x="16828" y="17510"/>
                </a:lnTo>
                <a:lnTo>
                  <a:pt x="16828" y="21600"/>
                </a:lnTo>
                <a:lnTo>
                  <a:pt x="21600" y="15429"/>
                </a:lnTo>
                <a:lnTo>
                  <a:pt x="16828" y="9257"/>
                </a:lnTo>
                <a:lnTo>
                  <a:pt x="16828" y="13347"/>
                </a:lnTo>
                <a:lnTo>
                  <a:pt x="12257" y="13347"/>
                </a:lnTo>
                <a:lnTo>
                  <a:pt x="12257" y="6817"/>
                </a:lnTo>
                <a:lnTo>
                  <a:pt x="15120" y="6817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43558" y="1534040"/>
            <a:ext cx="3230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GK </a:t>
            </a:r>
            <a:r>
              <a:rPr lang="en-US" sz="2400" b="1" u="sng" dirty="0" smtClean="0">
                <a:solidFill>
                  <a:srgbClr val="FF0000"/>
                </a:solidFill>
              </a:rPr>
              <a:t>(</a:t>
            </a:r>
            <a:r>
              <a:rPr lang="en-US" sz="2400" b="1" u="sng" dirty="0" err="1" smtClean="0">
                <a:solidFill>
                  <a:srgbClr val="FF0000"/>
                </a:solidFill>
              </a:rPr>
              <a:t>Glucokinase</a:t>
            </a:r>
            <a:r>
              <a:rPr lang="en-US" sz="2400" b="1" u="sng" dirty="0">
                <a:solidFill>
                  <a:srgbClr val="FF0000"/>
                </a:solidFill>
              </a:rPr>
              <a:t>)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60931" y="5371381"/>
            <a:ext cx="1467256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 ATP x 2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137025" y="4687935"/>
            <a:ext cx="149116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 ATP x 2</a:t>
            </a:r>
            <a:endParaRPr 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016500" y="1865835"/>
            <a:ext cx="1055444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-1 ATP</a:t>
            </a:r>
            <a:endParaRPr 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897438" y="3219450"/>
            <a:ext cx="1033805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-1 ATP</a:t>
            </a:r>
            <a:endParaRPr 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954621" y="4014685"/>
            <a:ext cx="223196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 NADH x 2</a:t>
            </a:r>
            <a:endParaRPr lang="en-US" sz="24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5324-FD4A-3244-A093-ED1D596F2AC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0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Glycolysis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928" y="1600200"/>
            <a:ext cx="8746086" cy="482980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first reaction’s enzyme in glucose breakdown depends on the tissue (hexokinase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glucokinase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Similar reaction and regulation as in glycogen metabolism</a:t>
            </a:r>
          </a:p>
          <a:p>
            <a:r>
              <a:rPr lang="en-US" dirty="0" smtClean="0"/>
              <a:t>Phosphofructokinase and pyruvate kinase are an important regulatory enzymes</a:t>
            </a:r>
          </a:p>
          <a:p>
            <a:r>
              <a:rPr lang="en-US" dirty="0" smtClean="0"/>
              <a:t>Final products are 2 pyruvates (two 3-carbon molecules)</a:t>
            </a:r>
          </a:p>
          <a:p>
            <a:r>
              <a:rPr lang="en-US" dirty="0" smtClean="0"/>
              <a:t>Total of 8 ATP equivalents result after taking into account ATPs and reducing equivalents (NADH) </a:t>
            </a:r>
            <a:r>
              <a:rPr lang="en-US" i="1" dirty="0" smtClean="0"/>
              <a:t>consumed and generated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5324-FD4A-3244-A093-ED1D596F2AC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4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Glycolysis (fructose)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 rot="20330671">
            <a:off x="1585857" y="3152638"/>
            <a:ext cx="1963698" cy="38656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90308" y="4421151"/>
            <a:ext cx="204280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Fructose </a:t>
            </a:r>
          </a:p>
          <a:p>
            <a:pPr algn="ctr"/>
            <a:r>
              <a:rPr lang="en-US" sz="2400" dirty="0" smtClean="0"/>
              <a:t>1-Phosphate</a:t>
            </a:r>
          </a:p>
          <a:p>
            <a:pPr algn="ctr"/>
            <a:r>
              <a:rPr lang="en-US" sz="2400" dirty="0" smtClean="0"/>
              <a:t>(</a:t>
            </a:r>
            <a:r>
              <a:rPr lang="en-US" sz="2400" u="sng" dirty="0" smtClean="0"/>
              <a:t>Liver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995746" y="2490582"/>
            <a:ext cx="3716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Fructose 6-Phosphate</a:t>
            </a:r>
          </a:p>
          <a:p>
            <a:pPr algn="ctr"/>
            <a:r>
              <a:rPr lang="en-US" sz="2400" dirty="0" smtClean="0"/>
              <a:t>(</a:t>
            </a:r>
            <a:r>
              <a:rPr lang="en-US" sz="2400" u="sng" dirty="0" err="1" smtClean="0"/>
              <a:t>Extrahepatic</a:t>
            </a:r>
            <a:r>
              <a:rPr lang="en-US" sz="2400" u="sng" dirty="0" smtClean="0"/>
              <a:t> tissues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338970" y="5008221"/>
            <a:ext cx="856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ADP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561845" y="4987169"/>
            <a:ext cx="57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ATP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3475995"/>
            <a:ext cx="166064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Fructose</a:t>
            </a:r>
          </a:p>
        </p:txBody>
      </p:sp>
      <p:sp>
        <p:nvSpPr>
          <p:cNvPr id="16" name="Right Arrow 15"/>
          <p:cNvSpPr/>
          <p:nvPr/>
        </p:nvSpPr>
        <p:spPr>
          <a:xfrm rot="1284220">
            <a:off x="1545295" y="4215279"/>
            <a:ext cx="1949522" cy="38656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urved Down Arrow 16"/>
          <p:cNvSpPr/>
          <p:nvPr/>
        </p:nvSpPr>
        <p:spPr>
          <a:xfrm rot="21437052">
            <a:off x="1923160" y="4567149"/>
            <a:ext cx="831620" cy="400775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85075" y="2797636"/>
            <a:ext cx="57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ATP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914132" y="2215444"/>
            <a:ext cx="856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ADP</a:t>
            </a:r>
            <a:endParaRPr lang="en-US" b="1" dirty="0"/>
          </a:p>
        </p:txBody>
      </p:sp>
      <p:sp>
        <p:nvSpPr>
          <p:cNvPr id="20" name="Curved Up Arrow 19"/>
          <p:cNvSpPr/>
          <p:nvPr/>
        </p:nvSpPr>
        <p:spPr>
          <a:xfrm rot="19384854">
            <a:off x="1639070" y="2701435"/>
            <a:ext cx="1043226" cy="537340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 rot="21300790">
            <a:off x="6409339" y="2704030"/>
            <a:ext cx="685991" cy="38656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71653" y="2519028"/>
            <a:ext cx="256771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Fructose 1,6 </a:t>
            </a:r>
          </a:p>
          <a:p>
            <a:pPr algn="ctr"/>
            <a:r>
              <a:rPr lang="en-US" sz="2400" dirty="0" err="1" smtClean="0"/>
              <a:t>bis</a:t>
            </a:r>
            <a:r>
              <a:rPr lang="en-US" sz="2400" dirty="0" smtClean="0"/>
              <a:t>-Phosphate </a:t>
            </a:r>
            <a:r>
              <a:rPr lang="en-US" sz="2400" b="1" u="sng" dirty="0" smtClean="0"/>
              <a:t>to</a:t>
            </a:r>
            <a:r>
              <a:rPr lang="en-US" sz="2400" dirty="0" smtClean="0"/>
              <a:t> </a:t>
            </a:r>
            <a:r>
              <a:rPr lang="en-US" sz="2400" b="1" u="sng" dirty="0" smtClean="0"/>
              <a:t>Pyruvate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84154" y="3893063"/>
            <a:ext cx="3156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Fructose Kinase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 rot="20330671">
            <a:off x="5072300" y="4412858"/>
            <a:ext cx="693424" cy="26685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 rot="1372045">
            <a:off x="5051096" y="4964308"/>
            <a:ext cx="688418" cy="26900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30692" y="4985925"/>
            <a:ext cx="1186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DHAP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5654058" y="4190318"/>
            <a:ext cx="2235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Glyceraldehyde</a:t>
            </a:r>
            <a:endParaRPr lang="en-US" sz="2400" dirty="0"/>
          </a:p>
        </p:txBody>
      </p:sp>
      <p:sp>
        <p:nvSpPr>
          <p:cNvPr id="28" name="Right Arrow 27"/>
          <p:cNvSpPr/>
          <p:nvPr/>
        </p:nvSpPr>
        <p:spPr>
          <a:xfrm rot="5400000">
            <a:off x="6844398" y="4983079"/>
            <a:ext cx="908108" cy="2809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39124" y="5503418"/>
            <a:ext cx="223519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Glyceraldehyde</a:t>
            </a:r>
          </a:p>
          <a:p>
            <a:pPr algn="ctr"/>
            <a:r>
              <a:rPr lang="en-US" sz="2400" dirty="0" smtClean="0"/>
              <a:t>3-Phosphate </a:t>
            </a:r>
            <a:r>
              <a:rPr lang="en-US" sz="2400" u="sng" dirty="0" smtClean="0"/>
              <a:t>to</a:t>
            </a:r>
            <a:r>
              <a:rPr lang="en-US" sz="2400" dirty="0" smtClean="0"/>
              <a:t> </a:t>
            </a:r>
            <a:r>
              <a:rPr lang="en-US" sz="2400" b="1" u="sng" dirty="0" smtClean="0"/>
              <a:t>Pyruvate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1914132" y="3842259"/>
            <a:ext cx="6960182" cy="0"/>
          </a:xfrm>
          <a:prstGeom prst="line">
            <a:avLst/>
          </a:prstGeom>
          <a:ln>
            <a:solidFill>
              <a:srgbClr val="0000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Left-Right Arrow 28"/>
          <p:cNvSpPr/>
          <p:nvPr/>
        </p:nvSpPr>
        <p:spPr>
          <a:xfrm rot="5400000">
            <a:off x="5935782" y="4679135"/>
            <a:ext cx="565805" cy="350300"/>
          </a:xfrm>
          <a:prstGeom prst="leftRight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5324-FD4A-3244-A093-ED1D596F2AC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0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95901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 Carbohydrates: 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1) Structure and Properties </a:t>
            </a:r>
            <a:br>
              <a:rPr lang="en-US" dirty="0" smtClean="0"/>
            </a:br>
            <a:r>
              <a:rPr lang="en-US" dirty="0" smtClean="0"/>
              <a:t>2)Digestion and Absorption</a:t>
            </a:r>
            <a:br>
              <a:rPr lang="en-US" dirty="0" smtClean="0"/>
            </a:br>
            <a:r>
              <a:rPr lang="en-US" b="1" dirty="0" smtClean="0">
                <a:solidFill>
                  <a:srgbClr val="FF0000"/>
                </a:solidFill>
              </a:rPr>
              <a:t>3) Carbohydrate Metabolism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2AEA2-508F-394C-94BA-3E255987F8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3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6620"/>
            <a:ext cx="8229600" cy="1143000"/>
          </a:xfrm>
        </p:spPr>
        <p:txBody>
          <a:bodyPr/>
          <a:lstStyle/>
          <a:p>
            <a:r>
              <a:rPr lang="en-US" dirty="0" smtClean="0"/>
              <a:t>Glycolysis (fructose)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99314" y="2961586"/>
            <a:ext cx="20428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Fructose </a:t>
            </a:r>
          </a:p>
          <a:p>
            <a:pPr algn="ctr"/>
            <a:r>
              <a:rPr lang="en-US" sz="2800" dirty="0" smtClean="0"/>
              <a:t>1-Phosphate</a:t>
            </a:r>
          </a:p>
          <a:p>
            <a:pPr algn="ctr"/>
            <a:r>
              <a:rPr lang="en-US" sz="2800" dirty="0" smtClean="0"/>
              <a:t>(</a:t>
            </a:r>
            <a:r>
              <a:rPr lang="en-US" sz="2800" u="sng" dirty="0" smtClean="0"/>
              <a:t>Liver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1482251" y="3382627"/>
            <a:ext cx="856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ADP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06752" y="3345293"/>
            <a:ext cx="777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ATP</a:t>
            </a:r>
            <a:endParaRPr 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23511" y="1698731"/>
            <a:ext cx="166064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Fructose</a:t>
            </a:r>
          </a:p>
        </p:txBody>
      </p:sp>
      <p:sp>
        <p:nvSpPr>
          <p:cNvPr id="16" name="Right Arrow 15"/>
          <p:cNvSpPr/>
          <p:nvPr/>
        </p:nvSpPr>
        <p:spPr>
          <a:xfrm rot="1284220">
            <a:off x="809393" y="2672358"/>
            <a:ext cx="1949522" cy="38656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urved Down Arrow 16"/>
          <p:cNvSpPr/>
          <p:nvPr/>
        </p:nvSpPr>
        <p:spPr>
          <a:xfrm rot="21437052">
            <a:off x="943506" y="2981063"/>
            <a:ext cx="831620" cy="400775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83877" y="2011140"/>
            <a:ext cx="3156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Fructose Kinase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 rot="20330671">
            <a:off x="4461473" y="2828159"/>
            <a:ext cx="693424" cy="26685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 rot="1372045">
            <a:off x="4623877" y="3770414"/>
            <a:ext cx="688418" cy="26900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35712" y="3823347"/>
            <a:ext cx="1186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DHAP</a:t>
            </a:r>
            <a:endParaRPr 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5073688" y="2438366"/>
            <a:ext cx="2731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Glyceraldehyde</a:t>
            </a:r>
            <a:endParaRPr lang="en-US" sz="2800" dirty="0"/>
          </a:p>
        </p:txBody>
      </p:sp>
      <p:sp>
        <p:nvSpPr>
          <p:cNvPr id="28" name="Right Arrow 27"/>
          <p:cNvSpPr/>
          <p:nvPr/>
        </p:nvSpPr>
        <p:spPr>
          <a:xfrm rot="5400000">
            <a:off x="5379640" y="4660175"/>
            <a:ext cx="908108" cy="2809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982225" y="5249299"/>
            <a:ext cx="34220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Two Glyceraldehyde</a:t>
            </a:r>
          </a:p>
          <a:p>
            <a:pPr algn="ctr"/>
            <a:r>
              <a:rPr lang="en-US" sz="2800" dirty="0" smtClean="0"/>
              <a:t>3-Phosphate </a:t>
            </a:r>
            <a:endParaRPr lang="en-US" sz="2800" b="1" u="sng" dirty="0" smtClean="0"/>
          </a:p>
        </p:txBody>
      </p:sp>
      <p:sp>
        <p:nvSpPr>
          <p:cNvPr id="29" name="Left-Right Arrow 28"/>
          <p:cNvSpPr/>
          <p:nvPr/>
        </p:nvSpPr>
        <p:spPr>
          <a:xfrm rot="5400000">
            <a:off x="5506350" y="3208221"/>
            <a:ext cx="724068" cy="350300"/>
          </a:xfrm>
          <a:prstGeom prst="leftRight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5324-FD4A-3244-A093-ED1D596F2ACD}" type="slidenum">
              <a:rPr lang="en-US" smtClean="0"/>
              <a:t>20</a:t>
            </a:fld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7231776" y="5750965"/>
            <a:ext cx="443855" cy="26900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6745944" y="5733971"/>
            <a:ext cx="425455" cy="2859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45944" y="4936153"/>
            <a:ext cx="34220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u="sng" dirty="0" smtClean="0"/>
          </a:p>
          <a:p>
            <a:pPr algn="ctr"/>
            <a:r>
              <a:rPr lang="en-US" sz="2800" b="1" u="sng" dirty="0" smtClean="0"/>
              <a:t>Two</a:t>
            </a:r>
          </a:p>
          <a:p>
            <a:pPr algn="ctr"/>
            <a:r>
              <a:rPr lang="en-US" sz="2800" b="1" u="sng" dirty="0" smtClean="0"/>
              <a:t>Pyruvate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125" y="4600132"/>
            <a:ext cx="35344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 </a:t>
            </a:r>
            <a:r>
              <a:rPr lang="en-US" sz="2400" dirty="0"/>
              <a:t>bypasses the major regulatory step of </a:t>
            </a:r>
            <a:r>
              <a:rPr lang="en-US" sz="2400" dirty="0" smtClean="0"/>
              <a:t>phosphofructokinase </a:t>
            </a:r>
            <a:r>
              <a:rPr lang="en-US" sz="2400" dirty="0"/>
              <a:t>that plays </a:t>
            </a:r>
            <a:r>
              <a:rPr lang="en-US" sz="2400" dirty="0" smtClean="0"/>
              <a:t>a </a:t>
            </a:r>
            <a:r>
              <a:rPr lang="en-US" sz="2400" dirty="0"/>
              <a:t>role in glycolysis regulation</a:t>
            </a:r>
          </a:p>
        </p:txBody>
      </p:sp>
    </p:spTree>
    <p:extLst>
      <p:ext uri="{BB962C8B-B14F-4D97-AF65-F5344CB8AC3E}">
        <p14:creationId xmlns:p14="http://schemas.microsoft.com/office/powerpoint/2010/main" val="390923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Glycolysis (fructose)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Fructose in </a:t>
            </a:r>
            <a:r>
              <a:rPr lang="en-US" dirty="0" err="1" smtClean="0"/>
              <a:t>extrahepatic</a:t>
            </a:r>
            <a:r>
              <a:rPr lang="en-US" dirty="0" smtClean="0"/>
              <a:t> tissues is unfavorable</a:t>
            </a:r>
          </a:p>
          <a:p>
            <a:endParaRPr lang="en-US" dirty="0" smtClean="0"/>
          </a:p>
          <a:p>
            <a:r>
              <a:rPr lang="en-US" dirty="0" smtClean="0"/>
              <a:t>Fructose glycolysis in liver begins with FK</a:t>
            </a:r>
          </a:p>
          <a:p>
            <a:pPr lvl="1"/>
            <a:r>
              <a:rPr lang="en-US" dirty="0" smtClean="0"/>
              <a:t>Bypasses important regulatory step in glycolysis </a:t>
            </a:r>
          </a:p>
          <a:p>
            <a:pPr lvl="2"/>
            <a:r>
              <a:rPr lang="en-US" dirty="0" smtClean="0"/>
              <a:t>Reaction 3 (</a:t>
            </a:r>
            <a:r>
              <a:rPr lang="en-US" u="sng" dirty="0" smtClean="0">
                <a:solidFill>
                  <a:srgbClr val="FF0000"/>
                </a:solidFill>
              </a:rPr>
              <a:t>phosphofructokinase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Pyruvate products may be shifted to pathways involved in fatty acid or cholesterol synthesis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5324-FD4A-3244-A093-ED1D596F2AC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9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Glycolysis (</a:t>
            </a:r>
            <a:r>
              <a:rPr lang="en-US" dirty="0" err="1" smtClean="0"/>
              <a:t>galactose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2567706" y="2935538"/>
            <a:ext cx="1572017" cy="38656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76142" y="2761144"/>
            <a:ext cx="431065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Galactose</a:t>
            </a:r>
            <a:r>
              <a:rPr lang="en-US" sz="3200" dirty="0" smtClean="0"/>
              <a:t> 1-Phosphate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206002" y="2154804"/>
            <a:ext cx="2234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FF0000"/>
                </a:solidFill>
              </a:rPr>
              <a:t>Galactokinase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2400" b="1" dirty="0" smtClean="0">
                <a:solidFill>
                  <a:srgbClr val="000000"/>
                </a:solidFill>
              </a:rPr>
              <a:t>(Liver)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33342" y="4829037"/>
            <a:ext cx="431065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Glucose </a:t>
            </a:r>
            <a:r>
              <a:rPr lang="en-US" sz="3200" dirty="0"/>
              <a:t>1</a:t>
            </a:r>
            <a:r>
              <a:rPr lang="en-US" sz="3200" dirty="0" smtClean="0"/>
              <a:t>-Phosphate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373310" y="2761144"/>
            <a:ext cx="198508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Galactose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3277358" y="3782647"/>
            <a:ext cx="856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ADP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500233" y="3761595"/>
            <a:ext cx="57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ATP</a:t>
            </a:r>
            <a:endParaRPr lang="en-US" b="1" dirty="0"/>
          </a:p>
        </p:txBody>
      </p:sp>
      <p:sp>
        <p:nvSpPr>
          <p:cNvPr id="15" name="Curved Down Arrow 14"/>
          <p:cNvSpPr/>
          <p:nvPr/>
        </p:nvSpPr>
        <p:spPr>
          <a:xfrm rot="21437052">
            <a:off x="2861548" y="3341575"/>
            <a:ext cx="831620" cy="400775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 rot="5400000">
            <a:off x="5275919" y="3927080"/>
            <a:ext cx="1417353" cy="38656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25591" y="3521716"/>
            <a:ext cx="22927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3366FF"/>
                </a:solidFill>
              </a:rPr>
              <a:t>UDP-glucose </a:t>
            </a:r>
            <a:r>
              <a:rPr lang="en-US" sz="2000" b="1" dirty="0" smtClean="0"/>
              <a:t>+</a:t>
            </a:r>
            <a:r>
              <a:rPr lang="en-US" sz="2000" b="1" dirty="0" smtClean="0">
                <a:solidFill>
                  <a:srgbClr val="3366FF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galactose</a:t>
            </a:r>
            <a:r>
              <a:rPr lang="en-US" sz="2000" b="1" dirty="0" smtClean="0">
                <a:solidFill>
                  <a:srgbClr val="FF0000"/>
                </a:solidFill>
              </a:rPr>
              <a:t> 1-phosphate </a:t>
            </a:r>
            <a:r>
              <a:rPr lang="en-US" sz="2000" b="1" dirty="0" err="1" smtClean="0">
                <a:solidFill>
                  <a:srgbClr val="FF0000"/>
                </a:solidFill>
              </a:rPr>
              <a:t>uridylydtransferase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3063" y="4829037"/>
            <a:ext cx="431065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Glucose 6-Phosphate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1175" y="5800413"/>
            <a:ext cx="23086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Glycogen</a:t>
            </a:r>
          </a:p>
          <a:p>
            <a:pPr algn="ctr"/>
            <a:r>
              <a:rPr lang="en-US" sz="2800" dirty="0" smtClean="0"/>
              <a:t>Metabolism </a:t>
            </a:r>
            <a:endParaRPr lang="en-US" sz="2800" dirty="0"/>
          </a:p>
        </p:txBody>
      </p:sp>
      <p:sp>
        <p:nvSpPr>
          <p:cNvPr id="20" name="Right Arrow 19"/>
          <p:cNvSpPr/>
          <p:nvPr/>
        </p:nvSpPr>
        <p:spPr>
          <a:xfrm rot="2769975">
            <a:off x="7324389" y="5583668"/>
            <a:ext cx="679657" cy="1576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 rot="5400000">
            <a:off x="1280935" y="5649893"/>
            <a:ext cx="741997" cy="2401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3386" y="6027003"/>
            <a:ext cx="1999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Pyruvate (glycolysis)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3304329" y="4278482"/>
            <a:ext cx="2088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FF0000"/>
                </a:solidFill>
              </a:rPr>
              <a:t>Phospho-glucomutase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27" name="Left-Right Arrow 26"/>
          <p:cNvSpPr/>
          <p:nvPr/>
        </p:nvSpPr>
        <p:spPr>
          <a:xfrm>
            <a:off x="3938954" y="5012470"/>
            <a:ext cx="936253" cy="350300"/>
          </a:xfrm>
          <a:prstGeom prst="leftRight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5324-FD4A-3244-A093-ED1D596F2AC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7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Glycolysis (</a:t>
            </a:r>
            <a:r>
              <a:rPr lang="en-US" dirty="0" err="1" smtClean="0"/>
              <a:t>Galactose</a:t>
            </a:r>
            <a:r>
              <a:rPr lang="en-US" dirty="0" smtClean="0"/>
              <a:t>)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Galactose</a:t>
            </a:r>
            <a:r>
              <a:rPr lang="en-US" dirty="0" smtClean="0"/>
              <a:t> kinase phosphorylates </a:t>
            </a:r>
            <a:r>
              <a:rPr lang="en-US" dirty="0" err="1" smtClean="0"/>
              <a:t>galactose</a:t>
            </a:r>
            <a:r>
              <a:rPr lang="en-US" dirty="0" smtClean="0"/>
              <a:t> to </a:t>
            </a:r>
            <a:r>
              <a:rPr lang="en-US" dirty="0" err="1" smtClean="0"/>
              <a:t>galactose</a:t>
            </a:r>
            <a:r>
              <a:rPr lang="en-US" dirty="0" smtClean="0"/>
              <a:t> 1-phosphate</a:t>
            </a:r>
          </a:p>
          <a:p>
            <a:r>
              <a:rPr lang="en-US" dirty="0" err="1" smtClean="0"/>
              <a:t>Galactose</a:t>
            </a:r>
            <a:r>
              <a:rPr lang="en-US" dirty="0" smtClean="0"/>
              <a:t> 1-P is </a:t>
            </a:r>
            <a:r>
              <a:rPr lang="en-US" dirty="0" err="1" smtClean="0"/>
              <a:t>coverted</a:t>
            </a:r>
            <a:r>
              <a:rPr lang="en-US" dirty="0" smtClean="0"/>
              <a:t> to Glucose 1-phosphate</a:t>
            </a:r>
          </a:p>
          <a:p>
            <a:pPr lvl="1"/>
            <a:r>
              <a:rPr lang="en-US" dirty="0" smtClean="0"/>
              <a:t>G1P has different fates dependent on energy needs: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Glycogenesis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Glycolysis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5324-FD4A-3244-A093-ED1D596F2AC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2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721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Glycolysis</a:t>
            </a:r>
            <a:endParaRPr lang="en-US" sz="3600" dirty="0"/>
          </a:p>
        </p:txBody>
      </p:sp>
      <p:pic>
        <p:nvPicPr>
          <p:cNvPr id="4" name="Picture 3" descr="Untitled-p1-2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5" b="2070"/>
          <a:stretch/>
        </p:blipFill>
        <p:spPr>
          <a:xfrm>
            <a:off x="1269866" y="16075"/>
            <a:ext cx="6753414" cy="671607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5324-FD4A-3244-A093-ED1D596F2AC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9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Fate of glycolysis end product pyruvate: anaerobic conditions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005" y="1514483"/>
            <a:ext cx="8229600" cy="4933537"/>
          </a:xfrm>
        </p:spPr>
        <p:txBody>
          <a:bodyPr>
            <a:normAutofit fontScale="85000" lnSpcReduction="10000"/>
          </a:bodyPr>
          <a:lstStyle/>
          <a:p>
            <a:r>
              <a:rPr lang="en-US" u="sng" dirty="0" smtClean="0"/>
              <a:t>Pyruvate</a:t>
            </a:r>
            <a:r>
              <a:rPr lang="en-US" dirty="0" smtClean="0"/>
              <a:t> fate in </a:t>
            </a:r>
            <a:r>
              <a:rPr lang="en-US" u="sng" dirty="0" smtClean="0"/>
              <a:t>anaerobic</a:t>
            </a:r>
            <a:r>
              <a:rPr lang="en-US" dirty="0" smtClean="0"/>
              <a:t> conditions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Muscle tissue</a:t>
            </a:r>
          </a:p>
          <a:p>
            <a:r>
              <a:rPr lang="en-US" dirty="0" smtClean="0"/>
              <a:t>Prolonged muscular activity</a:t>
            </a:r>
          </a:p>
          <a:p>
            <a:r>
              <a:rPr lang="en-US" dirty="0" smtClean="0"/>
              <a:t>NAD recycled back for use in glycolysis or other metabolic paths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1812" y="2391729"/>
            <a:ext cx="1492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Pyruvate</a:t>
            </a:r>
            <a:endParaRPr lang="en-US" sz="2800" dirty="0"/>
          </a:p>
        </p:txBody>
      </p:sp>
      <p:sp>
        <p:nvSpPr>
          <p:cNvPr id="5" name="Right Arrow 4"/>
          <p:cNvSpPr/>
          <p:nvPr/>
        </p:nvSpPr>
        <p:spPr>
          <a:xfrm>
            <a:off x="2592894" y="2528388"/>
            <a:ext cx="1710165" cy="38656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Down Arrow 5"/>
          <p:cNvSpPr/>
          <p:nvPr/>
        </p:nvSpPr>
        <p:spPr>
          <a:xfrm>
            <a:off x="2921883" y="2914949"/>
            <a:ext cx="1208790" cy="807921"/>
          </a:xfrm>
          <a:prstGeom prst="curvedDownArrow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60867" y="3947833"/>
            <a:ext cx="856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NAD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414211" y="4077756"/>
            <a:ext cx="124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*NADH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303059" y="2419643"/>
            <a:ext cx="1492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Lactate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895793" y="2019533"/>
            <a:ext cx="3156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Lactate dehydrogenase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Curved Up Arrow 12"/>
          <p:cNvSpPr/>
          <p:nvPr/>
        </p:nvSpPr>
        <p:spPr>
          <a:xfrm rot="8491468">
            <a:off x="2679049" y="3025033"/>
            <a:ext cx="1216152" cy="731520"/>
          </a:xfrm>
          <a:prstGeom prst="curvedUp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5324-FD4A-3244-A093-ED1D596F2ACD}" type="slidenum">
              <a:rPr lang="en-US" smtClean="0"/>
              <a:t>25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36472" y="3373227"/>
            <a:ext cx="4734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*NADH + H is </a:t>
            </a:r>
            <a:r>
              <a:rPr lang="en-US" sz="2000" b="1" u="sng" dirty="0" smtClean="0"/>
              <a:t>from reaction 6 of glycolysis</a:t>
            </a:r>
            <a:r>
              <a:rPr lang="en-US" sz="2000" b="1" dirty="0" smtClean="0"/>
              <a:t>:</a:t>
            </a:r>
          </a:p>
          <a:p>
            <a:pPr algn="ctr"/>
            <a:r>
              <a:rPr lang="en-US" sz="2000" b="1" dirty="0" smtClean="0"/>
              <a:t>Glyceraldehyde 3-phosphate </a:t>
            </a:r>
            <a:r>
              <a:rPr lang="en-US" sz="2000" b="1" dirty="0" smtClean="0">
                <a:sym typeface="Wingdings"/>
              </a:rPr>
              <a:t> </a:t>
            </a:r>
            <a:r>
              <a:rPr lang="en-US" sz="2000" b="1" dirty="0" err="1" smtClean="0">
                <a:sym typeface="Wingdings"/>
              </a:rPr>
              <a:t>glycerate</a:t>
            </a:r>
            <a:endParaRPr lang="en-US" sz="2000" b="1" dirty="0"/>
          </a:p>
        </p:txBody>
      </p:sp>
      <p:sp>
        <p:nvSpPr>
          <p:cNvPr id="16" name="Right Arrow 15"/>
          <p:cNvSpPr/>
          <p:nvPr/>
        </p:nvSpPr>
        <p:spPr>
          <a:xfrm>
            <a:off x="5554235" y="2528388"/>
            <a:ext cx="1214118" cy="38656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93436" y="2064356"/>
            <a:ext cx="209564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Liver for glucose conversion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16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Fate of glycolysis end product </a:t>
            </a:r>
            <a:r>
              <a:rPr lang="en-US" sz="3600" dirty="0" smtClean="0"/>
              <a:t>pyruvate: aerobic </a:t>
            </a:r>
            <a:r>
              <a:rPr lang="en-US" sz="3600" dirty="0"/>
              <a:t>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005" y="1514483"/>
            <a:ext cx="8229600" cy="4933537"/>
          </a:xfrm>
        </p:spPr>
        <p:txBody>
          <a:bodyPr>
            <a:normAutofit/>
          </a:bodyPr>
          <a:lstStyle/>
          <a:p>
            <a:r>
              <a:rPr lang="en-US" dirty="0" smtClean="0"/>
              <a:t>Pyruvate fate in </a:t>
            </a:r>
            <a:r>
              <a:rPr lang="en-US" u="sng" dirty="0" smtClean="0"/>
              <a:t>aerobic</a:t>
            </a:r>
            <a:r>
              <a:rPr lang="en-US" dirty="0" smtClean="0"/>
              <a:t> conditions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Krebs Cycle (or TCA cycle or citric acid cycle)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Enters </a:t>
            </a:r>
            <a:r>
              <a:rPr lang="en-US" u="sng" dirty="0" smtClean="0"/>
              <a:t>mitochondria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Complete oxidation of pyruvate occurs 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Reducing equivalents enter into electron transport chain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Substrate-level ATP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5324-FD4A-3244-A093-ED1D596F2AC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 Metabolism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Glycogen metabolism	</a:t>
            </a:r>
          </a:p>
          <a:p>
            <a:pPr lvl="1"/>
            <a:r>
              <a:rPr lang="en-US" dirty="0" smtClean="0"/>
              <a:t>Glycogenesis</a:t>
            </a:r>
          </a:p>
          <a:p>
            <a:pPr lvl="1"/>
            <a:r>
              <a:rPr lang="en-US" dirty="0" err="1" smtClean="0"/>
              <a:t>Glycogenolysis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Glucose metabolism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Glycolysis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Krebs Cycle (TCA cycle) (Citric Acid Cycle) – </a:t>
            </a:r>
            <a:r>
              <a:rPr lang="en-US" b="1" dirty="0" smtClean="0">
                <a:solidFill>
                  <a:srgbClr val="FF0000"/>
                </a:solidFill>
              </a:rPr>
              <a:t>Pyruvate conversion to acetyl CoA (first substrate entering into </a:t>
            </a:r>
            <a:r>
              <a:rPr lang="en-US" b="1" dirty="0" err="1" smtClean="0">
                <a:solidFill>
                  <a:srgbClr val="FF0000"/>
                </a:solidFill>
              </a:rPr>
              <a:t>Kreb’s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Electron transport chain – </a:t>
            </a:r>
            <a:r>
              <a:rPr lang="en-US" b="1" dirty="0" smtClean="0">
                <a:solidFill>
                  <a:srgbClr val="FF0000"/>
                </a:solidFill>
              </a:rPr>
              <a:t>overview of ETC, explanation of reducing equivalents </a:t>
            </a:r>
          </a:p>
          <a:p>
            <a:pPr lvl="1"/>
            <a:r>
              <a:rPr lang="en-US" dirty="0"/>
              <a:t>Pentose Phosphate </a:t>
            </a:r>
            <a:r>
              <a:rPr lang="en-US" dirty="0" smtClean="0"/>
              <a:t>Shunt</a:t>
            </a:r>
          </a:p>
          <a:p>
            <a:pPr lvl="1"/>
            <a:r>
              <a:rPr lang="en-US" dirty="0" smtClean="0"/>
              <a:t>Cori Cycle</a:t>
            </a:r>
          </a:p>
          <a:p>
            <a:pPr lvl="1"/>
            <a:r>
              <a:rPr lang="en-US" dirty="0" smtClean="0"/>
              <a:t>Gluconeogenesis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3005" y="492853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2AEA2-508F-394C-94BA-3E255987F85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9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Pyruvate Fate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005" y="1160480"/>
            <a:ext cx="8229600" cy="560414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Pyruvate fate in </a:t>
            </a:r>
            <a:r>
              <a:rPr lang="en-US" u="sng" dirty="0" smtClean="0"/>
              <a:t>aerobic</a:t>
            </a:r>
            <a:r>
              <a:rPr lang="en-US" dirty="0" smtClean="0"/>
              <a:t> conditions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Krebs Cycle (or TCA cycle)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Pyruvate enters </a:t>
            </a:r>
            <a:r>
              <a:rPr lang="en-US" u="sng" dirty="0" smtClean="0"/>
              <a:t>mitochondria</a:t>
            </a:r>
            <a:r>
              <a:rPr lang="en-US" dirty="0" smtClean="0"/>
              <a:t> of the cell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Series of dehydrogenation </a:t>
            </a:r>
            <a:r>
              <a:rPr lang="en-US" dirty="0" smtClean="0"/>
              <a:t>reactions </a:t>
            </a:r>
            <a:r>
              <a:rPr lang="en-US" dirty="0"/>
              <a:t>to produce reducing </a:t>
            </a:r>
            <a:r>
              <a:rPr lang="en-US" dirty="0" smtClean="0"/>
              <a:t>equivalents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Reducing equivalents are completely oxidized by donating </a:t>
            </a:r>
            <a:r>
              <a:rPr lang="en-US" dirty="0" err="1" smtClean="0"/>
              <a:t>hydrogens</a:t>
            </a:r>
            <a:r>
              <a:rPr lang="en-US" dirty="0" smtClean="0"/>
              <a:t> and electrons to ETC for ATP production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ATP generation:</a:t>
            </a:r>
          </a:p>
          <a:p>
            <a:pPr marL="1371600" lvl="2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Oxidation of reducing equivalents from </a:t>
            </a:r>
            <a:r>
              <a:rPr lang="en-US" dirty="0" err="1"/>
              <a:t>Kreb’s</a:t>
            </a:r>
            <a:r>
              <a:rPr lang="en-US" dirty="0"/>
              <a:t> cycle (and lesser extent glycolysis) via electron transport </a:t>
            </a:r>
            <a:r>
              <a:rPr lang="en-US" dirty="0" smtClean="0"/>
              <a:t>chain</a:t>
            </a:r>
          </a:p>
          <a:p>
            <a:pPr marL="1371600" lvl="2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Substrate-level ATP formation</a:t>
            </a:r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5324-FD4A-3244-A093-ED1D596F2AC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77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62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Krebs Cycle: Electron Transport Chain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55240"/>
            <a:ext cx="8229600" cy="4878237"/>
          </a:xfrm>
        </p:spPr>
        <p:txBody>
          <a:bodyPr/>
          <a:lstStyle/>
          <a:p>
            <a:r>
              <a:rPr lang="en-US" sz="2800" dirty="0" smtClean="0"/>
              <a:t>ETC results in </a:t>
            </a:r>
            <a:r>
              <a:rPr lang="en-US" sz="2800" u="sng" dirty="0" err="1" smtClean="0"/>
              <a:t>reoxidation</a:t>
            </a:r>
            <a:r>
              <a:rPr lang="en-US" sz="2800" u="sng" dirty="0" smtClean="0"/>
              <a:t> of reducing equivalents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NAD and FAD become </a:t>
            </a:r>
            <a:r>
              <a:rPr lang="en-US" sz="2400" u="sng" dirty="0" smtClean="0"/>
              <a:t>reducing equivalents </a:t>
            </a:r>
            <a:r>
              <a:rPr lang="en-US" sz="2400" dirty="0" smtClean="0"/>
              <a:t>(i.e., FADH2 and NADH) through action of dehydrogenases in </a:t>
            </a:r>
            <a:r>
              <a:rPr lang="en-US" sz="2400" dirty="0" err="1" smtClean="0"/>
              <a:t>Kreb’s</a:t>
            </a:r>
            <a:r>
              <a:rPr lang="en-US" sz="2400" dirty="0" smtClean="0"/>
              <a:t> cycle</a:t>
            </a: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r>
              <a:rPr lang="en-US" dirty="0" smtClean="0"/>
              <a:t>Reducing equivalent:</a:t>
            </a:r>
          </a:p>
          <a:p>
            <a:pPr lvl="1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00805" y="4248621"/>
            <a:ext cx="836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MH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9" name="Right Arrow 8"/>
          <p:cNvSpPr/>
          <p:nvPr/>
        </p:nvSpPr>
        <p:spPr>
          <a:xfrm>
            <a:off x="3027126" y="4300925"/>
            <a:ext cx="2499045" cy="38656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45745" y="4028491"/>
            <a:ext cx="3156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dehydrogenase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Curved Down Arrow 10"/>
          <p:cNvSpPr/>
          <p:nvPr/>
        </p:nvSpPr>
        <p:spPr>
          <a:xfrm>
            <a:off x="3828959" y="4774630"/>
            <a:ext cx="831620" cy="400775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55070" y="5100110"/>
            <a:ext cx="14682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NAD</a:t>
            </a:r>
          </a:p>
          <a:p>
            <a:pPr algn="ctr"/>
            <a:r>
              <a:rPr lang="en-US" sz="2400" b="1" dirty="0" smtClean="0"/>
              <a:t>(oxidized)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349910" y="5087193"/>
            <a:ext cx="2200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NADH + H (reduced)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557527" y="4206845"/>
            <a:ext cx="491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 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66077" y="4675816"/>
            <a:ext cx="2156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(Reduced state) 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5341704" y="4647533"/>
            <a:ext cx="2144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(Oxidized state) 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5324-FD4A-3244-A093-ED1D596F2AC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9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 Metabolism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Glycogen metabolism	</a:t>
            </a:r>
          </a:p>
          <a:p>
            <a:pPr lvl="1"/>
            <a:r>
              <a:rPr lang="en-US" dirty="0" smtClean="0"/>
              <a:t>Glycogenesis</a:t>
            </a:r>
          </a:p>
          <a:p>
            <a:pPr lvl="1"/>
            <a:r>
              <a:rPr lang="en-US" dirty="0" err="1" smtClean="0"/>
              <a:t>Glycogenolysis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Glucose metabolism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Glycolysis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Krebs </a:t>
            </a:r>
            <a:r>
              <a:rPr lang="en-US" dirty="0">
                <a:solidFill>
                  <a:srgbClr val="FF0000"/>
                </a:solidFill>
              </a:rPr>
              <a:t>cycle </a:t>
            </a:r>
            <a:r>
              <a:rPr lang="en-US" dirty="0" smtClean="0">
                <a:solidFill>
                  <a:srgbClr val="FF0000"/>
                </a:solidFill>
              </a:rPr>
              <a:t>(TCA Cycle)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Electron transport chain</a:t>
            </a:r>
          </a:p>
          <a:p>
            <a:pPr lvl="1"/>
            <a:r>
              <a:rPr lang="en-US" dirty="0" smtClean="0"/>
              <a:t>Gluconeogenesis</a:t>
            </a:r>
          </a:p>
          <a:p>
            <a:pPr lvl="1"/>
            <a:r>
              <a:rPr lang="en-US" dirty="0" smtClean="0"/>
              <a:t>Pentose Phosphate Shunt</a:t>
            </a:r>
          </a:p>
          <a:p>
            <a:pPr lvl="1"/>
            <a:r>
              <a:rPr lang="en-US" dirty="0" smtClean="0"/>
              <a:t>Cori and Alanine cycles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3005" y="492853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2AEA2-508F-394C-94BA-3E255987F8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5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Krebs Cycle: Electron Transport Chain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NADH donates hydrogen and electrons to ETC and is not in its oxidized state again (i.e., NAD)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5324-FD4A-3244-A093-ED1D596F2ACD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1790" y="3427629"/>
            <a:ext cx="836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MH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6" name="Right Arrow 5"/>
          <p:cNvSpPr/>
          <p:nvPr/>
        </p:nvSpPr>
        <p:spPr>
          <a:xfrm>
            <a:off x="2578111" y="3479933"/>
            <a:ext cx="2499045" cy="38656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96730" y="3207499"/>
            <a:ext cx="3156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dehydrogenase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Curved Down Arrow 7"/>
          <p:cNvSpPr/>
          <p:nvPr/>
        </p:nvSpPr>
        <p:spPr>
          <a:xfrm>
            <a:off x="3379944" y="3953638"/>
            <a:ext cx="831620" cy="400775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8231" y="4320989"/>
            <a:ext cx="856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NAD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00895" y="4266201"/>
            <a:ext cx="2200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NADH + H (reduced)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108512" y="3385853"/>
            <a:ext cx="491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 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617062" y="3854824"/>
            <a:ext cx="2156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(Reduced state) 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892689" y="3826541"/>
            <a:ext cx="2144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(Oxidized state) </a:t>
            </a:r>
            <a:endParaRPr lang="en-US" sz="2400" dirty="0"/>
          </a:p>
        </p:txBody>
      </p:sp>
      <p:sp>
        <p:nvSpPr>
          <p:cNvPr id="14" name="Bent-Up Arrow 13"/>
          <p:cNvSpPr/>
          <p:nvPr/>
        </p:nvSpPr>
        <p:spPr>
          <a:xfrm rot="5400000">
            <a:off x="4298500" y="5101137"/>
            <a:ext cx="739398" cy="731520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108512" y="5265501"/>
            <a:ext cx="328177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NADH is </a:t>
            </a:r>
            <a:r>
              <a:rPr lang="en-US" sz="2400" dirty="0" err="1" smtClean="0"/>
              <a:t>reoxidized</a:t>
            </a:r>
            <a:r>
              <a:rPr lang="en-US" sz="2400" dirty="0" smtClean="0"/>
              <a:t> back to NAD by donating </a:t>
            </a:r>
            <a:r>
              <a:rPr lang="en-US" sz="2400" dirty="0" err="1" smtClean="0"/>
              <a:t>Hs</a:t>
            </a:r>
            <a:r>
              <a:rPr lang="en-US" sz="2400" dirty="0" smtClean="0"/>
              <a:t> and electrons to ETC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3900895" y="4288206"/>
            <a:ext cx="4489391" cy="2433269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8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62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Krebs Cycle: Electron Transport Chain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98807" y="1213806"/>
            <a:ext cx="8553387" cy="5142544"/>
          </a:xfrm>
        </p:spPr>
        <p:txBody>
          <a:bodyPr>
            <a:normAutofit/>
          </a:bodyPr>
          <a:lstStyle/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5324-FD4A-3244-A093-ED1D596F2ACD}" type="slidenum">
              <a:rPr lang="en-US" smtClean="0"/>
              <a:t>31</a:t>
            </a:fld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3027126" y="3746922"/>
            <a:ext cx="2499045" cy="38656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8675" y="2985853"/>
            <a:ext cx="3967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Glyceraldehyde 3-Phosphate dehydrogenase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6697" y="3274945"/>
            <a:ext cx="27605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Two Glyceraldehyde </a:t>
            </a:r>
          </a:p>
          <a:p>
            <a:pPr algn="ctr"/>
            <a:r>
              <a:rPr lang="en-US" sz="2800" dirty="0" smtClean="0"/>
              <a:t>3-Phosphate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720777" y="3654498"/>
            <a:ext cx="3250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Two</a:t>
            </a:r>
          </a:p>
          <a:p>
            <a:pPr algn="ctr"/>
            <a:r>
              <a:rPr lang="en-US" sz="2800" dirty="0" smtClean="0"/>
              <a:t>1,3 </a:t>
            </a:r>
            <a:r>
              <a:rPr lang="en-US" sz="2800" dirty="0" err="1" smtClean="0"/>
              <a:t>bis</a:t>
            </a:r>
            <a:r>
              <a:rPr lang="en-US" sz="2800" dirty="0" smtClean="0"/>
              <a:t>-P-</a:t>
            </a:r>
            <a:r>
              <a:rPr lang="en-US" sz="2800" dirty="0" err="1" smtClean="0"/>
              <a:t>glycerate</a:t>
            </a:r>
            <a:endParaRPr lang="en-US" sz="2800" dirty="0"/>
          </a:p>
        </p:txBody>
      </p:sp>
      <p:sp>
        <p:nvSpPr>
          <p:cNvPr id="10" name="Curved Down Arrow 9"/>
          <p:cNvSpPr/>
          <p:nvPr/>
        </p:nvSpPr>
        <p:spPr>
          <a:xfrm>
            <a:off x="4507216" y="4220627"/>
            <a:ext cx="831620" cy="400775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73175" y="4575365"/>
            <a:ext cx="856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NAD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897085" y="4575319"/>
            <a:ext cx="1863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NADH (Reduced)</a:t>
            </a:r>
            <a:endParaRPr lang="en-US" b="1" dirty="0"/>
          </a:p>
        </p:txBody>
      </p:sp>
      <p:sp>
        <p:nvSpPr>
          <p:cNvPr id="13" name="Curved Down Arrow 12"/>
          <p:cNvSpPr/>
          <p:nvPr/>
        </p:nvSpPr>
        <p:spPr>
          <a:xfrm>
            <a:off x="2696932" y="4146759"/>
            <a:ext cx="831620" cy="400775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68887" y="4497340"/>
            <a:ext cx="856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</a:t>
            </a:r>
            <a:r>
              <a:rPr lang="en-US" b="1" baseline="-25000" dirty="0" smtClean="0"/>
              <a:t>i</a:t>
            </a:r>
            <a:endParaRPr lang="en-US" b="1" baseline="-25000" dirty="0"/>
          </a:p>
        </p:txBody>
      </p:sp>
      <p:sp>
        <p:nvSpPr>
          <p:cNvPr id="4" name="TextBox 3"/>
          <p:cNvSpPr txBox="1"/>
          <p:nvPr/>
        </p:nvSpPr>
        <p:spPr>
          <a:xfrm>
            <a:off x="82226" y="1788892"/>
            <a:ext cx="391532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Example of reduction and </a:t>
            </a:r>
            <a:r>
              <a:rPr lang="en-US" sz="2400" b="1" dirty="0" err="1" smtClean="0"/>
              <a:t>reoxidation</a:t>
            </a:r>
            <a:r>
              <a:rPr lang="en-US" sz="2400" b="1" dirty="0" smtClean="0"/>
              <a:t>: reaction 6 described in glycolysis</a:t>
            </a:r>
            <a:endParaRPr lang="en-US" sz="2400" b="1" dirty="0"/>
          </a:p>
        </p:txBody>
      </p:sp>
      <p:sp>
        <p:nvSpPr>
          <p:cNvPr id="15" name="Bent-Up Arrow 14"/>
          <p:cNvSpPr/>
          <p:nvPr/>
        </p:nvSpPr>
        <p:spPr>
          <a:xfrm rot="5400000">
            <a:off x="5163796" y="5140268"/>
            <a:ext cx="1104888" cy="754809"/>
          </a:xfrm>
          <a:prstGeom prst="bentUpArrow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055158" y="5348618"/>
            <a:ext cx="328177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NADH is </a:t>
            </a:r>
            <a:r>
              <a:rPr lang="en-US" sz="2400" dirty="0" err="1" smtClean="0"/>
              <a:t>reoxidized</a:t>
            </a:r>
            <a:r>
              <a:rPr lang="en-US" sz="2400" dirty="0" smtClean="0"/>
              <a:t> back to NAD by donating </a:t>
            </a:r>
            <a:r>
              <a:rPr lang="en-US" sz="2400" dirty="0" err="1" smtClean="0"/>
              <a:t>Hs</a:t>
            </a:r>
            <a:r>
              <a:rPr lang="en-US" sz="2400" dirty="0" smtClean="0"/>
              <a:t> and electrons to ETC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987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969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Electron Transport Chain Overview</a:t>
            </a:r>
            <a:endParaRPr lang="en-US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09452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Electrons/</a:t>
            </a:r>
            <a:r>
              <a:rPr lang="en-US" sz="2400" dirty="0" err="1"/>
              <a:t>hydrogens</a:t>
            </a:r>
            <a:r>
              <a:rPr lang="en-US" sz="2400" dirty="0"/>
              <a:t> transferred along the </a:t>
            </a:r>
            <a:r>
              <a:rPr lang="en-US" sz="2400" u="sng" dirty="0"/>
              <a:t>electron transport chain via proton gradient</a:t>
            </a:r>
          </a:p>
          <a:p>
            <a:pPr lvl="1"/>
            <a:r>
              <a:rPr lang="en-US" sz="2000" dirty="0"/>
              <a:t>Results in large release of energy in form of ATP</a:t>
            </a:r>
          </a:p>
          <a:p>
            <a:pPr lvl="1"/>
            <a:r>
              <a:rPr lang="en-US" sz="2000" dirty="0"/>
              <a:t>Oxygen is final hydrogen acceptor to become H2O</a:t>
            </a:r>
          </a:p>
        </p:txBody>
      </p:sp>
      <p:pic>
        <p:nvPicPr>
          <p:cNvPr id="5" name="Picture 4" descr="Untitled-p1-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59603" y="1324453"/>
            <a:ext cx="4209094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5324-FD4A-3244-A093-ED1D596F2ACD}" type="slidenum">
              <a:rPr lang="en-US" smtClean="0"/>
              <a:t>32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443820" y="3118551"/>
            <a:ext cx="160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ATP synthase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6350558" y="2973876"/>
            <a:ext cx="2540224" cy="36168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2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Electron Transport Chain Key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FAD and NAD are </a:t>
            </a:r>
            <a:r>
              <a:rPr lang="en-US" dirty="0" err="1" smtClean="0"/>
              <a:t>cosubstrates</a:t>
            </a:r>
            <a:r>
              <a:rPr lang="en-US" dirty="0" smtClean="0"/>
              <a:t> that become reduced by dehydrogenases</a:t>
            </a:r>
          </a:p>
          <a:p>
            <a:r>
              <a:rPr lang="en-US" dirty="0" smtClean="0"/>
              <a:t>Reducing </a:t>
            </a:r>
            <a:r>
              <a:rPr lang="en-US" dirty="0"/>
              <a:t>equivalents transport electrons/</a:t>
            </a:r>
            <a:r>
              <a:rPr lang="en-US" dirty="0" err="1"/>
              <a:t>hydrogens</a:t>
            </a:r>
            <a:r>
              <a:rPr lang="en-US" dirty="0"/>
              <a:t> to </a:t>
            </a:r>
            <a:r>
              <a:rPr lang="en-US" dirty="0" smtClean="0"/>
              <a:t>electron </a:t>
            </a:r>
            <a:r>
              <a:rPr lang="en-US" dirty="0"/>
              <a:t>transport </a:t>
            </a:r>
            <a:r>
              <a:rPr lang="en-US" dirty="0" smtClean="0"/>
              <a:t>chain</a:t>
            </a:r>
          </a:p>
          <a:p>
            <a:pPr lvl="1"/>
            <a:r>
              <a:rPr lang="en-US" dirty="0" smtClean="0"/>
              <a:t>Become </a:t>
            </a:r>
            <a:r>
              <a:rPr lang="en-US" dirty="0" err="1" smtClean="0"/>
              <a:t>reoxidized</a:t>
            </a:r>
            <a:r>
              <a:rPr lang="en-US" dirty="0" smtClean="0"/>
              <a:t> – hence overall process is referred to as complete oxidation</a:t>
            </a:r>
          </a:p>
          <a:p>
            <a:r>
              <a:rPr lang="en-US" dirty="0" err="1" smtClean="0"/>
              <a:t>Hydrogens</a:t>
            </a:r>
            <a:r>
              <a:rPr lang="en-US" dirty="0"/>
              <a:t>/</a:t>
            </a:r>
            <a:r>
              <a:rPr lang="en-US" dirty="0" smtClean="0"/>
              <a:t>electrons travel along concentration gradient releasing energy to drive ATP synthase to produce ATP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5324-FD4A-3244-A093-ED1D596F2AC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1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Krebs Cycle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Untitled-p1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0" r="3642"/>
          <a:stretch/>
        </p:blipFill>
        <p:spPr>
          <a:xfrm>
            <a:off x="1527349" y="0"/>
            <a:ext cx="6656029" cy="673944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5324-FD4A-3244-A093-ED1D596F2ACD}" type="slidenum">
              <a:rPr lang="en-US" smtClean="0"/>
              <a:t>34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589895" y="133692"/>
            <a:ext cx="2422805" cy="8522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8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Krebs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095" y="1417638"/>
            <a:ext cx="8507705" cy="5440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Pyruvate dehydrogenase reaction: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Enzymes of PDH Complex: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Pyruvate decarboxylase (E1)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</a:t>
            </a:r>
            <a:r>
              <a:rPr lang="en-US" dirty="0" err="1" smtClean="0"/>
              <a:t>ihydrolipoyl</a:t>
            </a:r>
            <a:r>
              <a:rPr lang="en-US" dirty="0" smtClean="0"/>
              <a:t> dehydrogenase (E2)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Dihydrolipoyl</a:t>
            </a:r>
            <a:r>
              <a:rPr lang="en-US" dirty="0" smtClean="0"/>
              <a:t> </a:t>
            </a:r>
            <a:r>
              <a:rPr lang="en-US" dirty="0" err="1" smtClean="0"/>
              <a:t>transacetylase</a:t>
            </a:r>
            <a:r>
              <a:rPr lang="en-US" dirty="0" smtClean="0"/>
              <a:t> (E3)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2893333" y="2900898"/>
            <a:ext cx="1572017" cy="38656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2827" y="2725683"/>
            <a:ext cx="21105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Pyruvate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859026" y="2736671"/>
            <a:ext cx="21105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Acetyl CoA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815408" y="2107540"/>
            <a:ext cx="41975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rgbClr val="FF0000"/>
                </a:solidFill>
              </a:rPr>
              <a:t>Pyruvate dehydrogenase complex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73598" y="3734621"/>
            <a:ext cx="856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CO2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904912" y="3680195"/>
            <a:ext cx="845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NAD</a:t>
            </a:r>
            <a:endParaRPr lang="en-US" b="1" dirty="0"/>
          </a:p>
        </p:txBody>
      </p:sp>
      <p:sp>
        <p:nvSpPr>
          <p:cNvPr id="10" name="Curved Down Arrow 9"/>
          <p:cNvSpPr/>
          <p:nvPr/>
        </p:nvSpPr>
        <p:spPr>
          <a:xfrm rot="21437052">
            <a:off x="2387554" y="3238987"/>
            <a:ext cx="831620" cy="400775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08849" y="3723407"/>
            <a:ext cx="856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CoA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734037" y="3702355"/>
            <a:ext cx="874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NADH + H</a:t>
            </a:r>
            <a:endParaRPr lang="en-US" b="1" dirty="0"/>
          </a:p>
        </p:txBody>
      </p:sp>
      <p:sp>
        <p:nvSpPr>
          <p:cNvPr id="13" name="Curved Down Arrow 12"/>
          <p:cNvSpPr/>
          <p:nvPr/>
        </p:nvSpPr>
        <p:spPr>
          <a:xfrm rot="21437052">
            <a:off x="3945029" y="3303155"/>
            <a:ext cx="831620" cy="400775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5324-FD4A-3244-A093-ED1D596F2AC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1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Krebs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095" y="1417638"/>
            <a:ext cx="8507705" cy="5440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Pyruvate dehydrogenase reaction: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sz="2800" dirty="0" smtClean="0"/>
              <a:t>Regulators: NADH and Acetyl CoA (both negative)</a:t>
            </a:r>
          </a:p>
          <a:p>
            <a:r>
              <a:rPr lang="en-US" sz="2600" dirty="0" smtClean="0"/>
              <a:t>Cofactors of PDH Complex: Coenzyme A (B</a:t>
            </a:r>
            <a:r>
              <a:rPr lang="en-US" sz="2600" baseline="-25000" dirty="0" smtClean="0"/>
              <a:t>5</a:t>
            </a:r>
            <a:r>
              <a:rPr lang="en-US" sz="2600" dirty="0" smtClean="0"/>
              <a:t>), </a:t>
            </a:r>
            <a:r>
              <a:rPr lang="en-US" sz="2600" dirty="0"/>
              <a:t>t</a:t>
            </a:r>
            <a:r>
              <a:rPr lang="en-US" sz="2600" dirty="0" smtClean="0"/>
              <a:t>hiamin </a:t>
            </a:r>
            <a:r>
              <a:rPr lang="en-US" sz="2600" dirty="0" err="1" smtClean="0"/>
              <a:t>diphosphate</a:t>
            </a:r>
            <a:r>
              <a:rPr lang="en-US" sz="2600" dirty="0" smtClean="0"/>
              <a:t> (B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), NAD (B</a:t>
            </a:r>
            <a:r>
              <a:rPr lang="en-US" sz="2600" baseline="-25000" dirty="0" smtClean="0"/>
              <a:t>3</a:t>
            </a:r>
            <a:r>
              <a:rPr lang="en-US" sz="2600" dirty="0" smtClean="0"/>
              <a:t>), FAD (B</a:t>
            </a:r>
            <a:r>
              <a:rPr lang="en-US" sz="2600" baseline="-25000" dirty="0" smtClean="0"/>
              <a:t>2</a:t>
            </a:r>
            <a:r>
              <a:rPr lang="en-US" sz="2600" dirty="0" smtClean="0"/>
              <a:t>), mg, and </a:t>
            </a:r>
            <a:r>
              <a:rPr lang="en-US" sz="2600" dirty="0" err="1" smtClean="0"/>
              <a:t>lipoic</a:t>
            </a:r>
            <a:r>
              <a:rPr lang="en-US" sz="2600" dirty="0" smtClean="0"/>
              <a:t> acid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2893333" y="2900898"/>
            <a:ext cx="1572017" cy="38656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2827" y="2725683"/>
            <a:ext cx="21105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Pyruvate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859026" y="2736671"/>
            <a:ext cx="21105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Acetyl CoA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815408" y="2107540"/>
            <a:ext cx="3892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rgbClr val="FF0000"/>
                </a:solidFill>
              </a:rPr>
              <a:t>Pyruvate dehydrogenase complex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73598" y="3734621"/>
            <a:ext cx="856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CO2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904912" y="3680195"/>
            <a:ext cx="845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NAD</a:t>
            </a:r>
            <a:endParaRPr lang="en-US" b="1" dirty="0"/>
          </a:p>
        </p:txBody>
      </p:sp>
      <p:sp>
        <p:nvSpPr>
          <p:cNvPr id="10" name="Curved Down Arrow 9"/>
          <p:cNvSpPr/>
          <p:nvPr/>
        </p:nvSpPr>
        <p:spPr>
          <a:xfrm rot="21437052">
            <a:off x="2387554" y="3238987"/>
            <a:ext cx="831620" cy="400775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08849" y="3723407"/>
            <a:ext cx="856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CoA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734037" y="3702355"/>
            <a:ext cx="874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NADH + H</a:t>
            </a:r>
            <a:endParaRPr lang="en-US" b="1" dirty="0"/>
          </a:p>
        </p:txBody>
      </p:sp>
      <p:sp>
        <p:nvSpPr>
          <p:cNvPr id="13" name="Curved Down Arrow 12"/>
          <p:cNvSpPr/>
          <p:nvPr/>
        </p:nvSpPr>
        <p:spPr>
          <a:xfrm rot="21437052">
            <a:off x="3945029" y="3303155"/>
            <a:ext cx="831620" cy="400775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5324-FD4A-3244-A093-ED1D596F2AC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8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Krebs Cycle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5324-FD4A-3244-A093-ED1D596F2ACD}" type="slidenum">
              <a:rPr lang="en-US" smtClean="0"/>
              <a:t>37</a:t>
            </a:fld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3809944" y="2213612"/>
            <a:ext cx="1572017" cy="38656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73811" y="1918868"/>
            <a:ext cx="21105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Pyruvate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5381961" y="2049385"/>
            <a:ext cx="297015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Acetyl CoA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2338343" y="1420254"/>
            <a:ext cx="41975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rgbClr val="FF0000"/>
                </a:solidFill>
              </a:rPr>
              <a:t>Pyruvate dehydrogenase complex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3647" y="2840355"/>
            <a:ext cx="80084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Important Points: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Pyruvate in cytosol is transferred into mitochondria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Dehydrogenase reaction in mitochondria forms acetyl CoA: regulation by NADH and product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Reaction driven my </a:t>
            </a:r>
            <a:r>
              <a:rPr lang="en-US" sz="2800" i="1" dirty="0" smtClean="0"/>
              <a:t>multi-enzyme complex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Requiring many b-vitamins for function and structure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NAD serves as hydrogen acceptor as NADH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NADH enters ETC</a:t>
            </a:r>
          </a:p>
        </p:txBody>
      </p:sp>
    </p:spTree>
    <p:extLst>
      <p:ext uri="{BB962C8B-B14F-4D97-AF65-F5344CB8AC3E}">
        <p14:creationId xmlns:p14="http://schemas.microsoft.com/office/powerpoint/2010/main" val="42871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ETC and PDH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Krebs cycle creates reducing equivalents that transfer hydrogen and electrons to the ETC</a:t>
            </a:r>
          </a:p>
          <a:p>
            <a:pPr lvl="1"/>
            <a:r>
              <a:rPr lang="en-US" dirty="0" smtClean="0"/>
              <a:t>Hydrogens and electrons create gradient resulting in release of energy in form of ATP</a:t>
            </a:r>
          </a:p>
          <a:p>
            <a:r>
              <a:rPr lang="en-US" dirty="0" smtClean="0"/>
              <a:t>Pyruvate enters mitochondria and is converted into acetyl CoA</a:t>
            </a:r>
          </a:p>
          <a:p>
            <a:r>
              <a:rPr lang="en-US" dirty="0" smtClean="0"/>
              <a:t>PDH is a complex enzyme system</a:t>
            </a:r>
          </a:p>
          <a:p>
            <a:pPr lvl="1"/>
            <a:r>
              <a:rPr lang="en-US" dirty="0" smtClean="0"/>
              <a:t>Requires variety of B vitamins to work</a:t>
            </a:r>
          </a:p>
          <a:p>
            <a:pPr lvl="1"/>
            <a:r>
              <a:rPr lang="en-US" dirty="0" smtClean="0"/>
              <a:t>Regulated by NADH and its product</a:t>
            </a:r>
          </a:p>
          <a:p>
            <a:pPr lvl="1"/>
            <a:r>
              <a:rPr lang="en-US" dirty="0" smtClean="0"/>
              <a:t>End product is acetyl-CoA which will enter the Krebs cycle</a:t>
            </a:r>
          </a:p>
          <a:p>
            <a:r>
              <a:rPr lang="en-US" dirty="0" smtClean="0"/>
              <a:t>Will continue with Krebs and gluconeogenesis on Monday!!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5324-FD4A-3244-A093-ED1D596F2AC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7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66763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3000">
                <a:latin typeface="Arial" charset="0"/>
              </a:rPr>
              <a:t>Pyruvate dehydrogenase (PDH) complex: </a:t>
            </a:r>
            <a:r>
              <a:rPr lang="en-US" sz="2800">
                <a:latin typeface="Arial" charset="0"/>
              </a:rPr>
              <a:t>multienzymes consisting of vitamin B cofactors</a:t>
            </a:r>
          </a:p>
        </p:txBody>
      </p:sp>
      <p:pic>
        <p:nvPicPr>
          <p:cNvPr id="6147" name="Picture 3" descr="PD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0" y="1406525"/>
            <a:ext cx="5738813" cy="511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481013" y="1576388"/>
            <a:ext cx="1149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Pyruvate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3860800" y="1457325"/>
            <a:ext cx="3181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660033"/>
                </a:solidFill>
              </a:rPr>
              <a:t>TDP (</a:t>
            </a:r>
            <a:r>
              <a:rPr lang="en-US" sz="2000">
                <a:solidFill>
                  <a:srgbClr val="006600"/>
                </a:solidFill>
              </a:rPr>
              <a:t>thiamin</a:t>
            </a:r>
            <a:r>
              <a:rPr lang="en-US">
                <a:solidFill>
                  <a:srgbClr val="660033"/>
                </a:solidFill>
              </a:rPr>
              <a:t> diphosphate)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6494463" y="5729288"/>
            <a:ext cx="1466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/>
              <a:t>Acetyl Co A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1563688" y="6207125"/>
            <a:ext cx="90805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/>
              <a:t>NADH </a:t>
            </a: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4017963" y="6145213"/>
            <a:ext cx="380365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660033"/>
                </a:solidFill>
              </a:rPr>
              <a:t>FAD (flavin adenine dinucleotide)</a:t>
            </a:r>
          </a:p>
          <a:p>
            <a:r>
              <a:rPr lang="en-US" sz="2000">
                <a:solidFill>
                  <a:srgbClr val="006600"/>
                </a:solidFill>
              </a:rPr>
              <a:t>riboflavin</a:t>
            </a: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0" y="5130800"/>
            <a:ext cx="25019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en-US" sz="1600"/>
              <a:t>(</a:t>
            </a:r>
            <a:r>
              <a:rPr lang="en-US" sz="1600">
                <a:solidFill>
                  <a:srgbClr val="660033"/>
                </a:solidFill>
              </a:rPr>
              <a:t>nicotinamide </a:t>
            </a:r>
          </a:p>
          <a:p>
            <a:pPr algn="r"/>
            <a:r>
              <a:rPr lang="en-US" sz="1600">
                <a:solidFill>
                  <a:srgbClr val="660033"/>
                </a:solidFill>
              </a:rPr>
              <a:t>adenine dinucleotide) </a:t>
            </a:r>
            <a:r>
              <a:rPr lang="en-US" sz="2000">
                <a:solidFill>
                  <a:srgbClr val="006600"/>
                </a:solidFill>
              </a:rPr>
              <a:t>Niacin</a:t>
            </a: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1085850" y="2552700"/>
            <a:ext cx="654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CO2</a:t>
            </a:r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6386513" y="1931988"/>
            <a:ext cx="2370137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CoA-SH</a:t>
            </a:r>
          </a:p>
          <a:p>
            <a:r>
              <a:rPr lang="en-US" sz="2000">
                <a:solidFill>
                  <a:srgbClr val="006600"/>
                </a:solidFill>
              </a:rPr>
              <a:t>(pantothenic acid)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5324-FD4A-3244-A093-ED1D596F2AC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7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sz="3600" dirty="0" smtClean="0">
                <a:latin typeface="Arial" charset="0"/>
              </a:rPr>
              <a:t>Metabolism </a:t>
            </a:r>
            <a:r>
              <a:rPr lang="en-US" sz="3600" dirty="0">
                <a:latin typeface="Arial" charset="0"/>
              </a:rPr>
              <a:t>of </a:t>
            </a:r>
            <a:r>
              <a:rPr lang="en-US" sz="3600" dirty="0" smtClean="0">
                <a:latin typeface="Arial" charset="0"/>
              </a:rPr>
              <a:t>Macronutrients</a:t>
            </a:r>
            <a:endParaRPr lang="en-US" sz="3600" dirty="0">
              <a:latin typeface="Arial" charset="0"/>
            </a:endParaRPr>
          </a:p>
        </p:txBody>
      </p:sp>
      <p:sp>
        <p:nvSpPr>
          <p:cNvPr id="4100" name="Arc 5"/>
          <p:cNvSpPr>
            <a:spLocks/>
          </p:cNvSpPr>
          <p:nvPr/>
        </p:nvSpPr>
        <p:spPr bwMode="auto">
          <a:xfrm>
            <a:off x="0" y="2070100"/>
            <a:ext cx="9677400" cy="3319463"/>
          </a:xfrm>
          <a:custGeom>
            <a:avLst/>
            <a:gdLst>
              <a:gd name="T0" fmla="*/ -1 w 21600"/>
              <a:gd name="T1" fmla="*/ 0 h 21600"/>
              <a:gd name="T2" fmla="*/ 21600 w 21600"/>
              <a:gd name="T3" fmla="*/ 21600 h 21600"/>
              <a:gd name="T4" fmla="*/ -1 w 21600"/>
              <a:gd name="T5" fmla="*/ 0 h 21600"/>
              <a:gd name="T6" fmla="*/ 21600 w 21600"/>
              <a:gd name="T7" fmla="*/ 21600 h 21600"/>
              <a:gd name="T8" fmla="*/ 0 w 21600"/>
              <a:gd name="T9" fmla="*/ 21600 h 21600"/>
              <a:gd name="T10" fmla="*/ 0 w 21600"/>
              <a:gd name="T11" fmla="*/ 0 h 21600"/>
              <a:gd name="T12" fmla="*/ 21600 w 21600"/>
              <a:gd name="T13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3465513" y="2779713"/>
            <a:ext cx="1682750" cy="530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CA1A08"/>
                </a:solidFill>
                <a:ea typeface="+mn-ea"/>
              </a:rPr>
              <a:t>Glucose</a:t>
            </a:r>
            <a:endParaRPr lang="en-US" sz="2800" b="0" dirty="0">
              <a:solidFill>
                <a:srgbClr val="CA1A08"/>
              </a:solidFill>
              <a:ea typeface="+mn-ea"/>
            </a:endParaRPr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6122988" y="3087688"/>
            <a:ext cx="2441575" cy="5524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2600" dirty="0" smtClean="0">
                <a:ea typeface="+mn-ea"/>
              </a:rPr>
              <a:t>Unit 4: Lipids</a:t>
            </a:r>
            <a:endParaRPr lang="en-US" sz="2600" dirty="0">
              <a:ea typeface="+mn-ea"/>
            </a:endParaRPr>
          </a:p>
        </p:txBody>
      </p:sp>
      <p:sp>
        <p:nvSpPr>
          <p:cNvPr id="4103" name="Text Box 8"/>
          <p:cNvSpPr txBox="1">
            <a:spLocks noChangeArrowheads="1"/>
          </p:cNvSpPr>
          <p:nvPr/>
        </p:nvSpPr>
        <p:spPr bwMode="auto">
          <a:xfrm>
            <a:off x="2801938" y="4368800"/>
            <a:ext cx="2722562" cy="493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rgbClr val="CA1A08"/>
                </a:solidFill>
              </a:rPr>
              <a:t>pyruvate/lactate</a:t>
            </a:r>
          </a:p>
        </p:txBody>
      </p:sp>
      <p:sp>
        <p:nvSpPr>
          <p:cNvPr id="4104" name="Text Box 9"/>
          <p:cNvSpPr txBox="1">
            <a:spLocks noChangeArrowheads="1"/>
          </p:cNvSpPr>
          <p:nvPr/>
        </p:nvSpPr>
        <p:spPr bwMode="auto">
          <a:xfrm>
            <a:off x="4560888" y="5694363"/>
            <a:ext cx="2719387" cy="5254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rgbClr val="CA1A08"/>
                </a:solidFill>
              </a:rPr>
              <a:t>H</a:t>
            </a:r>
            <a:r>
              <a:rPr lang="en-US" sz="2400" baseline="-25000">
                <a:solidFill>
                  <a:srgbClr val="CA1A08"/>
                </a:solidFill>
              </a:rPr>
              <a:t>2</a:t>
            </a:r>
            <a:r>
              <a:rPr lang="en-US" sz="2400">
                <a:solidFill>
                  <a:srgbClr val="CA1A08"/>
                </a:solidFill>
              </a:rPr>
              <a:t>O, CO</a:t>
            </a:r>
            <a:r>
              <a:rPr lang="en-US" sz="2400" baseline="-25000">
                <a:solidFill>
                  <a:srgbClr val="CA1A08"/>
                </a:solidFill>
              </a:rPr>
              <a:t>2</a:t>
            </a:r>
            <a:r>
              <a:rPr lang="en-US" sz="2400">
                <a:solidFill>
                  <a:srgbClr val="CA1A08"/>
                </a:solidFill>
              </a:rPr>
              <a:t>, ATP</a:t>
            </a:r>
          </a:p>
        </p:txBody>
      </p:sp>
      <p:sp>
        <p:nvSpPr>
          <p:cNvPr id="4105" name="Text Box 14"/>
          <p:cNvSpPr txBox="1">
            <a:spLocks noChangeArrowheads="1"/>
          </p:cNvSpPr>
          <p:nvPr/>
        </p:nvSpPr>
        <p:spPr bwMode="auto">
          <a:xfrm>
            <a:off x="4243388" y="3559175"/>
            <a:ext cx="170815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 b="0">
                <a:solidFill>
                  <a:srgbClr val="0000FA"/>
                </a:solidFill>
              </a:rPr>
              <a:t>glycolysis</a:t>
            </a:r>
          </a:p>
        </p:txBody>
      </p:sp>
      <p:grpSp>
        <p:nvGrpSpPr>
          <p:cNvPr id="4106" name="Group 42"/>
          <p:cNvGrpSpPr>
            <a:grpSpLocks/>
          </p:cNvGrpSpPr>
          <p:nvPr/>
        </p:nvGrpSpPr>
        <p:grpSpPr bwMode="auto">
          <a:xfrm>
            <a:off x="204788" y="2765425"/>
            <a:ext cx="3076575" cy="482600"/>
            <a:chOff x="129" y="1467"/>
            <a:chExt cx="1938" cy="304"/>
          </a:xfrm>
        </p:grpSpPr>
        <p:sp>
          <p:nvSpPr>
            <p:cNvPr id="4138" name="Text Box 13"/>
            <p:cNvSpPr txBox="1">
              <a:spLocks noChangeArrowheads="1"/>
            </p:cNvSpPr>
            <p:nvPr/>
          </p:nvSpPr>
          <p:spPr bwMode="auto">
            <a:xfrm>
              <a:off x="129" y="1467"/>
              <a:ext cx="1098" cy="3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400">
                  <a:solidFill>
                    <a:srgbClr val="CA1A08"/>
                  </a:solidFill>
                </a:rPr>
                <a:t>Glycogen</a:t>
              </a:r>
            </a:p>
          </p:txBody>
        </p:sp>
        <p:sp>
          <p:nvSpPr>
            <p:cNvPr id="4139" name="Line 15"/>
            <p:cNvSpPr>
              <a:spLocks noChangeShapeType="1"/>
            </p:cNvSpPr>
            <p:nvPr/>
          </p:nvSpPr>
          <p:spPr bwMode="auto">
            <a:xfrm rot="-5400000">
              <a:off x="1604" y="1221"/>
              <a:ext cx="1" cy="9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0" name="Line 16"/>
            <p:cNvSpPr>
              <a:spLocks noChangeShapeType="1"/>
            </p:cNvSpPr>
            <p:nvPr/>
          </p:nvSpPr>
          <p:spPr bwMode="auto">
            <a:xfrm rot="-5400000">
              <a:off x="1585" y="1122"/>
              <a:ext cx="2" cy="92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7" name="Text Box 17"/>
          <p:cNvSpPr txBox="1">
            <a:spLocks noChangeArrowheads="1"/>
          </p:cNvSpPr>
          <p:nvPr/>
        </p:nvSpPr>
        <p:spPr bwMode="auto">
          <a:xfrm>
            <a:off x="6127750" y="5022850"/>
            <a:ext cx="3016250" cy="6985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 dirty="0" err="1" smtClean="0">
                <a:solidFill>
                  <a:srgbClr val="0000FA"/>
                </a:solidFill>
              </a:rPr>
              <a:t>Kreb’s</a:t>
            </a:r>
            <a:r>
              <a:rPr lang="en-US" sz="2000" b="0" dirty="0" smtClean="0">
                <a:solidFill>
                  <a:srgbClr val="0000FA"/>
                </a:solidFill>
              </a:rPr>
              <a:t> </a:t>
            </a:r>
            <a:r>
              <a:rPr lang="en-US" sz="2000" b="0" dirty="0">
                <a:solidFill>
                  <a:srgbClr val="0000FA"/>
                </a:solidFill>
              </a:rPr>
              <a:t>C</a:t>
            </a:r>
            <a:r>
              <a:rPr lang="en-US" sz="2000" b="0" dirty="0" smtClean="0">
                <a:solidFill>
                  <a:srgbClr val="0000FA"/>
                </a:solidFill>
              </a:rPr>
              <a:t>ycle</a:t>
            </a:r>
            <a:endParaRPr lang="en-US" sz="2000" b="0" dirty="0">
              <a:solidFill>
                <a:srgbClr val="0000FA"/>
              </a:solidFill>
            </a:endParaRPr>
          </a:p>
          <a:p>
            <a:pPr eaLnBrk="1" hangingPunct="1"/>
            <a:r>
              <a:rPr lang="en-US" sz="2000" b="0" dirty="0">
                <a:solidFill>
                  <a:srgbClr val="0000FA"/>
                </a:solidFill>
              </a:rPr>
              <a:t>Electron </a:t>
            </a:r>
            <a:r>
              <a:rPr lang="en-US" sz="2000" b="0" dirty="0" smtClean="0">
                <a:solidFill>
                  <a:srgbClr val="0000FA"/>
                </a:solidFill>
              </a:rPr>
              <a:t>Transport </a:t>
            </a:r>
            <a:r>
              <a:rPr lang="en-US" sz="2000" b="0" dirty="0">
                <a:solidFill>
                  <a:srgbClr val="0000FA"/>
                </a:solidFill>
              </a:rPr>
              <a:t>C</a:t>
            </a:r>
            <a:r>
              <a:rPr lang="en-US" sz="2000" b="0" dirty="0" smtClean="0">
                <a:solidFill>
                  <a:srgbClr val="0000FA"/>
                </a:solidFill>
              </a:rPr>
              <a:t>hain</a:t>
            </a:r>
            <a:endParaRPr lang="en-US" sz="2000" b="0" dirty="0">
              <a:solidFill>
                <a:srgbClr val="0000FA"/>
              </a:solidFill>
            </a:endParaRPr>
          </a:p>
        </p:txBody>
      </p:sp>
      <p:sp>
        <p:nvSpPr>
          <p:cNvPr id="4108" name="Text Box 19"/>
          <p:cNvSpPr txBox="1">
            <a:spLocks noChangeArrowheads="1"/>
          </p:cNvSpPr>
          <p:nvPr/>
        </p:nvSpPr>
        <p:spPr bwMode="auto">
          <a:xfrm>
            <a:off x="6802438" y="4419600"/>
            <a:ext cx="1931987" cy="4175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200">
                <a:solidFill>
                  <a:srgbClr val="CA1A08"/>
                </a:solidFill>
              </a:rPr>
              <a:t>Acetyl Co A</a:t>
            </a:r>
          </a:p>
        </p:txBody>
      </p:sp>
      <p:sp>
        <p:nvSpPr>
          <p:cNvPr id="4109" name="Text Box 20"/>
          <p:cNvSpPr txBox="1">
            <a:spLocks noChangeArrowheads="1"/>
          </p:cNvSpPr>
          <p:nvPr/>
        </p:nvSpPr>
        <p:spPr bwMode="auto">
          <a:xfrm>
            <a:off x="7412038" y="3698875"/>
            <a:ext cx="2370137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200" b="0"/>
              <a:t>Lipolysis</a:t>
            </a:r>
          </a:p>
          <a:p>
            <a:pPr eaLnBrk="1" hangingPunct="1"/>
            <a:r>
              <a:rPr lang="en-US" sz="2200" b="0">
                <a:sym typeface="Symbol" charset="0"/>
              </a:rPr>
              <a:t></a:t>
            </a:r>
            <a:r>
              <a:rPr lang="en-US" sz="2200" b="0"/>
              <a:t>-oxidation</a:t>
            </a:r>
          </a:p>
        </p:txBody>
      </p:sp>
      <p:sp>
        <p:nvSpPr>
          <p:cNvPr id="4110" name="Text Box 22"/>
          <p:cNvSpPr txBox="1">
            <a:spLocks noChangeArrowheads="1"/>
          </p:cNvSpPr>
          <p:nvPr/>
        </p:nvSpPr>
        <p:spPr bwMode="auto">
          <a:xfrm>
            <a:off x="1450975" y="3781425"/>
            <a:ext cx="2568575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400" b="0">
                <a:solidFill>
                  <a:srgbClr val="0000FA"/>
                </a:solidFill>
              </a:rPr>
              <a:t>gluconeogenesis</a:t>
            </a:r>
          </a:p>
        </p:txBody>
      </p:sp>
      <p:sp>
        <p:nvSpPr>
          <p:cNvPr id="4111" name="Text Box 23"/>
          <p:cNvSpPr txBox="1">
            <a:spLocks noChangeArrowheads="1"/>
          </p:cNvSpPr>
          <p:nvPr/>
        </p:nvSpPr>
        <p:spPr bwMode="auto">
          <a:xfrm>
            <a:off x="5546725" y="3876675"/>
            <a:ext cx="1768475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200" b="0" dirty="0"/>
              <a:t>L</a:t>
            </a:r>
            <a:r>
              <a:rPr lang="en-US" sz="2200" b="0" dirty="0" smtClean="0"/>
              <a:t>ipogenesis</a:t>
            </a:r>
            <a:endParaRPr lang="en-US" sz="2200" b="0" dirty="0"/>
          </a:p>
        </p:txBody>
      </p:sp>
      <p:sp>
        <p:nvSpPr>
          <p:cNvPr id="4112" name="Line 25"/>
          <p:cNvSpPr>
            <a:spLocks noChangeShapeType="1"/>
          </p:cNvSpPr>
          <p:nvPr/>
        </p:nvSpPr>
        <p:spPr bwMode="auto">
          <a:xfrm rot="5400000" flipV="1">
            <a:off x="6176169" y="4021932"/>
            <a:ext cx="7937" cy="1193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1" name="Text Box 29"/>
          <p:cNvSpPr txBox="1">
            <a:spLocks noChangeArrowheads="1"/>
          </p:cNvSpPr>
          <p:nvPr/>
        </p:nvSpPr>
        <p:spPr bwMode="auto">
          <a:xfrm>
            <a:off x="487363" y="5557838"/>
            <a:ext cx="2457273" cy="9541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dirty="0" smtClean="0">
                <a:ea typeface="+mn-ea"/>
              </a:rPr>
              <a:t>Unit 3: Proteins</a:t>
            </a:r>
          </a:p>
          <a:p>
            <a:pPr algn="ctr">
              <a:defRPr/>
            </a:pPr>
            <a:r>
              <a:rPr lang="en-US" sz="2800" dirty="0" smtClean="0">
                <a:ea typeface="+mn-ea"/>
              </a:rPr>
              <a:t>(Amino acids)</a:t>
            </a:r>
            <a:endParaRPr lang="en-US" sz="2800" dirty="0">
              <a:ea typeface="+mn-ea"/>
            </a:endParaRPr>
          </a:p>
        </p:txBody>
      </p:sp>
      <p:sp>
        <p:nvSpPr>
          <p:cNvPr id="4114" name="Text Box 39"/>
          <p:cNvSpPr txBox="1">
            <a:spLocks noChangeArrowheads="1"/>
          </p:cNvSpPr>
          <p:nvPr/>
        </p:nvSpPr>
        <p:spPr bwMode="auto">
          <a:xfrm>
            <a:off x="2547816" y="1669674"/>
            <a:ext cx="3403721" cy="46166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400" b="0" dirty="0" smtClean="0"/>
              <a:t>Unit 2: Carbohydrates</a:t>
            </a:r>
            <a:endParaRPr lang="en-US" sz="2400" b="0" dirty="0"/>
          </a:p>
        </p:txBody>
      </p:sp>
      <p:sp>
        <p:nvSpPr>
          <p:cNvPr id="4115" name="Line 40"/>
          <p:cNvSpPr>
            <a:spLocks noChangeShapeType="1"/>
          </p:cNvSpPr>
          <p:nvPr/>
        </p:nvSpPr>
        <p:spPr bwMode="auto">
          <a:xfrm>
            <a:off x="4165600" y="2248742"/>
            <a:ext cx="0" cy="3794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6" name="Text Box 44"/>
          <p:cNvSpPr txBox="1">
            <a:spLocks noChangeArrowheads="1"/>
          </p:cNvSpPr>
          <p:nvPr/>
        </p:nvSpPr>
        <p:spPr bwMode="auto">
          <a:xfrm>
            <a:off x="1693863" y="2536825"/>
            <a:ext cx="1654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rgbClr val="0000FA"/>
                </a:solidFill>
              </a:rPr>
              <a:t>glycogenesis</a:t>
            </a:r>
          </a:p>
        </p:txBody>
      </p:sp>
      <p:sp>
        <p:nvSpPr>
          <p:cNvPr id="4117" name="Text Box 45"/>
          <p:cNvSpPr txBox="1">
            <a:spLocks noChangeArrowheads="1"/>
          </p:cNvSpPr>
          <p:nvPr/>
        </p:nvSpPr>
        <p:spPr bwMode="auto">
          <a:xfrm>
            <a:off x="1601788" y="3097213"/>
            <a:ext cx="1838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>
                <a:solidFill>
                  <a:srgbClr val="0000FA"/>
                </a:solidFill>
              </a:rPr>
              <a:t>glycogenolysis</a:t>
            </a:r>
          </a:p>
        </p:txBody>
      </p:sp>
      <p:grpSp>
        <p:nvGrpSpPr>
          <p:cNvPr id="4118" name="Group 53"/>
          <p:cNvGrpSpPr>
            <a:grpSpLocks/>
          </p:cNvGrpSpPr>
          <p:nvPr/>
        </p:nvGrpSpPr>
        <p:grpSpPr bwMode="auto">
          <a:xfrm>
            <a:off x="5062538" y="4791075"/>
            <a:ext cx="2097087" cy="962025"/>
            <a:chOff x="2949" y="2826"/>
            <a:chExt cx="1321" cy="606"/>
          </a:xfrm>
        </p:grpSpPr>
        <p:sp>
          <p:nvSpPr>
            <p:cNvPr id="4134" name="Arc 49"/>
            <p:cNvSpPr>
              <a:spLocks/>
            </p:cNvSpPr>
            <p:nvPr/>
          </p:nvSpPr>
          <p:spPr bwMode="auto">
            <a:xfrm flipH="1">
              <a:off x="3663" y="2828"/>
              <a:ext cx="607" cy="293"/>
            </a:xfrm>
            <a:custGeom>
              <a:avLst/>
              <a:gdLst>
                <a:gd name="T0" fmla="*/ 25 w 21600"/>
                <a:gd name="T1" fmla="*/ 0 h 21582"/>
                <a:gd name="T2" fmla="*/ 607 w 21600"/>
                <a:gd name="T3" fmla="*/ 293 h 21582"/>
                <a:gd name="T4" fmla="*/ 0 w 21600"/>
                <a:gd name="T5" fmla="*/ 293 h 21582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82"/>
                <a:gd name="T11" fmla="*/ 21600 w 21600"/>
                <a:gd name="T12" fmla="*/ 21582 h 215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82" fill="none" extrusionOk="0">
                  <a:moveTo>
                    <a:pt x="877" y="-1"/>
                  </a:moveTo>
                  <a:cubicBezTo>
                    <a:pt x="12455" y="470"/>
                    <a:pt x="21600" y="9993"/>
                    <a:pt x="21600" y="21582"/>
                  </a:cubicBezTo>
                </a:path>
                <a:path w="21600" h="21582" stroke="0" extrusionOk="0">
                  <a:moveTo>
                    <a:pt x="877" y="-1"/>
                  </a:moveTo>
                  <a:cubicBezTo>
                    <a:pt x="12455" y="470"/>
                    <a:pt x="21600" y="9993"/>
                    <a:pt x="21600" y="21582"/>
                  </a:cubicBezTo>
                  <a:lnTo>
                    <a:pt x="0" y="21582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35" name="Group 50"/>
            <p:cNvGrpSpPr>
              <a:grpSpLocks/>
            </p:cNvGrpSpPr>
            <p:nvPr/>
          </p:nvGrpSpPr>
          <p:grpSpPr bwMode="auto">
            <a:xfrm>
              <a:off x="2949" y="2826"/>
              <a:ext cx="708" cy="606"/>
              <a:chOff x="2949" y="2618"/>
              <a:chExt cx="708" cy="606"/>
            </a:xfrm>
          </p:grpSpPr>
          <p:sp>
            <p:nvSpPr>
              <p:cNvPr id="4136" name="Line 51"/>
              <p:cNvSpPr>
                <a:spLocks noChangeShapeType="1"/>
              </p:cNvSpPr>
              <p:nvPr/>
            </p:nvSpPr>
            <p:spPr bwMode="auto">
              <a:xfrm>
                <a:off x="3656" y="2883"/>
                <a:ext cx="1" cy="3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7" name="Arc 52"/>
              <p:cNvSpPr>
                <a:spLocks/>
              </p:cNvSpPr>
              <p:nvPr/>
            </p:nvSpPr>
            <p:spPr bwMode="auto">
              <a:xfrm>
                <a:off x="2949" y="2618"/>
                <a:ext cx="706" cy="247"/>
              </a:xfrm>
              <a:custGeom>
                <a:avLst/>
                <a:gdLst>
                  <a:gd name="T0" fmla="*/ 0 w 21600"/>
                  <a:gd name="T1" fmla="*/ 0 h 21600"/>
                  <a:gd name="T2" fmla="*/ 706 w 21600"/>
                  <a:gd name="T3" fmla="*/ 247 h 21600"/>
                  <a:gd name="T4" fmla="*/ 0 w 21600"/>
                  <a:gd name="T5" fmla="*/ 24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19" name="Group 62"/>
          <p:cNvGrpSpPr>
            <a:grpSpLocks/>
          </p:cNvGrpSpPr>
          <p:nvPr/>
        </p:nvGrpSpPr>
        <p:grpSpPr bwMode="auto">
          <a:xfrm>
            <a:off x="1660525" y="4422978"/>
            <a:ext cx="1212308" cy="1025312"/>
            <a:chOff x="486" y="2543"/>
            <a:chExt cx="871" cy="793"/>
          </a:xfrm>
        </p:grpSpPr>
        <p:grpSp>
          <p:nvGrpSpPr>
            <p:cNvPr id="4126" name="Group 54"/>
            <p:cNvGrpSpPr>
              <a:grpSpLocks/>
            </p:cNvGrpSpPr>
            <p:nvPr/>
          </p:nvGrpSpPr>
          <p:grpSpPr bwMode="auto">
            <a:xfrm>
              <a:off x="486" y="2543"/>
              <a:ext cx="843" cy="793"/>
              <a:chOff x="705" y="2327"/>
              <a:chExt cx="843" cy="793"/>
            </a:xfrm>
          </p:grpSpPr>
          <p:sp>
            <p:nvSpPr>
              <p:cNvPr id="4131" name="Arc 55"/>
              <p:cNvSpPr>
                <a:spLocks/>
              </p:cNvSpPr>
              <p:nvPr/>
            </p:nvSpPr>
            <p:spPr bwMode="auto">
              <a:xfrm rot="-8738617" flipH="1" flipV="1">
                <a:off x="705" y="2484"/>
                <a:ext cx="498" cy="603"/>
              </a:xfrm>
              <a:custGeom>
                <a:avLst/>
                <a:gdLst>
                  <a:gd name="T0" fmla="*/ 301 w 19497"/>
                  <a:gd name="T1" fmla="*/ 0 h 18111"/>
                  <a:gd name="T2" fmla="*/ 498 w 19497"/>
                  <a:gd name="T3" fmla="*/ 293 h 18111"/>
                  <a:gd name="T4" fmla="*/ 0 w 19497"/>
                  <a:gd name="T5" fmla="*/ 603 h 18111"/>
                  <a:gd name="T6" fmla="*/ 0 60000 65536"/>
                  <a:gd name="T7" fmla="*/ 0 60000 65536"/>
                  <a:gd name="T8" fmla="*/ 0 60000 65536"/>
                  <a:gd name="T9" fmla="*/ 0 w 19497"/>
                  <a:gd name="T10" fmla="*/ 0 h 18111"/>
                  <a:gd name="T11" fmla="*/ 19497 w 19497"/>
                  <a:gd name="T12" fmla="*/ 18111 h 1811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497" h="18111" fill="none" extrusionOk="0">
                    <a:moveTo>
                      <a:pt x="11770" y="0"/>
                    </a:moveTo>
                    <a:cubicBezTo>
                      <a:pt x="15109" y="2169"/>
                      <a:pt x="17782" y="5219"/>
                      <a:pt x="19496" y="8813"/>
                    </a:cubicBezTo>
                  </a:path>
                  <a:path w="19497" h="18111" stroke="0" extrusionOk="0">
                    <a:moveTo>
                      <a:pt x="11770" y="0"/>
                    </a:moveTo>
                    <a:cubicBezTo>
                      <a:pt x="15109" y="2169"/>
                      <a:pt x="17782" y="5219"/>
                      <a:pt x="19496" y="8813"/>
                    </a:cubicBezTo>
                    <a:lnTo>
                      <a:pt x="0" y="18111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triangle" w="lg" len="lg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32" name="Line 56"/>
              <p:cNvSpPr>
                <a:spLocks noChangeShapeType="1"/>
              </p:cNvSpPr>
              <p:nvPr/>
            </p:nvSpPr>
            <p:spPr bwMode="auto">
              <a:xfrm flipV="1">
                <a:off x="960" y="2508"/>
                <a:ext cx="588" cy="6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3" name="Text Box 57"/>
              <p:cNvSpPr txBox="1">
                <a:spLocks noChangeArrowheads="1"/>
              </p:cNvSpPr>
              <p:nvPr/>
            </p:nvSpPr>
            <p:spPr bwMode="auto">
              <a:xfrm>
                <a:off x="717" y="2327"/>
                <a:ext cx="760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b="0" dirty="0" smtClean="0"/>
                  <a:t>Nitrogen</a:t>
                </a:r>
                <a:endParaRPr lang="en-US" b="0" dirty="0"/>
              </a:p>
            </p:txBody>
          </p:sp>
        </p:grpSp>
        <p:sp>
          <p:nvSpPr>
            <p:cNvPr id="4128" name="Line 59"/>
            <p:cNvSpPr>
              <a:spLocks noChangeShapeType="1"/>
            </p:cNvSpPr>
            <p:nvPr/>
          </p:nvSpPr>
          <p:spPr bwMode="auto">
            <a:xfrm flipH="1">
              <a:off x="877" y="2816"/>
              <a:ext cx="480" cy="4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0" name="Group 65"/>
          <p:cNvGrpSpPr>
            <a:grpSpLocks/>
          </p:cNvGrpSpPr>
          <p:nvPr/>
        </p:nvGrpSpPr>
        <p:grpSpPr bwMode="auto">
          <a:xfrm>
            <a:off x="4110046" y="3371850"/>
            <a:ext cx="148167" cy="942975"/>
            <a:chOff x="2469" y="2116"/>
            <a:chExt cx="104" cy="226"/>
          </a:xfrm>
        </p:grpSpPr>
        <p:sp>
          <p:nvSpPr>
            <p:cNvPr id="4124" name="Line 63"/>
            <p:cNvSpPr>
              <a:spLocks noChangeShapeType="1"/>
            </p:cNvSpPr>
            <p:nvPr/>
          </p:nvSpPr>
          <p:spPr bwMode="auto">
            <a:xfrm flipH="1">
              <a:off x="2469" y="2116"/>
              <a:ext cx="0" cy="20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5" name="Line 64"/>
            <p:cNvSpPr>
              <a:spLocks noChangeShapeType="1"/>
            </p:cNvSpPr>
            <p:nvPr/>
          </p:nvSpPr>
          <p:spPr bwMode="auto">
            <a:xfrm flipH="1">
              <a:off x="2573" y="2135"/>
              <a:ext cx="0" cy="20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1" name="Group 68"/>
          <p:cNvGrpSpPr>
            <a:grpSpLocks/>
          </p:cNvGrpSpPr>
          <p:nvPr/>
        </p:nvGrpSpPr>
        <p:grpSpPr bwMode="auto">
          <a:xfrm>
            <a:off x="7291388" y="3729038"/>
            <a:ext cx="103187" cy="804862"/>
            <a:chOff x="4625" y="1869"/>
            <a:chExt cx="65" cy="507"/>
          </a:xfrm>
        </p:grpSpPr>
        <p:sp>
          <p:nvSpPr>
            <p:cNvPr id="4122" name="Line 66"/>
            <p:cNvSpPr>
              <a:spLocks noChangeShapeType="1"/>
            </p:cNvSpPr>
            <p:nvPr/>
          </p:nvSpPr>
          <p:spPr bwMode="auto">
            <a:xfrm>
              <a:off x="4688" y="1891"/>
              <a:ext cx="2" cy="48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3" name="Line 67"/>
            <p:cNvSpPr>
              <a:spLocks noChangeShapeType="1"/>
            </p:cNvSpPr>
            <p:nvPr/>
          </p:nvSpPr>
          <p:spPr bwMode="auto">
            <a:xfrm>
              <a:off x="4625" y="1869"/>
              <a:ext cx="0" cy="48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3348038" y="2628154"/>
            <a:ext cx="2422698" cy="1740646"/>
          </a:xfrm>
          <a:prstGeom prst="rect">
            <a:avLst/>
          </a:prstGeom>
          <a:noFill/>
          <a:ln w="57150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2AEA2-508F-394C-94BA-3E255987F85E}" type="slidenum">
              <a:rPr lang="en-US" smtClean="0"/>
              <a:t>4</a:t>
            </a:fld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944636" y="4422978"/>
            <a:ext cx="6199364" cy="1933372"/>
          </a:xfrm>
          <a:prstGeom prst="rect">
            <a:avLst/>
          </a:prstGeom>
          <a:noFill/>
          <a:ln w="57150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309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66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Glycolysis Learning Objectives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846" y="941423"/>
            <a:ext cx="8378954" cy="59463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Understand the breakdown of glucose, fructose and </a:t>
            </a:r>
            <a:r>
              <a:rPr lang="en-US" dirty="0" err="1" smtClean="0"/>
              <a:t>galactose</a:t>
            </a:r>
            <a:r>
              <a:rPr lang="en-US" dirty="0" smtClean="0"/>
              <a:t> via the </a:t>
            </a:r>
            <a:r>
              <a:rPr lang="en-US" u="sng" dirty="0" smtClean="0"/>
              <a:t>glycolysis</a:t>
            </a:r>
            <a:r>
              <a:rPr lang="en-US" dirty="0" smtClean="0"/>
              <a:t> and the different fates of the end product (</a:t>
            </a:r>
            <a:r>
              <a:rPr lang="en-US" b="1" u="sng" dirty="0" smtClean="0"/>
              <a:t>pyruvate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Describe each step of glycolysis</a:t>
            </a:r>
          </a:p>
          <a:p>
            <a:pPr lvl="1"/>
            <a:r>
              <a:rPr lang="en-US" dirty="0" smtClean="0"/>
              <a:t>Focus on regulatory </a:t>
            </a:r>
            <a:r>
              <a:rPr lang="en-US" u="sng" dirty="0" smtClean="0"/>
              <a:t>enzymes 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utilization or production of ATP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ETC and Krebs Cycle (TCA cycle) Objectives</a:t>
            </a:r>
          </a:p>
          <a:p>
            <a:pPr marL="857250" lvl="1" indent="-457200"/>
            <a:r>
              <a:rPr lang="en-US" dirty="0" smtClean="0"/>
              <a:t>Understand what a reducing equivalent is</a:t>
            </a:r>
          </a:p>
          <a:p>
            <a:pPr lvl="1"/>
            <a:r>
              <a:rPr lang="en-US" dirty="0" smtClean="0"/>
              <a:t>Overview of the role of the electron transport chain in energy production</a:t>
            </a:r>
          </a:p>
          <a:p>
            <a:pPr lvl="1"/>
            <a:r>
              <a:rPr lang="en-US" dirty="0"/>
              <a:t>Understand the </a:t>
            </a:r>
            <a:r>
              <a:rPr lang="en-US" b="1" u="sng" dirty="0"/>
              <a:t>Krebs Cycle </a:t>
            </a:r>
            <a:r>
              <a:rPr lang="en-US" dirty="0"/>
              <a:t>as an important metabolic fate of pyruvate for the </a:t>
            </a:r>
            <a:r>
              <a:rPr lang="en-US" u="sng" dirty="0"/>
              <a:t>production of energy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5324-FD4A-3244-A093-ED1D596F2A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Glycolysis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7638"/>
            <a:ext cx="8513811" cy="4708525"/>
          </a:xfrm>
        </p:spPr>
        <p:txBody>
          <a:bodyPr>
            <a:normAutofit/>
          </a:bodyPr>
          <a:lstStyle/>
          <a:p>
            <a:r>
              <a:rPr lang="en-US" dirty="0" smtClean="0"/>
              <a:t>Main pathway of monosaccharide degradation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/>
              <a:t>Main tissue </a:t>
            </a:r>
            <a:r>
              <a:rPr lang="en-US" sz="3200" dirty="0" smtClean="0"/>
              <a:t>sites: </a:t>
            </a:r>
            <a:r>
              <a:rPr lang="en-US" sz="2800" dirty="0" smtClean="0"/>
              <a:t>Liver</a:t>
            </a:r>
            <a:r>
              <a:rPr lang="en-US" sz="2800" dirty="0"/>
              <a:t>, </a:t>
            </a:r>
            <a:r>
              <a:rPr lang="en-US" sz="2800" dirty="0" smtClean="0"/>
              <a:t>muscle</a:t>
            </a:r>
            <a:endParaRPr lang="en-US" sz="2800" dirty="0"/>
          </a:p>
          <a:p>
            <a:pPr marL="457200" lvl="1" indent="-457200">
              <a:buFont typeface="Arial"/>
              <a:buChar char="•"/>
            </a:pPr>
            <a:r>
              <a:rPr lang="en-US" sz="3200" dirty="0" smtClean="0"/>
              <a:t>Occurs in </a:t>
            </a:r>
            <a:r>
              <a:rPr lang="en-US" sz="3200" u="sng" dirty="0" smtClean="0"/>
              <a:t>cytoplasm</a:t>
            </a:r>
            <a:r>
              <a:rPr lang="en-US" sz="3200" dirty="0" smtClean="0"/>
              <a:t> of the cell</a:t>
            </a:r>
          </a:p>
          <a:p>
            <a:r>
              <a:rPr lang="en-US" sz="2800" dirty="0" smtClean="0"/>
              <a:t>Glucose conversion to </a:t>
            </a:r>
            <a:r>
              <a:rPr lang="en-US" sz="2800" b="1" u="sng" dirty="0" smtClean="0"/>
              <a:t>two</a:t>
            </a:r>
            <a:r>
              <a:rPr lang="en-US" sz="2800" u="sng" dirty="0" smtClean="0"/>
              <a:t> 3-carbon products</a:t>
            </a:r>
            <a:r>
              <a:rPr lang="en-US" sz="2800" dirty="0" smtClean="0"/>
              <a:t>: pyruvate</a:t>
            </a:r>
          </a:p>
        </p:txBody>
      </p:sp>
      <p:pic>
        <p:nvPicPr>
          <p:cNvPr id="5" name="Picture 4" descr="Pyruvic-acid-2D-skelet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737" y="4220544"/>
            <a:ext cx="1989793" cy="1828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74224" y="4443674"/>
            <a:ext cx="21130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Two Pyruvates (triose)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63804" y="4728245"/>
            <a:ext cx="24527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Glucose</a:t>
            </a:r>
          </a:p>
          <a:p>
            <a:pPr algn="ctr"/>
            <a:r>
              <a:rPr lang="en-US" sz="3200" dirty="0" smtClean="0"/>
              <a:t>(hexose)</a:t>
            </a:r>
            <a:endParaRPr lang="en-US" sz="3200" dirty="0"/>
          </a:p>
        </p:txBody>
      </p:sp>
      <p:sp>
        <p:nvSpPr>
          <p:cNvPr id="9" name="Right Arrow 8"/>
          <p:cNvSpPr/>
          <p:nvPr/>
        </p:nvSpPr>
        <p:spPr>
          <a:xfrm>
            <a:off x="2827436" y="4941571"/>
            <a:ext cx="1572017" cy="38656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5324-FD4A-3244-A093-ED1D596F2ACD}" type="slidenum">
              <a:rPr lang="en-US" smtClean="0"/>
              <a:t>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49514" y="6013334"/>
            <a:ext cx="29133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Overall Reaction of Glycolysis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94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Glycolysis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7638"/>
            <a:ext cx="8513811" cy="4708525"/>
          </a:xfrm>
        </p:spPr>
        <p:txBody>
          <a:bodyPr>
            <a:normAutofit/>
          </a:bodyPr>
          <a:lstStyle/>
          <a:p>
            <a:r>
              <a:rPr lang="en-US" dirty="0" smtClean="0"/>
              <a:t>End product: two </a:t>
            </a:r>
            <a:r>
              <a:rPr lang="en-US" u="sng" dirty="0" smtClean="0"/>
              <a:t>pyruvates</a:t>
            </a:r>
          </a:p>
          <a:p>
            <a:pPr lvl="1"/>
            <a:r>
              <a:rPr lang="en-US" b="1" dirty="0" smtClean="0"/>
              <a:t>Supply energy to cells in aerobic conditions (</a:t>
            </a:r>
            <a:r>
              <a:rPr lang="en-US" b="1" u="sng" dirty="0" smtClean="0"/>
              <a:t>Krebs cycle</a:t>
            </a:r>
            <a:r>
              <a:rPr lang="en-US" b="1" dirty="0" smtClean="0"/>
              <a:t>)</a:t>
            </a:r>
          </a:p>
          <a:p>
            <a:pPr lvl="1"/>
            <a:r>
              <a:rPr lang="en-US" dirty="0" smtClean="0"/>
              <a:t>Produce lactate in anaerobic conditions</a:t>
            </a:r>
          </a:p>
          <a:p>
            <a:pPr lvl="1"/>
            <a:r>
              <a:rPr lang="en-US" dirty="0" smtClean="0"/>
              <a:t>Converted back to glucose (gluconeogenesis) or fatty acids</a:t>
            </a:r>
            <a:endParaRPr lang="en-US" dirty="0"/>
          </a:p>
        </p:txBody>
      </p:sp>
      <p:pic>
        <p:nvPicPr>
          <p:cNvPr id="4" name="Picture 3" descr="Pyruvic-acid-2D-skelet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245" y="4591416"/>
            <a:ext cx="1989793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55044" y="4653288"/>
            <a:ext cx="21130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Two</a:t>
            </a:r>
          </a:p>
          <a:p>
            <a:pPr algn="ctr"/>
            <a:r>
              <a:rPr lang="en-US" sz="3200" dirty="0" smtClean="0"/>
              <a:t>Pyruvate (triose)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1010187" y="5048945"/>
            <a:ext cx="24527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Glucose</a:t>
            </a:r>
          </a:p>
          <a:p>
            <a:pPr algn="ctr"/>
            <a:r>
              <a:rPr lang="en-US" sz="3200" dirty="0" smtClean="0"/>
              <a:t>(hexose)</a:t>
            </a:r>
            <a:endParaRPr lang="en-US" sz="3200" dirty="0"/>
          </a:p>
        </p:txBody>
      </p:sp>
      <p:sp>
        <p:nvSpPr>
          <p:cNvPr id="10" name="Right Arrow 9"/>
          <p:cNvSpPr/>
          <p:nvPr/>
        </p:nvSpPr>
        <p:spPr>
          <a:xfrm>
            <a:off x="3173819" y="5262271"/>
            <a:ext cx="1572017" cy="38656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5324-FD4A-3244-A093-ED1D596F2A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8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Text Box 9"/>
          <p:cNvSpPr txBox="1">
            <a:spLocks noChangeArrowheads="1"/>
          </p:cNvSpPr>
          <p:nvPr/>
        </p:nvSpPr>
        <p:spPr bwMode="auto">
          <a:xfrm>
            <a:off x="2595997" y="4295775"/>
            <a:ext cx="191245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400" b="0" dirty="0" smtClean="0"/>
              <a:t>2 GA3P </a:t>
            </a:r>
            <a:endParaRPr lang="en-US" sz="2400" b="0" dirty="0"/>
          </a:p>
          <a:p>
            <a:pPr algn="ctr"/>
            <a:endParaRPr lang="en-US" sz="2400" b="0" dirty="0"/>
          </a:p>
          <a:p>
            <a:pPr algn="ctr"/>
            <a:r>
              <a:rPr lang="en-US" sz="2400" b="0" dirty="0" smtClean="0"/>
              <a:t>2 PEP</a:t>
            </a:r>
            <a:endParaRPr lang="en-US" sz="2400" b="0" dirty="0"/>
          </a:p>
          <a:p>
            <a:pPr algn="ctr"/>
            <a:endParaRPr lang="en-US" sz="2400" b="0" dirty="0"/>
          </a:p>
          <a:p>
            <a:pPr algn="ctr"/>
            <a:r>
              <a:rPr lang="en-US" sz="2400" b="0" dirty="0" smtClean="0"/>
              <a:t>   2 Pyruvate</a:t>
            </a:r>
            <a:endParaRPr lang="en-US" sz="2400" b="0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89938" cy="5953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>
                <a:latin typeface="Arial" charset="0"/>
              </a:rPr>
              <a:t>Glycolysis</a:t>
            </a:r>
            <a:endParaRPr lang="en-US" sz="3600" dirty="0">
              <a:latin typeface="Arial" charset="0"/>
            </a:endParaRP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985838" y="1874838"/>
            <a:ext cx="2422525" cy="248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400" dirty="0">
                <a:solidFill>
                  <a:srgbClr val="FF0000"/>
                </a:solidFill>
              </a:rPr>
              <a:t>HK </a:t>
            </a:r>
            <a:r>
              <a:rPr lang="en-US" sz="2200" dirty="0">
                <a:solidFill>
                  <a:srgbClr val="FF0000"/>
                </a:solidFill>
              </a:rPr>
              <a:t>(</a:t>
            </a:r>
            <a:r>
              <a:rPr lang="en-US" sz="2200" u="sng" dirty="0">
                <a:solidFill>
                  <a:srgbClr val="FF0000"/>
                </a:solidFill>
              </a:rPr>
              <a:t>hexokinase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</a:p>
          <a:p>
            <a:pPr algn="r"/>
            <a:endParaRPr lang="en-US" sz="2400" b="0" dirty="0">
              <a:solidFill>
                <a:srgbClr val="FF0000"/>
              </a:solidFill>
            </a:endParaRPr>
          </a:p>
          <a:p>
            <a:pPr algn="r"/>
            <a:endParaRPr lang="en-US" sz="800" b="0" dirty="0">
              <a:solidFill>
                <a:srgbClr val="FF0000"/>
              </a:solidFill>
            </a:endParaRPr>
          </a:p>
          <a:p>
            <a:pPr algn="r">
              <a:lnSpc>
                <a:spcPct val="110000"/>
              </a:lnSpc>
            </a:pPr>
            <a:endParaRPr lang="en-US" sz="2400" b="0" dirty="0">
              <a:solidFill>
                <a:srgbClr val="FF0000"/>
              </a:solidFill>
            </a:endParaRPr>
          </a:p>
          <a:p>
            <a:pPr algn="r">
              <a:lnSpc>
                <a:spcPct val="110000"/>
              </a:lnSpc>
            </a:pPr>
            <a:r>
              <a:rPr lang="en-US" sz="2400" dirty="0">
                <a:solidFill>
                  <a:srgbClr val="FF0000"/>
                </a:solidFill>
              </a:rPr>
              <a:t>PFK </a:t>
            </a:r>
            <a:r>
              <a:rPr lang="en-US" sz="2200" dirty="0">
                <a:solidFill>
                  <a:srgbClr val="FF0000"/>
                </a:solidFill>
              </a:rPr>
              <a:t>(</a:t>
            </a:r>
            <a:r>
              <a:rPr lang="en-US" sz="2200" u="sng" dirty="0" err="1" smtClean="0">
                <a:solidFill>
                  <a:srgbClr val="FF0000"/>
                </a:solidFill>
              </a:rPr>
              <a:t>Phospho</a:t>
            </a:r>
            <a:r>
              <a:rPr lang="en-US" sz="2200" u="sng" dirty="0" smtClean="0">
                <a:solidFill>
                  <a:srgbClr val="FF0000"/>
                </a:solidFill>
              </a:rPr>
              <a:t>-</a:t>
            </a:r>
            <a:endParaRPr lang="en-US" sz="2200" u="sng" dirty="0">
              <a:solidFill>
                <a:srgbClr val="FF0000"/>
              </a:solidFill>
            </a:endParaRPr>
          </a:p>
          <a:p>
            <a:pPr algn="r">
              <a:lnSpc>
                <a:spcPct val="110000"/>
              </a:lnSpc>
            </a:pPr>
            <a:r>
              <a:rPr lang="en-US" sz="2200" u="sng" dirty="0" err="1">
                <a:solidFill>
                  <a:srgbClr val="FF0000"/>
                </a:solidFill>
              </a:rPr>
              <a:t>Fructokinase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400" dirty="0">
                <a:solidFill>
                  <a:srgbClr val="FF0000"/>
                </a:solidFill>
              </a:rPr>
              <a:t/>
            </a:r>
            <a:br>
              <a:rPr lang="en-US" sz="2400" dirty="0">
                <a:solidFill>
                  <a:srgbClr val="FF0000"/>
                </a:solidFill>
              </a:rPr>
            </a:br>
            <a:endParaRPr lang="en-US" sz="2200" b="0" dirty="0">
              <a:solidFill>
                <a:srgbClr val="FF0000"/>
              </a:solidFill>
            </a:endParaRP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3497263" y="1511300"/>
            <a:ext cx="1966912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400" b="0"/>
              <a:t>Glucose</a:t>
            </a:r>
          </a:p>
          <a:p>
            <a:pPr algn="ctr"/>
            <a:endParaRPr lang="en-US" sz="2400" b="0"/>
          </a:p>
          <a:p>
            <a:pPr algn="ctr"/>
            <a:r>
              <a:rPr lang="en-US" sz="2400" b="0"/>
              <a:t>G-6-P</a:t>
            </a:r>
          </a:p>
          <a:p>
            <a:pPr algn="ctr"/>
            <a:endParaRPr lang="en-US" sz="2400" b="0"/>
          </a:p>
          <a:p>
            <a:pPr algn="ctr"/>
            <a:r>
              <a:rPr lang="en-US" sz="2400" b="0"/>
              <a:t>F-6-P</a:t>
            </a:r>
          </a:p>
          <a:p>
            <a:pPr algn="ctr"/>
            <a:endParaRPr lang="en-US" sz="2400" b="0"/>
          </a:p>
          <a:p>
            <a:pPr algn="ctr"/>
            <a:r>
              <a:rPr lang="en-US" sz="2400" b="0"/>
              <a:t>F-1,6-BP</a:t>
            </a:r>
          </a:p>
        </p:txBody>
      </p:sp>
      <p:sp>
        <p:nvSpPr>
          <p:cNvPr id="6150" name="AutoShape 5"/>
          <p:cNvSpPr>
            <a:spLocks noChangeArrowheads="1"/>
          </p:cNvSpPr>
          <p:nvPr/>
        </p:nvSpPr>
        <p:spPr bwMode="auto">
          <a:xfrm>
            <a:off x="3467100" y="1808163"/>
            <a:ext cx="304800" cy="669925"/>
          </a:xfrm>
          <a:prstGeom prst="curvedRightArrow">
            <a:avLst>
              <a:gd name="adj1" fmla="val 43958"/>
              <a:gd name="adj2" fmla="val 87917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1" name="AutoShape 6"/>
          <p:cNvSpPr>
            <a:spLocks noChangeArrowheads="1"/>
          </p:cNvSpPr>
          <p:nvPr/>
        </p:nvSpPr>
        <p:spPr bwMode="auto">
          <a:xfrm>
            <a:off x="3467100" y="3219450"/>
            <a:ext cx="304800" cy="669925"/>
          </a:xfrm>
          <a:prstGeom prst="curvedRightArrow">
            <a:avLst>
              <a:gd name="adj1" fmla="val 43958"/>
              <a:gd name="adj2" fmla="val 87917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AutoShape 7"/>
          <p:cNvSpPr>
            <a:spLocks noChangeArrowheads="1"/>
          </p:cNvSpPr>
          <p:nvPr/>
        </p:nvSpPr>
        <p:spPr bwMode="auto">
          <a:xfrm>
            <a:off x="2656644" y="5203825"/>
            <a:ext cx="257175" cy="771525"/>
          </a:xfrm>
          <a:prstGeom prst="curvedRightArrow">
            <a:avLst>
              <a:gd name="adj1" fmla="val 60000"/>
              <a:gd name="adj2" fmla="val 12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3" name="AutoShape 8"/>
          <p:cNvSpPr>
            <a:spLocks noChangeArrowheads="1"/>
          </p:cNvSpPr>
          <p:nvPr/>
        </p:nvSpPr>
        <p:spPr bwMode="auto">
          <a:xfrm>
            <a:off x="4321175" y="2657475"/>
            <a:ext cx="165100" cy="365125"/>
          </a:xfrm>
          <a:prstGeom prst="upDownArrow">
            <a:avLst>
              <a:gd name="adj1" fmla="val 50000"/>
              <a:gd name="adj2" fmla="val 4423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5" name="AutoShape 10"/>
          <p:cNvSpPr>
            <a:spLocks noChangeArrowheads="1"/>
          </p:cNvSpPr>
          <p:nvPr/>
        </p:nvSpPr>
        <p:spPr bwMode="auto">
          <a:xfrm>
            <a:off x="3562350" y="4695825"/>
            <a:ext cx="165100" cy="365125"/>
          </a:xfrm>
          <a:prstGeom prst="upDownArrow">
            <a:avLst>
              <a:gd name="adj1" fmla="val 50000"/>
              <a:gd name="adj2" fmla="val 4423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6" name="Text Box 11"/>
          <p:cNvSpPr txBox="1">
            <a:spLocks noChangeArrowheads="1"/>
          </p:cNvSpPr>
          <p:nvPr/>
        </p:nvSpPr>
        <p:spPr bwMode="auto">
          <a:xfrm>
            <a:off x="5053013" y="4306888"/>
            <a:ext cx="1031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/>
              <a:t>DHAP</a:t>
            </a:r>
          </a:p>
        </p:txBody>
      </p:sp>
      <p:sp>
        <p:nvSpPr>
          <p:cNvPr id="6157" name="AutoShape 14"/>
          <p:cNvSpPr>
            <a:spLocks noChangeArrowheads="1"/>
          </p:cNvSpPr>
          <p:nvPr/>
        </p:nvSpPr>
        <p:spPr bwMode="auto">
          <a:xfrm>
            <a:off x="4137025" y="4508500"/>
            <a:ext cx="760413" cy="182563"/>
          </a:xfrm>
          <a:prstGeom prst="leftRightArrow">
            <a:avLst>
              <a:gd name="adj1" fmla="val 50000"/>
              <a:gd name="adj2" fmla="val 8330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8" name="Text Box 17"/>
          <p:cNvSpPr txBox="1">
            <a:spLocks noChangeArrowheads="1"/>
          </p:cNvSpPr>
          <p:nvPr/>
        </p:nvSpPr>
        <p:spPr bwMode="auto">
          <a:xfrm>
            <a:off x="129009" y="5189680"/>
            <a:ext cx="2510172" cy="669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</a:rPr>
              <a:t>PK </a:t>
            </a:r>
          </a:p>
          <a:p>
            <a:pPr algn="r">
              <a:lnSpc>
                <a:spcPct val="80000"/>
              </a:lnSpc>
            </a:pPr>
            <a:r>
              <a:rPr lang="en-US" sz="2200" dirty="0">
                <a:solidFill>
                  <a:srgbClr val="FF0000"/>
                </a:solidFill>
              </a:rPr>
              <a:t>(</a:t>
            </a:r>
            <a:r>
              <a:rPr lang="en-US" sz="2200" u="sng" dirty="0">
                <a:solidFill>
                  <a:srgbClr val="FF0000"/>
                </a:solidFill>
              </a:rPr>
              <a:t>pyruvate kinase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6163" name="AutoShape 40"/>
          <p:cNvSpPr>
            <a:spLocks noChangeArrowheads="1"/>
          </p:cNvSpPr>
          <p:nvPr/>
        </p:nvSpPr>
        <p:spPr bwMode="auto">
          <a:xfrm>
            <a:off x="4122738" y="4065588"/>
            <a:ext cx="741362" cy="447675"/>
          </a:xfrm>
          <a:custGeom>
            <a:avLst/>
            <a:gdLst>
              <a:gd name="T0" fmla="*/ 370681 w 21600"/>
              <a:gd name="T1" fmla="*/ 0 h 21600"/>
              <a:gd name="T2" fmla="*/ 0 w 21600"/>
              <a:gd name="T3" fmla="*/ 319777 h 21600"/>
              <a:gd name="T4" fmla="*/ 370681 w 21600"/>
              <a:gd name="T5" fmla="*/ 362907 h 21600"/>
              <a:gd name="T6" fmla="*/ 741362 w 21600"/>
              <a:gd name="T7" fmla="*/ 31977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1609 w 21600"/>
              <a:gd name="T13" fmla="*/ 13347 h 21600"/>
              <a:gd name="T14" fmla="*/ 19991 w 21600"/>
              <a:gd name="T15" fmla="*/ 1751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00" y="0"/>
                </a:moveTo>
                <a:lnTo>
                  <a:pt x="6480" y="6817"/>
                </a:lnTo>
                <a:lnTo>
                  <a:pt x="9343" y="6817"/>
                </a:lnTo>
                <a:lnTo>
                  <a:pt x="9343" y="13347"/>
                </a:lnTo>
                <a:lnTo>
                  <a:pt x="4772" y="13347"/>
                </a:lnTo>
                <a:lnTo>
                  <a:pt x="4772" y="9257"/>
                </a:lnTo>
                <a:lnTo>
                  <a:pt x="0" y="15429"/>
                </a:lnTo>
                <a:lnTo>
                  <a:pt x="4772" y="21600"/>
                </a:lnTo>
                <a:lnTo>
                  <a:pt x="4772" y="17510"/>
                </a:lnTo>
                <a:lnTo>
                  <a:pt x="16828" y="17510"/>
                </a:lnTo>
                <a:lnTo>
                  <a:pt x="16828" y="21600"/>
                </a:lnTo>
                <a:lnTo>
                  <a:pt x="21600" y="15429"/>
                </a:lnTo>
                <a:lnTo>
                  <a:pt x="16828" y="9257"/>
                </a:lnTo>
                <a:lnTo>
                  <a:pt x="16828" y="13347"/>
                </a:lnTo>
                <a:lnTo>
                  <a:pt x="12257" y="13347"/>
                </a:lnTo>
                <a:lnTo>
                  <a:pt x="12257" y="6817"/>
                </a:lnTo>
                <a:lnTo>
                  <a:pt x="15120" y="6817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053013" y="1808163"/>
            <a:ext cx="3230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GK </a:t>
            </a:r>
            <a:r>
              <a:rPr lang="en-US" sz="2400" b="1" u="sng" dirty="0" smtClean="0">
                <a:solidFill>
                  <a:srgbClr val="FF0000"/>
                </a:solidFill>
              </a:rPr>
              <a:t>(</a:t>
            </a:r>
            <a:r>
              <a:rPr lang="en-US" sz="2400" b="1" u="sng" dirty="0" err="1">
                <a:solidFill>
                  <a:srgbClr val="FF0000"/>
                </a:solidFill>
              </a:rPr>
              <a:t>g</a:t>
            </a:r>
            <a:r>
              <a:rPr lang="en-US" sz="2400" b="1" u="sng" dirty="0" err="1" smtClean="0">
                <a:solidFill>
                  <a:srgbClr val="FF0000"/>
                </a:solidFill>
              </a:rPr>
              <a:t>lucokinase</a:t>
            </a:r>
            <a:r>
              <a:rPr lang="en-US" sz="2400" b="1" u="sng" dirty="0">
                <a:solidFill>
                  <a:srgbClr val="FF0000"/>
                </a:solidFill>
              </a:rPr>
              <a:t>)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5324-FD4A-3244-A093-ED1D596F2A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1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Glycolysis (glucose)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Reaction 1 (energy consuming: 1 ATP):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Glucose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u="sng" dirty="0" smtClean="0"/>
              <a:t>Reaction 2: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2567706" y="2935538"/>
            <a:ext cx="1572017" cy="38656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76142" y="2761144"/>
            <a:ext cx="431065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Glucose 6-Phosphate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771062" y="2227652"/>
            <a:ext cx="2346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FF0000"/>
                </a:solidFill>
              </a:rPr>
              <a:t>Hexokinase</a:t>
            </a:r>
            <a:r>
              <a:rPr lang="en-US" sz="2000" b="1" dirty="0" smtClean="0">
                <a:solidFill>
                  <a:srgbClr val="FF0000"/>
                </a:solidFill>
              </a:rPr>
              <a:t> (muscle)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20073" y="2227652"/>
            <a:ext cx="2733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err="1">
                <a:solidFill>
                  <a:srgbClr val="FF0000"/>
                </a:solidFill>
              </a:rPr>
              <a:t>G</a:t>
            </a:r>
            <a:r>
              <a:rPr lang="en-US" sz="2000" b="1" u="sng" dirty="0" err="1" smtClean="0">
                <a:solidFill>
                  <a:srgbClr val="FF0000"/>
                </a:solidFill>
              </a:rPr>
              <a:t>lucokinase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(liver)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2377" y="5541387"/>
            <a:ext cx="431065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Glucose 6-Phosphate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5247621" y="5513197"/>
            <a:ext cx="431065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Fructose 6-Phosphate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360284" y="4987402"/>
            <a:ext cx="2431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Glucose phosphate </a:t>
            </a:r>
            <a:r>
              <a:rPr lang="en-US" sz="2000" b="1" dirty="0" err="1" smtClean="0">
                <a:solidFill>
                  <a:srgbClr val="FF0000"/>
                </a:solidFill>
              </a:rPr>
              <a:t>isomerase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Left-Right Arrow 11"/>
          <p:cNvSpPr/>
          <p:nvPr/>
        </p:nvSpPr>
        <p:spPr>
          <a:xfrm>
            <a:off x="4161986" y="5708271"/>
            <a:ext cx="1025704" cy="312853"/>
          </a:xfrm>
          <a:prstGeom prst="leftRight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488094" y="3691514"/>
            <a:ext cx="788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8000"/>
                </a:solidFill>
              </a:rPr>
              <a:t>ATP</a:t>
            </a:r>
            <a:endParaRPr lang="en-US" sz="2000" b="1" dirty="0">
              <a:solidFill>
                <a:srgbClr val="008000"/>
              </a:solidFill>
            </a:endParaRPr>
          </a:p>
        </p:txBody>
      </p:sp>
      <p:sp>
        <p:nvSpPr>
          <p:cNvPr id="14" name="Curved Down Arrow 13"/>
          <p:cNvSpPr/>
          <p:nvPr/>
        </p:nvSpPr>
        <p:spPr>
          <a:xfrm>
            <a:off x="2944474" y="3322099"/>
            <a:ext cx="831620" cy="400775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98215" y="3698144"/>
            <a:ext cx="788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8000"/>
                </a:solidFill>
              </a:rPr>
              <a:t>ADP</a:t>
            </a:r>
            <a:endParaRPr lang="en-US" sz="2000" b="1" dirty="0">
              <a:solidFill>
                <a:srgbClr val="008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5324-FD4A-3244-A093-ED1D596F2A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0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3115</TotalTime>
  <Words>1665</Words>
  <Application>Microsoft Macintosh PowerPoint</Application>
  <PresentationFormat>On-screen Show (4:3)</PresentationFormat>
  <Paragraphs>534</Paragraphs>
  <Slides>39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ＭＳ Ｐゴシック</vt:lpstr>
      <vt:lpstr>Symbol</vt:lpstr>
      <vt:lpstr>Wingdings</vt:lpstr>
      <vt:lpstr>Office Theme</vt:lpstr>
      <vt:lpstr>Announcements </vt:lpstr>
      <vt:lpstr>  Carbohydrates:    1) Structure and Properties  2)Digestion and Absorption 3) Carbohydrate Metabolism</vt:lpstr>
      <vt:lpstr>CHO Metabolism Overview</vt:lpstr>
      <vt:lpstr>Metabolism of Macronutrients</vt:lpstr>
      <vt:lpstr>Glycolysis Learning Objectives</vt:lpstr>
      <vt:lpstr>Glycolysis</vt:lpstr>
      <vt:lpstr>Glycolysis</vt:lpstr>
      <vt:lpstr>Glycolysis</vt:lpstr>
      <vt:lpstr>Glycolysis (glucose)</vt:lpstr>
      <vt:lpstr>Glycolysis (glucose)</vt:lpstr>
      <vt:lpstr>Glycolysis (glucose)</vt:lpstr>
      <vt:lpstr>Glycolysis (glucose)</vt:lpstr>
      <vt:lpstr>Glycolysis (glucose)</vt:lpstr>
      <vt:lpstr>Glycolysis (glucose)</vt:lpstr>
      <vt:lpstr>Glycolysis (glucose)</vt:lpstr>
      <vt:lpstr>Glycolysis Net ATP</vt:lpstr>
      <vt:lpstr>Glycolysis: Glc  2 pyr+4 ATP+2 NADH</vt:lpstr>
      <vt:lpstr>Glycolysis summary</vt:lpstr>
      <vt:lpstr>Glycolysis (fructose)</vt:lpstr>
      <vt:lpstr>Glycolysis (fructose)</vt:lpstr>
      <vt:lpstr>Glycolysis (fructose) Summary</vt:lpstr>
      <vt:lpstr>Glycolysis (galactose)</vt:lpstr>
      <vt:lpstr>Glycolysis (Galactose) Summary</vt:lpstr>
      <vt:lpstr>Glycolysis</vt:lpstr>
      <vt:lpstr>Fate of glycolysis end product pyruvate: anaerobic conditions</vt:lpstr>
      <vt:lpstr>Fate of glycolysis end product pyruvate: aerobic conditions</vt:lpstr>
      <vt:lpstr>CHO Metabolism Overview</vt:lpstr>
      <vt:lpstr>Pyruvate Fate</vt:lpstr>
      <vt:lpstr>Krebs Cycle: Electron Transport Chain </vt:lpstr>
      <vt:lpstr>Krebs Cycle: Electron Transport Chain </vt:lpstr>
      <vt:lpstr>Krebs Cycle: Electron Transport Chain </vt:lpstr>
      <vt:lpstr>Electron Transport Chain Overview</vt:lpstr>
      <vt:lpstr>Electron Transport Chain Key Points</vt:lpstr>
      <vt:lpstr>Krebs Cycle</vt:lpstr>
      <vt:lpstr>Krebs Cycle</vt:lpstr>
      <vt:lpstr>Krebs Cycle</vt:lpstr>
      <vt:lpstr>Krebs Cycle</vt:lpstr>
      <vt:lpstr>ETC and PDH Summary</vt:lpstr>
      <vt:lpstr>Pyruvate dehydrogenase (PDH) complex: multienzymes consisting of vitamin B cofactors</vt:lpstr>
    </vt:vector>
  </TitlesOfParts>
  <Company>University of Michigan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Glycogen Review</dc:title>
  <dc:creator>Anderson, Olivia</dc:creator>
  <cp:lastModifiedBy>Dave Bridges</cp:lastModifiedBy>
  <cp:revision>118</cp:revision>
  <cp:lastPrinted>2015-09-30T15:38:25Z</cp:lastPrinted>
  <dcterms:created xsi:type="dcterms:W3CDTF">2014-09-18T18:08:59Z</dcterms:created>
  <dcterms:modified xsi:type="dcterms:W3CDTF">2016-09-18T11:20:51Z</dcterms:modified>
</cp:coreProperties>
</file>