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57" r:id="rId4"/>
    <p:sldId id="258" r:id="rId5"/>
    <p:sldId id="259" r:id="rId6"/>
    <p:sldId id="260" r:id="rId7"/>
    <p:sldId id="266" r:id="rId8"/>
    <p:sldId id="262" r:id="rId9"/>
    <p:sldId id="265" r:id="rId10"/>
    <p:sldId id="267" r:id="rId11"/>
    <p:sldId id="268" r:id="rId12"/>
    <p:sldId id="270" r:id="rId13"/>
    <p:sldId id="263" r:id="rId14"/>
    <p:sldId id="271" r:id="rId15"/>
    <p:sldId id="272" r:id="rId16"/>
    <p:sldId id="276" r:id="rId17"/>
    <p:sldId id="275" r:id="rId18"/>
    <p:sldId id="274" r:id="rId19"/>
    <p:sldId id="269" r:id="rId20"/>
    <p:sldId id="281" r:id="rId21"/>
    <p:sldId id="277" r:id="rId22"/>
    <p:sldId id="278" r:id="rId23"/>
    <p:sldId id="280" r:id="rId24"/>
    <p:sldId id="279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47972-CB1C-6340-9BAC-08E7CD4535EA}">
          <p14:sldIdLst>
            <p14:sldId id="256"/>
            <p14:sldId id="261"/>
            <p14:sldId id="257"/>
            <p14:sldId id="258"/>
            <p14:sldId id="259"/>
            <p14:sldId id="260"/>
            <p14:sldId id="266"/>
            <p14:sldId id="262"/>
            <p14:sldId id="265"/>
            <p14:sldId id="267"/>
            <p14:sldId id="268"/>
            <p14:sldId id="270"/>
            <p14:sldId id="263"/>
            <p14:sldId id="271"/>
            <p14:sldId id="272"/>
            <p14:sldId id="276"/>
            <p14:sldId id="275"/>
            <p14:sldId id="274"/>
            <p14:sldId id="269"/>
            <p14:sldId id="281"/>
            <p14:sldId id="277"/>
            <p14:sldId id="278"/>
            <p14:sldId id="280"/>
            <p14:sldId id="279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760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32379-D926-E241-B4BE-482DBD0EAB4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ACDED-B45A-E249-B67B-638F98564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Induces</a:t>
            </a:r>
            <a:r>
              <a:rPr lang="en-US" baseline="0" dirty="0" smtClean="0"/>
              <a:t> gluconeogenesis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Induces protein/triglyceride breakdown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Promotes insulin resistance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CDED-B45A-E249-B67B-638F985646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Fedex</a:t>
            </a:r>
            <a:r>
              <a:rPr lang="en-US" dirty="0" smtClean="0"/>
              <a:t> workers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CDED-B45A-E249-B67B-638F985646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1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Hyperpigmentation is due to constant</a:t>
            </a:r>
            <a:r>
              <a:rPr lang="en-US" baseline="0" dirty="0" smtClean="0"/>
              <a:t> release of ACTH/MSH which are both part of POMC.  This is because of reduced negative feedback of Cortisol onto the ACTH releasing cells/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CDED-B45A-E249-B67B-638F985646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65D1-A481-6A4B-B2A3-5DBBAEFD44E3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Aldosterone Effectors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1" y="1157236"/>
            <a:ext cx="7404100" cy="5700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5801" y="4775200"/>
            <a:ext cx="6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Na/K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5801" y="3009900"/>
            <a:ext cx="65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Renin as a Volume/Pressure Sensor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523"/>
          <a:stretch/>
        </p:blipFill>
        <p:spPr>
          <a:xfrm>
            <a:off x="907094" y="1562099"/>
            <a:ext cx="7246306" cy="51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Renin/Angiotensin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764"/>
          <a:stretch/>
        </p:blipFill>
        <p:spPr>
          <a:xfrm>
            <a:off x="698500" y="1651000"/>
            <a:ext cx="7895167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5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Mediate Long Term Stress Responses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Cortisol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37792"/>
              </p:ext>
            </p:extLst>
          </p:nvPr>
        </p:nvGraphicFramePr>
        <p:xfrm>
          <a:off x="241300" y="2039816"/>
          <a:ext cx="8553117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51039"/>
                <a:gridCol w="2851039"/>
                <a:gridCol w="2851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it made?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Adrenal Cortex (</a:t>
                      </a:r>
                      <a:r>
                        <a:rPr lang="en-US" b="0" dirty="0" err="1" smtClean="0"/>
                        <a:t>Zona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fasciculata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</a:t>
                      </a:r>
                      <a:r>
                        <a:rPr lang="en-US" b="1" baseline="0" dirty="0" smtClean="0"/>
                        <a:t> causes its release?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ACTH (GPCR –</a:t>
                      </a:r>
                      <a:r>
                        <a:rPr lang="en-US" dirty="0" err="1" smtClean="0"/>
                        <a:t>Gs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are its receptors?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Glucocorticoid 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tissues does it affect?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</a:t>
                      </a:r>
                      <a:r>
                        <a:rPr lang="en-US" baseline="0" dirty="0" smtClean="0"/>
                        <a:t> Catabolism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Adipose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Lipolysis,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Adipogenesis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</a:t>
                      </a:r>
                      <a:r>
                        <a:rPr lang="en-US" baseline="0" dirty="0" smtClean="0"/>
                        <a:t> Gluconeogenesis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Food Intake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Immune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Reduced Th2 Activation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How does it</a:t>
                      </a:r>
                      <a:r>
                        <a:rPr lang="en-US" b="1" baseline="0" dirty="0" smtClean="0"/>
                        <a:t> get</a:t>
                      </a:r>
                      <a:r>
                        <a:rPr lang="en-US" b="1" dirty="0" smtClean="0"/>
                        <a:t> turned off?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r>
                        <a:rPr lang="en-US" baseline="0" dirty="0" smtClean="0"/>
                        <a:t> desensitization, Negative Feedback to Pituitary, Negative Feedback to Hypothalamus, 11BHSD2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6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 Axis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96"/>
          <a:stretch/>
        </p:blipFill>
        <p:spPr>
          <a:xfrm>
            <a:off x="2261966" y="1417638"/>
            <a:ext cx="4581519" cy="5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Rhythms of Cortisol Release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386595"/>
            <a:ext cx="5740710" cy="4417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0" y="5972770"/>
            <a:ext cx="558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Liddle</a:t>
            </a:r>
            <a:r>
              <a:rPr lang="en-US" dirty="0" smtClean="0"/>
              <a:t> </a:t>
            </a:r>
            <a:r>
              <a:rPr lang="en-US" dirty="0"/>
              <a:t>GW (1966) An analysis of circadian rhythms in human adrenocortical secretory activity. Trans Am </a:t>
            </a:r>
            <a:r>
              <a:rPr lang="en-US" dirty="0" err="1"/>
              <a:t>Clin</a:t>
            </a:r>
            <a:r>
              <a:rPr lang="en-US" dirty="0"/>
              <a:t> </a:t>
            </a:r>
            <a:r>
              <a:rPr lang="en-US" dirty="0" err="1"/>
              <a:t>Clim</a:t>
            </a:r>
            <a:r>
              <a:rPr lang="en-US" dirty="0"/>
              <a:t> </a:t>
            </a:r>
            <a:r>
              <a:rPr lang="en-US" dirty="0" err="1"/>
              <a:t>Assoc</a:t>
            </a:r>
            <a:r>
              <a:rPr lang="en-US" dirty="0"/>
              <a:t> 77: 151–160.</a:t>
            </a:r>
          </a:p>
        </p:txBody>
      </p:sp>
    </p:spTree>
    <p:extLst>
      <p:ext uri="{BB962C8B-B14F-4D97-AF65-F5344CB8AC3E}">
        <p14:creationId xmlns:p14="http://schemas.microsoft.com/office/powerpoint/2010/main" val="240679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74638"/>
            <a:ext cx="8788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Cortisol Maintains Blood Glucose Levels</a:t>
            </a:r>
            <a:endParaRPr lang="en-US" dirty="0"/>
          </a:p>
        </p:txBody>
      </p:sp>
      <p:pic>
        <p:nvPicPr>
          <p:cNvPr id="4" name="Picture 3" descr="cortisol-gluc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52" y="886460"/>
            <a:ext cx="4120896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6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Cortisol on Immune Function</a:t>
            </a:r>
            <a:endParaRPr lang="en-US" dirty="0"/>
          </a:p>
        </p:txBody>
      </p:sp>
      <p:pic>
        <p:nvPicPr>
          <p:cNvPr id="4" name="Picture 85" descr="nrrheum_2012_166-f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6"/>
          <a:stretch/>
        </p:blipFill>
        <p:spPr bwMode="auto">
          <a:xfrm>
            <a:off x="1851024" y="1549399"/>
            <a:ext cx="5375275" cy="446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71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</a:t>
            </a:r>
            <a:r>
              <a:rPr lang="en-US" dirty="0" smtClean="0">
                <a:latin typeface="Symbol" charset="2"/>
                <a:cs typeface="Symbol" charset="2"/>
              </a:rPr>
              <a:t>b</a:t>
            </a:r>
            <a:r>
              <a:rPr lang="en-US" dirty="0" smtClean="0"/>
              <a:t>-HSD 2 and Local Concentrations of Glucocorticoids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841500"/>
            <a:ext cx="7594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Name three zones in the adrenal cortex and major regulator(s) of each zone.</a:t>
            </a:r>
          </a:p>
          <a:p>
            <a:r>
              <a:rPr lang="en-US" dirty="0" smtClean="0"/>
              <a:t>Name three </a:t>
            </a:r>
            <a:r>
              <a:rPr lang="en-US" dirty="0" err="1" smtClean="0"/>
              <a:t>steroidogenesis</a:t>
            </a:r>
            <a:r>
              <a:rPr lang="en-US" dirty="0" smtClean="0"/>
              <a:t> pathways and their major products.</a:t>
            </a:r>
          </a:p>
          <a:p>
            <a:r>
              <a:rPr lang="en-US" dirty="0" smtClean="0"/>
              <a:t>Explain briefly the physiological mechanism of </a:t>
            </a:r>
            <a:r>
              <a:rPr lang="en-US" dirty="0" err="1" smtClean="0"/>
              <a:t>adrenogenital</a:t>
            </a:r>
            <a:r>
              <a:rPr lang="en-US" dirty="0" smtClean="0"/>
              <a:t> syndrome.</a:t>
            </a:r>
          </a:p>
          <a:p>
            <a:r>
              <a:rPr lang="en-US" dirty="0" smtClean="0"/>
              <a:t>Describe the physiological actions and roles of aldosterone.</a:t>
            </a:r>
          </a:p>
          <a:p>
            <a:r>
              <a:rPr lang="en-US" dirty="0" smtClean="0"/>
              <a:t>Explain briefly the renin-angiotensin system.</a:t>
            </a:r>
          </a:p>
          <a:p>
            <a:r>
              <a:rPr lang="en-US" dirty="0" smtClean="0"/>
              <a:t> Describe the negative feedback regulation of aldosterone and its relationship to blood volume/blood pressure homeostasis.</a:t>
            </a:r>
          </a:p>
          <a:p>
            <a:r>
              <a:rPr lang="en-US" dirty="0" smtClean="0"/>
              <a:t>Describe hepatic and </a:t>
            </a:r>
            <a:r>
              <a:rPr lang="en-US" dirty="0" err="1" smtClean="0"/>
              <a:t>extrahepatic</a:t>
            </a:r>
            <a:r>
              <a:rPr lang="en-US" dirty="0" smtClean="0"/>
              <a:t> metabolic actions of glucocorticoids. Discuss their relationship.</a:t>
            </a:r>
          </a:p>
          <a:p>
            <a:r>
              <a:rPr lang="en-US" dirty="0" smtClean="0"/>
              <a:t>State the major findings caused by adrenal </a:t>
            </a:r>
            <a:r>
              <a:rPr lang="en-US" dirty="0" err="1" smtClean="0"/>
              <a:t>hypersecretion</a:t>
            </a:r>
            <a:r>
              <a:rPr lang="en-US" dirty="0" smtClean="0"/>
              <a:t> of mineralocorticoids.</a:t>
            </a:r>
          </a:p>
          <a:p>
            <a:r>
              <a:rPr lang="en-US" dirty="0" smtClean="0"/>
              <a:t>State the major findings caused by adrenal </a:t>
            </a:r>
            <a:r>
              <a:rPr lang="en-US" dirty="0" err="1" smtClean="0"/>
              <a:t>hypersecretion</a:t>
            </a:r>
            <a:r>
              <a:rPr lang="en-US" dirty="0" smtClean="0"/>
              <a:t> of glucocorticoids. </a:t>
            </a:r>
          </a:p>
          <a:p>
            <a:r>
              <a:rPr lang="en-US" dirty="0" smtClean="0"/>
              <a:t>Name the major hormones secreted from the adrenal medulla. Discuss the differences of epinephrine (</a:t>
            </a:r>
            <a:r>
              <a:rPr lang="en-US" dirty="0" err="1" smtClean="0"/>
              <a:t>epi</a:t>
            </a:r>
            <a:r>
              <a:rPr lang="en-US" dirty="0" smtClean="0"/>
              <a:t>) and norepinephrine (NE) in cardiovascular actions (physiological levels). </a:t>
            </a:r>
          </a:p>
          <a:p>
            <a:r>
              <a:rPr lang="en-US" dirty="0" smtClean="0"/>
              <a:t>List the major metabolic actions of </a:t>
            </a:r>
            <a:r>
              <a:rPr lang="en-US" dirty="0" err="1" smtClean="0"/>
              <a:t>catecholamines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Contrast the thresholds for actions vs. plasma levels of </a:t>
            </a:r>
            <a:r>
              <a:rPr lang="en-US" dirty="0" err="1" smtClean="0"/>
              <a:t>epi</a:t>
            </a:r>
            <a:r>
              <a:rPr lang="en-US" dirty="0" smtClean="0"/>
              <a:t> and NE under common conditions, like exercise, and in the disease </a:t>
            </a:r>
            <a:r>
              <a:rPr lang="en-US" dirty="0" err="1" smtClean="0"/>
              <a:t>pheochromocytoma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8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 Steroid Hormone </a:t>
            </a:r>
            <a:r>
              <a:rPr lang="en-US" dirty="0" err="1" smtClean="0"/>
              <a:t>Disfunction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 Time Workers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65300"/>
            <a:ext cx="47117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5900" y="5651500"/>
            <a:ext cx="638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Scheer</a:t>
            </a:r>
            <a:r>
              <a:rPr lang="en-US" dirty="0" smtClean="0"/>
              <a:t> </a:t>
            </a:r>
            <a:r>
              <a:rPr lang="en-US" dirty="0"/>
              <a:t>F A</a:t>
            </a:r>
            <a:r>
              <a:rPr lang="en-US" dirty="0" smtClean="0"/>
              <a:t>JL</a:t>
            </a:r>
            <a:r>
              <a:rPr lang="en-US" dirty="0"/>
              <a:t>, Hilton MF, </a:t>
            </a:r>
            <a:r>
              <a:rPr lang="en-US" dirty="0" err="1"/>
              <a:t>Mantzoros</a:t>
            </a:r>
            <a:r>
              <a:rPr lang="en-US" dirty="0"/>
              <a:t> CS, Shea S </a:t>
            </a:r>
            <a:r>
              <a:rPr lang="en-US" dirty="0" smtClean="0"/>
              <a:t>A </a:t>
            </a:r>
            <a:r>
              <a:rPr lang="en-US" dirty="0"/>
              <a:t>(2009) Adverse metabolic and cardiovascular consequences of circadian misalignment. </a:t>
            </a: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Natl</a:t>
            </a:r>
            <a:r>
              <a:rPr lang="en-US" dirty="0"/>
              <a:t> </a:t>
            </a:r>
            <a:r>
              <a:rPr lang="en-US" dirty="0" err="1"/>
              <a:t>Acad</a:t>
            </a:r>
            <a:r>
              <a:rPr lang="en-US" dirty="0"/>
              <a:t> </a:t>
            </a:r>
            <a:r>
              <a:rPr lang="en-US" dirty="0" err="1"/>
              <a:t>Sci</a:t>
            </a:r>
            <a:r>
              <a:rPr lang="en-US" dirty="0"/>
              <a:t> U S A 106: 4453–4458. doi:10.1073/pnas.0808180106.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2209800"/>
            <a:ext cx="164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Normal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Sleep disrupted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0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Congenital Adrenal Hyperplasia</a:t>
            </a:r>
            <a:endParaRPr lang="en-US" dirty="0" smtClean="0"/>
          </a:p>
          <a:p>
            <a:r>
              <a:rPr lang="en-US" dirty="0" smtClean="0"/>
              <a:t>Mutations in biosynthesis of cortisol/aldosterone</a:t>
            </a:r>
          </a:p>
          <a:p>
            <a:r>
              <a:rPr lang="en-US" dirty="0" smtClean="0"/>
              <a:t>What would be the effects on</a:t>
            </a:r>
          </a:p>
          <a:p>
            <a:pPr lvl="1"/>
            <a:r>
              <a:rPr lang="en-US" dirty="0" smtClean="0"/>
              <a:t>Sex hormone production</a:t>
            </a:r>
          </a:p>
          <a:p>
            <a:pPr lvl="1"/>
            <a:r>
              <a:rPr lang="en-US" dirty="0" smtClean="0"/>
              <a:t>Salt balance</a:t>
            </a:r>
          </a:p>
          <a:p>
            <a:pPr lvl="1"/>
            <a:r>
              <a:rPr lang="en-US" dirty="0" smtClean="0"/>
              <a:t>Adrenal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1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Addison’s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51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Autoimmune destruction of adrenal gland</a:t>
            </a:r>
          </a:p>
          <a:p>
            <a:r>
              <a:rPr lang="en-US" dirty="0" smtClean="0"/>
              <a:t>How would this anatomically differ from CAH?</a:t>
            </a:r>
          </a:p>
          <a:p>
            <a:r>
              <a:rPr lang="en-US" dirty="0" smtClean="0"/>
              <a:t>Why would blood pressure be low?</a:t>
            </a:r>
          </a:p>
          <a:p>
            <a:r>
              <a:rPr lang="en-US" dirty="0" smtClean="0"/>
              <a:t>Why would there be a risk of hypoglycemia?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05" y="1943100"/>
            <a:ext cx="442529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Tumors Affecting Adrenal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Conn’s syndrome (adenoma of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glomerulosa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Cushing’s syndrome</a:t>
            </a:r>
          </a:p>
          <a:p>
            <a:pPr lvl="1"/>
            <a:r>
              <a:rPr lang="en-US" dirty="0" smtClean="0"/>
              <a:t>pituitary adenoma (ACTH releasing) or </a:t>
            </a:r>
          </a:p>
          <a:p>
            <a:pPr lvl="1"/>
            <a:r>
              <a:rPr lang="en-US" dirty="0" smtClean="0"/>
              <a:t>adenoma of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fasciculata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8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Adrenaline Mediates Short-Term Stress Responses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 Gland Anatomy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83" y="1493927"/>
            <a:ext cx="5340852" cy="53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Steroid Hormones Released From Adrenal Medulla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589"/>
            <a:ext cx="9144000" cy="44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Steroid Hormone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5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Steroid Hormone Synthesis Mechanisms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" y="1417638"/>
            <a:ext cx="4318299" cy="491966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85617"/>
              </p:ext>
            </p:extLst>
          </p:nvPr>
        </p:nvGraphicFramePr>
        <p:xfrm>
          <a:off x="4649703" y="2896947"/>
          <a:ext cx="4278397" cy="225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7"/>
                <a:gridCol w="1411630"/>
                <a:gridCol w="1411630"/>
              </a:tblGrid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</a:t>
                      </a:r>
                      <a:endParaRPr lang="en-US" dirty="0"/>
                    </a:p>
                  </a:txBody>
                  <a:tcPr/>
                </a:tc>
              </a:tr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MC2R </a:t>
                      </a:r>
                    </a:p>
                    <a:p>
                      <a:r>
                        <a:rPr lang="en-US" dirty="0" smtClean="0"/>
                        <a:t>(GPCR - </a:t>
                      </a:r>
                      <a:r>
                        <a:rPr lang="en-US" dirty="0" err="1" smtClean="0"/>
                        <a:t>Gs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Cortisol</a:t>
                      </a:r>
                      <a:endParaRPr lang="en-US" dirty="0"/>
                    </a:p>
                  </a:txBody>
                  <a:tcPr/>
                </a:tc>
              </a:tr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Angiotensin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AGTR1</a:t>
                      </a:r>
                    </a:p>
                    <a:p>
                      <a:r>
                        <a:rPr lang="en-US" dirty="0" smtClean="0"/>
                        <a:t>(GPCR – </a:t>
                      </a:r>
                      <a:r>
                        <a:rPr lang="en-US" dirty="0" err="1" smtClean="0"/>
                        <a:t>Gq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Aldosterone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8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Both Aldosterone and Cortisol Function Through Nuclear Hormone Signaling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824" r="66834" b="17780"/>
          <a:stretch/>
        </p:blipFill>
        <p:spPr>
          <a:xfrm>
            <a:off x="3365500" y="1844842"/>
            <a:ext cx="2646947" cy="35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Aldosterone Regulates Mineral Balance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7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Aldosterone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069947"/>
              </p:ext>
            </p:extLst>
          </p:nvPr>
        </p:nvGraphicFramePr>
        <p:xfrm>
          <a:off x="457200" y="1582616"/>
          <a:ext cx="8553117" cy="34797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51039"/>
                <a:gridCol w="2851039"/>
                <a:gridCol w="2851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it made?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Adrenal Cortex (</a:t>
                      </a:r>
                      <a:r>
                        <a:rPr lang="en-US" b="0" dirty="0" err="1" smtClean="0"/>
                        <a:t>Zona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glomerulosa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</a:t>
                      </a:r>
                      <a:r>
                        <a:rPr lang="en-US" b="1" baseline="0" dirty="0" smtClean="0"/>
                        <a:t> causes its release?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Angiotensin II Signaling (GPCR –</a:t>
                      </a:r>
                      <a:r>
                        <a:rPr lang="en-US" dirty="0" err="1" smtClean="0"/>
                        <a:t>Gq</a:t>
                      </a:r>
                      <a:r>
                        <a:rPr lang="en-US" dirty="0" smtClean="0"/>
                        <a:t>) and to a lesser</a:t>
                      </a:r>
                      <a:r>
                        <a:rPr lang="en-US" baseline="0" dirty="0" smtClean="0"/>
                        <a:t> extent 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are its receptors?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Mineralcorticoid</a:t>
                      </a:r>
                      <a:r>
                        <a:rPr lang="en-US" dirty="0" smtClean="0"/>
                        <a:t> 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tissues does it affect?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Kidneys (Collecting Ducts and Distal Convoluted Tubule)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Na/K Transporter/SGK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How does it</a:t>
                      </a:r>
                      <a:r>
                        <a:rPr lang="en-US" b="1" baseline="0" dirty="0" smtClean="0"/>
                        <a:t> get</a:t>
                      </a:r>
                      <a:r>
                        <a:rPr lang="en-US" b="1" dirty="0" smtClean="0"/>
                        <a:t> turned off?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r>
                        <a:rPr lang="en-US" baseline="0" dirty="0" smtClean="0"/>
                        <a:t> desensitization, less ATII signaling, 11BHSD2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7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581</Words>
  <Application>Microsoft Macintosh PowerPoint</Application>
  <PresentationFormat>On-screen Show (4:3)</PresentationFormat>
  <Paragraphs>105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Learning Objectives</vt:lpstr>
      <vt:lpstr>Adrenal Gland Anatomy</vt:lpstr>
      <vt:lpstr>Steroid Hormones Released From Adrenal Medulla</vt:lpstr>
      <vt:lpstr>Steroid Hormone Synthesis</vt:lpstr>
      <vt:lpstr>Steroid Hormone Synthesis Mechanisms</vt:lpstr>
      <vt:lpstr>Both Aldosterone and Cortisol Function Through Nuclear Hormone Signaling</vt:lpstr>
      <vt:lpstr>Aldosterone Regulates Mineral Balance</vt:lpstr>
      <vt:lpstr>Aldosterone Summary</vt:lpstr>
      <vt:lpstr>Key Aldosterone Effectors</vt:lpstr>
      <vt:lpstr>Renin as a Volume/Pressure Sensor</vt:lpstr>
      <vt:lpstr>The Renin/Angiotensin System</vt:lpstr>
      <vt:lpstr>Glucocorticoids Mediate Long Term Stress Responses</vt:lpstr>
      <vt:lpstr>Cortisol Summary</vt:lpstr>
      <vt:lpstr>HPA Axis</vt:lpstr>
      <vt:lpstr>Daily Rhythms of Cortisol Release</vt:lpstr>
      <vt:lpstr>Cortisol Maintains Blood Glucose Levels</vt:lpstr>
      <vt:lpstr>Effects of Cortisol on Immune Function</vt:lpstr>
      <vt:lpstr>11b-HSD 2 and Local Concentrations of Glucocorticoids</vt:lpstr>
      <vt:lpstr>Adrenal Steroid Hormone Disfunction</vt:lpstr>
      <vt:lpstr>Night Time Workers</vt:lpstr>
      <vt:lpstr>Discuss</vt:lpstr>
      <vt:lpstr>Addison’s Disease</vt:lpstr>
      <vt:lpstr>Tumors Affecting Adrenal Function</vt:lpstr>
      <vt:lpstr>Adrenaline Mediates Short-Term Stress Responses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Bridges</dc:creator>
  <cp:lastModifiedBy>Dave Bridges</cp:lastModifiedBy>
  <cp:revision>21</cp:revision>
  <dcterms:created xsi:type="dcterms:W3CDTF">2015-03-17T15:56:54Z</dcterms:created>
  <dcterms:modified xsi:type="dcterms:W3CDTF">2015-03-18T18:37:57Z</dcterms:modified>
</cp:coreProperties>
</file>