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6" r:id="rId8"/>
    <p:sldId id="262" r:id="rId9"/>
    <p:sldId id="265" r:id="rId10"/>
    <p:sldId id="267" r:id="rId11"/>
    <p:sldId id="268" r:id="rId12"/>
    <p:sldId id="270" r:id="rId13"/>
    <p:sldId id="263" r:id="rId14"/>
    <p:sldId id="271" r:id="rId15"/>
    <p:sldId id="272" r:id="rId16"/>
    <p:sldId id="273" r:id="rId17"/>
    <p:sldId id="274" r:id="rId18"/>
    <p:sldId id="275" r:id="rId19"/>
    <p:sldId id="276" r:id="rId20"/>
    <p:sldId id="26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00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2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065D1-A481-6A4B-B2A3-5DBBAEFD44E3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6FF3-E488-274E-BBA8-006F37760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Aldosterone Effectors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1" y="1157236"/>
            <a:ext cx="7404100" cy="5700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5801" y="4775200"/>
            <a:ext cx="6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Na/K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05801" y="3009900"/>
            <a:ext cx="65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3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Renin as a Volume/Pressure Sensor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6523"/>
          <a:stretch/>
        </p:blipFill>
        <p:spPr>
          <a:xfrm>
            <a:off x="907094" y="1562099"/>
            <a:ext cx="7246306" cy="51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7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Renin/Angiotensin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764"/>
          <a:stretch/>
        </p:blipFill>
        <p:spPr>
          <a:xfrm>
            <a:off x="698500" y="1651000"/>
            <a:ext cx="7895167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Glucocorticoids Mediate Long 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Cortisol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37792"/>
              </p:ext>
            </p:extLst>
          </p:nvPr>
        </p:nvGraphicFramePr>
        <p:xfrm>
          <a:off x="241300" y="2039816"/>
          <a:ext cx="8553117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fasciculata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ACTH (GPCR –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Glucocorticoid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r>
                        <a:rPr lang="en-US" baseline="0" dirty="0" smtClean="0"/>
                        <a:t> Catabolism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Adipose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Lipolysis,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Adipogenesis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</a:t>
                      </a:r>
                      <a:r>
                        <a:rPr lang="en-US" baseline="0" dirty="0" smtClean="0"/>
                        <a:t> Gluconeogenesis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Food Intake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Immune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Reduced Th2 Activation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Negative Feedback to Pituitary, Negative Feedback to Hypothalamus,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6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HPA Axis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96"/>
          <a:stretch/>
        </p:blipFill>
        <p:spPr>
          <a:xfrm>
            <a:off x="2261966" y="1417638"/>
            <a:ext cx="4581519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1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Effects of Cortisol on Blood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1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Cortisol on Immune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1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74638"/>
            <a:ext cx="8788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Cortisol on Glucose Metabolism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6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Role of Cortisol on Lipid Homeostasis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Name three zones in the adrenal cortex and major regulator(s) of each zone.</a:t>
            </a:r>
          </a:p>
          <a:p>
            <a:r>
              <a:rPr lang="en-US" dirty="0" smtClean="0"/>
              <a:t>Name three </a:t>
            </a:r>
            <a:r>
              <a:rPr lang="en-US" dirty="0" err="1" smtClean="0"/>
              <a:t>steroidogenesis</a:t>
            </a:r>
            <a:r>
              <a:rPr lang="en-US" dirty="0" smtClean="0"/>
              <a:t> pathways and their major products.</a:t>
            </a:r>
          </a:p>
          <a:p>
            <a:r>
              <a:rPr lang="en-US" dirty="0" smtClean="0"/>
              <a:t>Explain briefly the physiological mechanism of </a:t>
            </a:r>
            <a:r>
              <a:rPr lang="en-US" dirty="0" err="1" smtClean="0"/>
              <a:t>adrenogenital</a:t>
            </a:r>
            <a:r>
              <a:rPr lang="en-US" dirty="0" smtClean="0"/>
              <a:t> syndrome.</a:t>
            </a:r>
          </a:p>
          <a:p>
            <a:r>
              <a:rPr lang="en-US" dirty="0" smtClean="0"/>
              <a:t>Describe the physiological actions and roles of aldosterone.</a:t>
            </a:r>
          </a:p>
          <a:p>
            <a:r>
              <a:rPr lang="en-US" dirty="0" smtClean="0"/>
              <a:t>Explain briefly the renin-angiotensin system.</a:t>
            </a:r>
          </a:p>
          <a:p>
            <a:r>
              <a:rPr lang="en-US" dirty="0" smtClean="0"/>
              <a:t> Describe the negative feedback regulation of aldosterone and its relationship to blood volume/blood pressure homeostasis.</a:t>
            </a:r>
          </a:p>
          <a:p>
            <a:r>
              <a:rPr lang="en-US" dirty="0" smtClean="0"/>
              <a:t>Describe hepatic and </a:t>
            </a:r>
            <a:r>
              <a:rPr lang="en-US" dirty="0" err="1" smtClean="0"/>
              <a:t>extrahepatic</a:t>
            </a:r>
            <a:r>
              <a:rPr lang="en-US" dirty="0" smtClean="0"/>
              <a:t> metabolic actions of glucocorticoids. Discuss their relationship.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mineralocorticoids.</a:t>
            </a:r>
          </a:p>
          <a:p>
            <a:r>
              <a:rPr lang="en-US" dirty="0" smtClean="0"/>
              <a:t>State the major findings caused by adrenal </a:t>
            </a:r>
            <a:r>
              <a:rPr lang="en-US" dirty="0" err="1" smtClean="0"/>
              <a:t>hypersecretion</a:t>
            </a:r>
            <a:r>
              <a:rPr lang="en-US" dirty="0" smtClean="0"/>
              <a:t> of glucocorticoids. </a:t>
            </a:r>
          </a:p>
          <a:p>
            <a:r>
              <a:rPr lang="en-US" dirty="0" smtClean="0"/>
              <a:t>Name the major hormones secreted from the adrenal medulla. Discuss the differences of epinephrine (</a:t>
            </a:r>
            <a:r>
              <a:rPr lang="en-US" dirty="0" err="1" smtClean="0"/>
              <a:t>epi</a:t>
            </a:r>
            <a:r>
              <a:rPr lang="en-US" dirty="0" smtClean="0"/>
              <a:t>) and norepinephrine (NE) in cardiovascular actions (physiological levels). </a:t>
            </a:r>
          </a:p>
          <a:p>
            <a:r>
              <a:rPr lang="en-US" dirty="0" smtClean="0"/>
              <a:t>List the major metabolic actions of </a:t>
            </a:r>
            <a:r>
              <a:rPr lang="en-US" dirty="0" err="1" smtClean="0"/>
              <a:t>catecholamines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Contrast the thresholds for actions vs. plasma levels of </a:t>
            </a:r>
            <a:r>
              <a:rPr lang="en-US" dirty="0" err="1" smtClean="0"/>
              <a:t>epi</a:t>
            </a:r>
            <a:r>
              <a:rPr lang="en-US" dirty="0" smtClean="0"/>
              <a:t> and NE under common conditions, like exercise, and in the disease </a:t>
            </a:r>
            <a:r>
              <a:rPr lang="en-US" dirty="0" err="1" smtClean="0"/>
              <a:t>pheochromocytoma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8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</a:t>
            </a:r>
            <a:r>
              <a:rPr lang="en-US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/>
              <a:t>-HSD 2 and Local Concentrations of Glucocorticoids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41500"/>
            <a:ext cx="7594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Adrenaline Mediates Short-Term Stress Responses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Adrenal Gland Anatomy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83" y="1493927"/>
            <a:ext cx="5340852" cy="53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3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Hormones Released From Adrenal Medulla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589"/>
            <a:ext cx="9144000" cy="44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Steroid Hormone Synthesis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5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Steroid Hormone Synthesis Mechanisms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" y="1417638"/>
            <a:ext cx="4318299" cy="491966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85617"/>
              </p:ext>
            </p:extLst>
          </p:nvPr>
        </p:nvGraphicFramePr>
        <p:xfrm>
          <a:off x="4649703" y="2896947"/>
          <a:ext cx="4278397" cy="225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137"/>
                <a:gridCol w="1411630"/>
                <a:gridCol w="1411630"/>
              </a:tblGrid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Hormone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MC2R </a:t>
                      </a:r>
                    </a:p>
                    <a:p>
                      <a:r>
                        <a:rPr lang="en-US" dirty="0" smtClean="0"/>
                        <a:t>(GPCR - </a:t>
                      </a:r>
                      <a:r>
                        <a:rPr lang="en-US" dirty="0" err="1" smtClean="0"/>
                        <a:t>Gs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Cortisol</a:t>
                      </a:r>
                      <a:endParaRPr lang="en-US" dirty="0"/>
                    </a:p>
                  </a:txBody>
                  <a:tcPr/>
                </a:tc>
              </a:tr>
              <a:tr h="752138"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AGTR1</a:t>
                      </a:r>
                    </a:p>
                    <a:p>
                      <a:r>
                        <a:rPr lang="en-US" dirty="0" smtClean="0"/>
                        <a:t>(GPCR – 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Aldosterone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8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8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Both Aldosterone and Cortisol Function Through Nuclear Hormone Signaling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824" r="66834" b="17780"/>
          <a:stretch/>
        </p:blipFill>
        <p:spPr>
          <a:xfrm>
            <a:off x="3365500" y="1844842"/>
            <a:ext cx="2646947" cy="35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Regulates Mineral Balance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Aldosterone Summary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069947"/>
              </p:ext>
            </p:extLst>
          </p:nvPr>
        </p:nvGraphicFramePr>
        <p:xfrm>
          <a:off x="457200" y="1582616"/>
          <a:ext cx="8553117" cy="34797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51039"/>
                <a:gridCol w="2851039"/>
                <a:gridCol w="28510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Where is it made?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Adrenal Cortex (</a:t>
                      </a:r>
                      <a:r>
                        <a:rPr lang="en-US" b="0" dirty="0" err="1" smtClean="0"/>
                        <a:t>Zona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glomerulosa</a:t>
                      </a:r>
                      <a:r>
                        <a:rPr lang="en-US" b="0" dirty="0" smtClean="0"/>
                        <a:t>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</a:t>
                      </a:r>
                      <a:r>
                        <a:rPr lang="en-US" b="1" baseline="0" dirty="0" smtClean="0"/>
                        <a:t> causes its release?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Angiotensin II Signaling (GPCR –</a:t>
                      </a:r>
                      <a:r>
                        <a:rPr lang="en-US" dirty="0" err="1" smtClean="0"/>
                        <a:t>Gq</a:t>
                      </a:r>
                      <a:r>
                        <a:rPr lang="en-US" dirty="0" smtClean="0"/>
                        <a:t>) and to a lesser</a:t>
                      </a:r>
                      <a:r>
                        <a:rPr lang="en-US" baseline="0" dirty="0" smtClean="0"/>
                        <a:t> extent ACTH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are its receptors?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Mineralcorticoid</a:t>
                      </a:r>
                      <a:r>
                        <a:rPr lang="en-US" dirty="0" smtClean="0"/>
                        <a:t> Receptor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What tissues does it affect?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Kidneys (Collecting Ducts and Distal Convoluted Tubule)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Na/K Transporter/SGK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How does it</a:t>
                      </a:r>
                      <a:r>
                        <a:rPr lang="en-US" b="1" baseline="0" dirty="0" smtClean="0"/>
                        <a:t> get</a:t>
                      </a:r>
                      <a:r>
                        <a:rPr lang="en-US" b="1" dirty="0" smtClean="0"/>
                        <a:t> turned off?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Receptor</a:t>
                      </a:r>
                      <a:r>
                        <a:rPr lang="en-US" baseline="0" dirty="0" smtClean="0"/>
                        <a:t> desensitization, less ATII signaling, 11BHSD2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7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379</Words>
  <Application>Microsoft Macintosh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Learning Objectives</vt:lpstr>
      <vt:lpstr>Adrenal Gland Anatomy</vt:lpstr>
      <vt:lpstr>Steroid Hormones Released From Adrenal Medulla</vt:lpstr>
      <vt:lpstr>Steroid Hormone Synthesis</vt:lpstr>
      <vt:lpstr>Steroid Hormone Synthesis Mechanisms</vt:lpstr>
      <vt:lpstr>Both Aldosterone and Cortisol Function Through Nuclear Hormone Signaling</vt:lpstr>
      <vt:lpstr>Aldosterone Regulates Mineral Balance</vt:lpstr>
      <vt:lpstr>Aldosterone Summary</vt:lpstr>
      <vt:lpstr>Key Aldosterone Effectors</vt:lpstr>
      <vt:lpstr>Renin as a Volume/Pressure Sensor</vt:lpstr>
      <vt:lpstr>The Renin/Angiotensin System</vt:lpstr>
      <vt:lpstr>Glucocorticoids Mediate Long Term Stress Responses</vt:lpstr>
      <vt:lpstr>Cortisol Summary</vt:lpstr>
      <vt:lpstr>HPA Axis</vt:lpstr>
      <vt:lpstr>Effects of Cortisol on Blood Pressure</vt:lpstr>
      <vt:lpstr>Effects of Cortisol on Immune Function</vt:lpstr>
      <vt:lpstr>Effects of Cortisol on Glucose Metabolism</vt:lpstr>
      <vt:lpstr>Role of Cortisol on Lipid Homeostasis</vt:lpstr>
      <vt:lpstr>11b-HSD 2 and Local Concentrations of Glucocorticoids</vt:lpstr>
      <vt:lpstr>Adrenaline Mediates Short-Term Stress Responses</vt:lpstr>
    </vt:vector>
  </TitlesOfParts>
  <Company>UT-HSC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Bridges</dc:creator>
  <cp:lastModifiedBy>Dave Bridges</cp:lastModifiedBy>
  <cp:revision>10</cp:revision>
  <dcterms:created xsi:type="dcterms:W3CDTF">2015-03-17T15:56:54Z</dcterms:created>
  <dcterms:modified xsi:type="dcterms:W3CDTF">2015-03-17T17:33:11Z</dcterms:modified>
</cp:coreProperties>
</file>