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6" r:id="rId8"/>
    <p:sldId id="262" r:id="rId9"/>
    <p:sldId id="265" r:id="rId10"/>
    <p:sldId id="267" r:id="rId11"/>
    <p:sldId id="268" r:id="rId12"/>
    <p:sldId id="270" r:id="rId13"/>
    <p:sldId id="263" r:id="rId14"/>
    <p:sldId id="271" r:id="rId15"/>
    <p:sldId id="272" r:id="rId16"/>
    <p:sldId id="275" r:id="rId17"/>
    <p:sldId id="274" r:id="rId18"/>
    <p:sldId id="269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3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6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6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3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3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1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2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0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2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065D1-A481-6A4B-B2A3-5DBBAEFD44E3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8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06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Aldosterone Effectors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1" y="1157236"/>
            <a:ext cx="7404100" cy="57007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05801" y="4775200"/>
            <a:ext cx="65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Na/K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05801" y="3009900"/>
            <a:ext cx="65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37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Renin as a Volume/Pressure Sensor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46523"/>
          <a:stretch/>
        </p:blipFill>
        <p:spPr>
          <a:xfrm>
            <a:off x="907094" y="1562099"/>
            <a:ext cx="7246306" cy="513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79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Renin/Angiotensin System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8764"/>
          <a:stretch/>
        </p:blipFill>
        <p:spPr>
          <a:xfrm>
            <a:off x="698500" y="1651000"/>
            <a:ext cx="7895167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5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Glucocorticoids Mediate Long Term Stress Responses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08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Cortisol Summary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737792"/>
              </p:ext>
            </p:extLst>
          </p:nvPr>
        </p:nvGraphicFramePr>
        <p:xfrm>
          <a:off x="241300" y="2039816"/>
          <a:ext cx="8553117" cy="4693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851039"/>
                <a:gridCol w="2851039"/>
                <a:gridCol w="28510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Where is it made?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Adrenal Cortex (</a:t>
                      </a:r>
                      <a:r>
                        <a:rPr lang="en-US" b="0" dirty="0" err="1" smtClean="0"/>
                        <a:t>Zona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fasciculata</a:t>
                      </a:r>
                      <a:r>
                        <a:rPr lang="en-US" b="0" dirty="0" smtClean="0"/>
                        <a:t>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What</a:t>
                      </a:r>
                      <a:r>
                        <a:rPr lang="en-US" b="1" baseline="0" dirty="0" smtClean="0"/>
                        <a:t> causes its release?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ACTH (GPCR –</a:t>
                      </a:r>
                      <a:r>
                        <a:rPr lang="en-US" dirty="0" err="1" smtClean="0"/>
                        <a:t>Gs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What are its receptors?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Glucocorticoid Receptor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What tissues does it affect?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Muscle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Protein</a:t>
                      </a:r>
                      <a:r>
                        <a:rPr lang="en-US" baseline="0" dirty="0" smtClean="0"/>
                        <a:t> Catabolism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Adipose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Increased Lipolysis,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Adipogenesis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Increased</a:t>
                      </a:r>
                      <a:r>
                        <a:rPr lang="en-US" baseline="0" dirty="0" smtClean="0"/>
                        <a:t> Gluconeogenesis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</a:t>
                      </a:r>
                      <a:r>
                        <a:rPr lang="en-US" baseline="0" dirty="0" smtClean="0"/>
                        <a:t> Food Intake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Immune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Reduced Th2 Activation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How does it</a:t>
                      </a:r>
                      <a:r>
                        <a:rPr lang="en-US" b="1" baseline="0" dirty="0" smtClean="0"/>
                        <a:t> get</a:t>
                      </a:r>
                      <a:r>
                        <a:rPr lang="en-US" b="1" dirty="0" smtClean="0"/>
                        <a:t> turned off?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Receptor</a:t>
                      </a:r>
                      <a:r>
                        <a:rPr lang="en-US" baseline="0" dirty="0" smtClean="0"/>
                        <a:t> desensitization, Negative Feedback to Pituitary, Negative Feedback to Hypothalamus, 11BHSD2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764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HPA Axis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296"/>
          <a:stretch/>
        </p:blipFill>
        <p:spPr>
          <a:xfrm>
            <a:off x="2261966" y="1417638"/>
            <a:ext cx="4581519" cy="500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31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274638"/>
            <a:ext cx="8788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Cortisol Maintains Blood Glucose Levels</a:t>
            </a:r>
            <a:endParaRPr lang="en-US" dirty="0"/>
          </a:p>
        </p:txBody>
      </p:sp>
      <p:pic>
        <p:nvPicPr>
          <p:cNvPr id="4" name="Picture 3" descr="cortisol-gluco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852" y="886460"/>
            <a:ext cx="4120896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62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Effects of Cortisol on Immune Function</a:t>
            </a:r>
            <a:endParaRPr lang="en-US" dirty="0"/>
          </a:p>
        </p:txBody>
      </p:sp>
      <p:pic>
        <p:nvPicPr>
          <p:cNvPr id="4" name="Picture 85" descr="nrrheum_2012_166-f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76"/>
          <a:stretch/>
        </p:blipFill>
        <p:spPr bwMode="auto">
          <a:xfrm>
            <a:off x="1851024" y="1549399"/>
            <a:ext cx="5375275" cy="446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3716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11</a:t>
            </a:r>
            <a:r>
              <a:rPr lang="en-US" dirty="0" smtClean="0">
                <a:latin typeface="Symbol" charset="2"/>
                <a:cs typeface="Symbol" charset="2"/>
              </a:rPr>
              <a:t>b</a:t>
            </a:r>
            <a:r>
              <a:rPr lang="en-US" dirty="0" smtClean="0"/>
              <a:t>-HSD 2 and Local Concentrations of Glucocorticoids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1841500"/>
            <a:ext cx="75946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27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Adrenaline Mediates Short-Term Stress Responses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5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Name three zones in the adrenal cortex and major regulator(s) of each zone.</a:t>
            </a:r>
          </a:p>
          <a:p>
            <a:r>
              <a:rPr lang="en-US" dirty="0" smtClean="0"/>
              <a:t>Name three </a:t>
            </a:r>
            <a:r>
              <a:rPr lang="en-US" dirty="0" err="1" smtClean="0"/>
              <a:t>steroidogenesis</a:t>
            </a:r>
            <a:r>
              <a:rPr lang="en-US" dirty="0" smtClean="0"/>
              <a:t> pathways and their major products.</a:t>
            </a:r>
          </a:p>
          <a:p>
            <a:r>
              <a:rPr lang="en-US" dirty="0" smtClean="0"/>
              <a:t>Explain briefly the physiological mechanism of </a:t>
            </a:r>
            <a:r>
              <a:rPr lang="en-US" dirty="0" err="1" smtClean="0"/>
              <a:t>adrenogenital</a:t>
            </a:r>
            <a:r>
              <a:rPr lang="en-US" dirty="0" smtClean="0"/>
              <a:t> syndrome.</a:t>
            </a:r>
          </a:p>
          <a:p>
            <a:r>
              <a:rPr lang="en-US" dirty="0" smtClean="0"/>
              <a:t>Describe the physiological actions and roles of aldosterone.</a:t>
            </a:r>
          </a:p>
          <a:p>
            <a:r>
              <a:rPr lang="en-US" dirty="0" smtClean="0"/>
              <a:t>Explain briefly the renin-angiotensin system.</a:t>
            </a:r>
          </a:p>
          <a:p>
            <a:r>
              <a:rPr lang="en-US" dirty="0" smtClean="0"/>
              <a:t> Describe the negative feedback regulation of aldosterone and its relationship to blood volume/blood pressure homeostasis.</a:t>
            </a:r>
          </a:p>
          <a:p>
            <a:r>
              <a:rPr lang="en-US" dirty="0" smtClean="0"/>
              <a:t>Describe hepatic and </a:t>
            </a:r>
            <a:r>
              <a:rPr lang="en-US" dirty="0" err="1" smtClean="0"/>
              <a:t>extrahepatic</a:t>
            </a:r>
            <a:r>
              <a:rPr lang="en-US" dirty="0" smtClean="0"/>
              <a:t> metabolic actions of glucocorticoids. Discuss their relationship.</a:t>
            </a:r>
          </a:p>
          <a:p>
            <a:r>
              <a:rPr lang="en-US" dirty="0" smtClean="0"/>
              <a:t>State the major findings caused by adrenal </a:t>
            </a:r>
            <a:r>
              <a:rPr lang="en-US" dirty="0" err="1" smtClean="0"/>
              <a:t>hypersecretion</a:t>
            </a:r>
            <a:r>
              <a:rPr lang="en-US" dirty="0" smtClean="0"/>
              <a:t> of mineralocorticoids.</a:t>
            </a:r>
          </a:p>
          <a:p>
            <a:r>
              <a:rPr lang="en-US" dirty="0" smtClean="0"/>
              <a:t>State the major findings caused by adrenal </a:t>
            </a:r>
            <a:r>
              <a:rPr lang="en-US" dirty="0" err="1" smtClean="0"/>
              <a:t>hypersecretion</a:t>
            </a:r>
            <a:r>
              <a:rPr lang="en-US" dirty="0" smtClean="0"/>
              <a:t> of glucocorticoids. </a:t>
            </a:r>
          </a:p>
          <a:p>
            <a:r>
              <a:rPr lang="en-US" dirty="0" smtClean="0"/>
              <a:t>Name the major hormones secreted from the adrenal medulla. Discuss the differences of epinephrine (</a:t>
            </a:r>
            <a:r>
              <a:rPr lang="en-US" dirty="0" err="1" smtClean="0"/>
              <a:t>epi</a:t>
            </a:r>
            <a:r>
              <a:rPr lang="en-US" dirty="0" smtClean="0"/>
              <a:t>) and norepinephrine (NE) in cardiovascular actions (physiological levels). </a:t>
            </a:r>
          </a:p>
          <a:p>
            <a:r>
              <a:rPr lang="en-US" dirty="0" smtClean="0"/>
              <a:t>List the major metabolic actions of </a:t>
            </a:r>
            <a:r>
              <a:rPr lang="en-US" dirty="0" err="1" smtClean="0"/>
              <a:t>catecholamines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Contrast the thresholds for actions vs. plasma levels of </a:t>
            </a:r>
            <a:r>
              <a:rPr lang="en-US" dirty="0" err="1" smtClean="0"/>
              <a:t>epi</a:t>
            </a:r>
            <a:r>
              <a:rPr lang="en-US" dirty="0" smtClean="0"/>
              <a:t> and NE under common conditions, like exercise, and in the disease </a:t>
            </a:r>
            <a:r>
              <a:rPr lang="en-US" dirty="0" err="1" smtClean="0"/>
              <a:t>pheochromocytoma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8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Adrenal Gland Anatomy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83" y="1493927"/>
            <a:ext cx="5340852" cy="53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3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Steroid Hormones Released From Adrenal Medulla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5589"/>
            <a:ext cx="9144000" cy="446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8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Steroid Hormone Synthesis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455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5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Steroid Hormone Synthesis Mechanisms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9" y="1417638"/>
            <a:ext cx="4318299" cy="491966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885617"/>
              </p:ext>
            </p:extLst>
          </p:nvPr>
        </p:nvGraphicFramePr>
        <p:xfrm>
          <a:off x="4649703" y="2896947"/>
          <a:ext cx="4278397" cy="2256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137"/>
                <a:gridCol w="1411630"/>
                <a:gridCol w="1411630"/>
              </a:tblGrid>
              <a:tr h="752138">
                <a:tc>
                  <a:txBody>
                    <a:bodyPr/>
                    <a:lstStyle/>
                    <a:p>
                      <a:r>
                        <a:rPr lang="en-US" dirty="0" smtClean="0"/>
                        <a:t>Signal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Receptor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Hormone</a:t>
                      </a:r>
                      <a:endParaRPr lang="en-US" dirty="0"/>
                    </a:p>
                  </a:txBody>
                  <a:tcPr/>
                </a:tc>
              </a:tr>
              <a:tr h="752138">
                <a:tc>
                  <a:txBody>
                    <a:bodyPr/>
                    <a:lstStyle/>
                    <a:p>
                      <a:r>
                        <a:rPr lang="en-US" dirty="0" smtClean="0"/>
                        <a:t>ACTH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MC2R </a:t>
                      </a:r>
                    </a:p>
                    <a:p>
                      <a:r>
                        <a:rPr lang="en-US" dirty="0" smtClean="0"/>
                        <a:t>(GPCR - </a:t>
                      </a:r>
                      <a:r>
                        <a:rPr lang="en-US" dirty="0" err="1" smtClean="0"/>
                        <a:t>Gs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Cortisol</a:t>
                      </a:r>
                      <a:endParaRPr lang="en-US" dirty="0"/>
                    </a:p>
                  </a:txBody>
                  <a:tcPr/>
                </a:tc>
              </a:tr>
              <a:tr h="752138">
                <a:tc>
                  <a:txBody>
                    <a:bodyPr/>
                    <a:lstStyle/>
                    <a:p>
                      <a:r>
                        <a:rPr lang="en-US" dirty="0" smtClean="0"/>
                        <a:t>Angiotensin 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AGTR1</a:t>
                      </a:r>
                    </a:p>
                    <a:p>
                      <a:r>
                        <a:rPr lang="en-US" dirty="0" smtClean="0"/>
                        <a:t>(GPCR – </a:t>
                      </a:r>
                      <a:r>
                        <a:rPr lang="en-US" dirty="0" err="1" smtClean="0"/>
                        <a:t>Gq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Aldosterone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58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85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Both Aldosterone and Cortisol Function Through Nuclear Hormone Signaling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824" r="66834" b="17780"/>
          <a:stretch/>
        </p:blipFill>
        <p:spPr>
          <a:xfrm>
            <a:off x="3365500" y="1844842"/>
            <a:ext cx="2646947" cy="355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3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Aldosterone Regulates Mineral Balance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7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Aldosterone Summary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069947"/>
              </p:ext>
            </p:extLst>
          </p:nvPr>
        </p:nvGraphicFramePr>
        <p:xfrm>
          <a:off x="457200" y="1582616"/>
          <a:ext cx="8553117" cy="34797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851039"/>
                <a:gridCol w="2851039"/>
                <a:gridCol w="28510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Where is it made?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Adrenal Cortex (</a:t>
                      </a:r>
                      <a:r>
                        <a:rPr lang="en-US" b="0" dirty="0" err="1" smtClean="0"/>
                        <a:t>Zona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glomerulosa</a:t>
                      </a:r>
                      <a:r>
                        <a:rPr lang="en-US" b="0" dirty="0" smtClean="0"/>
                        <a:t>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What</a:t>
                      </a:r>
                      <a:r>
                        <a:rPr lang="en-US" b="1" baseline="0" dirty="0" smtClean="0"/>
                        <a:t> causes its release?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Angiotensin II Signaling (GPCR –</a:t>
                      </a:r>
                      <a:r>
                        <a:rPr lang="en-US" dirty="0" err="1" smtClean="0"/>
                        <a:t>Gq</a:t>
                      </a:r>
                      <a:r>
                        <a:rPr lang="en-US" dirty="0" smtClean="0"/>
                        <a:t>) and to a lesser</a:t>
                      </a:r>
                      <a:r>
                        <a:rPr lang="en-US" baseline="0" dirty="0" smtClean="0"/>
                        <a:t> extent ACTH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What are its receptors?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Mineralcorticoid</a:t>
                      </a:r>
                      <a:r>
                        <a:rPr lang="en-US" dirty="0" smtClean="0"/>
                        <a:t> Receptor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What tissues does it affect?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Kidneys (Collecting Ducts and Distal Convoluted Tubule)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ENAc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Na/K Transporter/SGK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How does it</a:t>
                      </a:r>
                      <a:r>
                        <a:rPr lang="en-US" b="1" baseline="0" dirty="0" smtClean="0"/>
                        <a:t> get</a:t>
                      </a:r>
                      <a:r>
                        <a:rPr lang="en-US" b="1" dirty="0" smtClean="0"/>
                        <a:t> turned off?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Receptor</a:t>
                      </a:r>
                      <a:r>
                        <a:rPr lang="en-US" baseline="0" dirty="0" smtClean="0"/>
                        <a:t> desensitization, less ATII signaling, 11BHSD2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07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366</Words>
  <Application>Microsoft Macintosh PowerPoint</Application>
  <PresentationFormat>On-screen Show (4:3)</PresentationFormat>
  <Paragraphs>73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Learning Objectives</vt:lpstr>
      <vt:lpstr>Adrenal Gland Anatomy</vt:lpstr>
      <vt:lpstr>Steroid Hormones Released From Adrenal Medulla</vt:lpstr>
      <vt:lpstr>Steroid Hormone Synthesis</vt:lpstr>
      <vt:lpstr>Steroid Hormone Synthesis Mechanisms</vt:lpstr>
      <vt:lpstr>Both Aldosterone and Cortisol Function Through Nuclear Hormone Signaling</vt:lpstr>
      <vt:lpstr>Aldosterone Regulates Mineral Balance</vt:lpstr>
      <vt:lpstr>Aldosterone Summary</vt:lpstr>
      <vt:lpstr>Key Aldosterone Effectors</vt:lpstr>
      <vt:lpstr>Renin as a Volume/Pressure Sensor</vt:lpstr>
      <vt:lpstr>The Renin/Angiotensin System</vt:lpstr>
      <vt:lpstr>Glucocorticoids Mediate Long Term Stress Responses</vt:lpstr>
      <vt:lpstr>Cortisol Summary</vt:lpstr>
      <vt:lpstr>HPA Axis</vt:lpstr>
      <vt:lpstr>Cortisol Maintains Blood Glucose Levels</vt:lpstr>
      <vt:lpstr>Effects of Cortisol on Immune Function</vt:lpstr>
      <vt:lpstr>11b-HSD 2 and Local Concentrations of Glucocorticoids</vt:lpstr>
      <vt:lpstr>Adrenaline Mediates Short-Term Stress Responses</vt:lpstr>
    </vt:vector>
  </TitlesOfParts>
  <Company>UT-HSC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Bridges</dc:creator>
  <cp:lastModifiedBy>Dave Bridges</cp:lastModifiedBy>
  <cp:revision>14</cp:revision>
  <dcterms:created xsi:type="dcterms:W3CDTF">2015-03-17T15:56:54Z</dcterms:created>
  <dcterms:modified xsi:type="dcterms:W3CDTF">2015-03-17T18:14:30Z</dcterms:modified>
</cp:coreProperties>
</file>