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5"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019"/>
  </p:normalViewPr>
  <p:slideViewPr>
    <p:cSldViewPr snapToGrid="0" snapToObjects="1">
      <p:cViewPr varScale="1">
        <p:scale>
          <a:sx n="89" d="100"/>
          <a:sy n="89" d="100"/>
        </p:scale>
        <p:origin x="1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36EAB-6BC0-A441-B630-1D4822A1C0CF}" type="datetimeFigureOut">
              <a:rPr lang="en-US" smtClean="0"/>
              <a:t>12/11/16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858A3-CF8C-3044-A262-FCE76B18DBED}" type="slidenum">
              <a:rPr lang="en-US" smtClean="0"/>
              <a:t>‹#›</a:t>
            </a:fld>
            <a:endParaRPr lang="en-US"/>
          </a:p>
        </p:txBody>
      </p:sp>
    </p:spTree>
    <p:extLst>
      <p:ext uri="{BB962C8B-B14F-4D97-AF65-F5344CB8AC3E}">
        <p14:creationId xmlns:p14="http://schemas.microsoft.com/office/powerpoint/2010/main" val="138544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sz="1200" b="0" i="0" kern="1200" dirty="0" smtClean="0">
                <a:solidFill>
                  <a:schemeClr val="tx1"/>
                </a:solidFill>
                <a:effectLst/>
                <a:latin typeface="+mn-lt"/>
                <a:ea typeface="+mn-ea"/>
                <a:cs typeface="+mn-cs"/>
              </a:rPr>
              <a:t>20:4(ω-6</a:t>
            </a:r>
            <a:r>
              <a:rPr lang="en-US" sz="1200" b="0" i="0" kern="1200" dirty="0" smtClean="0">
                <a:solidFill>
                  <a:schemeClr val="tx1"/>
                </a:solidFill>
                <a:effectLst/>
                <a:latin typeface="+mn-lt"/>
                <a:ea typeface="+mn-ea"/>
                <a:cs typeface="+mn-cs"/>
              </a:rPr>
              <a:t>) and </a:t>
            </a:r>
            <a:r>
              <a:rPr lang="mr-IN" sz="1200" b="0" i="0" kern="1200" dirty="0" smtClean="0">
                <a:solidFill>
                  <a:schemeClr val="tx1"/>
                </a:solidFill>
                <a:effectLst/>
                <a:latin typeface="+mn-lt"/>
                <a:ea typeface="+mn-ea"/>
                <a:cs typeface="+mn-cs"/>
              </a:rPr>
              <a:t>20:4(</a:t>
            </a:r>
            <a:r>
              <a:rPr lang="en-US" sz="1200" b="0" i="0" kern="1200" dirty="0" smtClean="0">
                <a:solidFill>
                  <a:schemeClr val="tx1"/>
                </a:solidFill>
                <a:effectLst/>
                <a:latin typeface="Symbol" charset="2"/>
                <a:ea typeface="Symbol" charset="2"/>
                <a:cs typeface="Symbol" charset="2"/>
              </a:rPr>
              <a:t>D</a:t>
            </a:r>
            <a:r>
              <a:rPr lang="en-US" sz="1200" b="0" i="0" kern="1200" dirty="0" smtClean="0">
                <a:solidFill>
                  <a:schemeClr val="tx1"/>
                </a:solidFill>
                <a:effectLst/>
                <a:latin typeface="+mn-lt"/>
                <a:ea typeface="+mn-ea"/>
                <a:cs typeface="+mn-cs"/>
              </a:rPr>
              <a:t>5 all cis)</a:t>
            </a:r>
            <a:endParaRPr lang="en-US" dirty="0" smtClean="0"/>
          </a:p>
          <a:p>
            <a:r>
              <a:rPr lang="en-US" dirty="0" smtClean="0"/>
              <a:t>Would the precursor be an w3 or w6 PUFA</a:t>
            </a:r>
            <a:r>
              <a:rPr lang="en-US" baseline="0" dirty="0" smtClean="0"/>
              <a:t> -&gt; w6</a:t>
            </a:r>
            <a:endParaRPr lang="en-US" dirty="0"/>
          </a:p>
        </p:txBody>
      </p:sp>
      <p:sp>
        <p:nvSpPr>
          <p:cNvPr id="4" name="Slide Number Placeholder 3"/>
          <p:cNvSpPr>
            <a:spLocks noGrp="1"/>
          </p:cNvSpPr>
          <p:nvPr>
            <p:ph type="sldNum" sz="quarter" idx="10"/>
          </p:nvPr>
        </p:nvSpPr>
        <p:spPr/>
        <p:txBody>
          <a:bodyPr/>
          <a:lstStyle/>
          <a:p>
            <a:fld id="{3BE858A3-CF8C-3044-A262-FCE76B18DBED}" type="slidenum">
              <a:rPr lang="en-US" smtClean="0"/>
              <a:t>2</a:t>
            </a:fld>
            <a:endParaRPr lang="en-US"/>
          </a:p>
        </p:txBody>
      </p:sp>
    </p:spTree>
    <p:extLst>
      <p:ext uri="{BB962C8B-B14F-4D97-AF65-F5344CB8AC3E}">
        <p14:creationId xmlns:p14="http://schemas.microsoft.com/office/powerpoint/2010/main" val="162646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3BE858A3-CF8C-3044-A262-FCE76B18DBED}" type="slidenum">
              <a:rPr lang="en-US" smtClean="0"/>
              <a:t>6</a:t>
            </a:fld>
            <a:endParaRPr lang="en-US"/>
          </a:p>
        </p:txBody>
      </p:sp>
    </p:spTree>
    <p:extLst>
      <p:ext uri="{BB962C8B-B14F-4D97-AF65-F5344CB8AC3E}">
        <p14:creationId xmlns:p14="http://schemas.microsoft.com/office/powerpoint/2010/main" val="1775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3BE858A3-CF8C-3044-A262-FCE76B18DBED}" type="slidenum">
              <a:rPr lang="en-US" smtClean="0"/>
              <a:t>8</a:t>
            </a:fld>
            <a:endParaRPr lang="en-US"/>
          </a:p>
        </p:txBody>
      </p:sp>
    </p:spTree>
    <p:extLst>
      <p:ext uri="{BB962C8B-B14F-4D97-AF65-F5344CB8AC3E}">
        <p14:creationId xmlns:p14="http://schemas.microsoft.com/office/powerpoint/2010/main" val="50712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6F8F66-4675-DB49-8A7F-1997ED61A580}"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24102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F8F66-4675-DB49-8A7F-1997ED61A580}"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119447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F8F66-4675-DB49-8A7F-1997ED61A580}"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8380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F8F66-4675-DB49-8A7F-1997ED61A580}"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69713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6F8F66-4675-DB49-8A7F-1997ED61A580}"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516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6F8F66-4675-DB49-8A7F-1997ED61A580}"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84688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6F8F66-4675-DB49-8A7F-1997ED61A580}" type="datetimeFigureOut">
              <a:rPr lang="en-US" smtClean="0"/>
              <a:t>12/11/16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7550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6F8F66-4675-DB49-8A7F-1997ED61A580}" type="datetimeFigureOut">
              <a:rPr lang="en-US" smtClean="0"/>
              <a:t>12/11/16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203195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F8F66-4675-DB49-8A7F-1997ED61A580}" type="datetimeFigureOut">
              <a:rPr lang="en-US" smtClean="0"/>
              <a:t>12/11/16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181555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F8F66-4675-DB49-8A7F-1997ED61A580}"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42895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F8F66-4675-DB49-8A7F-1997ED61A580}"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83C49-AC02-934C-9CBA-1FB914F7902D}" type="slidenum">
              <a:rPr lang="en-US" smtClean="0"/>
              <a:t>‹#›</a:t>
            </a:fld>
            <a:endParaRPr lang="en-US"/>
          </a:p>
        </p:txBody>
      </p:sp>
    </p:spTree>
    <p:extLst>
      <p:ext uri="{BB962C8B-B14F-4D97-AF65-F5344CB8AC3E}">
        <p14:creationId xmlns:p14="http://schemas.microsoft.com/office/powerpoint/2010/main" val="339308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F8F66-4675-DB49-8A7F-1997ED61A580}" type="datetimeFigureOut">
              <a:rPr lang="en-US" smtClean="0"/>
              <a:t>12/11/16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3C49-AC02-934C-9CBA-1FB914F7902D}" type="slidenum">
              <a:rPr lang="en-US" smtClean="0"/>
              <a:t>‹#›</a:t>
            </a:fld>
            <a:endParaRPr lang="en-US"/>
          </a:p>
        </p:txBody>
      </p:sp>
    </p:spTree>
    <p:extLst>
      <p:ext uri="{BB962C8B-B14F-4D97-AF65-F5344CB8AC3E}">
        <p14:creationId xmlns:p14="http://schemas.microsoft.com/office/powerpoint/2010/main" val="1887351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Folding (Second Midterm)</a:t>
            </a:r>
            <a:endParaRPr lang="en-US" dirty="0"/>
          </a:p>
        </p:txBody>
      </p:sp>
      <p:sp>
        <p:nvSpPr>
          <p:cNvPr id="5" name="Content Placeholder 4"/>
          <p:cNvSpPr>
            <a:spLocks noGrp="1"/>
          </p:cNvSpPr>
          <p:nvPr>
            <p:ph idx="1"/>
          </p:nvPr>
        </p:nvSpPr>
        <p:spPr/>
        <p:txBody>
          <a:bodyPr/>
          <a:lstStyle/>
          <a:p>
            <a:pPr marL="0" lvl="0" indent="0">
              <a:buNone/>
            </a:pPr>
            <a:r>
              <a:rPr lang="en-US" dirty="0"/>
              <a:t>Branched Chain </a:t>
            </a:r>
            <a:r>
              <a:rPr lang="en-US" dirty="0" err="1"/>
              <a:t>Ketoacid</a:t>
            </a:r>
            <a:r>
              <a:rPr lang="en-US" dirty="0"/>
              <a:t> Dehydrogenase comprises of four subunits which need to fold correctly.  The structure of these subunits, folding to form one functional protein is known as its:</a:t>
            </a:r>
          </a:p>
          <a:p>
            <a:pPr marL="914400" lvl="1" indent="-457200">
              <a:buFont typeface="+mj-lt"/>
              <a:buAutoNum type="alphaUcPeriod"/>
            </a:pPr>
            <a:r>
              <a:rPr lang="en-US" dirty="0"/>
              <a:t>Primary Structure</a:t>
            </a:r>
          </a:p>
          <a:p>
            <a:pPr marL="914400" lvl="1" indent="-457200">
              <a:buFont typeface="+mj-lt"/>
              <a:buAutoNum type="alphaUcPeriod"/>
            </a:pPr>
            <a:r>
              <a:rPr lang="en-US" dirty="0"/>
              <a:t>Secondary Structure</a:t>
            </a:r>
          </a:p>
          <a:p>
            <a:pPr marL="914400" lvl="1" indent="-457200">
              <a:buFont typeface="+mj-lt"/>
              <a:buAutoNum type="alphaUcPeriod"/>
            </a:pPr>
            <a:r>
              <a:rPr lang="en-US" dirty="0"/>
              <a:t>Tertiary Structure</a:t>
            </a:r>
          </a:p>
          <a:p>
            <a:pPr marL="914400" lvl="1" indent="-457200">
              <a:buFont typeface="+mj-lt"/>
              <a:buAutoNum type="alphaUcPeriod"/>
            </a:pPr>
            <a:r>
              <a:rPr lang="en-US" b="1" dirty="0"/>
              <a:t>Quaternary Structure</a:t>
            </a:r>
            <a:endParaRPr lang="en-US" dirty="0"/>
          </a:p>
          <a:p>
            <a:endParaRPr lang="en-US" dirty="0"/>
          </a:p>
        </p:txBody>
      </p:sp>
    </p:spTree>
    <p:extLst>
      <p:ext uri="{BB962C8B-B14F-4D97-AF65-F5344CB8AC3E}">
        <p14:creationId xmlns:p14="http://schemas.microsoft.com/office/powerpoint/2010/main" val="153320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are most likely to be found on the interior of lipoprotein particles</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dirty="0" smtClean="0"/>
              <a:t>Free Cholesterol</a:t>
            </a:r>
          </a:p>
          <a:p>
            <a:pPr marL="514350" indent="-514350">
              <a:buFont typeface="+mj-lt"/>
              <a:buAutoNum type="alphaUcPeriod"/>
            </a:pPr>
            <a:r>
              <a:rPr lang="en-US" dirty="0" smtClean="0"/>
              <a:t>Phospholipids</a:t>
            </a:r>
          </a:p>
          <a:p>
            <a:pPr marL="514350" indent="-514350">
              <a:buFont typeface="+mj-lt"/>
              <a:buAutoNum type="alphaUcPeriod"/>
            </a:pPr>
            <a:r>
              <a:rPr lang="en-US" b="1" dirty="0" smtClean="0"/>
              <a:t>Cholesterol esters</a:t>
            </a:r>
          </a:p>
          <a:p>
            <a:pPr marL="514350" indent="-514350">
              <a:buFont typeface="+mj-lt"/>
              <a:buAutoNum type="alphaUcPeriod"/>
            </a:pPr>
            <a:r>
              <a:rPr lang="en-US" dirty="0" smtClean="0"/>
              <a:t>Apolipoproteins</a:t>
            </a:r>
          </a:p>
          <a:p>
            <a:pPr marL="514350" indent="-514350">
              <a:buFont typeface="+mj-lt"/>
              <a:buAutoNum type="alphaUcPeriod"/>
            </a:pPr>
            <a:endParaRPr lang="en-US" dirty="0"/>
          </a:p>
        </p:txBody>
      </p:sp>
    </p:spTree>
    <p:extLst>
      <p:ext uri="{BB962C8B-B14F-4D97-AF65-F5344CB8AC3E}">
        <p14:creationId xmlns:p14="http://schemas.microsoft.com/office/powerpoint/2010/main" val="136656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factor mediates chronic changes in fatty acid and triglyceride biosynthesis in response to elevated carbohydrates</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dirty="0" smtClean="0"/>
              <a:t>SREBP1</a:t>
            </a:r>
          </a:p>
          <a:p>
            <a:pPr marL="514350" indent="-514350">
              <a:buFont typeface="+mj-lt"/>
              <a:buAutoNum type="alphaUcPeriod"/>
            </a:pPr>
            <a:r>
              <a:rPr lang="en-US" dirty="0" smtClean="0"/>
              <a:t>SREBP2</a:t>
            </a:r>
          </a:p>
          <a:p>
            <a:pPr marL="514350" indent="-514350">
              <a:buFont typeface="+mj-lt"/>
              <a:buAutoNum type="alphaUcPeriod"/>
            </a:pPr>
            <a:r>
              <a:rPr lang="en-US" dirty="0" smtClean="0"/>
              <a:t>AMPK</a:t>
            </a:r>
          </a:p>
          <a:p>
            <a:pPr marL="514350" indent="-514350">
              <a:buFont typeface="+mj-lt"/>
              <a:buAutoNum type="alphaUcPeriod"/>
            </a:pPr>
            <a:r>
              <a:rPr lang="en-US" b="1" dirty="0" err="1" smtClean="0"/>
              <a:t>ChREBP</a:t>
            </a:r>
            <a:endParaRPr lang="en-US" b="1" dirty="0"/>
          </a:p>
        </p:txBody>
      </p:sp>
    </p:spTree>
    <p:extLst>
      <p:ext uri="{BB962C8B-B14F-4D97-AF65-F5344CB8AC3E}">
        <p14:creationId xmlns:p14="http://schemas.microsoft.com/office/powerpoint/2010/main" val="20054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Fatty Acid Nomenclature</a:t>
            </a:r>
            <a:endParaRPr lang="en-US" dirty="0"/>
          </a:p>
        </p:txBody>
      </p:sp>
      <p:pic>
        <p:nvPicPr>
          <p:cNvPr id="6" name="Content Placeholder 5"/>
          <p:cNvPicPr>
            <a:picLocks noGrp="1" noChangeAspect="1"/>
          </p:cNvPicPr>
          <p:nvPr>
            <p:ph sz="half" idx="1"/>
          </p:nvPr>
        </p:nvPicPr>
        <p:blipFill>
          <a:blip r:embed="rId3"/>
          <a:stretch>
            <a:fillRect/>
          </a:stretch>
        </p:blipFill>
        <p:spPr>
          <a:xfrm>
            <a:off x="2159000" y="2877344"/>
            <a:ext cx="2540000" cy="2247900"/>
          </a:xfrm>
          <a:prstGeom prst="rect">
            <a:avLst/>
          </a:prstGeom>
        </p:spPr>
      </p:pic>
      <p:sp>
        <p:nvSpPr>
          <p:cNvPr id="7" name="Content Placeholder 6"/>
          <p:cNvSpPr>
            <a:spLocks noGrp="1"/>
          </p:cNvSpPr>
          <p:nvPr>
            <p:ph sz="half" idx="2"/>
          </p:nvPr>
        </p:nvSpPr>
        <p:spPr/>
        <p:txBody>
          <a:bodyPr/>
          <a:lstStyle/>
          <a:p>
            <a:r>
              <a:rPr lang="en-US" dirty="0" smtClean="0"/>
              <a:t>This is arachidonic acid.  It is an important precursor of several eicosanoids important for inflammatory </a:t>
            </a:r>
            <a:r>
              <a:rPr lang="en-US" dirty="0" err="1" smtClean="0"/>
              <a:t>responsess</a:t>
            </a:r>
            <a:endParaRPr lang="en-US" dirty="0" smtClean="0"/>
          </a:p>
          <a:p>
            <a:r>
              <a:rPr lang="en-US" dirty="0" smtClean="0"/>
              <a:t>What are the delta and omega notations for this fatty acid?  </a:t>
            </a:r>
          </a:p>
          <a:p>
            <a:r>
              <a:rPr lang="en-US" dirty="0" smtClean="0"/>
              <a:t>Can we synthesis it?</a:t>
            </a:r>
            <a:endParaRPr lang="en-US" dirty="0"/>
          </a:p>
        </p:txBody>
      </p:sp>
    </p:spTree>
    <p:extLst>
      <p:ext uri="{BB962C8B-B14F-4D97-AF65-F5344CB8AC3E}">
        <p14:creationId xmlns:p14="http://schemas.microsoft.com/office/powerpoint/2010/main" val="17735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Hydration Exercise</a:t>
            </a:r>
            <a:endParaRPr lang="en-US" dirty="0"/>
          </a:p>
        </p:txBody>
      </p:sp>
      <p:sp>
        <p:nvSpPr>
          <p:cNvPr id="5" name="Content Placeholder 4"/>
          <p:cNvSpPr>
            <a:spLocks noGrp="1"/>
          </p:cNvSpPr>
          <p:nvPr>
            <p:ph idx="1"/>
          </p:nvPr>
        </p:nvSpPr>
        <p:spPr/>
        <p:txBody>
          <a:bodyPr/>
          <a:lstStyle/>
          <a:p>
            <a:r>
              <a:rPr lang="en-US" dirty="0" smtClean="0"/>
              <a:t>In your groups think about what happens when you overhydrate with water</a:t>
            </a:r>
          </a:p>
          <a:p>
            <a:pPr lvl="1"/>
            <a:r>
              <a:rPr lang="en-US" dirty="0" smtClean="0"/>
              <a:t>What happens to ADH</a:t>
            </a:r>
          </a:p>
          <a:p>
            <a:pPr lvl="2"/>
            <a:r>
              <a:rPr lang="en-US" dirty="0" smtClean="0"/>
              <a:t>water transport</a:t>
            </a:r>
          </a:p>
          <a:p>
            <a:pPr lvl="1"/>
            <a:r>
              <a:rPr lang="en-US" dirty="0" smtClean="0"/>
              <a:t>What happens to Renin, Angiotensin and Aldosterone</a:t>
            </a:r>
          </a:p>
          <a:p>
            <a:pPr lvl="2"/>
            <a:r>
              <a:rPr lang="en-US" dirty="0" smtClean="0"/>
              <a:t>Salt transport</a:t>
            </a:r>
            <a:endParaRPr lang="en-US" dirty="0"/>
          </a:p>
        </p:txBody>
      </p:sp>
    </p:spTree>
    <p:extLst>
      <p:ext uri="{BB962C8B-B14F-4D97-AF65-F5344CB8AC3E}">
        <p14:creationId xmlns:p14="http://schemas.microsoft.com/office/powerpoint/2010/main" val="39173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Potassium Question	</a:t>
            </a:r>
            <a:endParaRPr lang="en-US" dirty="0"/>
          </a:p>
        </p:txBody>
      </p:sp>
      <p:sp>
        <p:nvSpPr>
          <p:cNvPr id="3" name="Content Placeholder 2"/>
          <p:cNvSpPr>
            <a:spLocks noGrp="1"/>
          </p:cNvSpPr>
          <p:nvPr>
            <p:ph idx="1"/>
          </p:nvPr>
        </p:nvSpPr>
        <p:spPr/>
        <p:txBody>
          <a:bodyPr/>
          <a:lstStyle/>
          <a:p>
            <a:r>
              <a:rPr lang="en-US" dirty="0" smtClean="0"/>
              <a:t>How would a high potassium diet affect sodium retention?</a:t>
            </a:r>
          </a:p>
          <a:p>
            <a:r>
              <a:rPr lang="en-US" dirty="0" smtClean="0"/>
              <a:t>How do you think this would affect blood pressure</a:t>
            </a:r>
            <a:endParaRPr lang="en-US" dirty="0"/>
          </a:p>
        </p:txBody>
      </p:sp>
    </p:spTree>
    <p:extLst>
      <p:ext uri="{BB962C8B-B14F-4D97-AF65-F5344CB8AC3E}">
        <p14:creationId xmlns:p14="http://schemas.microsoft.com/office/powerpoint/2010/main" val="212088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RAAS System</a:t>
            </a:r>
            <a:endParaRPr lang="en-US" dirty="0"/>
          </a:p>
        </p:txBody>
      </p:sp>
      <p:pic>
        <p:nvPicPr>
          <p:cNvPr id="4" name="Picture 3"/>
          <p:cNvPicPr>
            <a:picLocks noChangeAspect="1"/>
          </p:cNvPicPr>
          <p:nvPr/>
        </p:nvPicPr>
        <p:blipFill>
          <a:blip r:embed="rId2"/>
          <a:stretch>
            <a:fillRect/>
          </a:stretch>
        </p:blipFill>
        <p:spPr>
          <a:xfrm>
            <a:off x="4377690" y="485140"/>
            <a:ext cx="6163310" cy="5723074"/>
          </a:xfrm>
          <a:prstGeom prst="rect">
            <a:avLst/>
          </a:prstGeom>
        </p:spPr>
      </p:pic>
    </p:spTree>
    <p:extLst>
      <p:ext uri="{BB962C8B-B14F-4D97-AF65-F5344CB8AC3E}">
        <p14:creationId xmlns:p14="http://schemas.microsoft.com/office/powerpoint/2010/main" val="124451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Addison’s disease destroys the adrenal gland.  How would it affect salt balance</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b="1" dirty="0" smtClean="0"/>
              <a:t>There would be </a:t>
            </a:r>
            <a:r>
              <a:rPr lang="en-US" b="1" dirty="0" err="1" smtClean="0"/>
              <a:t>hyponatria</a:t>
            </a:r>
            <a:r>
              <a:rPr lang="en-US" b="1" dirty="0" smtClean="0"/>
              <a:t> and hyperkalemia</a:t>
            </a:r>
          </a:p>
          <a:p>
            <a:pPr marL="514350" indent="-514350">
              <a:buFont typeface="+mj-lt"/>
              <a:buAutoNum type="alphaUcPeriod"/>
            </a:pPr>
            <a:r>
              <a:rPr lang="en-US" dirty="0" smtClean="0"/>
              <a:t>There would be </a:t>
            </a:r>
            <a:r>
              <a:rPr lang="en-US" dirty="0" err="1" smtClean="0"/>
              <a:t>hypernatria</a:t>
            </a:r>
            <a:r>
              <a:rPr lang="en-US" dirty="0" smtClean="0"/>
              <a:t> and hyperkalemia</a:t>
            </a:r>
          </a:p>
          <a:p>
            <a:pPr marL="514350" indent="-514350">
              <a:buFont typeface="+mj-lt"/>
              <a:buAutoNum type="alphaUcPeriod"/>
            </a:pPr>
            <a:r>
              <a:rPr lang="en-US" dirty="0" smtClean="0"/>
              <a:t>There would be </a:t>
            </a:r>
            <a:r>
              <a:rPr lang="en-US" dirty="0" err="1" smtClean="0"/>
              <a:t>hyponatria</a:t>
            </a:r>
            <a:r>
              <a:rPr lang="en-US" dirty="0" smtClean="0"/>
              <a:t> and hypokalemia</a:t>
            </a:r>
          </a:p>
          <a:p>
            <a:pPr marL="514350" indent="-514350">
              <a:buFont typeface="+mj-lt"/>
              <a:buAutoNum type="alphaUcPeriod"/>
            </a:pPr>
            <a:r>
              <a:rPr lang="en-US" dirty="0" smtClean="0"/>
              <a:t>There would be </a:t>
            </a:r>
            <a:r>
              <a:rPr lang="en-US" dirty="0" err="1" smtClean="0"/>
              <a:t>hypernatria</a:t>
            </a:r>
            <a:r>
              <a:rPr lang="en-US" dirty="0" smtClean="0"/>
              <a:t> and hypokalemia</a:t>
            </a:r>
          </a:p>
        </p:txBody>
      </p:sp>
    </p:spTree>
    <p:extLst>
      <p:ext uri="{BB962C8B-B14F-4D97-AF65-F5344CB8AC3E}">
        <p14:creationId xmlns:p14="http://schemas.microsoft.com/office/powerpoint/2010/main" val="130466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AMPK and Lipid Metabolism</a:t>
            </a:r>
            <a:endParaRPr lang="en-US" dirty="0"/>
          </a:p>
        </p:txBody>
      </p:sp>
      <p:sp>
        <p:nvSpPr>
          <p:cNvPr id="3" name="Content Placeholder 2"/>
          <p:cNvSpPr>
            <a:spLocks noGrp="1"/>
          </p:cNvSpPr>
          <p:nvPr>
            <p:ph idx="1"/>
          </p:nvPr>
        </p:nvSpPr>
        <p:spPr/>
        <p:txBody>
          <a:bodyPr/>
          <a:lstStyle/>
          <a:p>
            <a:r>
              <a:rPr lang="en-US" dirty="0" smtClean="0"/>
              <a:t>Resveratrol (a component in red wine) can activate AMPK independent of cellular energy status.  How would it affect </a:t>
            </a:r>
            <a:r>
              <a:rPr lang="en-US" i="1" dirty="0" smtClean="0"/>
              <a:t>de novo </a:t>
            </a:r>
            <a:r>
              <a:rPr lang="en-US" dirty="0" smtClean="0"/>
              <a:t>lipogenesis and beta oxidation?  What are the key regulatory enzymes and molecules that are affected?</a:t>
            </a:r>
            <a:endParaRPr lang="en-US" dirty="0"/>
          </a:p>
        </p:txBody>
      </p:sp>
    </p:spTree>
    <p:extLst>
      <p:ext uri="{BB962C8B-B14F-4D97-AF65-F5344CB8AC3E}">
        <p14:creationId xmlns:p14="http://schemas.microsoft.com/office/powerpoint/2010/main" val="174805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t>
            </a:r>
            <a:r>
              <a:rPr lang="en-US" dirty="0" err="1" smtClean="0"/>
              <a:t>caprylic</a:t>
            </a:r>
            <a:r>
              <a:rPr lang="en-US" dirty="0" smtClean="0"/>
              <a:t> acid (C8:0) absorbed and trafficked?</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dirty="0" smtClean="0"/>
              <a:t>It is repackaged as triglycerides in chylomicrons and passed into the portal system</a:t>
            </a:r>
          </a:p>
          <a:p>
            <a:pPr marL="514350" indent="-514350">
              <a:buFont typeface="+mj-lt"/>
              <a:buAutoNum type="alphaUcPeriod"/>
            </a:pPr>
            <a:r>
              <a:rPr lang="en-US" dirty="0" smtClean="0"/>
              <a:t>It is repackaged as triglycerides in chylomicrons and passed into the lymphatic system</a:t>
            </a:r>
          </a:p>
          <a:p>
            <a:pPr marL="514350" indent="-514350">
              <a:buFont typeface="+mj-lt"/>
              <a:buAutoNum type="alphaUcPeriod"/>
            </a:pPr>
            <a:r>
              <a:rPr lang="en-US" b="1" dirty="0" smtClean="0"/>
              <a:t>It is left as fatty acids and passed into the portal system</a:t>
            </a:r>
          </a:p>
          <a:p>
            <a:pPr marL="514350" indent="-514350">
              <a:buFont typeface="+mj-lt"/>
              <a:buAutoNum type="alphaUcPeriod"/>
            </a:pPr>
            <a:r>
              <a:rPr lang="en-US" dirty="0" smtClean="0"/>
              <a:t>It is left as fatty acids and passed into the lymphatic system</a:t>
            </a:r>
          </a:p>
          <a:p>
            <a:pPr marL="514350" indent="-514350">
              <a:buFont typeface="+mj-lt"/>
              <a:buAutoNum type="alphaUcPeriod"/>
            </a:pPr>
            <a:endParaRPr lang="en-US" dirty="0"/>
          </a:p>
        </p:txBody>
      </p:sp>
    </p:spTree>
    <p:extLst>
      <p:ext uri="{BB962C8B-B14F-4D97-AF65-F5344CB8AC3E}">
        <p14:creationId xmlns:p14="http://schemas.microsoft.com/office/powerpoint/2010/main" val="14568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Macronutrient Economy Hypothesis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Describe how excessive carbohydrate uptake affects fat composition, including the relative effects on </a:t>
            </a:r>
            <a:r>
              <a:rPr lang="en-US" i="1" dirty="0" smtClean="0"/>
              <a:t>de novo </a:t>
            </a:r>
            <a:r>
              <a:rPr lang="en-US" dirty="0" smtClean="0"/>
              <a:t>lipogenesis and lipolysis. Which plays a bigger role in the development of obesity?  How could this be prevented</a:t>
            </a:r>
            <a:r>
              <a:rPr lang="en-US" dirty="0" smtClean="0"/>
              <a:t>?</a:t>
            </a:r>
          </a:p>
          <a:p>
            <a:endParaRPr lang="en-US" dirty="0"/>
          </a:p>
          <a:p>
            <a:pPr marL="0" indent="0">
              <a:buNone/>
            </a:pPr>
            <a:r>
              <a:rPr lang="en-US" b="1" dirty="0"/>
              <a:t>When we overeat carbohydrates there is an increase in fat mass.  This is largely not due to de novo lipogenesis (which is increased, but is still quite low), but rather it is due to preferential use of carbohydrates for energy.  As such, the body uses less energy for energy, by reducing lipolysis and lipid oxidation.  Its that suppression of lipid oxidation that plays a bigger role in obesity, so preventing this would be a more effective approach than reducing de novo </a:t>
            </a:r>
            <a:r>
              <a:rPr lang="en-US" b="1" dirty="0" smtClean="0"/>
              <a:t>lipogenesis</a:t>
            </a:r>
            <a:endParaRPr lang="en-US" b="1" dirty="0"/>
          </a:p>
        </p:txBody>
      </p:sp>
    </p:spTree>
    <p:extLst>
      <p:ext uri="{BB962C8B-B14F-4D97-AF65-F5344CB8AC3E}">
        <p14:creationId xmlns:p14="http://schemas.microsoft.com/office/powerpoint/2010/main" val="136762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392</Words>
  <Application>Microsoft Macintosh PowerPoint</Application>
  <PresentationFormat>Widescreen</PresentationFormat>
  <Paragraphs>53</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Mangal</vt:lpstr>
      <vt:lpstr>Symbol</vt:lpstr>
      <vt:lpstr>Office Theme</vt:lpstr>
      <vt:lpstr>Folding (Second Midterm)</vt:lpstr>
      <vt:lpstr>Fatty Acid Nomenclature</vt:lpstr>
      <vt:lpstr>Hydration Exercise</vt:lpstr>
      <vt:lpstr>Potassium Question </vt:lpstr>
      <vt:lpstr>RAAS System</vt:lpstr>
      <vt:lpstr>Addison’s disease destroys the adrenal gland.  How would it affect salt balance</vt:lpstr>
      <vt:lpstr>AMPK and Lipid Metabolism</vt:lpstr>
      <vt:lpstr>How is caprylic acid (C8:0) absorbed and trafficked?</vt:lpstr>
      <vt:lpstr>Dual Macronutrient Economy Hypothesis</vt:lpstr>
      <vt:lpstr>Which are most likely to be found on the interior of lipoprotein particles</vt:lpstr>
      <vt:lpstr>What factor mediates chronic changes in fatty acid and triglyceride biosynthesis in response to elevated carbohydrates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Bridges</dc:creator>
  <cp:lastModifiedBy>Dave Bridges</cp:lastModifiedBy>
  <cp:revision>7</cp:revision>
  <dcterms:created xsi:type="dcterms:W3CDTF">2016-12-07T14:03:48Z</dcterms:created>
  <dcterms:modified xsi:type="dcterms:W3CDTF">2016-12-11T20:19:37Z</dcterms:modified>
</cp:coreProperties>
</file>