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1" r:id="rId3"/>
    <p:sldId id="326" r:id="rId4"/>
    <p:sldId id="320" r:id="rId5"/>
    <p:sldId id="257" r:id="rId6"/>
    <p:sldId id="288" r:id="rId7"/>
    <p:sldId id="273" r:id="rId8"/>
    <p:sldId id="261" r:id="rId9"/>
    <p:sldId id="286" r:id="rId10"/>
    <p:sldId id="299" r:id="rId11"/>
    <p:sldId id="310" r:id="rId12"/>
    <p:sldId id="312" r:id="rId13"/>
    <p:sldId id="313" r:id="rId14"/>
    <p:sldId id="314" r:id="rId15"/>
    <p:sldId id="327" r:id="rId16"/>
    <p:sldId id="300" r:id="rId17"/>
    <p:sldId id="315" r:id="rId18"/>
    <p:sldId id="302" r:id="rId19"/>
    <p:sldId id="301" r:id="rId20"/>
    <p:sldId id="316" r:id="rId21"/>
    <p:sldId id="291" r:id="rId22"/>
    <p:sldId id="274" r:id="rId23"/>
    <p:sldId id="317" r:id="rId24"/>
    <p:sldId id="295" r:id="rId25"/>
    <p:sldId id="319" r:id="rId26"/>
    <p:sldId id="294" r:id="rId27"/>
    <p:sldId id="322" r:id="rId28"/>
    <p:sldId id="305" r:id="rId29"/>
    <p:sldId id="304" r:id="rId30"/>
    <p:sldId id="323" r:id="rId31"/>
    <p:sldId id="306" r:id="rId32"/>
    <p:sldId id="307" r:id="rId33"/>
    <p:sldId id="282" r:id="rId34"/>
    <p:sldId id="278" r:id="rId35"/>
    <p:sldId id="324" r:id="rId36"/>
    <p:sldId id="287" r:id="rId37"/>
    <p:sldId id="325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6"/>
    <p:restoredTop sz="88004" autoAdjust="0"/>
  </p:normalViewPr>
  <p:slideViewPr>
    <p:cSldViewPr snapToGrid="0" snapToObjects="1">
      <p:cViewPr varScale="1">
        <p:scale>
          <a:sx n="147" d="100"/>
          <a:sy n="147" d="100"/>
        </p:scale>
        <p:origin x="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FC47B-C7E6-DE49-BE54-965A2F22D4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1E7E-B4D3-8347-B0F7-CBE853AD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E30C-9981-F64D-9DAE-3CC4033F5F75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E241-71FC-FD4D-8D92-97DBD974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Solutes that we will focus on today are electrolytes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CDED-B45A-E249-B67B-638F98564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7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poplulation</a:t>
            </a:r>
            <a:r>
              <a:rPr lang="en-US" baseline="0" dirty="0" smtClean="0"/>
              <a:t> up to 14 g/day</a:t>
            </a:r>
          </a:p>
          <a:p>
            <a:r>
              <a:rPr lang="en-US" baseline="0" dirty="0" smtClean="0"/>
              <a:t>Indigenous </a:t>
            </a:r>
            <a:r>
              <a:rPr lang="en-US" baseline="0" dirty="0" err="1" smtClean="0"/>
              <a:t>populaitoins</a:t>
            </a:r>
            <a:r>
              <a:rPr lang="en-US" baseline="0" dirty="0" smtClean="0"/>
              <a:t> in brazil &lt;.1g/day</a:t>
            </a:r>
          </a:p>
          <a:p>
            <a:r>
              <a:rPr lang="en-US" baseline="0" dirty="0" err="1" smtClean="0"/>
              <a:t>Cl</a:t>
            </a:r>
            <a:r>
              <a:rPr lang="en-US" baseline="0" dirty="0" smtClean="0"/>
              <a:t> excreted in urine in similar concentrations to </a:t>
            </a:r>
            <a:r>
              <a:rPr lang="en-US" baseline="0" dirty="0" err="1" smtClean="0"/>
              <a:t>sodioum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negative feedback occurs via</a:t>
            </a:r>
            <a:r>
              <a:rPr lang="en-US" baseline="0" dirty="0" smtClean="0"/>
              <a:t> sensing at the JG cell.</a:t>
            </a:r>
          </a:p>
          <a:p>
            <a:r>
              <a:rPr lang="en-US" baseline="0" dirty="0" smtClean="0"/>
              <a:t>Quick effect via angiotensin, long term effect via aldosterone</a:t>
            </a:r>
          </a:p>
          <a:p>
            <a:r>
              <a:rPr lang="en-US" baseline="0" dirty="0" smtClean="0"/>
              <a:t>Less stretch, less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separate to just the effects of vasopressin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CDED-B45A-E249-B67B-638F985646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poplulation</a:t>
            </a:r>
            <a:r>
              <a:rPr lang="en-US" baseline="0" dirty="0" smtClean="0"/>
              <a:t> up to 14 g/day</a:t>
            </a:r>
          </a:p>
          <a:p>
            <a:r>
              <a:rPr lang="en-US" baseline="0" dirty="0" smtClean="0"/>
              <a:t>Indigenous </a:t>
            </a:r>
            <a:r>
              <a:rPr lang="en-US" baseline="0" dirty="0" err="1" smtClean="0"/>
              <a:t>populaitoins</a:t>
            </a:r>
            <a:r>
              <a:rPr lang="en-US" baseline="0" dirty="0" smtClean="0"/>
              <a:t> in brazil &lt;.1g/day</a:t>
            </a:r>
          </a:p>
          <a:p>
            <a:r>
              <a:rPr lang="en-US" baseline="0" dirty="0" err="1" smtClean="0"/>
              <a:t>Cl</a:t>
            </a:r>
            <a:r>
              <a:rPr lang="en-US" baseline="0" dirty="0" smtClean="0"/>
              <a:t> excreted in urine in similar concentrations to </a:t>
            </a:r>
            <a:r>
              <a:rPr lang="en-US" baseline="0" dirty="0" err="1" smtClean="0"/>
              <a:t>sodioum</a:t>
            </a:r>
            <a:endParaRPr lang="en-US" baseline="0" dirty="0" smtClean="0"/>
          </a:p>
          <a:p>
            <a:r>
              <a:rPr lang="en-US" baseline="0" dirty="0" smtClean="0"/>
              <a:t>Water should follow, but only a little diffuses, this is when ADH kicks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can leak across Uses ATP to keep the </a:t>
            </a:r>
            <a:r>
              <a:rPr lang="en-US" dirty="0" err="1" smtClean="0"/>
              <a:t>na</a:t>
            </a:r>
            <a:r>
              <a:rPr lang="en-US" dirty="0" smtClean="0"/>
              <a:t> concentrations high out of the cell</a:t>
            </a:r>
            <a:r>
              <a:rPr lang="en-US" baseline="0" dirty="0" smtClean="0"/>
              <a:t> and K high inside the cell – important implications in contraction and nerve conduction, nutrient transport system like glucose at the apical membrane of the enterocyte</a:t>
            </a:r>
          </a:p>
          <a:p>
            <a:r>
              <a:rPr lang="en-US" baseline="0" dirty="0" smtClean="0"/>
              <a:t>Means of diffusion of Sugars and  amino </a:t>
            </a:r>
            <a:r>
              <a:rPr lang="en-US" baseline="0" dirty="0" err="1" smtClean="0"/>
              <a:t>acidsacross</a:t>
            </a:r>
            <a:r>
              <a:rPr lang="en-US" baseline="0" dirty="0" smtClean="0"/>
              <a:t> cell membranes!!!</a:t>
            </a:r>
          </a:p>
          <a:p>
            <a:r>
              <a:rPr lang="en-US" dirty="0" smtClean="0"/>
              <a:t>Solute concentrations effect </a:t>
            </a:r>
            <a:r>
              <a:rPr lang="en-US" dirty="0" err="1" smtClean="0"/>
              <a:t>osmosisDistribution</a:t>
            </a:r>
            <a:r>
              <a:rPr lang="en-US" dirty="0" smtClean="0"/>
              <a:t> of water responds to </a:t>
            </a:r>
            <a:r>
              <a:rPr lang="en-US" dirty="0" err="1" smtClean="0"/>
              <a:t>soluteelectrolyte</a:t>
            </a:r>
            <a:r>
              <a:rPr lang="en-US" dirty="0" smtClean="0"/>
              <a:t> concentrations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similarly to </a:t>
            </a:r>
            <a:r>
              <a:rPr lang="en-US" dirty="0" err="1" smtClean="0"/>
              <a:t>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Atpase</a:t>
            </a:r>
            <a:r>
              <a:rPr lang="en-US" baseline="0" dirty="0" smtClean="0"/>
              <a:t> pump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8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can leak across. WHAT ARE THE STIMULI???</a:t>
            </a:r>
          </a:p>
          <a:p>
            <a:r>
              <a:rPr lang="en-US" dirty="0" smtClean="0"/>
              <a:t>Nerve </a:t>
            </a:r>
            <a:r>
              <a:rPr lang="en-US" dirty="0" err="1" smtClean="0"/>
              <a:t>impluse</a:t>
            </a:r>
            <a:r>
              <a:rPr lang="en-US" dirty="0" smtClean="0"/>
              <a:t> travels along nerve cell as an electrical</a:t>
            </a:r>
            <a:r>
              <a:rPr lang="en-US" baseline="0" dirty="0" smtClean="0"/>
              <a:t> current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resting states negative charge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Obesity= excess AT increases </a:t>
            </a:r>
            <a:r>
              <a:rPr lang="en-US" dirty="0" err="1" smtClean="0"/>
              <a:t>capilleries</a:t>
            </a:r>
            <a:r>
              <a:rPr lang="en-US" baseline="0" dirty="0" smtClean="0"/>
              <a:t> in which blood has to flow</a:t>
            </a:r>
          </a:p>
          <a:p>
            <a:r>
              <a:rPr lang="en-US" baseline="0" dirty="0" smtClean="0"/>
              <a:t>Age = arteries lose elasticity</a:t>
            </a:r>
          </a:p>
          <a:p>
            <a:r>
              <a:rPr lang="en-US" baseline="0" dirty="0" smtClean="0"/>
              <a:t>African </a:t>
            </a:r>
            <a:r>
              <a:rPr lang="en-US" baseline="0" dirty="0" err="1" smtClean="0"/>
              <a:t>americans</a:t>
            </a:r>
            <a:r>
              <a:rPr lang="en-US" baseline="0" dirty="0" smtClean="0"/>
              <a:t> = 4.2 times greater rate of kidney failure than </a:t>
            </a:r>
            <a:r>
              <a:rPr lang="en-US" baseline="0" dirty="0" err="1" smtClean="0"/>
              <a:t>caucasions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7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poplulation</a:t>
            </a:r>
            <a:r>
              <a:rPr lang="en-US" baseline="0" dirty="0" smtClean="0"/>
              <a:t> up to 14 g/day</a:t>
            </a:r>
          </a:p>
          <a:p>
            <a:r>
              <a:rPr lang="en-US" baseline="0" dirty="0" smtClean="0"/>
              <a:t>Indigenous </a:t>
            </a:r>
            <a:r>
              <a:rPr lang="en-US" baseline="0" dirty="0" err="1" smtClean="0"/>
              <a:t>populaitoins</a:t>
            </a:r>
            <a:r>
              <a:rPr lang="en-US" baseline="0" dirty="0" smtClean="0"/>
              <a:t> in brazil &lt;.1g/day</a:t>
            </a:r>
          </a:p>
          <a:p>
            <a:r>
              <a:rPr lang="en-US" baseline="0" dirty="0" smtClean="0"/>
              <a:t>Chloride concentrations among compartments in particularly </a:t>
            </a:r>
            <a:r>
              <a:rPr lang="en-US" baseline="0" dirty="0" err="1" smtClean="0"/>
              <a:t>extraculluar</a:t>
            </a:r>
            <a:r>
              <a:rPr lang="en-US" baseline="0" dirty="0" smtClean="0"/>
              <a:t> parallel that of sodium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7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Optimal activity of cell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abundatnt</a:t>
            </a:r>
            <a:r>
              <a:rPr lang="en-US" dirty="0" smtClean="0"/>
              <a:t> constituent</a:t>
            </a:r>
            <a:r>
              <a:rPr lang="en-US" baseline="0" dirty="0" smtClean="0"/>
              <a:t> of human body</a:t>
            </a:r>
          </a:p>
          <a:p>
            <a:r>
              <a:rPr lang="en-US" baseline="0" dirty="0" smtClean="0"/>
              <a:t>Women higher fat percentage than men and obese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all of the </a:t>
            </a:r>
            <a:r>
              <a:rPr lang="en-US" dirty="0" err="1" smtClean="0"/>
              <a:t>nutriten</a:t>
            </a:r>
            <a:r>
              <a:rPr lang="en-US" dirty="0" smtClean="0"/>
              <a:t> metabolism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occuring</a:t>
            </a:r>
            <a:r>
              <a:rPr lang="en-US" baseline="0" dirty="0" smtClean="0"/>
              <a:t> , lubricant– saliva (Dig tract, amniotic fluid pregnancy)</a:t>
            </a:r>
          </a:p>
          <a:p>
            <a:r>
              <a:rPr lang="en-US" baseline="0" dirty="0" smtClean="0"/>
              <a:t>Reactions that occur in the body are very </a:t>
            </a:r>
            <a:r>
              <a:rPr lang="en-US" baseline="0" dirty="0" err="1" smtClean="0"/>
              <a:t>senstive</a:t>
            </a:r>
            <a:r>
              <a:rPr lang="en-US" baseline="0" dirty="0" smtClean="0"/>
              <a:t> to pH levels</a:t>
            </a:r>
          </a:p>
          <a:p>
            <a:r>
              <a:rPr lang="en-US" baseline="0" dirty="0" smtClean="0"/>
              <a:t>Circulatory, respiratory, renal</a:t>
            </a:r>
          </a:p>
          <a:p>
            <a:r>
              <a:rPr lang="en-US" baseline="0" dirty="0" smtClean="0"/>
              <a:t>Participates in chemical reactions</a:t>
            </a:r>
          </a:p>
          <a:p>
            <a:r>
              <a:rPr lang="en-US" baseline="0" dirty="0" smtClean="0"/>
              <a:t>Lubricant and </a:t>
            </a:r>
            <a:r>
              <a:rPr lang="en-US" baseline="0" dirty="0" err="1" smtClean="0"/>
              <a:t>proetction</a:t>
            </a:r>
            <a:r>
              <a:rPr lang="en-US" baseline="0" dirty="0" smtClean="0"/>
              <a:t> think of eyes, we tear up to wash away dirt or something </a:t>
            </a:r>
            <a:r>
              <a:rPr lang="en-US" baseline="0" dirty="0" err="1" smtClean="0"/>
              <a:t>foreigh</a:t>
            </a:r>
            <a:r>
              <a:rPr lang="en-US" baseline="0" dirty="0" smtClean="0"/>
              <a:t>, water </a:t>
            </a:r>
            <a:r>
              <a:rPr lang="en-US" baseline="0" dirty="0" err="1" smtClean="0"/>
              <a:t>iside</a:t>
            </a:r>
            <a:r>
              <a:rPr lang="en-US" baseline="0" dirty="0" smtClean="0"/>
              <a:t> spinal cord acts as cushion, just from as simple as walking.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Permeable membrane like a</a:t>
            </a:r>
            <a:r>
              <a:rPr lang="en-US" baseline="0" dirty="0" smtClean="0"/>
              <a:t> cell membrane will allow water to pass freely but not other </a:t>
            </a:r>
            <a:r>
              <a:rPr lang="en-US" baseline="0" dirty="0" err="1" smtClean="0"/>
              <a:t>sbustances</a:t>
            </a:r>
            <a:r>
              <a:rPr lang="en-US" baseline="0" dirty="0" smtClean="0"/>
              <a:t> ,  so water moves freely to equalize concentrations of solutes on both sides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Osmotic pressure – amount of pressure to block this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Sugar covered strawberry. The water inside the strawberry will dilute out to the high solute </a:t>
            </a:r>
            <a:r>
              <a:rPr lang="en-US" dirty="0" err="1" smtClean="0"/>
              <a:t>conctration</a:t>
            </a:r>
            <a:r>
              <a:rPr lang="en-US" dirty="0" smtClean="0"/>
              <a:t> on surface of strawberry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Permeable membrane like a</a:t>
            </a:r>
            <a:r>
              <a:rPr lang="en-US" baseline="0" dirty="0" smtClean="0"/>
              <a:t> cell membrane will allow water to pass freely but not other </a:t>
            </a:r>
            <a:r>
              <a:rPr lang="en-US" baseline="0" dirty="0" err="1" smtClean="0"/>
              <a:t>sbustances</a:t>
            </a:r>
            <a:r>
              <a:rPr lang="en-US" baseline="0" dirty="0" smtClean="0"/>
              <a:t> ,  so water moves freely to equalize concentrations of solutes on both sides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Osmotic pressure – amount of pressure to block this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Sugar covered strawberry. The water inside the strawberry will dilute out to the high solute </a:t>
            </a:r>
            <a:r>
              <a:rPr lang="en-US" dirty="0" err="1" smtClean="0"/>
              <a:t>conctration</a:t>
            </a:r>
            <a:r>
              <a:rPr lang="en-US" dirty="0" smtClean="0"/>
              <a:t> on surface of strawberry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are reabsorbed, others </a:t>
            </a:r>
            <a:r>
              <a:rPr lang="en-US" dirty="0" err="1" smtClean="0"/>
              <a:t>ecreted</a:t>
            </a:r>
            <a:r>
              <a:rPr lang="en-US" baseline="0" dirty="0" smtClean="0"/>
              <a:t> via urine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Volume/distribution of fluids and compounds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nitrogenous wastes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ADH 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if water can normally</a:t>
            </a:r>
            <a:r>
              <a:rPr lang="en-US" baseline="0" dirty="0" smtClean="0"/>
              <a:t> cross the collecting duct membrane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water travel this way and not that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9183C-8BEA-E54D-9DCE-0D7EC46B16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E241-71FC-FD4D-8D92-97DBD974B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EE05-D34E-4F4D-8ACE-B308490505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A179-3169-3046-B465-D923255A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and </a:t>
            </a:r>
            <a:r>
              <a:rPr lang="en-US" dirty="0"/>
              <a:t>E</a:t>
            </a:r>
            <a:r>
              <a:rPr lang="en-US" dirty="0" smtClean="0"/>
              <a:t>lectrolyte Balance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Balance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253859" cy="54403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Kidney </a:t>
            </a:r>
            <a:r>
              <a:rPr lang="en-US" dirty="0"/>
              <a:t>– key regulator in </a:t>
            </a:r>
            <a:r>
              <a:rPr lang="en-US" u="sng" dirty="0"/>
              <a:t>water </a:t>
            </a:r>
            <a:r>
              <a:rPr lang="en-US" u="sng" dirty="0" smtClean="0"/>
              <a:t>balance</a:t>
            </a:r>
            <a:endParaRPr lang="en-US" u="sng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Filtering system </a:t>
            </a:r>
            <a:r>
              <a:rPr lang="en-US" dirty="0" smtClean="0"/>
              <a:t>- urine </a:t>
            </a:r>
            <a:r>
              <a:rPr lang="en-US" dirty="0"/>
              <a:t>production</a:t>
            </a:r>
          </a:p>
          <a:p>
            <a:pPr lvl="2"/>
            <a:r>
              <a:rPr lang="en-US" dirty="0"/>
              <a:t>Filter blood of excess compounds </a:t>
            </a:r>
            <a:r>
              <a:rPr lang="en-US" dirty="0" smtClean="0"/>
              <a:t>– </a:t>
            </a:r>
            <a:r>
              <a:rPr lang="en-US" u="sng" dirty="0" smtClean="0"/>
              <a:t>water</a:t>
            </a:r>
            <a:r>
              <a:rPr lang="en-US" dirty="0" smtClean="0"/>
              <a:t>, </a:t>
            </a:r>
            <a:r>
              <a:rPr lang="en-US" u="sng" dirty="0" smtClean="0"/>
              <a:t>ions,</a:t>
            </a:r>
            <a:r>
              <a:rPr lang="en-US" dirty="0" smtClean="0"/>
              <a:t> </a:t>
            </a:r>
            <a:r>
              <a:rPr lang="en-US" dirty="0"/>
              <a:t>toxins, amino acids, metabolic </a:t>
            </a:r>
            <a:r>
              <a:rPr lang="en-US" dirty="0" smtClean="0"/>
              <a:t>wastes</a:t>
            </a:r>
          </a:p>
          <a:p>
            <a:pPr marL="971550" lvl="1" indent="-514350">
              <a:buFont typeface="+mj-lt"/>
              <a:buAutoNum type="arabicParenR" startAt="2"/>
            </a:pPr>
            <a:r>
              <a:rPr lang="en-US" dirty="0" smtClean="0"/>
              <a:t>Reabsorption of water </a:t>
            </a:r>
          </a:p>
          <a:p>
            <a:pPr lvl="2"/>
            <a:r>
              <a:rPr lang="en-US" dirty="0" smtClean="0"/>
              <a:t>Triggered by antidiuretic hormone (ADH aka vasopressin)</a:t>
            </a:r>
          </a:p>
          <a:p>
            <a:pPr lvl="2"/>
            <a:r>
              <a:rPr lang="en-US" dirty="0" smtClean="0"/>
              <a:t>ADH released from pituitary gland if high solute concentration in </a:t>
            </a:r>
            <a:r>
              <a:rPr lang="en-US" dirty="0" smtClean="0"/>
              <a:t>blood</a:t>
            </a:r>
            <a:endParaRPr lang="en-US" dirty="0" smtClean="0"/>
          </a:p>
        </p:txBody>
      </p:sp>
      <p:pic>
        <p:nvPicPr>
          <p:cNvPr id="4" name="Picture 3" descr="Untitled-p1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50" y="1250098"/>
            <a:ext cx="39757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Volume, Osmolality and Vasopressin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Vasopressin is released due to </a:t>
            </a:r>
            <a:r>
              <a:rPr lang="en-US" b="1" dirty="0" smtClean="0"/>
              <a:t>decreased blood volume </a:t>
            </a:r>
            <a:r>
              <a:rPr lang="en-US" dirty="0" smtClean="0"/>
              <a:t>or </a:t>
            </a:r>
            <a:r>
              <a:rPr lang="en-US" b="1" dirty="0" smtClean="0"/>
              <a:t>increased salt concentration</a:t>
            </a:r>
          </a:p>
          <a:p>
            <a:pPr lvl="1"/>
            <a:r>
              <a:rPr lang="en-US" dirty="0" smtClean="0"/>
              <a:t>Decreased blood volume is detected by mechanoreceptors at the carotid sinus</a:t>
            </a:r>
          </a:p>
          <a:p>
            <a:pPr lvl="1"/>
            <a:r>
              <a:rPr lang="en-US" dirty="0" smtClean="0"/>
              <a:t>Increased salt concentration is detected by </a:t>
            </a:r>
            <a:r>
              <a:rPr lang="en-US" dirty="0" err="1" smtClean="0"/>
              <a:t>osmoreceptors</a:t>
            </a:r>
            <a:r>
              <a:rPr lang="en-US" dirty="0" smtClean="0"/>
              <a:t> in the SFO and hypothalamus</a:t>
            </a:r>
          </a:p>
          <a:p>
            <a:r>
              <a:rPr lang="en-US" dirty="0" smtClean="0"/>
              <a:t>In either case, the hormone dilutes the blood by retaining water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promotes thirst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Vasopressin Regulates Aquaporin Trafficking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31" y="2004608"/>
            <a:ext cx="739608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Vasopressin on the Kidney</a:t>
            </a:r>
            <a:endParaRPr lang="en-US" dirty="0"/>
          </a:p>
        </p:txBody>
      </p:sp>
      <p:pic>
        <p:nvPicPr>
          <p:cNvPr id="4" name="Picture 3" descr="vasopress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33" y="1555750"/>
            <a:ext cx="3086100" cy="450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391" y="3371271"/>
            <a:ext cx="110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Collecting </a:t>
            </a:r>
          </a:p>
          <a:p>
            <a:r>
              <a:rPr lang="en-US" dirty="0" smtClean="0"/>
              <a:t>Tubules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670" y="3394363"/>
            <a:ext cx="7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231" y="6287161"/>
            <a:ext cx="574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is retained back into the blood, </a:t>
            </a:r>
            <a:r>
              <a:rPr lang="en-US" smtClean="0"/>
              <a:t>not released as urine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6391" y="6217920"/>
            <a:ext cx="5961792" cy="391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Whats</a:t>
            </a:r>
            <a:r>
              <a:rPr lang="en-US" dirty="0" smtClean="0"/>
              <a:t> another channel that is translocated in response to a hormone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GLUT1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GLUT4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SGLT1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KCNQ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role of osmosis be in water retention?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Water will flow from the urine back to the blood because </a:t>
            </a:r>
            <a:r>
              <a:rPr lang="en-US" b="1" dirty="0" err="1" smtClean="0"/>
              <a:t>osmolytes</a:t>
            </a:r>
            <a:r>
              <a:rPr lang="en-US" b="1" dirty="0" smtClean="0"/>
              <a:t> are higher in blood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Water will flow from the </a:t>
            </a:r>
            <a:r>
              <a:rPr lang="en-US" dirty="0" smtClean="0"/>
              <a:t>blood to urine because </a:t>
            </a:r>
            <a:r>
              <a:rPr lang="en-US" b="1" dirty="0" err="1"/>
              <a:t>osmolytes</a:t>
            </a:r>
            <a:r>
              <a:rPr lang="en-US" b="1" dirty="0"/>
              <a:t> are higher in </a:t>
            </a:r>
            <a:r>
              <a:rPr lang="en-US" b="1" dirty="0" smtClean="0"/>
              <a:t>blood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Water will flow from the urine back to the blood because </a:t>
            </a:r>
            <a:r>
              <a:rPr lang="en-US" b="1" dirty="0" err="1"/>
              <a:t>osmolytes</a:t>
            </a:r>
            <a:r>
              <a:rPr lang="en-US" b="1" dirty="0"/>
              <a:t> are higher in </a:t>
            </a:r>
            <a:r>
              <a:rPr lang="en-US" b="1" dirty="0" smtClean="0"/>
              <a:t>urine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Water will flow from </a:t>
            </a:r>
            <a:r>
              <a:rPr lang="en-US" dirty="0" smtClean="0"/>
              <a:t>blood to urine </a:t>
            </a:r>
            <a:r>
              <a:rPr lang="en-US" dirty="0"/>
              <a:t>because </a:t>
            </a:r>
            <a:r>
              <a:rPr lang="en-US" b="1" dirty="0" err="1"/>
              <a:t>osmolytes</a:t>
            </a:r>
            <a:r>
              <a:rPr lang="en-US" b="1" dirty="0"/>
              <a:t> are higher in </a:t>
            </a:r>
            <a:r>
              <a:rPr lang="en-US" b="1" dirty="0" smtClean="0"/>
              <a:t>urine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Dehydration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5023"/>
          </a:xfrm>
        </p:spPr>
        <p:txBody>
          <a:bodyPr>
            <a:normAutofit/>
          </a:bodyPr>
          <a:lstStyle/>
          <a:p>
            <a:r>
              <a:rPr lang="en-US" dirty="0" smtClean="0"/>
              <a:t>Blood volume decreases, salt concentration increases</a:t>
            </a:r>
          </a:p>
          <a:p>
            <a:pPr lvl="1"/>
            <a:r>
              <a:rPr lang="en-US" dirty="0" smtClean="0"/>
              <a:t>Reduction of waste excretion (urine)</a:t>
            </a:r>
          </a:p>
          <a:p>
            <a:pPr lvl="2"/>
            <a:r>
              <a:rPr lang="en-US" dirty="0"/>
              <a:t>1-2% body weight lost as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0: headache, fatigue, dry mouth and eyes </a:t>
            </a:r>
          </a:p>
          <a:p>
            <a:pPr lvl="2"/>
            <a:r>
              <a:rPr lang="en-US" dirty="0" smtClean="0"/>
              <a:t>5</a:t>
            </a:r>
            <a:r>
              <a:rPr lang="en-US" dirty="0"/>
              <a:t>-7% body weight lost as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0: Nausea, confusion, disorientation, muscle spasms</a:t>
            </a:r>
          </a:p>
          <a:p>
            <a:pPr lvl="2"/>
            <a:r>
              <a:rPr lang="en-US" dirty="0" smtClean="0"/>
              <a:t>&gt;10%: death – blood volume too low for normal circulation, renal failure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dehydration how would ADH be affected?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6072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More ADH secretion due to less baroreceptor sensation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More ADH secretion due to more baroreceptor sensation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Less ADH </a:t>
            </a:r>
            <a:r>
              <a:rPr lang="en-US" dirty="0"/>
              <a:t>secretion due to less baroreceptor sensation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Less ADH </a:t>
            </a:r>
            <a:r>
              <a:rPr lang="en-US" dirty="0"/>
              <a:t>secretion due to more baroreceptor sensation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11" y="1091066"/>
            <a:ext cx="29884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120"/>
            <a:ext cx="8229600" cy="500952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Over-hydration </a:t>
            </a:r>
            <a:endParaRPr lang="en-US" dirty="0" smtClean="0"/>
          </a:p>
          <a:p>
            <a:pPr lvl="1"/>
            <a:r>
              <a:rPr lang="en-US" dirty="0" smtClean="0"/>
              <a:t>Affects distribution of water intra- and extracellularly</a:t>
            </a:r>
          </a:p>
          <a:p>
            <a:pPr lvl="1"/>
            <a:r>
              <a:rPr lang="en-US" dirty="0" smtClean="0"/>
              <a:t>High water intake after excessive sweating or during illness</a:t>
            </a:r>
          </a:p>
          <a:p>
            <a:pPr lvl="2"/>
            <a:r>
              <a:rPr lang="en-US" dirty="0" smtClean="0"/>
              <a:t>Disrupts solute concentrations</a:t>
            </a:r>
          </a:p>
          <a:p>
            <a:pPr lvl="1"/>
            <a:r>
              <a:rPr lang="en-US" dirty="0" smtClean="0"/>
              <a:t>Symptoms similar to dehydration: nausea, muscle cramps, disorientation</a:t>
            </a:r>
          </a:p>
          <a:p>
            <a:r>
              <a:rPr lang="en-US" u="sng" dirty="0" smtClean="0"/>
              <a:t>Excessive sweating </a:t>
            </a:r>
            <a:r>
              <a:rPr lang="en-US" dirty="0" smtClean="0"/>
              <a:t>– water intake alone</a:t>
            </a:r>
          </a:p>
          <a:p>
            <a:pPr lvl="1"/>
            <a:r>
              <a:rPr lang="en-US" dirty="0" smtClean="0"/>
              <a:t>Recommended to take in water with salt for exercise over an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443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Dietary </a:t>
            </a:r>
            <a:r>
              <a:rPr lang="en-US" dirty="0"/>
              <a:t>sources – beverages and food</a:t>
            </a:r>
          </a:p>
          <a:p>
            <a:pPr lvl="2"/>
            <a:r>
              <a:rPr lang="en-US" dirty="0"/>
              <a:t>Accounts for most of daily water (&gt; 90%)</a:t>
            </a:r>
          </a:p>
          <a:p>
            <a:pPr lvl="1"/>
            <a:r>
              <a:rPr lang="en-US" dirty="0"/>
              <a:t>Water can be biosynthesized</a:t>
            </a:r>
          </a:p>
          <a:p>
            <a:pPr lvl="2"/>
            <a:r>
              <a:rPr lang="en-US" dirty="0"/>
              <a:t>Product of metabolic reactions</a:t>
            </a:r>
          </a:p>
          <a:p>
            <a:pPr lvl="1"/>
            <a:r>
              <a:rPr lang="en-US" dirty="0"/>
              <a:t>Require intake of about 2.5-</a:t>
            </a:r>
            <a:r>
              <a:rPr lang="en-US" dirty="0" smtClean="0"/>
              <a:t>3.5L per </a:t>
            </a:r>
            <a:r>
              <a:rPr lang="en-US" dirty="0"/>
              <a:t>day to make up for losses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0281" y="5288439"/>
            <a:ext cx="294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Urea </a:t>
            </a:r>
            <a:r>
              <a:rPr lang="en-US" sz="2800" dirty="0" smtClean="0"/>
              <a:t>+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16307" y="5230039"/>
            <a:ext cx="165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Arginine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73344" y="5393577"/>
            <a:ext cx="1971092" cy="323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0088" y="4975709"/>
            <a:ext cx="257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Arginase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221548" y="5753259"/>
            <a:ext cx="1216152" cy="52614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2832" y="6226793"/>
            <a:ext cx="165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Ornithine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1300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organ is primarily responsible for controlling sodium release and retention?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Small Intestine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Large Intestine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Kidneys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Anions and </a:t>
            </a:r>
            <a:r>
              <a:rPr lang="en-US" dirty="0" err="1" smtClean="0"/>
              <a:t>cations</a:t>
            </a:r>
            <a:r>
              <a:rPr lang="en-US" dirty="0" smtClean="0"/>
              <a:t> distributed throughout fluid compartments of the body</a:t>
            </a:r>
          </a:p>
          <a:p>
            <a:pPr lvl="1"/>
            <a:r>
              <a:rPr lang="en-US" dirty="0" smtClean="0"/>
              <a:t>Sodium (Na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Potassium (K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Chloride (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in body: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Roles in nerve conduction and muscle contraction</a:t>
            </a:r>
          </a:p>
          <a:p>
            <a:pPr lvl="2"/>
            <a:r>
              <a:rPr lang="en-US" dirty="0"/>
              <a:t>Rely on </a:t>
            </a:r>
            <a:r>
              <a:rPr lang="en-US" dirty="0" smtClean="0"/>
              <a:t>Na/K-ATPase pump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Regulate water balance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Regulate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035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Sodium Balance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72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Regulatory </a:t>
            </a:r>
            <a:r>
              <a:rPr lang="en-US" sz="3200" dirty="0"/>
              <a:t>actions </a:t>
            </a:r>
            <a:r>
              <a:rPr lang="en-US" sz="3200" dirty="0" smtClean="0"/>
              <a:t>by </a:t>
            </a:r>
            <a:r>
              <a:rPr lang="en-US" sz="3200" u="sng" dirty="0" smtClean="0"/>
              <a:t>renin</a:t>
            </a:r>
            <a:r>
              <a:rPr lang="en-US" sz="3200" u="sng" dirty="0"/>
              <a:t>-angiotensin-aldosterone </a:t>
            </a:r>
            <a:r>
              <a:rPr lang="en-US" sz="3200" u="sng" dirty="0" smtClean="0"/>
              <a:t>system (RAAS)</a:t>
            </a:r>
            <a:endParaRPr lang="en-US" sz="3200" u="sng" dirty="0"/>
          </a:p>
          <a:p>
            <a:pPr lvl="1"/>
            <a:r>
              <a:rPr lang="en-US" dirty="0" smtClean="0"/>
              <a:t>Role in Na balance (as well water)</a:t>
            </a:r>
          </a:p>
          <a:p>
            <a:pPr lvl="1"/>
            <a:r>
              <a:rPr lang="en-US" dirty="0" smtClean="0"/>
              <a:t>Maintains blood pressure</a:t>
            </a:r>
          </a:p>
          <a:p>
            <a:pPr lvl="1"/>
            <a:r>
              <a:rPr lang="en-US" dirty="0" smtClean="0"/>
              <a:t>Responds to low blood pressure</a:t>
            </a:r>
          </a:p>
          <a:p>
            <a:pPr lvl="2"/>
            <a:r>
              <a:rPr lang="en-US" dirty="0"/>
              <a:t>Low </a:t>
            </a:r>
            <a:r>
              <a:rPr lang="en-US" dirty="0" smtClean="0"/>
              <a:t>blood volume (low sodium </a:t>
            </a:r>
            <a:r>
              <a:rPr lang="en-US" dirty="0"/>
              <a:t>and water </a:t>
            </a:r>
            <a:r>
              <a:rPr lang="en-US" dirty="0" smtClean="0"/>
              <a:t>concentrations extracellularly)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7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Aldosterone Activates Salt Re-Uptake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09" y="1157236"/>
            <a:ext cx="6620692" cy="50975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3843" y="4139830"/>
            <a:ext cx="84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Na/K</a:t>
            </a:r>
          </a:p>
          <a:p>
            <a:r>
              <a:rPr lang="en-US" dirty="0" smtClean="0"/>
              <a:t>ATPase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97287" y="2594068"/>
            <a:ext cx="65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97" y="1302236"/>
            <a:ext cx="7690469" cy="41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p1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52621" y="1542283"/>
            <a:ext cx="5035081" cy="52124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Aldosterone is Regulated by the Renin-Angiotensin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Renin/Angiotensin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764"/>
          <a:stretch/>
        </p:blipFill>
        <p:spPr>
          <a:xfrm>
            <a:off x="698500" y="1651000"/>
            <a:ext cx="789516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958"/>
            <a:ext cx="8348133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Renin/Angiotensin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52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Kidneys release renin in response to decrease in pressure in kidneys</a:t>
            </a:r>
          </a:p>
          <a:p>
            <a:pPr marL="514350" indent="-514350">
              <a:buFont typeface="+mj-lt"/>
              <a:buAutoNum type="arabicParenR"/>
            </a:pPr>
            <a:r>
              <a:rPr lang="en-US" u="sng" dirty="0" smtClean="0"/>
              <a:t>Renin</a:t>
            </a:r>
            <a:r>
              <a:rPr lang="en-US" dirty="0" smtClean="0"/>
              <a:t> stimulates angiotensin II (from liver)</a:t>
            </a:r>
          </a:p>
          <a:p>
            <a:pPr marL="514350" indent="-514350">
              <a:buFont typeface="+mj-lt"/>
              <a:buAutoNum type="arabicParenR"/>
            </a:pPr>
            <a:r>
              <a:rPr lang="en-US" u="sng" dirty="0" smtClean="0"/>
              <a:t>Angiotensin II </a:t>
            </a:r>
            <a:r>
              <a:rPr lang="en-US" dirty="0" smtClean="0"/>
              <a:t> stimulates release of aldosterone (from adrenal gland)</a:t>
            </a:r>
          </a:p>
          <a:p>
            <a:pPr marL="914400" lvl="1" indent="-514350"/>
            <a:r>
              <a:rPr lang="en-US" dirty="0" smtClean="0"/>
              <a:t>Also constricts blood vessels</a:t>
            </a:r>
          </a:p>
          <a:p>
            <a:pPr marL="514350" indent="-514350">
              <a:buFont typeface="+mj-lt"/>
              <a:buAutoNum type="arabicParenR"/>
            </a:pPr>
            <a:r>
              <a:rPr lang="en-US" u="sng" dirty="0" smtClean="0"/>
              <a:t>Aldosterone</a:t>
            </a:r>
            <a:r>
              <a:rPr lang="en-US" dirty="0" smtClean="0"/>
              <a:t> stimulates reabsorption of sodium </a:t>
            </a:r>
            <a:endParaRPr lang="en-US" dirty="0"/>
          </a:p>
          <a:p>
            <a:pPr marL="914400" lvl="1" indent="-514350"/>
            <a:r>
              <a:rPr lang="en-US" dirty="0" smtClean="0"/>
              <a:t>Highly selective for sodium, little water diffusion</a:t>
            </a:r>
          </a:p>
          <a:p>
            <a:pPr marL="914400" lvl="1" indent="-514350"/>
            <a:r>
              <a:rPr lang="en-US" dirty="0" smtClean="0"/>
              <a:t>ADH stimulates majority of water reabsorption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Blood pressure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Potassium Balance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5" y="193238"/>
            <a:ext cx="8798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Electrolyte (</a:t>
            </a:r>
            <a:r>
              <a:rPr lang="en-US" dirty="0" smtClean="0"/>
              <a:t>Na and K) </a:t>
            </a:r>
            <a:r>
              <a:rPr lang="en-US" dirty="0"/>
              <a:t>Balance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73" y="2400003"/>
            <a:ext cx="3750165" cy="3371752"/>
          </a:xfrm>
        </p:spPr>
        <p:txBody>
          <a:bodyPr>
            <a:normAutofit/>
          </a:bodyPr>
          <a:lstStyle/>
          <a:p>
            <a:r>
              <a:rPr lang="en-US" dirty="0" smtClean="0"/>
              <a:t>Na</a:t>
            </a:r>
            <a:r>
              <a:rPr lang="en-US" baseline="30000" dirty="0" smtClean="0"/>
              <a:t>+</a:t>
            </a:r>
            <a:r>
              <a:rPr lang="en-US" dirty="0" smtClean="0"/>
              <a:t> concentrations </a:t>
            </a:r>
          </a:p>
          <a:p>
            <a:pPr marL="0" indent="0">
              <a:buNone/>
            </a:pPr>
            <a:r>
              <a:rPr lang="en-US" dirty="0" smtClean="0"/>
              <a:t>high extracellularly</a:t>
            </a:r>
          </a:p>
          <a:p>
            <a:r>
              <a:rPr lang="en-US" dirty="0" smtClean="0"/>
              <a:t>K</a:t>
            </a:r>
            <a:r>
              <a:rPr lang="en-US" baseline="30000" dirty="0" smtClean="0"/>
              <a:t>+</a:t>
            </a:r>
            <a:r>
              <a:rPr lang="en-US" dirty="0" smtClean="0"/>
              <a:t> concentrations </a:t>
            </a:r>
          </a:p>
          <a:p>
            <a:pPr marL="0" indent="0">
              <a:buNone/>
            </a:pPr>
            <a:r>
              <a:rPr lang="en-US" dirty="0" smtClean="0"/>
              <a:t>high intracellularly</a:t>
            </a:r>
            <a:endParaRPr lang="en-US" dirty="0"/>
          </a:p>
        </p:txBody>
      </p:sp>
      <p:pic>
        <p:nvPicPr>
          <p:cNvPr id="4" name="Picture 3" descr="Untitled-p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/>
          <a:stretch/>
        </p:blipFill>
        <p:spPr>
          <a:xfrm>
            <a:off x="4528111" y="1799879"/>
            <a:ext cx="46121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Electrolyte </a:t>
            </a:r>
            <a:r>
              <a:rPr lang="en-US" dirty="0" smtClean="0"/>
              <a:t>(K</a:t>
            </a:r>
            <a:r>
              <a:rPr lang="en-US" baseline="30000" dirty="0" smtClean="0"/>
              <a:t>+</a:t>
            </a:r>
            <a:r>
              <a:rPr lang="en-US" dirty="0" smtClean="0"/>
              <a:t>) </a:t>
            </a:r>
            <a:r>
              <a:rPr lang="en-US" dirty="0"/>
              <a:t>Balance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349931" cy="555824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High Intracellularly, so naturally elevated in many foods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smtClean="0"/>
              <a:t>We excrete 90% of potassium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Mostly excreted in co-ordinate with sodium retention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How would a high potassium diet affect sodium retention?</a:t>
            </a:r>
            <a:endParaRPr lang="en-US" sz="36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102"/>
          <a:stretch/>
        </p:blipFill>
        <p:spPr>
          <a:xfrm>
            <a:off x="5068389" y="1157236"/>
            <a:ext cx="3237412" cy="50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primary physiological response to hypernatremia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Increased water retention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Decreased salt retention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Decreased vasoconstriction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Increased thirst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 Imbalances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51" y="274638"/>
            <a:ext cx="90137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Impairments in Electrolyte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6791"/>
          </a:xfrm>
        </p:spPr>
        <p:txBody>
          <a:bodyPr>
            <a:normAutofit/>
          </a:bodyPr>
          <a:lstStyle/>
          <a:p>
            <a:r>
              <a:rPr lang="en-US" dirty="0" smtClean="0"/>
              <a:t>Nerve conduction and muscle contraction </a:t>
            </a:r>
            <a:endParaRPr lang="en-US" dirty="0"/>
          </a:p>
          <a:p>
            <a:pPr lvl="1"/>
            <a:r>
              <a:rPr lang="en-US" dirty="0" smtClean="0"/>
              <a:t>Stimuli </a:t>
            </a:r>
            <a:r>
              <a:rPr lang="en-US" dirty="0"/>
              <a:t>(taste, touch) changes cell membrane’s </a:t>
            </a:r>
            <a:r>
              <a:rPr lang="en-US" dirty="0" smtClean="0"/>
              <a:t>permeability</a:t>
            </a:r>
          </a:p>
          <a:p>
            <a:pPr lvl="2"/>
            <a:r>
              <a:rPr lang="en-US" dirty="0"/>
              <a:t>Allows sodium ions to enter </a:t>
            </a:r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Change in electrical charge across cell membranes</a:t>
            </a:r>
          </a:p>
          <a:p>
            <a:pPr lvl="2"/>
            <a:r>
              <a:rPr lang="en-US" dirty="0" smtClean="0"/>
              <a:t>Electrical current generated </a:t>
            </a:r>
          </a:p>
          <a:p>
            <a:pPr lvl="1"/>
            <a:r>
              <a:rPr lang="en-US" dirty="0" smtClean="0"/>
              <a:t>Nerve impulse or muscle contraction passes and Na/K-ATPase pump returns cellular charge to original state</a:t>
            </a:r>
          </a:p>
        </p:txBody>
      </p:sp>
    </p:spTree>
    <p:extLst>
      <p:ext uri="{BB962C8B-B14F-4D97-AF65-F5344CB8AC3E}">
        <p14:creationId xmlns:p14="http://schemas.microsoft.com/office/powerpoint/2010/main" val="17467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Electrolyte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7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Deficiencies due to:</a:t>
            </a:r>
          </a:p>
          <a:p>
            <a:pPr lvl="1"/>
            <a:r>
              <a:rPr lang="en-US" dirty="0" smtClean="0"/>
              <a:t>Heavy, persistent sweating</a:t>
            </a:r>
          </a:p>
          <a:p>
            <a:pPr lvl="1"/>
            <a:r>
              <a:rPr lang="en-US" dirty="0" smtClean="0"/>
              <a:t>Chronic diarrhea, vomiting</a:t>
            </a:r>
          </a:p>
          <a:p>
            <a:pPr lvl="1"/>
            <a:r>
              <a:rPr lang="en-US" dirty="0" smtClean="0"/>
              <a:t>Kidney disorders</a:t>
            </a:r>
          </a:p>
          <a:p>
            <a:r>
              <a:rPr lang="en-US" dirty="0" smtClean="0"/>
              <a:t>Toxicity</a:t>
            </a:r>
          </a:p>
          <a:p>
            <a:pPr lvl="1"/>
            <a:r>
              <a:rPr lang="en-US" dirty="0" smtClean="0"/>
              <a:t>Excreted via urine in healthy individuals, balanced by water intake</a:t>
            </a:r>
          </a:p>
          <a:p>
            <a:pPr lvl="1"/>
            <a:r>
              <a:rPr lang="en-US" dirty="0" smtClean="0"/>
              <a:t>“Salt-sensitive” individuals – unable to balance sodium = hypertension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Salt Intake and Hypertension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72891" cy="2749731"/>
          </a:xfrm>
        </p:spPr>
        <p:txBody>
          <a:bodyPr>
            <a:normAutofit/>
          </a:bodyPr>
          <a:lstStyle/>
          <a:p>
            <a:r>
              <a:rPr lang="en-US" dirty="0" smtClean="0"/>
              <a:t>Variations of salt (</a:t>
            </a:r>
            <a:r>
              <a:rPr lang="en-US" dirty="0" err="1" smtClean="0"/>
              <a:t>NaCl</a:t>
            </a:r>
            <a:r>
              <a:rPr lang="en-US" dirty="0" smtClean="0"/>
              <a:t>) intake across populations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95" y="1809524"/>
            <a:ext cx="2972932" cy="4075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" y="2930442"/>
            <a:ext cx="3974763" cy="3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and </a:t>
            </a:r>
            <a:r>
              <a:rPr lang="en-US" dirty="0" err="1" smtClean="0"/>
              <a:t>Cl</a:t>
            </a:r>
            <a:r>
              <a:rPr lang="en-US" dirty="0" smtClean="0"/>
              <a:t>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Sodium intake is accompanied by chloride intake</a:t>
            </a:r>
          </a:p>
          <a:p>
            <a:pPr lvl="1"/>
            <a:r>
              <a:rPr lang="en-US" dirty="0" smtClean="0"/>
              <a:t>Sodium: &lt;2400 mg/day</a:t>
            </a:r>
          </a:p>
          <a:p>
            <a:pPr lvl="1"/>
            <a:r>
              <a:rPr lang="en-US" dirty="0" smtClean="0"/>
              <a:t>Chloride: 2300 mg/day</a:t>
            </a:r>
          </a:p>
          <a:p>
            <a:pPr lvl="1"/>
            <a:r>
              <a:rPr lang="en-US" dirty="0" smtClean="0"/>
              <a:t>Equivalent to 3.8 g salt/day</a:t>
            </a:r>
          </a:p>
          <a:p>
            <a:pPr lvl="1"/>
            <a:r>
              <a:rPr lang="en-US" u="sng" dirty="0" smtClean="0"/>
              <a:t>Upper limit set at 6 g salt/day </a:t>
            </a:r>
            <a:r>
              <a:rPr lang="en-US" dirty="0" smtClean="0"/>
              <a:t>– based on adverse affects of blood pressure</a:t>
            </a:r>
          </a:p>
          <a:p>
            <a:pPr lvl="1"/>
            <a:r>
              <a:rPr lang="en-US" dirty="0" smtClean="0"/>
              <a:t>Individuals with hypertension (high blood pressure): &lt;1500 mg sodium/day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very low salt intake?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7" y="1339261"/>
            <a:ext cx="685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Potassium</a:t>
            </a:r>
          </a:p>
          <a:p>
            <a:pPr lvl="1"/>
            <a:r>
              <a:rPr lang="en-US" dirty="0" smtClean="0"/>
              <a:t>Adequate intake: 4700 mg/day</a:t>
            </a:r>
          </a:p>
          <a:p>
            <a:pPr lvl="2"/>
            <a:r>
              <a:rPr lang="en-US" dirty="0" smtClean="0"/>
              <a:t>Level indicated to help reduce adverse effects of sodium on blood pressure</a:t>
            </a:r>
          </a:p>
          <a:p>
            <a:pPr lvl="1"/>
            <a:r>
              <a:rPr lang="en-US" dirty="0" smtClean="0"/>
              <a:t>No upper limit set for individuals with normal functioning kidneys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groups think about what happens when you overhydrate with water</a:t>
            </a:r>
          </a:p>
          <a:p>
            <a:pPr lvl="1"/>
            <a:r>
              <a:rPr lang="en-US" dirty="0" smtClean="0"/>
              <a:t>What happens to ADH</a:t>
            </a:r>
          </a:p>
          <a:p>
            <a:pPr lvl="2"/>
            <a:r>
              <a:rPr lang="en-US" dirty="0" smtClean="0"/>
              <a:t>water transport</a:t>
            </a:r>
          </a:p>
          <a:p>
            <a:pPr lvl="1"/>
            <a:r>
              <a:rPr lang="en-US" dirty="0" smtClean="0"/>
              <a:t>What happens to Renin, Angiotensin and Aldosterone</a:t>
            </a:r>
          </a:p>
          <a:p>
            <a:pPr lvl="2"/>
            <a:r>
              <a:rPr lang="en-US" dirty="0" smtClean="0"/>
              <a:t>Salt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13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Water has many important roles in our body</a:t>
            </a:r>
          </a:p>
          <a:p>
            <a:pPr lvl="1"/>
            <a:r>
              <a:rPr lang="en-US" dirty="0" smtClean="0"/>
              <a:t>Solvent – helps maintain electrolyte concentrations intra- and extracellularly</a:t>
            </a:r>
          </a:p>
          <a:p>
            <a:r>
              <a:rPr lang="en-US" dirty="0" smtClean="0"/>
              <a:t>ADH is a key hormone in regulating water balance</a:t>
            </a:r>
          </a:p>
          <a:p>
            <a:r>
              <a:rPr lang="en-US" dirty="0" smtClean="0"/>
              <a:t>RAAS helps maintain Na (and water) balance</a:t>
            </a:r>
          </a:p>
          <a:p>
            <a:pPr lvl="1"/>
            <a:r>
              <a:rPr lang="en-US" dirty="0" smtClean="0"/>
              <a:t>Involves kidney, enzymes, hormones, and brain</a:t>
            </a:r>
          </a:p>
          <a:p>
            <a:r>
              <a:rPr lang="en-US" dirty="0" smtClean="0"/>
              <a:t>Main electrolytes in our diet and body are Na, </a:t>
            </a:r>
            <a:r>
              <a:rPr lang="en-US" dirty="0" err="1" smtClean="0"/>
              <a:t>Cl</a:t>
            </a:r>
            <a:r>
              <a:rPr lang="en-US" dirty="0" smtClean="0"/>
              <a:t>, and K</a:t>
            </a:r>
          </a:p>
          <a:p>
            <a:r>
              <a:rPr lang="en-US" dirty="0" smtClean="0"/>
              <a:t>Balance of electrolytes is achieved by kidney reabsorption, hormonal regulation and urine production</a:t>
            </a:r>
          </a:p>
          <a:p>
            <a:r>
              <a:rPr lang="en-US" dirty="0" smtClean="0"/>
              <a:t>Water and electrolyte deficiencies and toxicities can occur</a:t>
            </a:r>
          </a:p>
          <a:p>
            <a:pPr lvl="1"/>
            <a:r>
              <a:rPr lang="en-US" dirty="0" smtClean="0"/>
              <a:t>Excessive sweating, illness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Inventory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 the function of water in our body</a:t>
            </a:r>
          </a:p>
          <a:p>
            <a:r>
              <a:rPr lang="en-US" dirty="0" smtClean="0"/>
              <a:t>Recognize the kidney as a key regulator in water distribution and balance</a:t>
            </a:r>
          </a:p>
          <a:p>
            <a:pPr lvl="1"/>
            <a:r>
              <a:rPr lang="en-US" dirty="0" smtClean="0"/>
              <a:t>Understand how water balance is achieved in our body</a:t>
            </a:r>
          </a:p>
          <a:p>
            <a:r>
              <a:rPr lang="en-US" dirty="0" smtClean="0"/>
              <a:t>Identify the three main electrolytes in our diet and body</a:t>
            </a:r>
          </a:p>
          <a:p>
            <a:r>
              <a:rPr lang="en-US" dirty="0" smtClean="0"/>
              <a:t>Understand how electrolytes balance is achieved in our body</a:t>
            </a:r>
          </a:p>
          <a:p>
            <a:r>
              <a:rPr lang="en-US" dirty="0" smtClean="0"/>
              <a:t>Recognize causes and physiological consequences of water and electrolyte imbalance</a:t>
            </a:r>
          </a:p>
          <a:p>
            <a:r>
              <a:rPr lang="en-US" dirty="0" smtClean="0"/>
              <a:t>Describe recommended intakes for balance water and electrolyte levels in our body</a:t>
            </a:r>
          </a:p>
        </p:txBody>
      </p:sp>
    </p:spTree>
    <p:extLst>
      <p:ext uri="{BB962C8B-B14F-4D97-AF65-F5344CB8AC3E}">
        <p14:creationId xmlns:p14="http://schemas.microsoft.com/office/powerpoint/2010/main" val="42726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Water accounts for about 60% total body weight (about 42 L)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compartments:</a:t>
            </a:r>
          </a:p>
          <a:p>
            <a:pPr lvl="1"/>
            <a:r>
              <a:rPr lang="en-US" dirty="0"/>
              <a:t>Intracellular – 28 </a:t>
            </a:r>
            <a:r>
              <a:rPr lang="en-US" dirty="0" smtClean="0"/>
              <a:t>L</a:t>
            </a:r>
          </a:p>
          <a:p>
            <a:pPr lvl="2"/>
            <a:r>
              <a:rPr lang="en-US" dirty="0" smtClean="0"/>
              <a:t>Muscle -75% water</a:t>
            </a:r>
          </a:p>
          <a:p>
            <a:pPr lvl="2"/>
            <a:r>
              <a:rPr lang="en-US" dirty="0" smtClean="0"/>
              <a:t>Adipose -10% water</a:t>
            </a:r>
            <a:endParaRPr lang="en-US" dirty="0"/>
          </a:p>
          <a:p>
            <a:pPr lvl="1"/>
            <a:r>
              <a:rPr lang="en-US" dirty="0"/>
              <a:t>Extracellular – 14 L</a:t>
            </a:r>
          </a:p>
          <a:p>
            <a:pPr lvl="2"/>
            <a:r>
              <a:rPr lang="en-US" dirty="0"/>
              <a:t>Interstitial </a:t>
            </a:r>
            <a:r>
              <a:rPr lang="en-US" dirty="0" smtClean="0"/>
              <a:t>fluid plasma, saliva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Passage </a:t>
            </a:r>
            <a:r>
              <a:rPr lang="en-US" dirty="0"/>
              <a:t>way for many nutrients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lood is 90% water</a:t>
            </a:r>
          </a:p>
          <a:p>
            <a:pPr lvl="1"/>
            <a:r>
              <a:rPr lang="en-US" dirty="0" smtClean="0"/>
              <a:t>Urine – rids wastes, excess water/nutrients</a:t>
            </a:r>
          </a:p>
          <a:p>
            <a:r>
              <a:rPr lang="en-US" dirty="0" smtClean="0"/>
              <a:t>Provides protection</a:t>
            </a:r>
          </a:p>
          <a:p>
            <a:r>
              <a:rPr lang="en-US" dirty="0"/>
              <a:t>Metabolic reactions </a:t>
            </a:r>
          </a:p>
          <a:p>
            <a:pPr lvl="1"/>
            <a:r>
              <a:rPr lang="en-US" dirty="0"/>
              <a:t>Hydrolysis – addition of water</a:t>
            </a:r>
          </a:p>
          <a:p>
            <a:pPr lvl="1"/>
            <a:r>
              <a:rPr lang="en-US" dirty="0"/>
              <a:t>Condensation – loss of </a:t>
            </a:r>
            <a:r>
              <a:rPr lang="en-US" dirty="0" smtClean="0"/>
              <a:t>water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Regulation of body temperature - water holds heat</a:t>
            </a:r>
          </a:p>
          <a:p>
            <a:pPr lvl="1"/>
            <a:r>
              <a:rPr lang="en-US" dirty="0"/>
              <a:t>Sweat in heated conditions</a:t>
            </a:r>
          </a:p>
          <a:p>
            <a:pPr lvl="1"/>
            <a:r>
              <a:rPr lang="en-US" dirty="0"/>
              <a:t>Constrict blood vessels in colder conditions</a:t>
            </a:r>
          </a:p>
          <a:p>
            <a:r>
              <a:rPr lang="en-US" dirty="0"/>
              <a:t>pH balance – substances dissolved in water can influence acid-base levels</a:t>
            </a:r>
          </a:p>
          <a:p>
            <a:r>
              <a:rPr lang="en-US" dirty="0"/>
              <a:t>Solvent – medium in which substances </a:t>
            </a:r>
            <a:r>
              <a:rPr lang="en-US" dirty="0" smtClean="0"/>
              <a:t>dissolve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92" y="149741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Osmosis</a:t>
            </a:r>
          </a:p>
          <a:p>
            <a:pPr lvl="1"/>
            <a:r>
              <a:rPr lang="en-US" dirty="0" smtClean="0"/>
              <a:t>Water moves from low solute concentration to high solute concentrations via </a:t>
            </a:r>
            <a:r>
              <a:rPr lang="en-US" dirty="0"/>
              <a:t>permeable </a:t>
            </a:r>
            <a:r>
              <a:rPr lang="en-US" dirty="0" smtClean="0"/>
              <a:t>membranes</a:t>
            </a:r>
          </a:p>
          <a:p>
            <a:pPr lvl="2"/>
            <a:r>
              <a:rPr lang="en-US" dirty="0"/>
              <a:t>Membranes are not normally permeable to </a:t>
            </a:r>
            <a:r>
              <a:rPr lang="en-US" dirty="0" smtClean="0"/>
              <a:t>water</a:t>
            </a:r>
            <a:endParaRPr lang="en-US" u="sng" dirty="0" smtClean="0"/>
          </a:p>
          <a:p>
            <a:pPr lvl="1"/>
            <a:r>
              <a:rPr lang="en-US" dirty="0" smtClean="0"/>
              <a:t>Creation of water and solute equilibrium across intra- and extracellular spaces </a:t>
            </a:r>
          </a:p>
        </p:txBody>
      </p:sp>
    </p:spTree>
    <p:extLst>
      <p:ext uri="{BB962C8B-B14F-4D97-AF65-F5344CB8AC3E}">
        <p14:creationId xmlns:p14="http://schemas.microsoft.com/office/powerpoint/2010/main" val="5448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Osmosis Happens Prior to Ion Transport</a:t>
            </a:r>
            <a:endParaRPr lang="en-US" sz="3600" dirty="0"/>
          </a:p>
        </p:txBody>
      </p:sp>
      <p:pic>
        <p:nvPicPr>
          <p:cNvPr id="5" name="Picture 4" descr="osmos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6" b="4689"/>
          <a:stretch/>
        </p:blipFill>
        <p:spPr>
          <a:xfrm>
            <a:off x="592744" y="2035014"/>
            <a:ext cx="7940445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8836" y="5902088"/>
            <a:ext cx="17421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HIGHER WATER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8175" y="5722485"/>
            <a:ext cx="17421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LOWER WATER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1390" y="5306701"/>
            <a:ext cx="174210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SOLUTE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450854"/>
            <a:ext cx="138391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LESS SOLUTE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14163" y="3793268"/>
            <a:ext cx="993161" cy="3744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0938" y="6361763"/>
            <a:ext cx="271142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PERMEABLE MEMBRANE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312590" y="5820186"/>
            <a:ext cx="389467" cy="5408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1965" y="4414627"/>
            <a:ext cx="993161" cy="3744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7972" y="6130882"/>
            <a:ext cx="271142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SOLUTE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1757</Words>
  <Application>Microsoft Macintosh PowerPoint</Application>
  <PresentationFormat>On-screen Show (4:3)</PresentationFormat>
  <Paragraphs>278</Paragraphs>
  <Slides>38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Calibri</vt:lpstr>
      <vt:lpstr>Arial</vt:lpstr>
      <vt:lpstr>Office Theme</vt:lpstr>
      <vt:lpstr>Water and Electrolyte Balance</vt:lpstr>
      <vt:lpstr>Quiz Question #1</vt:lpstr>
      <vt:lpstr>Quiz Question #2</vt:lpstr>
      <vt:lpstr>Concept Inventory Revisited</vt:lpstr>
      <vt:lpstr>Objectives</vt:lpstr>
      <vt:lpstr>Water Distribution</vt:lpstr>
      <vt:lpstr>Water Purposes</vt:lpstr>
      <vt:lpstr>Water Transport</vt:lpstr>
      <vt:lpstr>Osmosis Happens Prior to Ion Transport</vt:lpstr>
      <vt:lpstr>Water Balance Regulation</vt:lpstr>
      <vt:lpstr>Volume, Osmolality and Vasopressin</vt:lpstr>
      <vt:lpstr>Vasopressin Regulates Aquaporin Trafficking</vt:lpstr>
      <vt:lpstr>Effects of Vasopressin on the Kidney</vt:lpstr>
      <vt:lpstr>Whats another channel that is translocated in response to a hormone like this?</vt:lpstr>
      <vt:lpstr>What would the role of osmosis be in water retention?</vt:lpstr>
      <vt:lpstr>Dehydration</vt:lpstr>
      <vt:lpstr>In dehydration how would ADH be affected?</vt:lpstr>
      <vt:lpstr>Water Imbalance</vt:lpstr>
      <vt:lpstr>Water Recommendations</vt:lpstr>
      <vt:lpstr>Electrolytes</vt:lpstr>
      <vt:lpstr>Electrolytes</vt:lpstr>
      <vt:lpstr>Sodium Balance Regulation</vt:lpstr>
      <vt:lpstr>Aldosterone Activates Salt Re-Uptake</vt:lpstr>
      <vt:lpstr>Aldosterone is Regulated by the Renin-Angiotensin System</vt:lpstr>
      <vt:lpstr>The Renin/Angiotensin System</vt:lpstr>
      <vt:lpstr>Renin/Angiotensin System</vt:lpstr>
      <vt:lpstr>Potassium Balance</vt:lpstr>
      <vt:lpstr>Electrolyte (Na and K) Balance Regulation</vt:lpstr>
      <vt:lpstr>Electrolyte (K+) Balance Regulation</vt:lpstr>
      <vt:lpstr>Electrolyte Imbalances</vt:lpstr>
      <vt:lpstr>Impairments in Electrolyte Balance</vt:lpstr>
      <vt:lpstr>Electrolyte Imbalance</vt:lpstr>
      <vt:lpstr>Salt Intake and Hypertension</vt:lpstr>
      <vt:lpstr>Na and Cl Recommendations</vt:lpstr>
      <vt:lpstr>What happens at very low salt intake?</vt:lpstr>
      <vt:lpstr>K Recommendations</vt:lpstr>
      <vt:lpstr>Summary Exercise</vt:lpstr>
      <vt:lpstr>Summary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Electrolyte Balance</dc:title>
  <dc:creator>Olivia Tretter</dc:creator>
  <cp:lastModifiedBy>Dave Bridges</cp:lastModifiedBy>
  <cp:revision>93</cp:revision>
  <cp:lastPrinted>2014-11-30T18:05:12Z</cp:lastPrinted>
  <dcterms:created xsi:type="dcterms:W3CDTF">2014-11-10T17:02:39Z</dcterms:created>
  <dcterms:modified xsi:type="dcterms:W3CDTF">2016-12-05T16:43:30Z</dcterms:modified>
</cp:coreProperties>
</file>