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89" r:id="rId5"/>
    <p:sldId id="259" r:id="rId6"/>
    <p:sldId id="260" r:id="rId7"/>
    <p:sldId id="291" r:id="rId8"/>
    <p:sldId id="286" r:id="rId9"/>
    <p:sldId id="292" r:id="rId10"/>
    <p:sldId id="279" r:id="rId11"/>
    <p:sldId id="287" r:id="rId12"/>
    <p:sldId id="261" r:id="rId13"/>
    <p:sldId id="262" r:id="rId14"/>
    <p:sldId id="281" r:id="rId15"/>
    <p:sldId id="263" r:id="rId16"/>
    <p:sldId id="264" r:id="rId17"/>
    <p:sldId id="282" r:id="rId18"/>
    <p:sldId id="265" r:id="rId19"/>
    <p:sldId id="266" r:id="rId20"/>
    <p:sldId id="267" r:id="rId21"/>
    <p:sldId id="268" r:id="rId22"/>
    <p:sldId id="269" r:id="rId23"/>
    <p:sldId id="284" r:id="rId24"/>
    <p:sldId id="272" r:id="rId25"/>
    <p:sldId id="270" r:id="rId26"/>
    <p:sldId id="276" r:id="rId27"/>
    <p:sldId id="277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59" autoAdjust="0"/>
  </p:normalViewPr>
  <p:slideViewPr>
    <p:cSldViewPr snapToGrid="0" snapToObjects="1">
      <p:cViewPr varScale="1">
        <p:scale>
          <a:sx n="68" d="100"/>
          <a:sy n="68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6313C-74B5-D84C-ABF4-0B660772576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BFCE-CABB-9748-BAAA-FA9355A12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38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8255-FCB7-AE4E-9FB5-248C8B395F50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5F652-6F17-3A4D-B8D3-6FAACBC8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7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1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6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6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1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7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6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6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6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6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7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7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61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6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1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1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9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9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6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2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3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2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1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3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017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76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7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76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76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813CC-B0D8-1D45-8305-DCCD3AB03D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00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813CC-B0D8-1D45-8305-DCCD3AB03D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0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31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0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57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54B1D-6F0E-1F40-8442-793EA0180D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5F652-6F17-3A4D-B8D3-6FAACBC866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1A70-0274-6342-9A46-9618E343BDF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92FA-01D0-334A-B3D9-8FCF6171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oregonstate.edu/dept/biochem/hhmi/hhmiclasses/biochem/figsch18/fig18p7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Lipids</a:t>
            </a:r>
            <a:br>
              <a:rPr lang="en-US" dirty="0" smtClean="0"/>
            </a:br>
            <a:r>
              <a:rPr lang="en-US" dirty="0" smtClean="0"/>
              <a:t>Structure and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en-US" dirty="0">
                <a:solidFill>
                  <a:srgbClr val="FF0000"/>
                </a:solidFill>
              </a:rPr>
              <a:t>Structure and Properties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2)Digestion, Absorption, and Transportation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3) Metabolism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5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314820"/>
            <a:ext cx="8737600" cy="5543180"/>
          </a:xfrm>
        </p:spPr>
        <p:txBody>
          <a:bodyPr>
            <a:normAutofit/>
          </a:bodyPr>
          <a:lstStyle/>
          <a:p>
            <a:r>
              <a:rPr lang="en-US" i="1" dirty="0" smtClean="0"/>
              <a:t>Trans Fatty Acids</a:t>
            </a:r>
          </a:p>
          <a:p>
            <a:pPr lvl="1"/>
            <a:r>
              <a:rPr lang="en-US" i="1" dirty="0" smtClean="0"/>
              <a:t>Some natural sources: </a:t>
            </a:r>
            <a:r>
              <a:rPr lang="en-US" dirty="0" smtClean="0"/>
              <a:t>beef, lamb, pork, milk</a:t>
            </a:r>
          </a:p>
          <a:p>
            <a:pPr lvl="1"/>
            <a:r>
              <a:rPr lang="en-US" dirty="0" smtClean="0"/>
              <a:t>Fatty acids undergo hydrogenation</a:t>
            </a:r>
          </a:p>
          <a:p>
            <a:pPr lvl="2"/>
            <a:r>
              <a:rPr lang="en-US" dirty="0" smtClean="0"/>
              <a:t>Term = </a:t>
            </a:r>
            <a:r>
              <a:rPr lang="en-US" u="sng" dirty="0" smtClean="0"/>
              <a:t>fully or partially hydrogenated oils</a:t>
            </a:r>
          </a:p>
          <a:p>
            <a:pPr lvl="2"/>
            <a:r>
              <a:rPr lang="en-US" u="sng" dirty="0" smtClean="0"/>
              <a:t>Process: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Hydrogens added to HC chain = becomes more saturated– similar structure of saturated Fas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i="1" dirty="0" err="1" smtClean="0"/>
              <a:t>Cis</a:t>
            </a:r>
            <a:r>
              <a:rPr lang="en-US" dirty="0" smtClean="0"/>
              <a:t> altered to </a:t>
            </a:r>
            <a:r>
              <a:rPr lang="en-US" i="1" dirty="0" smtClean="0"/>
              <a:t>Trans</a:t>
            </a:r>
            <a:r>
              <a:rPr lang="en-US" dirty="0" smtClean="0"/>
              <a:t> form</a:t>
            </a:r>
          </a:p>
          <a:p>
            <a:pPr lvl="2"/>
            <a:r>
              <a:rPr lang="en-US" dirty="0" smtClean="0"/>
              <a:t>Increases melting point and shelf life of food - stability</a:t>
            </a:r>
          </a:p>
          <a:p>
            <a:pPr lvl="2"/>
            <a:r>
              <a:rPr lang="en-US" dirty="0" smtClean="0"/>
              <a:t>Average intake 8.1 g/day (US)</a:t>
            </a:r>
          </a:p>
          <a:p>
            <a:pPr lvl="2"/>
            <a:r>
              <a:rPr lang="en-US" dirty="0" smtClean="0"/>
              <a:t>Implications in disease risk – acts more like a saturated fatty acid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486"/>
            <a:ext cx="8229600" cy="1143000"/>
          </a:xfrm>
        </p:spPr>
        <p:txBody>
          <a:bodyPr/>
          <a:lstStyle/>
          <a:p>
            <a:r>
              <a:rPr lang="en-US" dirty="0" smtClean="0"/>
              <a:t>Fatty Acids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9995" y="6463465"/>
            <a:ext cx="203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AJCN. 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236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32598"/>
            <a:ext cx="8229600" cy="5543180"/>
          </a:xfrm>
        </p:spPr>
        <p:txBody>
          <a:bodyPr>
            <a:normAutofit/>
          </a:bodyPr>
          <a:lstStyle/>
          <a:p>
            <a:r>
              <a:rPr lang="en-US" i="1" dirty="0" smtClean="0"/>
              <a:t>Trans</a:t>
            </a:r>
            <a:r>
              <a:rPr lang="en-US" dirty="0" smtClean="0"/>
              <a:t> labeling on nutrition labels</a:t>
            </a:r>
          </a:p>
          <a:p>
            <a:pPr lvl="1"/>
            <a:r>
              <a:rPr lang="en-US" dirty="0" smtClean="0"/>
              <a:t>FDA requires Trans</a:t>
            </a:r>
          </a:p>
          <a:p>
            <a:pPr marL="457200" lvl="1" indent="0">
              <a:buNone/>
            </a:pPr>
            <a:r>
              <a:rPr lang="en-US" dirty="0" smtClean="0"/>
              <a:t> labeling in 2006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486"/>
            <a:ext cx="8229600" cy="1143000"/>
          </a:xfrm>
        </p:spPr>
        <p:txBody>
          <a:bodyPr/>
          <a:lstStyle/>
          <a:p>
            <a:r>
              <a:rPr lang="en-US" dirty="0" smtClean="0"/>
              <a:t>Fatty Acids</a:t>
            </a:r>
            <a:endParaRPr lang="en-US" dirty="0"/>
          </a:p>
        </p:txBody>
      </p:sp>
      <p:pic>
        <p:nvPicPr>
          <p:cNvPr id="6" name="Picture 5" descr="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43625"/>
            <a:ext cx="3837204" cy="4750816"/>
          </a:xfrm>
          <a:prstGeom prst="rect">
            <a:avLst/>
          </a:prstGeom>
        </p:spPr>
      </p:pic>
      <p:pic>
        <p:nvPicPr>
          <p:cNvPr id="7" name="Picture 6" descr="fatty_acid_chain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4" r="3733" b="10180"/>
          <a:stretch/>
        </p:blipFill>
        <p:spPr>
          <a:xfrm>
            <a:off x="565803" y="3536437"/>
            <a:ext cx="3555874" cy="2388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9062" y="6463465"/>
            <a:ext cx="203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AJCN. 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60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ole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1463"/>
          <a:stretch/>
        </p:blipFill>
        <p:spPr>
          <a:xfrm>
            <a:off x="1010865" y="5190307"/>
            <a:ext cx="6850965" cy="1658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Acids 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/>
              <a:t>Delta system</a:t>
            </a:r>
          </a:p>
          <a:p>
            <a:pPr marL="0" indent="0">
              <a:buNone/>
            </a:pPr>
            <a:r>
              <a:rPr lang="en-US" sz="2800" u="sng" dirty="0" smtClean="0"/>
              <a:t>How many </a:t>
            </a:r>
            <a:r>
              <a:rPr lang="en-US" sz="2800" dirty="0" smtClean="0"/>
              <a:t>– carbons, double bonds?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Carbon chain length - (18)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Number of double bonds - (2)</a:t>
            </a:r>
          </a:p>
          <a:p>
            <a:pPr marL="0" indent="0">
              <a:buNone/>
            </a:pPr>
            <a:r>
              <a:rPr lang="en-US" sz="2800" u="sng" dirty="0" smtClean="0"/>
              <a:t>Where</a:t>
            </a:r>
            <a:r>
              <a:rPr lang="en-US" sz="2800" dirty="0" smtClean="0"/>
              <a:t> -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n-US" sz="2800" u="sng" dirty="0" smtClean="0"/>
              <a:t>All double bond </a:t>
            </a:r>
            <a:r>
              <a:rPr lang="en-US" sz="2800" dirty="0" smtClean="0"/>
              <a:t>positions from </a:t>
            </a:r>
            <a:r>
              <a:rPr lang="en-US" sz="2800" u="sng" dirty="0" smtClean="0"/>
              <a:t>carboxylic end </a:t>
            </a:r>
          </a:p>
          <a:p>
            <a:pPr marL="0" indent="0">
              <a:buNone/>
            </a:pPr>
            <a:r>
              <a:rPr lang="en-US" sz="2800" dirty="0" smtClean="0"/>
              <a:t>Example: linoleic acid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5090" y="2719713"/>
            <a:ext cx="13665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18:2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2880" y="2741863"/>
            <a:ext cx="5466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Δ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113900" y="2823000"/>
            <a:ext cx="118202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 smtClean="0"/>
              <a:t>9,12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6045090" y="2719713"/>
            <a:ext cx="1816740" cy="606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ole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5"/>
          <a:stretch/>
        </p:blipFill>
        <p:spPr>
          <a:xfrm>
            <a:off x="2485126" y="5109667"/>
            <a:ext cx="6640419" cy="173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470"/>
            <a:ext cx="8229600" cy="1143000"/>
          </a:xfrm>
        </p:spPr>
        <p:txBody>
          <a:bodyPr/>
          <a:lstStyle/>
          <a:p>
            <a:r>
              <a:rPr lang="en-US" dirty="0" smtClean="0"/>
              <a:t>Fatty Acids 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26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 smtClean="0"/>
              <a:t>Omega system</a:t>
            </a:r>
          </a:p>
          <a:p>
            <a:pPr marL="0" indent="0">
              <a:buNone/>
            </a:pPr>
            <a:r>
              <a:rPr lang="en-US" sz="2800" u="sng" dirty="0"/>
              <a:t>How many </a:t>
            </a:r>
            <a:r>
              <a:rPr lang="en-US" sz="2800" dirty="0"/>
              <a:t>– carbons, double bonds?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Carbon chain length - (18)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Number of double bonds – (2)</a:t>
            </a:r>
          </a:p>
          <a:p>
            <a:pPr marL="0" indent="0">
              <a:buNone/>
            </a:pPr>
            <a:r>
              <a:rPr lang="en-US" sz="2800" u="sng" dirty="0" smtClean="0"/>
              <a:t>Where </a:t>
            </a:r>
            <a:r>
              <a:rPr lang="en-US" sz="2800" dirty="0" smtClean="0"/>
              <a:t>-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n-US" sz="2800" u="sng" dirty="0" smtClean="0"/>
              <a:t>First double </a:t>
            </a:r>
            <a:r>
              <a:rPr lang="en-US" sz="2800" dirty="0" smtClean="0"/>
              <a:t>bond position from </a:t>
            </a:r>
            <a:r>
              <a:rPr lang="en-US" sz="2800" u="sng" dirty="0" smtClean="0"/>
              <a:t>methyl end </a:t>
            </a:r>
            <a:r>
              <a:rPr lang="en-US" sz="2800" dirty="0" smtClean="0"/>
              <a:t>(omega carbon)</a:t>
            </a:r>
          </a:p>
          <a:p>
            <a:pPr lvl="1"/>
            <a:r>
              <a:rPr lang="en-US" dirty="0" smtClean="0"/>
              <a:t>Double bonds </a:t>
            </a:r>
            <a:r>
              <a:rPr lang="en-US" u="sng" dirty="0" smtClean="0"/>
              <a:t>always separated by 3 carbons</a:t>
            </a:r>
          </a:p>
          <a:p>
            <a:pPr marL="0" indent="0">
              <a:buNone/>
            </a:pPr>
            <a:r>
              <a:rPr lang="en-US" sz="2800" dirty="0" smtClean="0"/>
              <a:t>Example: linoleic acid (AKA omega-6)</a:t>
            </a:r>
          </a:p>
          <a:p>
            <a:pPr lvl="1"/>
            <a:endParaRPr lang="en-US" sz="3000" baseline="30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45090" y="1948113"/>
            <a:ext cx="13665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18:2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2880" y="1970263"/>
            <a:ext cx="5466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ω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146054" y="1987100"/>
            <a:ext cx="11820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-6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45090" y="1948113"/>
            <a:ext cx="1816740" cy="606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03" r="2997"/>
          <a:stretch/>
        </p:blipFill>
        <p:spPr>
          <a:xfrm>
            <a:off x="221252" y="1801053"/>
            <a:ext cx="8864600" cy="187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300" y="3964970"/>
            <a:ext cx="486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Delta System:</a:t>
            </a:r>
          </a:p>
          <a:p>
            <a:endParaRPr lang="en-US" sz="3200" dirty="0" smtClean="0"/>
          </a:p>
          <a:p>
            <a:r>
              <a:rPr lang="en-US" sz="3200" dirty="0" smtClean="0"/>
              <a:t>Omega System: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21434" y="751694"/>
            <a:ext cx="2126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Carboxylic End (-COOH)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710" y="1121026"/>
            <a:ext cx="286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Methyl End (-CH3)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4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883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Fatty Acids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209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FAs with carbon chains &gt;14 most abundant in dietary sources</a:t>
            </a:r>
          </a:p>
          <a:p>
            <a:endParaRPr lang="en-US" sz="2800" dirty="0"/>
          </a:p>
        </p:txBody>
      </p:sp>
      <p:pic>
        <p:nvPicPr>
          <p:cNvPr id="4" name="Picture 3" descr="Untitled-p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1"/>
          <a:stretch/>
        </p:blipFill>
        <p:spPr>
          <a:xfrm rot="16200000">
            <a:off x="2117513" y="100757"/>
            <a:ext cx="5181600" cy="83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5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Fatty Acids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16" y="1600200"/>
            <a:ext cx="9143999" cy="4709022"/>
          </a:xfrm>
        </p:spPr>
        <p:txBody>
          <a:bodyPr>
            <a:normAutofit/>
          </a:bodyPr>
          <a:lstStyle/>
          <a:p>
            <a:r>
              <a:rPr lang="en-US" dirty="0" smtClean="0"/>
              <a:t>Diets without FAs result in adverse physiological outcome</a:t>
            </a:r>
          </a:p>
          <a:p>
            <a:r>
              <a:rPr lang="en-US" u="sng" dirty="0" smtClean="0"/>
              <a:t>Some unsaturated fatty acids cannot be synthesized in human cells thus </a:t>
            </a:r>
            <a:r>
              <a:rPr lang="en-US" i="1" u="sng" dirty="0" smtClean="0"/>
              <a:t>essential in the diet</a:t>
            </a:r>
          </a:p>
          <a:p>
            <a:pPr lvl="1"/>
            <a:r>
              <a:rPr lang="en-US" dirty="0" smtClean="0"/>
              <a:t>Acquire from plant sources</a:t>
            </a:r>
          </a:p>
          <a:p>
            <a:pPr lvl="2"/>
            <a:r>
              <a:rPr lang="en-US" u="sng" dirty="0" smtClean="0"/>
              <a:t>Linoleic acid </a:t>
            </a:r>
            <a:r>
              <a:rPr lang="en-US" dirty="0" smtClean="0"/>
              <a:t>(18:2 ω-6) (omega-6)</a:t>
            </a:r>
          </a:p>
          <a:p>
            <a:pPr lvl="2"/>
            <a:r>
              <a:rPr lang="en-US" u="sng" dirty="0" smtClean="0"/>
              <a:t>Alpha-</a:t>
            </a:r>
            <a:r>
              <a:rPr lang="en-US" u="sng" dirty="0" err="1" smtClean="0"/>
              <a:t>linolenic</a:t>
            </a:r>
            <a:r>
              <a:rPr lang="en-US" u="sng" dirty="0" smtClean="0"/>
              <a:t> acid </a:t>
            </a:r>
            <a:r>
              <a:rPr lang="en-US" dirty="0" smtClean="0"/>
              <a:t>(18:3 ω-3) (omega-3)</a:t>
            </a:r>
          </a:p>
          <a:p>
            <a:pPr lvl="1"/>
            <a:r>
              <a:rPr lang="en-US" dirty="0" smtClean="0"/>
              <a:t>Acquire from fish oils</a:t>
            </a:r>
          </a:p>
          <a:p>
            <a:pPr lvl="2"/>
            <a:r>
              <a:rPr lang="en-US" dirty="0" smtClean="0"/>
              <a:t>EPA and DHA (considered to be omega-3 FA)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9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04"/>
            <a:ext cx="8229600" cy="1143000"/>
          </a:xfrm>
        </p:spPr>
        <p:txBody>
          <a:bodyPr/>
          <a:lstStyle/>
          <a:p>
            <a:r>
              <a:rPr lang="en-US" dirty="0" smtClean="0"/>
              <a:t>Essential Fatty Acids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03"/>
            <a:ext cx="8229600" cy="4709022"/>
          </a:xfrm>
        </p:spPr>
        <p:txBody>
          <a:bodyPr/>
          <a:lstStyle/>
          <a:p>
            <a:r>
              <a:rPr lang="en-US" dirty="0" smtClean="0"/>
              <a:t>Acquire omega-3 and -6 from plant and fish sources</a:t>
            </a:r>
          </a:p>
          <a:p>
            <a:r>
              <a:rPr lang="en-US" dirty="0" smtClean="0"/>
              <a:t>Humans </a:t>
            </a:r>
            <a:r>
              <a:rPr lang="en-US" u="sng" dirty="0" smtClean="0"/>
              <a:t>lack delta12 and delta15 </a:t>
            </a:r>
            <a:r>
              <a:rPr lang="en-US" u="sng" dirty="0" err="1" smtClean="0"/>
              <a:t>desaturases</a:t>
            </a:r>
            <a:endParaRPr lang="en-US" u="sng" dirty="0" smtClean="0"/>
          </a:p>
          <a:p>
            <a:endParaRPr lang="en-US" u="sng" dirty="0"/>
          </a:p>
        </p:txBody>
      </p:sp>
      <p:pic>
        <p:nvPicPr>
          <p:cNvPr id="4" name="Picture 3" descr="linole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5"/>
          <a:stretch/>
        </p:blipFill>
        <p:spPr>
          <a:xfrm>
            <a:off x="260801" y="3267483"/>
            <a:ext cx="6324600" cy="1648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703" r="2997"/>
          <a:stretch/>
        </p:blipFill>
        <p:spPr>
          <a:xfrm>
            <a:off x="3553701" y="5186999"/>
            <a:ext cx="517501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0442" y="6102984"/>
            <a:ext cx="3476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Alpha-</a:t>
            </a:r>
            <a:r>
              <a:rPr lang="en-US" sz="2000" b="1" dirty="0" err="1" smtClean="0"/>
              <a:t>linolenic</a:t>
            </a:r>
            <a:r>
              <a:rPr lang="en-US" sz="2000" b="1" dirty="0" smtClean="0"/>
              <a:t> acid (Omega-3)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44701" y="4438839"/>
            <a:ext cx="137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(Omega-6)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82505"/>
            <a:ext cx="340871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Humans can not incorporate double bonds beyond </a:t>
            </a:r>
            <a:r>
              <a:rPr lang="en-US" sz="2400" u="sng" dirty="0" smtClean="0"/>
              <a:t>carbon 9 from carboxylic</a:t>
            </a:r>
            <a:r>
              <a:rPr lang="en-US" sz="2400" u="sng" dirty="0"/>
              <a:t> </a:t>
            </a:r>
            <a:r>
              <a:rPr lang="en-US" sz="2400" u="sng" dirty="0" smtClean="0"/>
              <a:t>end (delta end)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32489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Triacylglycerols</a:t>
            </a:r>
            <a:r>
              <a:rPr lang="en-US" dirty="0" smtClean="0"/>
              <a:t> (Triglycerides)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Fat stored in our body is mainly in this form</a:t>
            </a:r>
          </a:p>
          <a:p>
            <a:r>
              <a:rPr lang="en-US" sz="2800" dirty="0" smtClean="0"/>
              <a:t>95% of dietary fat</a:t>
            </a:r>
          </a:p>
          <a:p>
            <a:r>
              <a:rPr lang="en-US" sz="2800" dirty="0" err="1" smtClean="0"/>
              <a:t>Acylglycerol</a:t>
            </a:r>
            <a:endParaRPr lang="en-US" sz="2800" dirty="0"/>
          </a:p>
          <a:p>
            <a:pPr lvl="1"/>
            <a:r>
              <a:rPr lang="en-US" sz="2400" u="sng" dirty="0" smtClean="0"/>
              <a:t>Glycerol </a:t>
            </a:r>
            <a:r>
              <a:rPr lang="en-US" sz="2400" u="sng" dirty="0" err="1" smtClean="0"/>
              <a:t>esterfied</a:t>
            </a:r>
            <a:r>
              <a:rPr lang="en-US" sz="2400" u="sng" dirty="0" smtClean="0"/>
              <a:t> to 3 fatty acids</a:t>
            </a:r>
          </a:p>
          <a:p>
            <a:pPr lvl="1"/>
            <a:r>
              <a:rPr lang="en-US" sz="2400" dirty="0" smtClean="0"/>
              <a:t>FAs can be same or different</a:t>
            </a:r>
            <a:endParaRPr lang="en-US" sz="2400" dirty="0"/>
          </a:p>
        </p:txBody>
      </p:sp>
      <p:pic>
        <p:nvPicPr>
          <p:cNvPr id="4" name="Picture 3" descr="structure-of-triglycerid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64" y="3917665"/>
            <a:ext cx="3091224" cy="2840228"/>
          </a:xfrm>
          <a:prstGeom prst="rect">
            <a:avLst/>
          </a:prstGeom>
        </p:spPr>
      </p:pic>
      <p:pic>
        <p:nvPicPr>
          <p:cNvPr id="5" name="Picture 4" descr="glycerol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3"/>
          <a:stretch/>
        </p:blipFill>
        <p:spPr>
          <a:xfrm>
            <a:off x="5666705" y="2001832"/>
            <a:ext cx="3477295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1427" y="4387908"/>
            <a:ext cx="337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Glycerol backbone– </a:t>
            </a:r>
            <a:r>
              <a:rPr lang="en-US" sz="2800" b="1" dirty="0" err="1" smtClean="0"/>
              <a:t>trihydroxy</a:t>
            </a:r>
            <a:r>
              <a:rPr lang="en-US" sz="2800" b="1" dirty="0" smtClean="0"/>
              <a:t> alcohol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71556" y="2455334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sn-1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7444" y="2979887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s</a:t>
            </a:r>
            <a:r>
              <a:rPr lang="en-US" sz="2000" b="1" dirty="0" smtClean="0">
                <a:solidFill>
                  <a:srgbClr val="3366FF"/>
                </a:solidFill>
              </a:rPr>
              <a:t>n-2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5666" y="3475222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s</a:t>
            </a:r>
            <a:r>
              <a:rPr lang="en-US" sz="2000" b="1" dirty="0" smtClean="0">
                <a:solidFill>
                  <a:srgbClr val="3366FF"/>
                </a:solidFill>
              </a:rPr>
              <a:t>n-3</a:t>
            </a:r>
            <a:endParaRPr lang="en-US" sz="2000" b="1" dirty="0">
              <a:solidFill>
                <a:srgbClr val="3366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4034" y="2029090"/>
            <a:ext cx="3051188" cy="34601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13" y="-1799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Triacylglycerols – esterification </a:t>
            </a:r>
            <a:endParaRPr lang="en-US" sz="4000" dirty="0"/>
          </a:p>
        </p:txBody>
      </p:sp>
      <p:pic>
        <p:nvPicPr>
          <p:cNvPr id="7" name="Picture 6" descr="tg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5" y="1075182"/>
            <a:ext cx="8722598" cy="3895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546" y="4774715"/>
            <a:ext cx="16013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Glycerol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62533" y="4761275"/>
            <a:ext cx="16013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FAs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82075" y="4735387"/>
            <a:ext cx="23870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Triacylglycerol Molecule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665498" y="1172974"/>
            <a:ext cx="1426211" cy="8098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3873" y="764740"/>
            <a:ext cx="23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Ester Bond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4836" y="4977464"/>
            <a:ext cx="2354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O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    ||</a:t>
            </a:r>
          </a:p>
          <a:p>
            <a:r>
              <a:rPr lang="en-US" sz="3200" b="1" dirty="0" smtClean="0"/>
              <a:t>R – O – C - R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69605" y="5931706"/>
            <a:ext cx="24362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Ester bond: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9174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880"/>
            <a:ext cx="8229600" cy="55037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Understand the different roles of lipids in our bodies</a:t>
            </a:r>
          </a:p>
          <a:p>
            <a:r>
              <a:rPr lang="en-US" dirty="0" smtClean="0"/>
              <a:t>Describe the structure and functions of fatty acids</a:t>
            </a:r>
          </a:p>
          <a:p>
            <a:pPr lvl="1"/>
            <a:r>
              <a:rPr lang="en-US" dirty="0" smtClean="0"/>
              <a:t>Understand the nomenclature of fatty acids</a:t>
            </a:r>
          </a:p>
          <a:p>
            <a:pPr lvl="1"/>
            <a:r>
              <a:rPr lang="en-US" dirty="0" smtClean="0"/>
              <a:t>Identify the subclasses of lipids in which fatty acids are constituents of</a:t>
            </a:r>
          </a:p>
          <a:p>
            <a:r>
              <a:rPr lang="en-US" dirty="0" smtClean="0"/>
              <a:t>Describe the structure and functions of </a:t>
            </a:r>
            <a:r>
              <a:rPr lang="en-US" dirty="0" err="1" smtClean="0"/>
              <a:t>triacylglycerols</a:t>
            </a:r>
            <a:r>
              <a:rPr lang="en-US" dirty="0" smtClean="0"/>
              <a:t> (triglycerides)</a:t>
            </a:r>
          </a:p>
          <a:p>
            <a:r>
              <a:rPr lang="en-US" dirty="0" smtClean="0"/>
              <a:t>Describe the structure and functions of cholesterol</a:t>
            </a:r>
          </a:p>
          <a:p>
            <a:r>
              <a:rPr lang="en-US" dirty="0" smtClean="0"/>
              <a:t>Recognize that phospholipids are amphipathic and play an important role as structural components within our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Triacylglycerols</a:t>
            </a:r>
            <a:r>
              <a:rPr lang="en-US" dirty="0" smtClean="0"/>
              <a:t> (Triglycerides)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0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Solid or liquids at room temperatures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u="sng" dirty="0" smtClean="0"/>
              <a:t>dependent upon makeup of FAs</a:t>
            </a:r>
          </a:p>
          <a:p>
            <a:r>
              <a:rPr lang="en-US" dirty="0" smtClean="0"/>
              <a:t>Short-chain and </a:t>
            </a:r>
            <a:r>
              <a:rPr lang="en-US" u="sng" dirty="0" smtClean="0"/>
              <a:t>unsaturated</a:t>
            </a:r>
          </a:p>
          <a:p>
            <a:pPr lvl="1"/>
            <a:r>
              <a:rPr lang="en-US" dirty="0" smtClean="0"/>
              <a:t>Liquid at room temp</a:t>
            </a:r>
          </a:p>
          <a:p>
            <a:r>
              <a:rPr lang="en-US" dirty="0"/>
              <a:t>L</a:t>
            </a:r>
            <a:r>
              <a:rPr lang="en-US" dirty="0" smtClean="0"/>
              <a:t>onger chains and </a:t>
            </a:r>
            <a:r>
              <a:rPr lang="en-US" u="sng" dirty="0" smtClean="0"/>
              <a:t>saturated</a:t>
            </a:r>
          </a:p>
          <a:p>
            <a:pPr lvl="1"/>
            <a:r>
              <a:rPr lang="en-US" dirty="0" smtClean="0"/>
              <a:t>Solid at room temp</a:t>
            </a:r>
          </a:p>
          <a:p>
            <a:r>
              <a:rPr lang="en-US" dirty="0" smtClean="0"/>
              <a:t>FAs from triacylglycerols are energy source in human body</a:t>
            </a:r>
          </a:p>
          <a:p>
            <a:pPr lvl="1"/>
            <a:r>
              <a:rPr lang="en-US" dirty="0" smtClean="0"/>
              <a:t>Free FAs released by </a:t>
            </a:r>
            <a:r>
              <a:rPr lang="en-US" u="sng" dirty="0" smtClean="0"/>
              <a:t>lipases</a:t>
            </a:r>
          </a:p>
        </p:txBody>
      </p:sp>
    </p:spTree>
    <p:extLst>
      <p:ext uri="{BB962C8B-B14F-4D97-AF65-F5344CB8AC3E}">
        <p14:creationId xmlns:p14="http://schemas.microsoft.com/office/powerpoint/2010/main" val="394529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Mono- and </a:t>
            </a:r>
            <a:r>
              <a:rPr lang="en-US" dirty="0" err="1" smtClean="0"/>
              <a:t>diacylglycerols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Acylglycerols</a:t>
            </a:r>
            <a:r>
              <a:rPr lang="en-US" dirty="0" smtClean="0"/>
              <a:t> (glycerol </a:t>
            </a:r>
            <a:r>
              <a:rPr lang="en-US" dirty="0" err="1" smtClean="0"/>
              <a:t>esterfied</a:t>
            </a:r>
            <a:r>
              <a:rPr lang="en-US" dirty="0" smtClean="0"/>
              <a:t> to fatty acids)</a:t>
            </a:r>
          </a:p>
          <a:p>
            <a:pPr lvl="1"/>
            <a:r>
              <a:rPr lang="en-US" dirty="0" err="1" smtClean="0"/>
              <a:t>Monoacylglycerol</a:t>
            </a:r>
            <a:endParaRPr lang="en-US" dirty="0" smtClean="0"/>
          </a:p>
          <a:p>
            <a:pPr lvl="1"/>
            <a:r>
              <a:rPr lang="en-US" dirty="0" err="1" smtClean="0"/>
              <a:t>Diacylglycerol</a:t>
            </a:r>
            <a:endParaRPr lang="en-US" dirty="0" smtClean="0"/>
          </a:p>
          <a:p>
            <a:r>
              <a:rPr lang="en-US" dirty="0" smtClean="0"/>
              <a:t>Small amounts in tissue</a:t>
            </a:r>
          </a:p>
          <a:p>
            <a:pPr lvl="1"/>
            <a:r>
              <a:rPr lang="en-US" dirty="0" smtClean="0"/>
              <a:t>Intermediates in </a:t>
            </a:r>
          </a:p>
          <a:p>
            <a:pPr marL="457200" lvl="1" indent="0">
              <a:buNone/>
            </a:pPr>
            <a:r>
              <a:rPr lang="en-US" dirty="0" smtClean="0"/>
              <a:t>digestive and metabolic</a:t>
            </a:r>
          </a:p>
          <a:p>
            <a:pPr marL="457200" lvl="1" indent="0">
              <a:buNone/>
            </a:pPr>
            <a:r>
              <a:rPr lang="en-US" dirty="0" smtClean="0"/>
              <a:t> pathways</a:t>
            </a:r>
          </a:p>
        </p:txBody>
      </p:sp>
      <p:pic>
        <p:nvPicPr>
          <p:cNvPr id="4" name="Picture 3" descr="tgc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4" b="5674"/>
          <a:stretch/>
        </p:blipFill>
        <p:spPr>
          <a:xfrm>
            <a:off x="4934121" y="2912342"/>
            <a:ext cx="4009461" cy="3674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24661" y="5371301"/>
            <a:ext cx="3019339" cy="13494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2843" y="5860804"/>
            <a:ext cx="17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Diacylglycerol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4" y="5793072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80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48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9"/>
          <a:stretch/>
        </p:blipFill>
        <p:spPr>
          <a:xfrm>
            <a:off x="5667353" y="699000"/>
            <a:ext cx="3142345" cy="2788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67" y="1143000"/>
            <a:ext cx="8229600" cy="5054165"/>
          </a:xfrm>
        </p:spPr>
        <p:txBody>
          <a:bodyPr>
            <a:normAutofit/>
          </a:bodyPr>
          <a:lstStyle/>
          <a:p>
            <a:r>
              <a:rPr lang="en-US" dirty="0" smtClean="0"/>
              <a:t>Four-ring core</a:t>
            </a:r>
            <a:r>
              <a:rPr lang="en-US" dirty="0"/>
              <a:t> </a:t>
            </a:r>
            <a:r>
              <a:rPr lang="en-US" dirty="0" smtClean="0"/>
              <a:t>- steroid nucleus</a:t>
            </a:r>
          </a:p>
          <a:p>
            <a:r>
              <a:rPr lang="en-US" dirty="0" smtClean="0"/>
              <a:t>Most abundant – </a:t>
            </a:r>
            <a:r>
              <a:rPr lang="en-US" u="sng" dirty="0" smtClean="0"/>
              <a:t>cholesterol</a:t>
            </a:r>
          </a:p>
          <a:p>
            <a:pPr lvl="1"/>
            <a:r>
              <a:rPr lang="en-US" dirty="0" smtClean="0"/>
              <a:t>Animal origin</a:t>
            </a:r>
          </a:p>
          <a:p>
            <a:pPr lvl="1"/>
            <a:r>
              <a:rPr lang="en-US" dirty="0" smtClean="0"/>
              <a:t>Meat, egg yolk, dairy</a:t>
            </a:r>
          </a:p>
          <a:p>
            <a:pPr lvl="2"/>
            <a:r>
              <a:rPr lang="en-US" dirty="0" smtClean="0"/>
              <a:t>Majority of food sources contain </a:t>
            </a:r>
            <a:r>
              <a:rPr lang="en-US" u="sng" dirty="0" smtClean="0"/>
              <a:t>cholesterol esters </a:t>
            </a:r>
            <a:r>
              <a:rPr lang="en-US" dirty="0" smtClean="0"/>
              <a:t>(</a:t>
            </a:r>
            <a:r>
              <a:rPr lang="en-US" u="sng" dirty="0" smtClean="0"/>
              <a:t>cholesterol </a:t>
            </a:r>
            <a:r>
              <a:rPr lang="en-US" u="sng" dirty="0" err="1" smtClean="0"/>
              <a:t>esterfied</a:t>
            </a:r>
            <a:r>
              <a:rPr lang="en-US" u="sng" dirty="0" smtClean="0"/>
              <a:t> to FA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Biosynthesis =</a:t>
            </a:r>
          </a:p>
          <a:p>
            <a:pPr marL="457200" lvl="1" indent="0">
              <a:buNone/>
            </a:pPr>
            <a:r>
              <a:rPr lang="en-US" dirty="0" smtClean="0"/>
              <a:t>NOT essential</a:t>
            </a:r>
          </a:p>
        </p:txBody>
      </p:sp>
      <p:pic>
        <p:nvPicPr>
          <p:cNvPr id="5" name="Picture 4" descr="food-label-tricks-02-foss43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8836"/>
          <a:stretch/>
        </p:blipFill>
        <p:spPr>
          <a:xfrm>
            <a:off x="5154885" y="3981028"/>
            <a:ext cx="3179175" cy="2647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989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553"/>
            <a:ext cx="8229600" cy="1143000"/>
          </a:xfrm>
        </p:spPr>
        <p:txBody>
          <a:bodyPr/>
          <a:lstStyle/>
          <a:p>
            <a:r>
              <a:rPr lang="en-US" dirty="0" smtClean="0"/>
              <a:t>Sterols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38" y="1300553"/>
            <a:ext cx="8229600" cy="5054165"/>
          </a:xfrm>
        </p:spPr>
        <p:txBody>
          <a:bodyPr>
            <a:normAutofit/>
          </a:bodyPr>
          <a:lstStyle/>
          <a:p>
            <a:r>
              <a:rPr lang="en-US" dirty="0" smtClean="0"/>
              <a:t>Cholesterol functions</a:t>
            </a:r>
          </a:p>
          <a:p>
            <a:pPr lvl="1"/>
            <a:r>
              <a:rPr lang="en-US" u="sng" dirty="0" smtClean="0"/>
              <a:t>Essential component </a:t>
            </a:r>
            <a:r>
              <a:rPr lang="en-US" dirty="0" smtClean="0"/>
              <a:t>of cell membranes</a:t>
            </a:r>
          </a:p>
          <a:p>
            <a:pPr lvl="1"/>
            <a:r>
              <a:rPr lang="en-US" dirty="0" smtClean="0"/>
              <a:t>Pre-cursor to many bodily compounds</a:t>
            </a:r>
          </a:p>
          <a:p>
            <a:pPr lvl="2"/>
            <a:r>
              <a:rPr lang="en-US" dirty="0" smtClean="0"/>
              <a:t>Bile salts</a:t>
            </a:r>
          </a:p>
          <a:p>
            <a:pPr lvl="2"/>
            <a:r>
              <a:rPr lang="en-US" dirty="0" smtClean="0"/>
              <a:t>Hormones: estrogen, androgen, progesterone</a:t>
            </a:r>
          </a:p>
          <a:p>
            <a:pPr lvl="2"/>
            <a:r>
              <a:rPr lang="en-US" dirty="0" smtClean="0"/>
              <a:t>Vitamin D</a:t>
            </a:r>
            <a:endParaRPr lang="en-US" dirty="0"/>
          </a:p>
        </p:txBody>
      </p:sp>
      <p:pic>
        <p:nvPicPr>
          <p:cNvPr id="6" name="Picture 5" descr="Vitamin_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58" y="4046306"/>
            <a:ext cx="5461774" cy="261569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97829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70" y="2388192"/>
            <a:ext cx="3896599" cy="2435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" y="2371225"/>
            <a:ext cx="8229600" cy="5536048"/>
          </a:xfrm>
        </p:spPr>
        <p:txBody>
          <a:bodyPr>
            <a:normAutofit/>
          </a:bodyPr>
          <a:lstStyle/>
          <a:p>
            <a:r>
              <a:rPr lang="en-US" dirty="0" smtClean="0"/>
              <a:t>Steroid nuclei </a:t>
            </a:r>
            <a:r>
              <a:rPr lang="en-US" u="sng" dirty="0" smtClean="0"/>
              <a:t>differ</a:t>
            </a:r>
            <a:r>
              <a:rPr lang="en-US" dirty="0" smtClean="0"/>
              <a:t> by:</a:t>
            </a:r>
          </a:p>
          <a:p>
            <a:pPr lvl="1"/>
            <a:r>
              <a:rPr lang="en-US" dirty="0" smtClean="0"/>
              <a:t>Arrangement of double bonds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in ring structure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err="1" smtClean="0"/>
              <a:t>hydroxy</a:t>
            </a:r>
            <a:r>
              <a:rPr lang="en-US" dirty="0" smtClean="0"/>
              <a:t> (C3) 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r methyl (C10, C13) groups </a:t>
            </a:r>
          </a:p>
          <a:p>
            <a:pPr lvl="1"/>
            <a:r>
              <a:rPr lang="en-US" dirty="0" smtClean="0"/>
              <a:t>Side chains located at C17</a:t>
            </a:r>
          </a:p>
          <a:p>
            <a:r>
              <a:rPr lang="en-US" dirty="0" smtClean="0"/>
              <a:t>In dietary sources: cholesterol 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 err="1" smtClean="0"/>
              <a:t>esterfied</a:t>
            </a:r>
            <a:r>
              <a:rPr lang="en-US" dirty="0" smtClean="0"/>
              <a:t> to FAs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5789356" y="3453077"/>
            <a:ext cx="682770" cy="699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22182" y="4152254"/>
            <a:ext cx="682770" cy="699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54876" y="2388192"/>
            <a:ext cx="2089124" cy="1250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13491" y="2944547"/>
            <a:ext cx="682770" cy="699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77117" y="4152254"/>
            <a:ext cx="682770" cy="699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0203" y="5521158"/>
            <a:ext cx="229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 Esterification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510204" y="4978400"/>
            <a:ext cx="585796" cy="54275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3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spholipi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06" y="1600200"/>
            <a:ext cx="2614857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Phospholipids: </a:t>
            </a:r>
            <a:r>
              <a:rPr lang="en-US" dirty="0" err="1" smtClean="0"/>
              <a:t>Phosphoglyceride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975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Lipid containing phosphate </a:t>
            </a:r>
          </a:p>
          <a:p>
            <a:r>
              <a:rPr lang="en-US" u="sng" dirty="0" err="1" smtClean="0"/>
              <a:t>Phosphoglyceride</a:t>
            </a:r>
            <a:endParaRPr lang="en-US" u="sng" dirty="0" smtClean="0"/>
          </a:p>
          <a:p>
            <a:pPr lvl="1"/>
            <a:r>
              <a:rPr lang="en-US" dirty="0" smtClean="0"/>
              <a:t>Glycerol backbone</a:t>
            </a:r>
          </a:p>
          <a:p>
            <a:pPr lvl="1"/>
            <a:r>
              <a:rPr lang="en-US" dirty="0" smtClean="0"/>
              <a:t>Attached to 2 FAs and a </a:t>
            </a:r>
          </a:p>
          <a:p>
            <a:pPr marL="457200" lvl="1" indent="0">
              <a:buNone/>
            </a:pPr>
            <a:r>
              <a:rPr lang="en-US" dirty="0" smtClean="0"/>
              <a:t>phosphate group</a:t>
            </a:r>
          </a:p>
          <a:p>
            <a:pPr lvl="1"/>
            <a:r>
              <a:rPr lang="en-US" dirty="0" smtClean="0"/>
              <a:t>Amphipathic</a:t>
            </a:r>
          </a:p>
          <a:p>
            <a:pPr lvl="2"/>
            <a:r>
              <a:rPr lang="en-US" dirty="0" smtClean="0"/>
              <a:t>Polar end – phosphate end</a:t>
            </a:r>
          </a:p>
          <a:p>
            <a:pPr lvl="2"/>
            <a:r>
              <a:rPr lang="en-US" dirty="0" smtClean="0"/>
              <a:t>Non-polar – FA end</a:t>
            </a:r>
          </a:p>
          <a:p>
            <a:pPr lvl="2"/>
            <a:r>
              <a:rPr lang="en-US" dirty="0" smtClean="0"/>
              <a:t>Ability to stabilize molecules in aqueous environments</a:t>
            </a:r>
          </a:p>
          <a:p>
            <a:pPr lvl="2"/>
            <a:r>
              <a:rPr lang="en-US" dirty="0" smtClean="0"/>
              <a:t>Found in cell membranes – regulate the substances that pass in and out of cells</a:t>
            </a:r>
          </a:p>
        </p:txBody>
      </p:sp>
    </p:spTree>
    <p:extLst>
      <p:ext uri="{BB962C8B-B14F-4D97-AF65-F5344CB8AC3E}">
        <p14:creationId xmlns:p14="http://schemas.microsoft.com/office/powerpoint/2010/main" val="398920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Phospholipids: </a:t>
            </a:r>
            <a:r>
              <a:rPr lang="en-US" dirty="0" err="1" smtClean="0"/>
              <a:t>Sphingophosphatides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05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Sphingomyelins</a:t>
            </a:r>
            <a:endParaRPr lang="en-US" dirty="0" smtClean="0"/>
          </a:p>
          <a:p>
            <a:pPr lvl="1"/>
            <a:r>
              <a:rPr lang="en-US" dirty="0" smtClean="0"/>
              <a:t>Important in central nervous system: composes </a:t>
            </a:r>
            <a:r>
              <a:rPr lang="en-US" u="sng" dirty="0" smtClean="0"/>
              <a:t>myelin sheath </a:t>
            </a:r>
            <a:r>
              <a:rPr lang="en-US" dirty="0" smtClean="0"/>
              <a:t>of axons of neurons</a:t>
            </a:r>
          </a:p>
          <a:p>
            <a:pPr lvl="2"/>
            <a:r>
              <a:rPr lang="en-US" dirty="0" smtClean="0"/>
              <a:t>Insulation of axons – conduct impulses/signals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3274"/>
          <a:stretch/>
        </p:blipFill>
        <p:spPr>
          <a:xfrm>
            <a:off x="2044898" y="3323847"/>
            <a:ext cx="52566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3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132"/>
            <a:ext cx="8541550" cy="55378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Fatty acids are major source of energy from dietary lipids</a:t>
            </a:r>
          </a:p>
          <a:p>
            <a:r>
              <a:rPr lang="en-US" dirty="0" smtClean="0"/>
              <a:t>FAs can be saturated or unsaturated (carbon=carbon)</a:t>
            </a:r>
          </a:p>
          <a:p>
            <a:pPr lvl="1"/>
            <a:r>
              <a:rPr lang="en-US" dirty="0" smtClean="0"/>
              <a:t>Saturation changes the function of the lipid</a:t>
            </a:r>
          </a:p>
          <a:p>
            <a:r>
              <a:rPr lang="en-US" dirty="0" smtClean="0"/>
              <a:t>FAs have nomenclature based on positions of double bonds (delta and omega systems)</a:t>
            </a:r>
          </a:p>
          <a:p>
            <a:r>
              <a:rPr lang="en-US" dirty="0" smtClean="0"/>
              <a:t>Linoleic and alpha-</a:t>
            </a:r>
            <a:r>
              <a:rPr lang="en-US" dirty="0" err="1" smtClean="0"/>
              <a:t>linolenic</a:t>
            </a:r>
            <a:r>
              <a:rPr lang="en-US" dirty="0" smtClean="0"/>
              <a:t> acids intake is essential</a:t>
            </a:r>
          </a:p>
          <a:p>
            <a:r>
              <a:rPr lang="en-US" dirty="0" err="1" smtClean="0"/>
              <a:t>Acylglycerols</a:t>
            </a:r>
            <a:r>
              <a:rPr lang="en-US" dirty="0" smtClean="0"/>
              <a:t> are made of a glycerol and up to 3 fatty acids by esterification</a:t>
            </a:r>
          </a:p>
          <a:p>
            <a:pPr lvl="1"/>
            <a:r>
              <a:rPr lang="en-US" dirty="0" smtClean="0"/>
              <a:t>Triacylglycerols are abundant in diet and main form of fat storage</a:t>
            </a:r>
          </a:p>
          <a:p>
            <a:r>
              <a:rPr lang="en-US" dirty="0" smtClean="0"/>
              <a:t>Cholesterol is made of a 4-ring steroid nucleus </a:t>
            </a:r>
          </a:p>
          <a:p>
            <a:pPr lvl="1"/>
            <a:r>
              <a:rPr lang="en-US" smtClean="0"/>
              <a:t>Sterols </a:t>
            </a:r>
            <a:r>
              <a:rPr lang="en-US" dirty="0" smtClean="0"/>
              <a:t>differ by the make-up of the steroid nucleus</a:t>
            </a:r>
          </a:p>
          <a:p>
            <a:r>
              <a:rPr lang="en-US" dirty="0" smtClean="0"/>
              <a:t>Phospholipids play an important role in cell membrane structure and in signaling from the central nervous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Lipid Digestion and Absorption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1) Structure and Properties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2)Digestion, Absorption, and Transportation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3) Metabolism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Lipid Digestion and Absorption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120"/>
            <a:ext cx="8229600" cy="52589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the role of lingual lipase on lipid </a:t>
            </a:r>
            <a:r>
              <a:rPr lang="en-US" dirty="0" smtClean="0"/>
              <a:t>digestion in the stomach</a:t>
            </a:r>
          </a:p>
          <a:p>
            <a:r>
              <a:rPr lang="en-US" dirty="0" smtClean="0"/>
              <a:t>Describe gastric lipase and emulsification processes that occur in the stomach </a:t>
            </a:r>
          </a:p>
          <a:p>
            <a:r>
              <a:rPr lang="en-US" dirty="0" smtClean="0"/>
              <a:t>Describe pancreatic lipase and emulsification processes in the small intestine </a:t>
            </a:r>
          </a:p>
          <a:p>
            <a:r>
              <a:rPr lang="en-US" dirty="0" smtClean="0"/>
              <a:t>Understand the role of bile salts in the formation of micelles</a:t>
            </a:r>
          </a:p>
          <a:p>
            <a:r>
              <a:rPr lang="en-US" dirty="0"/>
              <a:t>Identify the transport mechanisms of lipids across the apical and </a:t>
            </a:r>
            <a:r>
              <a:rPr lang="en-US" dirty="0" err="1"/>
              <a:t>basolateral</a:t>
            </a:r>
            <a:r>
              <a:rPr lang="en-US" dirty="0"/>
              <a:t> </a:t>
            </a:r>
            <a:r>
              <a:rPr lang="en-US" dirty="0" smtClean="0"/>
              <a:t>membranes</a:t>
            </a:r>
          </a:p>
          <a:p>
            <a:r>
              <a:rPr lang="en-US" dirty="0" smtClean="0"/>
              <a:t>Describe reesterification processes in the enterocyte</a:t>
            </a:r>
          </a:p>
          <a:p>
            <a:r>
              <a:rPr lang="en-US" dirty="0" smtClean="0"/>
              <a:t>Understand the formation and fate of the chylomicron and its role in lipid transportation</a:t>
            </a:r>
          </a:p>
          <a:p>
            <a:pPr lvl="1"/>
            <a:r>
              <a:rPr lang="en-US" dirty="0" smtClean="0"/>
              <a:t>Describe what happens following the breakdown of chylomicron in circulation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2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545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Lipids have many functions in body	</a:t>
            </a:r>
          </a:p>
          <a:p>
            <a:pPr lvl="1"/>
            <a:r>
              <a:rPr lang="en-US" dirty="0" smtClean="0"/>
              <a:t>Structural and functional components of cells</a:t>
            </a:r>
          </a:p>
          <a:p>
            <a:pPr lvl="1"/>
            <a:r>
              <a:rPr lang="en-US" dirty="0" smtClean="0"/>
              <a:t>Inflammatory response</a:t>
            </a:r>
          </a:p>
          <a:p>
            <a:pPr lvl="1"/>
            <a:r>
              <a:rPr lang="en-US" dirty="0" smtClean="0"/>
              <a:t>Hormone production</a:t>
            </a:r>
          </a:p>
          <a:p>
            <a:pPr lvl="1"/>
            <a:r>
              <a:rPr lang="en-US" dirty="0" smtClean="0"/>
              <a:t>Energy source</a:t>
            </a:r>
          </a:p>
          <a:p>
            <a:pPr lvl="1"/>
            <a:r>
              <a:rPr lang="en-US" dirty="0" smtClean="0"/>
              <a:t>Insulation 	</a:t>
            </a:r>
          </a:p>
          <a:p>
            <a:r>
              <a:rPr lang="en-US" dirty="0" smtClean="0"/>
              <a:t>Recommendations: 20-35% of </a:t>
            </a:r>
            <a:r>
              <a:rPr lang="en-US" dirty="0"/>
              <a:t>e</a:t>
            </a:r>
            <a:r>
              <a:rPr lang="en-US" dirty="0" smtClean="0"/>
              <a:t>nergy </a:t>
            </a:r>
            <a:r>
              <a:rPr lang="en-US" dirty="0"/>
              <a:t>i</a:t>
            </a:r>
            <a:r>
              <a:rPr lang="en-US" dirty="0" smtClean="0"/>
              <a:t>ntake per day</a:t>
            </a:r>
          </a:p>
          <a:p>
            <a:r>
              <a:rPr lang="en-US" dirty="0" smtClean="0"/>
              <a:t>Type of fat consumed plays different roles on health</a:t>
            </a:r>
          </a:p>
          <a:p>
            <a:pPr lvl="1"/>
            <a:r>
              <a:rPr lang="en-US" dirty="0" smtClean="0"/>
              <a:t>Saturated versus polyunsaturated fatty acid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1568" y="6464331"/>
            <a:ext cx="413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IOM. 2002, Dietary guidelines 2010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169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Dietary Lipids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14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Triacylglycerols</a:t>
            </a:r>
            <a:endParaRPr lang="en-US" dirty="0"/>
          </a:p>
          <a:p>
            <a:pPr lvl="1"/>
            <a:r>
              <a:rPr lang="en-US" dirty="0" smtClean="0"/>
              <a:t>Main lipid of diets</a:t>
            </a:r>
          </a:p>
          <a:p>
            <a:pPr lvl="1"/>
            <a:r>
              <a:rPr lang="en-US" dirty="0" smtClean="0"/>
              <a:t>Provides essential FAs (polyunsaturated)</a:t>
            </a:r>
          </a:p>
          <a:p>
            <a:pPr lvl="1"/>
            <a:r>
              <a:rPr lang="en-US" dirty="0"/>
              <a:t>Average daily dietary intake:</a:t>
            </a:r>
          </a:p>
          <a:p>
            <a:pPr lvl="2"/>
            <a:r>
              <a:rPr lang="en-US" dirty="0"/>
              <a:t>Men: 95g</a:t>
            </a:r>
          </a:p>
          <a:p>
            <a:pPr lvl="2"/>
            <a:r>
              <a:rPr lang="en-US" dirty="0"/>
              <a:t>Women: </a:t>
            </a:r>
            <a:r>
              <a:rPr lang="en-US" dirty="0" smtClean="0"/>
              <a:t>65g</a:t>
            </a:r>
          </a:p>
          <a:p>
            <a:pPr lvl="1"/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terols (cholesterol) and phospholipids</a:t>
            </a:r>
          </a:p>
          <a:p>
            <a:pPr lvl="1"/>
            <a:r>
              <a:rPr lang="en-US" dirty="0" smtClean="0"/>
              <a:t>Cholesterol average intake 300 mg/day (animal products)</a:t>
            </a:r>
          </a:p>
          <a:p>
            <a:pPr lvl="1"/>
            <a:r>
              <a:rPr lang="en-US" dirty="0" smtClean="0"/>
              <a:t>1-2 g/day of phospholipids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057" y="6459807"/>
            <a:ext cx="2265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NHANES 2000-2006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364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400"/>
            <a:ext cx="8229600" cy="4815762"/>
          </a:xfrm>
        </p:spPr>
        <p:txBody>
          <a:bodyPr>
            <a:normAutofit/>
          </a:bodyPr>
          <a:lstStyle/>
          <a:p>
            <a:r>
              <a:rPr lang="en-US" dirty="0" smtClean="0"/>
              <a:t>Hydrophobic molecules -- </a:t>
            </a:r>
            <a:r>
              <a:rPr lang="en-US" dirty="0"/>
              <a:t>c</a:t>
            </a:r>
            <a:r>
              <a:rPr lang="en-US" dirty="0" smtClean="0"/>
              <a:t>hallenge to travel through aqueous environments</a:t>
            </a:r>
          </a:p>
          <a:p>
            <a:pPr lvl="1"/>
            <a:r>
              <a:rPr lang="en-US" dirty="0" smtClean="0"/>
              <a:t>Digestive </a:t>
            </a:r>
            <a:r>
              <a:rPr lang="en-US" dirty="0"/>
              <a:t>mechanisms required to </a:t>
            </a:r>
            <a:r>
              <a:rPr lang="en-US" dirty="0" smtClean="0"/>
              <a:t>increases solubility </a:t>
            </a:r>
            <a:r>
              <a:rPr lang="en-US" dirty="0"/>
              <a:t>of lipid </a:t>
            </a:r>
            <a:r>
              <a:rPr lang="en-US" dirty="0" smtClean="0"/>
              <a:t>particle</a:t>
            </a:r>
          </a:p>
          <a:p>
            <a:pPr lvl="2"/>
            <a:r>
              <a:rPr lang="en-US" dirty="0" smtClean="0"/>
              <a:t>Mechanical forces - emulsification</a:t>
            </a:r>
          </a:p>
          <a:p>
            <a:pPr lvl="2"/>
            <a:r>
              <a:rPr lang="en-US" dirty="0" smtClean="0"/>
              <a:t>Bile salts</a:t>
            </a:r>
          </a:p>
          <a:p>
            <a:pPr lvl="3"/>
            <a:r>
              <a:rPr lang="en-US" dirty="0" smtClean="0"/>
              <a:t>Emulsification processes </a:t>
            </a:r>
          </a:p>
          <a:p>
            <a:pPr lvl="3"/>
            <a:r>
              <a:rPr lang="en-US" dirty="0" smtClean="0"/>
              <a:t>Stability factor</a:t>
            </a:r>
          </a:p>
        </p:txBody>
      </p:sp>
      <p:pic>
        <p:nvPicPr>
          <p:cNvPr id="4" name="Picture 3" descr="chapter-023-30-63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2" t="18708" r="68846" b="36523"/>
          <a:stretch/>
        </p:blipFill>
        <p:spPr>
          <a:xfrm>
            <a:off x="6277592" y="2832298"/>
            <a:ext cx="2228904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2805" y="4700541"/>
            <a:ext cx="15297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Emulsification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7115" y="6207146"/>
            <a:ext cx="181429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Fat Globules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0804" y="4273489"/>
            <a:ext cx="51143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0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Triacylglycerol Digestion: Mouth and Stomach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8810"/>
            <a:ext cx="8229600" cy="4525963"/>
          </a:xfrm>
        </p:spPr>
        <p:txBody>
          <a:bodyPr>
            <a:normAutofit/>
          </a:bodyPr>
          <a:lstStyle/>
          <a:p>
            <a:r>
              <a:rPr lang="en-US" u="sng" dirty="0" smtClean="0"/>
              <a:t>Lingual lipase</a:t>
            </a:r>
          </a:p>
          <a:p>
            <a:pPr lvl="1"/>
            <a:r>
              <a:rPr lang="en-US" dirty="0" smtClean="0"/>
              <a:t>Glands under tongue</a:t>
            </a:r>
          </a:p>
          <a:p>
            <a:pPr lvl="1"/>
            <a:r>
              <a:rPr lang="en-US" dirty="0" smtClean="0"/>
              <a:t>Stimulated by neural factors, high </a:t>
            </a:r>
          </a:p>
          <a:p>
            <a:pPr marL="457200" lvl="1" indent="0">
              <a:buNone/>
            </a:pPr>
            <a:r>
              <a:rPr lang="en-US" dirty="0" smtClean="0"/>
              <a:t>fat diets, mechanical motion in mouth</a:t>
            </a:r>
          </a:p>
          <a:p>
            <a:pPr lvl="1"/>
            <a:r>
              <a:rPr lang="en-US" dirty="0" smtClean="0"/>
              <a:t>Works in low pH (</a:t>
            </a:r>
            <a:r>
              <a:rPr lang="en-US" u="sng" dirty="0" smtClean="0"/>
              <a:t>stomach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actual digestion occurring in mouth</a:t>
            </a:r>
          </a:p>
        </p:txBody>
      </p:sp>
    </p:spTree>
    <p:extLst>
      <p:ext uri="{BB962C8B-B14F-4D97-AF65-F5344CB8AC3E}">
        <p14:creationId xmlns:p14="http://schemas.microsoft.com/office/powerpoint/2010/main" val="425111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68" y="16311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Lingual lipase – active in stomach</a:t>
            </a:r>
          </a:p>
          <a:p>
            <a:pPr lvl="1"/>
            <a:r>
              <a:rPr lang="en-US" dirty="0" smtClean="0"/>
              <a:t>Specific to:</a:t>
            </a:r>
          </a:p>
          <a:p>
            <a:pPr lvl="2"/>
            <a:r>
              <a:rPr lang="en-US" dirty="0" smtClean="0"/>
              <a:t>Short</a:t>
            </a:r>
            <a:r>
              <a:rPr lang="en-US" dirty="0"/>
              <a:t>-chained FAs on </a:t>
            </a:r>
            <a:r>
              <a:rPr lang="en-US" dirty="0" err="1" smtClean="0"/>
              <a:t>triacylglycerols</a:t>
            </a:r>
            <a:endParaRPr lang="en-US" dirty="0" smtClean="0"/>
          </a:p>
          <a:p>
            <a:pPr lvl="2"/>
            <a:r>
              <a:rPr lang="en-US" dirty="0"/>
              <a:t> sn-3 of </a:t>
            </a:r>
            <a:r>
              <a:rPr lang="en-US" dirty="0" smtClean="0"/>
              <a:t>glycerol</a:t>
            </a:r>
            <a:endParaRPr lang="en-US" u="sng" dirty="0" smtClean="0"/>
          </a:p>
          <a:p>
            <a:pPr lvl="1"/>
            <a:r>
              <a:rPr lang="en-US" dirty="0" smtClean="0"/>
              <a:t>Produces </a:t>
            </a:r>
            <a:r>
              <a:rPr lang="en-US" dirty="0" err="1" smtClean="0"/>
              <a:t>diacylglycerols</a:t>
            </a:r>
            <a:r>
              <a:rPr lang="en-US" dirty="0" smtClean="0"/>
              <a:t> and </a:t>
            </a:r>
          </a:p>
          <a:p>
            <a:pPr marL="457200" lvl="1" indent="0">
              <a:buNone/>
            </a:pPr>
            <a:r>
              <a:rPr lang="en-US" dirty="0" smtClean="0"/>
              <a:t>free FAs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Triacylglycerol Digestion: Stomach</a:t>
            </a:r>
            <a:endParaRPr lang="en-US" dirty="0"/>
          </a:p>
        </p:txBody>
      </p:sp>
      <p:pic>
        <p:nvPicPr>
          <p:cNvPr id="4" name="Picture 3" descr="glycerol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3"/>
          <a:stretch/>
        </p:blipFill>
        <p:spPr>
          <a:xfrm>
            <a:off x="5666705" y="3852144"/>
            <a:ext cx="3477295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8742" y="6264978"/>
            <a:ext cx="316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Glycerol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17162" y="4313797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sn-1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827084" y="4811457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n-2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855306" y="5306792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n-3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668742" y="3852144"/>
            <a:ext cx="2989273" cy="29092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tructure-of-triglycerid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8" t="22402" r="17440" b="12154"/>
          <a:stretch/>
        </p:blipFill>
        <p:spPr>
          <a:xfrm>
            <a:off x="6807089" y="1755805"/>
            <a:ext cx="2168603" cy="191361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597232" y="3078329"/>
            <a:ext cx="2459704" cy="495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Triacylglycerol Digestion: Stomach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493"/>
            <a:ext cx="8229600" cy="4525963"/>
          </a:xfrm>
        </p:spPr>
        <p:txBody>
          <a:bodyPr>
            <a:normAutofit/>
          </a:bodyPr>
          <a:lstStyle/>
          <a:p>
            <a:r>
              <a:rPr lang="en-US" u="sng" dirty="0" smtClean="0"/>
              <a:t>Gastric lipase</a:t>
            </a:r>
          </a:p>
          <a:p>
            <a:pPr lvl="1"/>
            <a:r>
              <a:rPr lang="en-US" dirty="0" smtClean="0"/>
              <a:t>Secreted by chief cells</a:t>
            </a:r>
          </a:p>
          <a:p>
            <a:pPr lvl="1"/>
            <a:r>
              <a:rPr lang="en-US" dirty="0" smtClean="0"/>
              <a:t>Works best in low pH (</a:t>
            </a:r>
            <a:r>
              <a:rPr lang="en-US" u="sng" dirty="0" smtClean="0"/>
              <a:t>stomach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But can continue to work in upper small intestine</a:t>
            </a:r>
          </a:p>
          <a:p>
            <a:pPr lvl="1"/>
            <a:r>
              <a:rPr lang="en-US" dirty="0" smtClean="0"/>
              <a:t>Specific to sn-1 and-3 of glycerol</a:t>
            </a:r>
          </a:p>
          <a:p>
            <a:pPr lvl="1"/>
            <a:r>
              <a:rPr lang="en-US" dirty="0"/>
              <a:t>Produces </a:t>
            </a:r>
            <a:r>
              <a:rPr lang="en-US" dirty="0" smtClean="0"/>
              <a:t>di- and monoacylglycerols </a:t>
            </a:r>
            <a:r>
              <a:rPr lang="en-US" dirty="0"/>
              <a:t>and </a:t>
            </a:r>
            <a:r>
              <a:rPr lang="en-US" dirty="0" smtClean="0"/>
              <a:t>free FAs</a:t>
            </a:r>
          </a:p>
          <a:p>
            <a:pPr lvl="1"/>
            <a:endParaRPr lang="en-US" dirty="0" smtClean="0"/>
          </a:p>
        </p:txBody>
      </p:sp>
      <p:pic>
        <p:nvPicPr>
          <p:cNvPr id="7" name="Picture 6" descr="structure-of-triglycerid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8" t="22402" r="17440" b="12154"/>
          <a:stretch/>
        </p:blipFill>
        <p:spPr>
          <a:xfrm>
            <a:off x="3187780" y="4441577"/>
            <a:ext cx="2520910" cy="2224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8557" y="6070583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n-3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68714" y="4752282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n-1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88557" y="5394125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n-2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06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pter-023-30-63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2" t="18708" r="68846" b="36523"/>
          <a:stretch/>
        </p:blipFill>
        <p:spPr>
          <a:xfrm>
            <a:off x="6328827" y="1849405"/>
            <a:ext cx="2228904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Triacylglycerol Digestion: </a:t>
            </a:r>
            <a:r>
              <a:rPr lang="en-US" dirty="0" smtClean="0"/>
              <a:t>Stomach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3526"/>
          </a:xfrm>
        </p:spPr>
        <p:txBody>
          <a:bodyPr>
            <a:normAutofit/>
          </a:bodyPr>
          <a:lstStyle/>
          <a:p>
            <a:endParaRPr lang="en-US" u="sng" dirty="0" smtClean="0"/>
          </a:p>
          <a:p>
            <a:r>
              <a:rPr lang="en-US" u="sng" dirty="0" smtClean="0"/>
              <a:t>Emulsification</a:t>
            </a:r>
            <a:r>
              <a:rPr lang="en-US" dirty="0" smtClean="0"/>
              <a:t> </a:t>
            </a:r>
            <a:r>
              <a:rPr lang="en-US" dirty="0"/>
              <a:t>– breaking large </a:t>
            </a:r>
          </a:p>
          <a:p>
            <a:pPr marL="0" indent="0">
              <a:buNone/>
            </a:pPr>
            <a:r>
              <a:rPr lang="en-US" dirty="0"/>
              <a:t>lipids into smaller </a:t>
            </a:r>
            <a:r>
              <a:rPr lang="en-US" dirty="0" smtClean="0"/>
              <a:t>lipids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tarts in stomach</a:t>
            </a:r>
          </a:p>
          <a:p>
            <a:pPr lvl="2"/>
            <a:r>
              <a:rPr lang="en-US" dirty="0" smtClean="0"/>
              <a:t>Peristalsis</a:t>
            </a:r>
          </a:p>
          <a:p>
            <a:pPr lvl="2"/>
            <a:r>
              <a:rPr lang="en-US" dirty="0" smtClean="0"/>
              <a:t>Wear and tear through sphincter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1160" y="3737582"/>
            <a:ext cx="152971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Emulsification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9323" y="5240939"/>
            <a:ext cx="181429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Fat Globules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2328" y="3220461"/>
            <a:ext cx="51143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517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Triacylglycerol Digestion: Small Intestine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ipid </a:t>
            </a:r>
            <a:r>
              <a:rPr lang="en-US" dirty="0"/>
              <a:t>droplets </a:t>
            </a:r>
            <a:r>
              <a:rPr lang="en-US" dirty="0" smtClean="0"/>
              <a:t>and digestive products enter </a:t>
            </a:r>
            <a:r>
              <a:rPr lang="en-US" dirty="0"/>
              <a:t>small </a:t>
            </a:r>
            <a:r>
              <a:rPr lang="en-US" dirty="0" smtClean="0"/>
              <a:t>intestine</a:t>
            </a:r>
          </a:p>
          <a:p>
            <a:endParaRPr lang="en-US" dirty="0" smtClean="0"/>
          </a:p>
          <a:p>
            <a:r>
              <a:rPr lang="en-US" u="sng" dirty="0" smtClean="0"/>
              <a:t>90% of lipid digestion </a:t>
            </a:r>
            <a:r>
              <a:rPr lang="en-US" dirty="0" smtClean="0"/>
              <a:t>occurs in small intestine</a:t>
            </a:r>
          </a:p>
          <a:p>
            <a:r>
              <a:rPr lang="en-US" dirty="0"/>
              <a:t>Efficient emulsifiers – bile salts</a:t>
            </a:r>
          </a:p>
          <a:p>
            <a:pPr lvl="1"/>
            <a:r>
              <a:rPr lang="en-US" dirty="0"/>
              <a:t>Allows for greater availability of lipases to reach </a:t>
            </a:r>
            <a:r>
              <a:rPr lang="en-US" dirty="0" smtClean="0"/>
              <a:t>triacylglycerides </a:t>
            </a:r>
          </a:p>
          <a:p>
            <a:r>
              <a:rPr lang="en-US" dirty="0" smtClean="0"/>
              <a:t>Specific lipases – require less acidic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9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le_me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6" t="11827" r="13210" b="9443"/>
          <a:stretch/>
        </p:blipFill>
        <p:spPr>
          <a:xfrm>
            <a:off x="2952611" y="4519407"/>
            <a:ext cx="6005930" cy="2381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70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Triacylglycerol Digestion: Small Intestine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32" y="1129195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CCK stimulates release of:</a:t>
            </a:r>
          </a:p>
          <a:p>
            <a:pPr lvl="1"/>
            <a:r>
              <a:rPr lang="en-US" sz="2400" dirty="0" smtClean="0"/>
              <a:t>Bicarbonate and lipases from pancreas – part of pancreatic juice</a:t>
            </a:r>
          </a:p>
          <a:p>
            <a:pPr lvl="1"/>
            <a:r>
              <a:rPr lang="en-US" sz="2400" dirty="0" smtClean="0"/>
              <a:t>Bile from gallbladder</a:t>
            </a:r>
          </a:p>
          <a:p>
            <a:r>
              <a:rPr lang="en-US" sz="2800" dirty="0" smtClean="0"/>
              <a:t>Bile made of bile salts</a:t>
            </a:r>
          </a:p>
          <a:p>
            <a:pPr lvl="1"/>
            <a:r>
              <a:rPr lang="en-US" sz="2400" dirty="0" smtClean="0"/>
              <a:t>Amphipathic particles</a:t>
            </a:r>
          </a:p>
          <a:p>
            <a:pPr lvl="1"/>
            <a:r>
              <a:rPr lang="en-US" sz="2400" dirty="0" smtClean="0"/>
              <a:t>Partition to surface of droplet</a:t>
            </a:r>
          </a:p>
          <a:p>
            <a:pPr lvl="1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06455" y="4498850"/>
            <a:ext cx="1709231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Hydrophilic </a:t>
            </a:r>
          </a:p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0816" y="4502256"/>
            <a:ext cx="1414263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Hydrophobic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8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3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Triacylglycerol Digestion: Small Intestine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9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Pro-</a:t>
            </a:r>
            <a:r>
              <a:rPr lang="en-US" dirty="0" err="1" smtClean="0"/>
              <a:t>colipase</a:t>
            </a:r>
            <a:r>
              <a:rPr lang="en-US" dirty="0" smtClean="0"/>
              <a:t> secreted by pancreas</a:t>
            </a:r>
          </a:p>
          <a:p>
            <a:pPr lvl="1"/>
            <a:r>
              <a:rPr lang="en-US" dirty="0" smtClean="0"/>
              <a:t>Activated by trypsin to </a:t>
            </a:r>
            <a:r>
              <a:rPr lang="en-US" dirty="0" err="1" smtClean="0"/>
              <a:t>colipase</a:t>
            </a:r>
            <a:r>
              <a:rPr lang="en-US" dirty="0" smtClean="0"/>
              <a:t> (co-enzyme) in small intestine</a:t>
            </a:r>
          </a:p>
          <a:p>
            <a:r>
              <a:rPr lang="en-US" dirty="0" err="1" smtClean="0"/>
              <a:t>Colipase</a:t>
            </a:r>
            <a:r>
              <a:rPr lang="en-US" dirty="0" smtClean="0"/>
              <a:t> required for </a:t>
            </a:r>
            <a:r>
              <a:rPr lang="en-US" u="sng" dirty="0" smtClean="0"/>
              <a:t>pancreatic lipase </a:t>
            </a:r>
            <a:r>
              <a:rPr lang="en-US" dirty="0" smtClean="0"/>
              <a:t>to recognize and bind substrates</a:t>
            </a:r>
          </a:p>
          <a:p>
            <a:pPr lvl="1"/>
            <a:r>
              <a:rPr lang="en-US" dirty="0" err="1" smtClean="0"/>
              <a:t>Colipase</a:t>
            </a:r>
            <a:r>
              <a:rPr lang="en-US" dirty="0" smtClean="0"/>
              <a:t> allows pancreatic lipase to bind to lipid droplet =</a:t>
            </a:r>
            <a:r>
              <a:rPr lang="en-US" dirty="0"/>
              <a:t> </a:t>
            </a:r>
            <a:r>
              <a:rPr lang="en-US" dirty="0" smtClean="0"/>
              <a:t>hydrolytic action on droplet</a:t>
            </a:r>
            <a:endParaRPr lang="en-US" sz="2800" dirty="0" smtClean="0"/>
          </a:p>
          <a:p>
            <a:r>
              <a:rPr lang="en-US" dirty="0" err="1" smtClean="0"/>
              <a:t>Colipase</a:t>
            </a:r>
            <a:r>
              <a:rPr lang="en-US" dirty="0" smtClean="0"/>
              <a:t> deficiency – results in lipid malabsorption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2998" y="5893167"/>
            <a:ext cx="14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Pro-</a:t>
            </a:r>
            <a:r>
              <a:rPr lang="en-US" dirty="0" err="1" smtClean="0"/>
              <a:t>colipase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7610" y="5893167"/>
            <a:ext cx="14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olipase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4408" y="5893167"/>
            <a:ext cx="2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Pancreatic lipase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29514" y="5982458"/>
            <a:ext cx="978408" cy="2800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96784" y="5982458"/>
            <a:ext cx="978408" cy="2800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111" y="5577701"/>
            <a:ext cx="250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Activation of P. lipase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726508" y="5575452"/>
            <a:ext cx="250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Trypsin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4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ructure-of-triglycerid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8" t="22402" r="17440" b="12154"/>
          <a:stretch/>
        </p:blipFill>
        <p:spPr>
          <a:xfrm>
            <a:off x="6045165" y="2018856"/>
            <a:ext cx="2520910" cy="22245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639" y="1229189"/>
            <a:ext cx="8686800" cy="5440362"/>
          </a:xfrm>
        </p:spPr>
        <p:txBody>
          <a:bodyPr>
            <a:normAutofit/>
          </a:bodyPr>
          <a:lstStyle/>
          <a:p>
            <a:r>
              <a:rPr lang="en-US" u="sng" dirty="0"/>
              <a:t>Pancreatic lipase </a:t>
            </a:r>
            <a:r>
              <a:rPr lang="en-US" dirty="0" smtClean="0"/>
              <a:t>activity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–Specific to </a:t>
            </a:r>
            <a:r>
              <a:rPr lang="en-US" u="sng" dirty="0" smtClean="0"/>
              <a:t>sn-1 and -3</a:t>
            </a:r>
            <a:r>
              <a:rPr lang="en-US" dirty="0" smtClean="0"/>
              <a:t> FA of triacylglycerol</a:t>
            </a:r>
          </a:p>
          <a:p>
            <a:pPr marL="457200" lvl="1" indent="0">
              <a:buNone/>
            </a:pPr>
            <a:r>
              <a:rPr lang="en-US" dirty="0" smtClean="0"/>
              <a:t>- Longer-chained FA</a:t>
            </a:r>
          </a:p>
          <a:p>
            <a:pPr lvl="1"/>
            <a:r>
              <a:rPr lang="en-US" dirty="0" smtClean="0"/>
              <a:t>Products include:</a:t>
            </a:r>
          </a:p>
          <a:p>
            <a:pPr lvl="2"/>
            <a:r>
              <a:rPr lang="en-US" dirty="0" smtClean="0"/>
              <a:t>Di- and monoacylglycerols</a:t>
            </a:r>
          </a:p>
          <a:p>
            <a:pPr lvl="2"/>
            <a:r>
              <a:rPr lang="en-US" dirty="0" smtClean="0"/>
              <a:t>Free fatty acids</a:t>
            </a:r>
            <a:endParaRPr lang="en-US" sz="3200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With </a:t>
            </a:r>
            <a:r>
              <a:rPr lang="en-US" u="sng" dirty="0" smtClean="0"/>
              <a:t>peristaltic </a:t>
            </a:r>
            <a:r>
              <a:rPr lang="en-US" u="sng" dirty="0"/>
              <a:t>agitation of </a:t>
            </a:r>
            <a:r>
              <a:rPr lang="en-US" u="sng" dirty="0" smtClean="0"/>
              <a:t>stabilized, bile-surrounded </a:t>
            </a:r>
            <a:r>
              <a:rPr lang="en-US" u="sng" dirty="0"/>
              <a:t>droplet </a:t>
            </a:r>
            <a:r>
              <a:rPr lang="en-US" dirty="0" smtClean="0"/>
              <a:t>and </a:t>
            </a:r>
            <a:r>
              <a:rPr lang="en-US" u="sng" dirty="0"/>
              <a:t>chemical enzymatic action </a:t>
            </a:r>
            <a:r>
              <a:rPr lang="en-US" dirty="0"/>
              <a:t>= efficient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emulsification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45942" y="3647862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n-3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6099" y="2329561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n-1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45942" y="2971404"/>
            <a:ext cx="67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n-2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Triacylglycerol Digestion: Small Intestine</a:t>
            </a:r>
          </a:p>
        </p:txBody>
      </p:sp>
      <p:pic>
        <p:nvPicPr>
          <p:cNvPr id="8" name="Picture 7" descr="bile_med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7" t="25260" r="13210" b="9443"/>
          <a:stretch/>
        </p:blipFill>
        <p:spPr>
          <a:xfrm>
            <a:off x="7664602" y="5105461"/>
            <a:ext cx="1120275" cy="15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443241"/>
            <a:ext cx="8906933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Low solubility in water</a:t>
            </a:r>
          </a:p>
          <a:p>
            <a:pPr lvl="1"/>
            <a:r>
              <a:rPr lang="en-US" dirty="0" smtClean="0"/>
              <a:t>Some subclasses are amphipathic (e.g., phospholipids)</a:t>
            </a:r>
          </a:p>
          <a:p>
            <a:r>
              <a:rPr lang="en-US" dirty="0" smtClean="0"/>
              <a:t>Subclasses of lipids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functions in the body </a:t>
            </a:r>
          </a:p>
          <a:p>
            <a:pPr lvl="1"/>
            <a:r>
              <a:rPr lang="en-US" dirty="0" smtClean="0"/>
              <a:t>Different properties in food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Fatty Acids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Triacylglycerols (triglyceride)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Sterols (cholesterol)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Phospholipids</a:t>
            </a:r>
          </a:p>
        </p:txBody>
      </p:sp>
    </p:spTree>
    <p:extLst>
      <p:ext uri="{BB962C8B-B14F-4D97-AF65-F5344CB8AC3E}">
        <p14:creationId xmlns:p14="http://schemas.microsoft.com/office/powerpoint/2010/main" val="226277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09"/>
            <a:ext cx="8229600" cy="1143000"/>
          </a:xfrm>
        </p:spPr>
        <p:txBody>
          <a:bodyPr/>
          <a:lstStyle/>
          <a:p>
            <a:r>
              <a:rPr lang="en-US" dirty="0" smtClean="0"/>
              <a:t>Cholesterol Digestion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83" y="1150209"/>
            <a:ext cx="8229600" cy="470852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Sterol esterase</a:t>
            </a:r>
            <a:r>
              <a:rPr lang="en-US" sz="2800" dirty="0" smtClean="0"/>
              <a:t>: cleaves fatty acid from cholesterol ester</a:t>
            </a:r>
          </a:p>
          <a:p>
            <a:pPr lvl="1"/>
            <a:r>
              <a:rPr lang="en-US" sz="2400" dirty="0" smtClean="0"/>
              <a:t>In small intestine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39838"/>
            <a:ext cx="33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Esterified cholesterol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3744670" y="3883331"/>
            <a:ext cx="1554511" cy="275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93383" y="3748204"/>
            <a:ext cx="33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Cholesterol + Free FA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15288" y="3216618"/>
            <a:ext cx="197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Esterase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2899" r="52385"/>
          <a:stretch/>
        </p:blipFill>
        <p:spPr>
          <a:xfrm>
            <a:off x="306584" y="4374240"/>
            <a:ext cx="3720206" cy="1987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52385" b="49533"/>
          <a:stretch/>
        </p:blipFill>
        <p:spPr>
          <a:xfrm>
            <a:off x="4692683" y="4216551"/>
            <a:ext cx="3994117" cy="228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6777" y="5315489"/>
            <a:ext cx="1207180" cy="118706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43" y="5315492"/>
            <a:ext cx="12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Fatty acid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ownload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68" y="4114800"/>
            <a:ext cx="6564761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9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Phospholipid Digestion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8" y="1241490"/>
            <a:ext cx="9135032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Pancreatic phospholipase</a:t>
            </a:r>
          </a:p>
          <a:p>
            <a:pPr lvl="1"/>
            <a:r>
              <a:rPr lang="en-US" sz="2400" dirty="0"/>
              <a:t>Phospholipase A2 specific to sn-</a:t>
            </a:r>
            <a:r>
              <a:rPr lang="en-US" sz="2400" dirty="0" smtClean="0"/>
              <a:t>2 of </a:t>
            </a:r>
            <a:r>
              <a:rPr lang="en-US" sz="2400" dirty="0" err="1" smtClean="0"/>
              <a:t>phosphatidylcholine</a:t>
            </a:r>
            <a:endParaRPr lang="en-US" sz="2400" dirty="0" smtClean="0"/>
          </a:p>
          <a:p>
            <a:pPr lvl="2"/>
            <a:r>
              <a:rPr lang="en-US" sz="2200" dirty="0" smtClean="0"/>
              <a:t>Most predominate dietary phospholipid is </a:t>
            </a:r>
            <a:r>
              <a:rPr lang="en-US" sz="2200" dirty="0" err="1" smtClean="0"/>
              <a:t>phosphatidylcholine</a:t>
            </a: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3496106"/>
            <a:ext cx="33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Phosphatidylcholine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3744670" y="3639599"/>
            <a:ext cx="1554511" cy="275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4359" y="3504472"/>
            <a:ext cx="3844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lysophosphatidylcholine</a:t>
            </a:r>
            <a:r>
              <a:rPr lang="en-US" sz="2800" dirty="0" smtClean="0"/>
              <a:t> + </a:t>
            </a:r>
            <a:r>
              <a:rPr lang="en-US" sz="2800" u="sng" dirty="0" smtClean="0"/>
              <a:t>Free FAs</a:t>
            </a:r>
            <a:endParaRPr lang="en-US" sz="28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416467" y="3092414"/>
            <a:ext cx="3038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Phospholipase A2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261" y="4772761"/>
            <a:ext cx="12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Fatty acid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54572" y="5201857"/>
            <a:ext cx="656456" cy="60129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62256" y="4415896"/>
            <a:ext cx="656456" cy="60129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8246" y="4463193"/>
            <a:ext cx="12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Fatty acid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1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Small </a:t>
            </a:r>
            <a:r>
              <a:rPr lang="en-US" sz="3600" dirty="0"/>
              <a:t>Intestine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161" y="1402697"/>
            <a:ext cx="86868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Products in small intestine:</a:t>
            </a:r>
          </a:p>
          <a:p>
            <a:pPr lvl="1"/>
            <a:r>
              <a:rPr lang="en-US" dirty="0" smtClean="0"/>
              <a:t>Fatty acids</a:t>
            </a:r>
          </a:p>
          <a:p>
            <a:pPr lvl="1"/>
            <a:r>
              <a:rPr lang="en-US" dirty="0" smtClean="0"/>
              <a:t>Mono- and </a:t>
            </a:r>
            <a:r>
              <a:rPr lang="en-US" dirty="0" err="1" smtClean="0"/>
              <a:t>diacylglycerols</a:t>
            </a:r>
            <a:endParaRPr lang="en-US" dirty="0" smtClean="0"/>
          </a:p>
          <a:p>
            <a:pPr lvl="1"/>
            <a:r>
              <a:rPr lang="en-US" dirty="0" smtClean="0"/>
              <a:t>Cholesterol</a:t>
            </a:r>
          </a:p>
          <a:p>
            <a:pPr lvl="1"/>
            <a:r>
              <a:rPr lang="en-US" dirty="0" smtClean="0"/>
              <a:t>Phospholipids </a:t>
            </a:r>
          </a:p>
          <a:p>
            <a:pPr lvl="1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87" y="4300900"/>
            <a:ext cx="3390900" cy="240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75056" y="6177980"/>
            <a:ext cx="316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Micelle</a:t>
            </a:r>
            <a:endParaRPr lang="en-US" sz="2800" b="1" dirty="0"/>
          </a:p>
        </p:txBody>
      </p:sp>
      <p:sp>
        <p:nvSpPr>
          <p:cNvPr id="4" name="Right Brace 3"/>
          <p:cNvSpPr/>
          <p:nvPr/>
        </p:nvSpPr>
        <p:spPr>
          <a:xfrm>
            <a:off x="5067527" y="2039602"/>
            <a:ext cx="950858" cy="20652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rot="5400000">
            <a:off x="6145178" y="2937540"/>
            <a:ext cx="813816" cy="86868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426" y="2964972"/>
            <a:ext cx="151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Micelle 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75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279"/>
            <a:ext cx="8229600" cy="1143000"/>
          </a:xfrm>
        </p:spPr>
        <p:txBody>
          <a:bodyPr/>
          <a:lstStyle/>
          <a:p>
            <a:r>
              <a:rPr lang="en-US" dirty="0" smtClean="0"/>
              <a:t>Small Intestine: Micelle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827"/>
            <a:ext cx="8229600" cy="4525963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products of small intestine </a:t>
            </a:r>
            <a:r>
              <a:rPr lang="en-US" dirty="0"/>
              <a:t>will </a:t>
            </a:r>
            <a:r>
              <a:rPr lang="en-US" u="sng" dirty="0"/>
              <a:t>combine with </a:t>
            </a:r>
            <a:r>
              <a:rPr lang="en-US" u="sng" dirty="0" smtClean="0"/>
              <a:t> bile </a:t>
            </a:r>
            <a:r>
              <a:rPr lang="en-US" u="sng" dirty="0"/>
              <a:t>salts </a:t>
            </a:r>
            <a:r>
              <a:rPr lang="en-US" dirty="0"/>
              <a:t>to form </a:t>
            </a:r>
            <a:r>
              <a:rPr lang="en-US" u="sng" dirty="0"/>
              <a:t>micelles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04" y="2249220"/>
            <a:ext cx="6458856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7414" y="4157842"/>
            <a:ext cx="9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FA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85250" y="5191231"/>
            <a:ext cx="25673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b="1" dirty="0" smtClean="0"/>
              <a:t>holesterol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76269" y="4624581"/>
            <a:ext cx="333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monoacylglycerol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85250" y="3224372"/>
            <a:ext cx="333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diacylglycerol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85250" y="3747592"/>
            <a:ext cx="256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phospholipids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039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est_fat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9" t="12002" r="35685" b="13342"/>
          <a:stretch/>
        </p:blipFill>
        <p:spPr>
          <a:xfrm>
            <a:off x="2192499" y="2481282"/>
            <a:ext cx="4957873" cy="4297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Absorption: Small Intestine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95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Micelle is stable and water-soluble</a:t>
            </a:r>
          </a:p>
          <a:p>
            <a:pPr lvl="1"/>
            <a:r>
              <a:rPr lang="en-US" dirty="0" smtClean="0"/>
              <a:t>Penetrate unstirred water-layer at enterocyte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5722" y="3633072"/>
            <a:ext cx="2169423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Digested lipids </a:t>
            </a:r>
          </a:p>
          <a:p>
            <a:pPr algn="ctr"/>
            <a:r>
              <a:rPr lang="en-US" sz="2000" dirty="0" smtClean="0"/>
              <a:t>products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35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93"/>
            <a:ext cx="8229600" cy="1143000"/>
          </a:xfrm>
        </p:spPr>
        <p:txBody>
          <a:bodyPr/>
          <a:lstStyle/>
          <a:p>
            <a:r>
              <a:rPr lang="en-US" dirty="0"/>
              <a:t>Absorption: Small Intestine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Lipid contents diffuse out of </a:t>
            </a:r>
          </a:p>
          <a:p>
            <a:pPr marL="0" indent="0">
              <a:buNone/>
            </a:pPr>
            <a:r>
              <a:rPr lang="en-US" dirty="0" smtClean="0"/>
              <a:t>micelle</a:t>
            </a:r>
          </a:p>
          <a:p>
            <a:r>
              <a:rPr lang="en-US" dirty="0" smtClean="0"/>
              <a:t>Cross apical membrane by </a:t>
            </a:r>
          </a:p>
          <a:p>
            <a:pPr marL="0" indent="0">
              <a:buNone/>
            </a:pPr>
            <a:r>
              <a:rPr lang="en-US" dirty="0" smtClean="0"/>
              <a:t>diffusion (concentration gradient)</a:t>
            </a:r>
          </a:p>
          <a:p>
            <a:r>
              <a:rPr lang="en-US" dirty="0" smtClean="0"/>
              <a:t>Bile salts move to ileum</a:t>
            </a:r>
          </a:p>
          <a:p>
            <a:pPr lvl="1"/>
            <a:r>
              <a:rPr lang="en-US" dirty="0"/>
              <a:t>Recirculation </a:t>
            </a:r>
            <a:r>
              <a:rPr lang="en-US" dirty="0" smtClean="0"/>
              <a:t>(</a:t>
            </a:r>
            <a:r>
              <a:rPr lang="en-US" u="sng" dirty="0" err="1"/>
              <a:t>e</a:t>
            </a:r>
            <a:r>
              <a:rPr lang="en-US" u="sng" dirty="0" err="1" smtClean="0"/>
              <a:t>nterohepatic</a:t>
            </a:r>
            <a:r>
              <a:rPr lang="en-US" u="sng" dirty="0" smtClean="0"/>
              <a:t> </a:t>
            </a:r>
          </a:p>
          <a:p>
            <a:pPr marL="457200" lvl="1" indent="0">
              <a:buNone/>
            </a:pPr>
            <a:r>
              <a:rPr lang="en-US" u="sng" dirty="0" smtClean="0"/>
              <a:t>circulation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Ileum </a:t>
            </a:r>
            <a:r>
              <a:rPr lang="en-US" dirty="0">
                <a:sym typeface="Wingdings"/>
              </a:rPr>
              <a:t> hepatic portal vein liver  gallbladder </a:t>
            </a:r>
          </a:p>
          <a:p>
            <a:endParaRPr lang="en-US" dirty="0"/>
          </a:p>
        </p:txBody>
      </p:sp>
      <p:pic>
        <p:nvPicPr>
          <p:cNvPr id="4" name="Picture 3" descr="digest_fat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4" t="12002" r="35685" b="13342"/>
          <a:stretch/>
        </p:blipFill>
        <p:spPr>
          <a:xfrm>
            <a:off x="6062465" y="994325"/>
            <a:ext cx="2735148" cy="39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2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Absorption: Small Intestine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5" y="1600200"/>
            <a:ext cx="865843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Digested lipids </a:t>
            </a:r>
            <a:r>
              <a:rPr lang="en-US" u="sng" dirty="0" smtClean="0"/>
              <a:t>in enterocyte </a:t>
            </a:r>
          </a:p>
          <a:p>
            <a:pPr lvl="1"/>
            <a:r>
              <a:rPr lang="en-US" u="sng" dirty="0" smtClean="0"/>
              <a:t>FAs </a:t>
            </a:r>
            <a:r>
              <a:rPr lang="en-US" u="sng" dirty="0"/>
              <a:t>with &lt;10 </a:t>
            </a:r>
            <a:r>
              <a:rPr lang="en-US" u="sng" dirty="0" smtClean="0"/>
              <a:t>carbons are more soluble</a:t>
            </a:r>
          </a:p>
          <a:p>
            <a:pPr lvl="2"/>
            <a:r>
              <a:rPr lang="en-US" dirty="0" smtClean="0"/>
              <a:t> Diffuse into circulation </a:t>
            </a:r>
            <a:r>
              <a:rPr lang="en-US" dirty="0">
                <a:sym typeface="Wingdings"/>
              </a:rPr>
              <a:t> liver</a:t>
            </a:r>
          </a:p>
          <a:p>
            <a:pPr lvl="2"/>
            <a:r>
              <a:rPr lang="en-US" dirty="0">
                <a:sym typeface="Wingdings"/>
              </a:rPr>
              <a:t>Transported to liver by </a:t>
            </a:r>
            <a:r>
              <a:rPr lang="en-US" u="sng" dirty="0" smtClean="0">
                <a:sym typeface="Wingdings"/>
              </a:rPr>
              <a:t>albumin</a:t>
            </a:r>
            <a:endParaRPr lang="en-US" dirty="0" smtClean="0"/>
          </a:p>
          <a:p>
            <a:pPr lvl="1"/>
            <a:r>
              <a:rPr lang="en-US" u="sng" dirty="0" smtClean="0"/>
              <a:t>FA </a:t>
            </a:r>
            <a:r>
              <a:rPr lang="en-US" u="sng" dirty="0"/>
              <a:t>with </a:t>
            </a:r>
            <a:r>
              <a:rPr lang="en-US" u="sng" dirty="0" smtClean="0"/>
              <a:t>≥10</a:t>
            </a:r>
            <a:r>
              <a:rPr lang="en-US" dirty="0" smtClean="0"/>
              <a:t> </a:t>
            </a:r>
            <a:r>
              <a:rPr lang="en-US" dirty="0"/>
              <a:t>carbons </a:t>
            </a:r>
            <a:r>
              <a:rPr lang="en-US" dirty="0" smtClean="0"/>
              <a:t>reform (</a:t>
            </a:r>
            <a:r>
              <a:rPr lang="en-US" u="sng" dirty="0" smtClean="0"/>
              <a:t>reesterification</a:t>
            </a:r>
            <a:r>
              <a:rPr lang="en-US" dirty="0" smtClean="0"/>
              <a:t>) into:</a:t>
            </a:r>
          </a:p>
          <a:p>
            <a:pPr lvl="2"/>
            <a:r>
              <a:rPr lang="en-US" dirty="0" smtClean="0"/>
              <a:t>Tri, di-, and monoacylglycerols</a:t>
            </a:r>
          </a:p>
          <a:p>
            <a:pPr lvl="2"/>
            <a:r>
              <a:rPr lang="en-US" dirty="0" smtClean="0"/>
              <a:t>Cholesterol esters</a:t>
            </a:r>
          </a:p>
        </p:txBody>
      </p:sp>
    </p:spTree>
    <p:extLst>
      <p:ext uri="{BB962C8B-B14F-4D97-AF65-F5344CB8AC3E}">
        <p14:creationId xmlns:p14="http://schemas.microsoft.com/office/powerpoint/2010/main" val="299129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Absorption: Small Intestine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515965" cy="4965005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Re-</a:t>
            </a:r>
            <a:r>
              <a:rPr lang="en-US" sz="3200" dirty="0" err="1" smtClean="0">
                <a:solidFill>
                  <a:srgbClr val="000000"/>
                </a:solidFill>
              </a:rPr>
              <a:t>esterfied</a:t>
            </a:r>
            <a:r>
              <a:rPr lang="en-US" sz="3200" dirty="0" smtClean="0">
                <a:solidFill>
                  <a:srgbClr val="000000"/>
                </a:solidFill>
              </a:rPr>
              <a:t> lipids and long-chained fatty acids form a </a:t>
            </a:r>
            <a:r>
              <a:rPr lang="en-US" sz="3200" u="sng" dirty="0" smtClean="0">
                <a:solidFill>
                  <a:srgbClr val="000000"/>
                </a:solidFill>
              </a:rPr>
              <a:t>chylomicron</a:t>
            </a:r>
          </a:p>
          <a:p>
            <a:pPr marL="742950" lvl="2" indent="-342900"/>
            <a:r>
              <a:rPr lang="en-US" sz="2800" dirty="0" smtClean="0">
                <a:solidFill>
                  <a:srgbClr val="000000"/>
                </a:solidFill>
              </a:rPr>
              <a:t>Transporter of re-</a:t>
            </a:r>
            <a:r>
              <a:rPr lang="en-US" sz="2800" dirty="0" err="1" smtClean="0">
                <a:solidFill>
                  <a:srgbClr val="000000"/>
                </a:solidFill>
              </a:rPr>
              <a:t>esterfied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lipids and long-chained fatty acids </a:t>
            </a:r>
            <a:r>
              <a:rPr lang="en-US" sz="2800" dirty="0" smtClean="0">
                <a:solidFill>
                  <a:srgbClr val="000000"/>
                </a:solidFill>
              </a:rPr>
              <a:t>out of small </a:t>
            </a:r>
          </a:p>
          <a:p>
            <a:pPr marL="400050" lvl="2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intestine </a:t>
            </a:r>
          </a:p>
          <a:p>
            <a:pPr marL="742950" lvl="2" indent="-342900"/>
            <a:r>
              <a:rPr lang="en-US" sz="2800" dirty="0" smtClean="0">
                <a:solidFill>
                  <a:srgbClr val="000000"/>
                </a:solidFill>
              </a:rPr>
              <a:t>Chylomicron gains a </a:t>
            </a:r>
          </a:p>
          <a:p>
            <a:pPr marL="400050" lvl="2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protein coat – thus </a:t>
            </a:r>
          </a:p>
          <a:p>
            <a:pPr marL="400050" lvl="2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considered to be a </a:t>
            </a:r>
            <a:r>
              <a:rPr lang="en-US" sz="2800" u="sng" dirty="0" smtClean="0">
                <a:solidFill>
                  <a:srgbClr val="000000"/>
                </a:solidFill>
              </a:rPr>
              <a:t>lipoprotein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 descr="smln3_fig_05_1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"/>
          <a:stretch/>
        </p:blipFill>
        <p:spPr>
          <a:xfrm>
            <a:off x="5429587" y="3200400"/>
            <a:ext cx="32572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Absorption: Small Intestine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9"/>
            <a:ext cx="8515965" cy="51475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000000"/>
                </a:solidFill>
              </a:rPr>
              <a:t>Apolipoprotein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protein </a:t>
            </a:r>
            <a:r>
              <a:rPr lang="en-US" dirty="0">
                <a:solidFill>
                  <a:srgbClr val="000000"/>
                </a:solidFill>
              </a:rPr>
              <a:t>that </a:t>
            </a:r>
            <a:r>
              <a:rPr lang="en-US" dirty="0" smtClean="0">
                <a:solidFill>
                  <a:srgbClr val="000000"/>
                </a:solidFill>
              </a:rPr>
              <a:t>stabilize </a:t>
            </a:r>
            <a:r>
              <a:rPr lang="en-US" dirty="0">
                <a:solidFill>
                  <a:srgbClr val="000000"/>
                </a:solidFill>
              </a:rPr>
              <a:t>lipid particle in aqueous environments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Named by </a:t>
            </a:r>
            <a:r>
              <a:rPr lang="en-US" u="sng" dirty="0" err="1">
                <a:solidFill>
                  <a:srgbClr val="000000"/>
                </a:solidFill>
              </a:rPr>
              <a:t>apo</a:t>
            </a:r>
            <a:r>
              <a:rPr lang="en-US" dirty="0">
                <a:solidFill>
                  <a:srgbClr val="000000"/>
                </a:solidFill>
              </a:rPr>
              <a:t> + series of </a:t>
            </a:r>
            <a:r>
              <a:rPr lang="en-US" u="sng" dirty="0">
                <a:solidFill>
                  <a:srgbClr val="000000"/>
                </a:solidFill>
              </a:rPr>
              <a:t>letters</a:t>
            </a:r>
            <a:r>
              <a:rPr lang="en-US" dirty="0">
                <a:solidFill>
                  <a:srgbClr val="000000"/>
                </a:solidFill>
              </a:rPr>
              <a:t> (A-E) + </a:t>
            </a:r>
            <a:r>
              <a:rPr lang="en-US" u="sng" dirty="0">
                <a:solidFill>
                  <a:srgbClr val="000000"/>
                </a:solidFill>
              </a:rPr>
              <a:t>number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Examples:  apoB-100, </a:t>
            </a:r>
            <a:r>
              <a:rPr lang="en-US" dirty="0" err="1">
                <a:solidFill>
                  <a:srgbClr val="000000"/>
                </a:solidFill>
              </a:rPr>
              <a:t>apoE</a:t>
            </a:r>
            <a:r>
              <a:rPr lang="en-US" dirty="0">
                <a:solidFill>
                  <a:srgbClr val="000000"/>
                </a:solidFill>
              </a:rPr>
              <a:t>, apoB-48, etc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/>
          </a:p>
          <a:p>
            <a:r>
              <a:rPr lang="en-US" dirty="0" err="1" smtClean="0"/>
              <a:t>Apolipoproteins</a:t>
            </a:r>
            <a:r>
              <a:rPr lang="en-US" dirty="0" smtClean="0"/>
              <a:t> have other </a:t>
            </a:r>
            <a:r>
              <a:rPr lang="en-US" dirty="0"/>
              <a:t>physiological </a:t>
            </a:r>
            <a:r>
              <a:rPr lang="en-US" dirty="0" smtClean="0"/>
              <a:t>functions important for lipid metabolism:</a:t>
            </a:r>
            <a:endParaRPr lang="en-US" dirty="0"/>
          </a:p>
          <a:p>
            <a:pPr lvl="1"/>
            <a:r>
              <a:rPr lang="en-US" dirty="0"/>
              <a:t>Stimulate enzymatic reactions</a:t>
            </a:r>
          </a:p>
          <a:p>
            <a:pPr lvl="2"/>
            <a:r>
              <a:rPr lang="en-US" dirty="0"/>
              <a:t>Regulate metabolic functions</a:t>
            </a:r>
          </a:p>
          <a:p>
            <a:pPr lvl="1"/>
            <a:r>
              <a:rPr lang="en-US" dirty="0"/>
              <a:t>Specificity towards receptors</a:t>
            </a:r>
          </a:p>
          <a:p>
            <a:pPr lvl="2"/>
            <a:r>
              <a:rPr lang="en-US" dirty="0"/>
              <a:t>LDL contains </a:t>
            </a:r>
            <a:r>
              <a:rPr lang="en-US" dirty="0" smtClean="0"/>
              <a:t>apo100 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po100 </a:t>
            </a:r>
            <a:r>
              <a:rPr lang="en-US" dirty="0"/>
              <a:t>specific to the LDL Receptor (LDLR)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1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Absorption: Small Intestine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4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Apolipoproteins</a:t>
            </a:r>
            <a:r>
              <a:rPr lang="en-US" dirty="0" smtClean="0"/>
              <a:t> </a:t>
            </a:r>
            <a:r>
              <a:rPr lang="en-US" u="sng" dirty="0" smtClean="0"/>
              <a:t>specifically synthesized </a:t>
            </a:r>
            <a:r>
              <a:rPr lang="en-US" dirty="0" smtClean="0"/>
              <a:t>in enterocyte – </a:t>
            </a:r>
            <a:r>
              <a:rPr lang="en-US" u="sng" dirty="0" smtClean="0"/>
              <a:t>apoB-48 </a:t>
            </a:r>
            <a:r>
              <a:rPr lang="en-US" dirty="0" smtClean="0"/>
              <a:t>and </a:t>
            </a:r>
            <a:r>
              <a:rPr lang="en-US" u="sng" dirty="0" smtClean="0"/>
              <a:t>apoA-1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Surround reformed lipids as part of the chylomicron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 the enterocyte: chylomicron consists of:</a:t>
            </a:r>
            <a:endParaRPr lang="en-US" u="sng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Mono-, di-, triacylglycerol, cholesterol esters, cholesterol long-chained fatty acids (in the center of chylomicron)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dirty="0" err="1" smtClean="0">
                <a:solidFill>
                  <a:srgbClr val="000000"/>
                </a:solidFill>
              </a:rPr>
              <a:t>pos</a:t>
            </a:r>
            <a:r>
              <a:rPr lang="en-US" dirty="0" smtClean="0">
                <a:solidFill>
                  <a:srgbClr val="000000"/>
                </a:solidFill>
              </a:rPr>
              <a:t>: apoB-48 and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poA-1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hospholipids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3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olei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5"/>
          <a:stretch/>
        </p:blipFill>
        <p:spPr>
          <a:xfrm>
            <a:off x="1395895" y="4600639"/>
            <a:ext cx="6324600" cy="1648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9"/>
            <a:ext cx="8229600" cy="1143000"/>
          </a:xfrm>
        </p:spPr>
        <p:txBody>
          <a:bodyPr/>
          <a:lstStyle/>
          <a:p>
            <a:r>
              <a:rPr lang="en-US" dirty="0" smtClean="0"/>
              <a:t>Fatty Acids (FA)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155"/>
            <a:ext cx="8462035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Component of more complex lipids</a:t>
            </a:r>
          </a:p>
          <a:p>
            <a:pPr lvl="1"/>
            <a:r>
              <a:rPr lang="en-US" sz="2400" dirty="0" smtClean="0"/>
              <a:t>Triacylglycerols and phospholipids</a:t>
            </a:r>
          </a:p>
          <a:p>
            <a:pPr lvl="1"/>
            <a:r>
              <a:rPr lang="en-US" sz="2400" dirty="0" smtClean="0"/>
              <a:t>Dietary cholesterol</a:t>
            </a:r>
          </a:p>
          <a:p>
            <a:r>
              <a:rPr lang="en-US" sz="2800" dirty="0" smtClean="0"/>
              <a:t>Hydrocarbon chain (chain of hydrogen and carbons)</a:t>
            </a:r>
          </a:p>
          <a:p>
            <a:r>
              <a:rPr lang="en-US" sz="2800" dirty="0" smtClean="0"/>
              <a:t>Carboxylic acid end (-COOH) </a:t>
            </a:r>
          </a:p>
          <a:p>
            <a:r>
              <a:rPr lang="en-US" sz="2800" dirty="0" smtClean="0"/>
              <a:t>Methyl end (-CH3) </a:t>
            </a:r>
          </a:p>
          <a:p>
            <a:pPr lvl="1"/>
            <a:r>
              <a:rPr lang="en-US" dirty="0" smtClean="0"/>
              <a:t>Omega carbon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1654" y="4246696"/>
            <a:ext cx="1432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Alpha Carbon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0128" y="5204329"/>
            <a:ext cx="129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Omega Carbon</a:t>
            </a:r>
            <a:endParaRPr lang="en-US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03453" y="4790879"/>
            <a:ext cx="502652" cy="327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70515" y="5304017"/>
            <a:ext cx="280748" cy="3609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10526" y="6543778"/>
            <a:ext cx="1176421" cy="3142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Absorption: Small Intestine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35" y="1419132"/>
            <a:ext cx="8229600" cy="4819468"/>
          </a:xfrm>
        </p:spPr>
        <p:txBody>
          <a:bodyPr>
            <a:normAutofit/>
          </a:bodyPr>
          <a:lstStyle/>
          <a:p>
            <a:r>
              <a:rPr lang="en-US" dirty="0" smtClean="0"/>
              <a:t>Chylomicron </a:t>
            </a:r>
            <a:r>
              <a:rPr lang="en-US" dirty="0"/>
              <a:t>lipid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arrangement</a:t>
            </a:r>
            <a:endParaRPr lang="en-US" dirty="0"/>
          </a:p>
          <a:p>
            <a:pPr lvl="1"/>
            <a:r>
              <a:rPr lang="en-US" dirty="0"/>
              <a:t>Hydrophobic </a:t>
            </a:r>
            <a:r>
              <a:rPr lang="en-US" dirty="0" smtClean="0"/>
              <a:t>lipids </a:t>
            </a:r>
          </a:p>
          <a:p>
            <a:pPr marL="457200" lvl="1" indent="0">
              <a:buNone/>
            </a:pPr>
            <a:r>
              <a:rPr lang="en-US" dirty="0" smtClean="0"/>
              <a:t>in </a:t>
            </a:r>
            <a:r>
              <a:rPr lang="en-US" dirty="0"/>
              <a:t>center of molecule</a:t>
            </a:r>
          </a:p>
          <a:p>
            <a:pPr lvl="1"/>
            <a:r>
              <a:rPr lang="en-US" dirty="0" smtClean="0"/>
              <a:t>Hydrophilic (proteins and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hosphate groups)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situated at surface 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 descr="smln3_fig_05_1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"/>
          <a:stretch/>
        </p:blipFill>
        <p:spPr>
          <a:xfrm>
            <a:off x="4625690" y="1600200"/>
            <a:ext cx="447866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6000" y="5602941"/>
            <a:ext cx="17780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Apolipoprotein B-48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2813" y="1245376"/>
            <a:ext cx="1827305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Apolipoprotein A-1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46587" y="1718236"/>
            <a:ext cx="463177" cy="463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5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Chylomicron – Lipid 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059"/>
            <a:ext cx="8229600" cy="5236954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Chylomicrons too large to enter capillaries</a:t>
            </a:r>
          </a:p>
          <a:p>
            <a:pPr marL="742950" lvl="2" indent="-342900"/>
            <a:r>
              <a:rPr lang="en-US" sz="2800" dirty="0" smtClean="0"/>
              <a:t>Exits </a:t>
            </a:r>
            <a:r>
              <a:rPr lang="en-US" sz="2800" dirty="0" err="1" smtClean="0"/>
              <a:t>basolateral</a:t>
            </a:r>
            <a:r>
              <a:rPr lang="en-US" sz="2800" dirty="0" smtClean="0"/>
              <a:t> membrane into lymphatic circulation </a:t>
            </a:r>
          </a:p>
          <a:p>
            <a:pPr marL="742950" lvl="2" indent="-342900"/>
            <a:r>
              <a:rPr lang="en-US" sz="2800" dirty="0" err="1"/>
              <a:t>E</a:t>
            </a:r>
            <a:r>
              <a:rPr lang="en-US" sz="2800" dirty="0" err="1" smtClean="0"/>
              <a:t>xocytosed</a:t>
            </a:r>
            <a:r>
              <a:rPr lang="en-US" sz="2800" dirty="0" smtClean="0"/>
              <a:t> through </a:t>
            </a:r>
            <a:r>
              <a:rPr lang="en-US" sz="2800" dirty="0" err="1" smtClean="0"/>
              <a:t>basolateral</a:t>
            </a:r>
            <a:r>
              <a:rPr lang="en-US" sz="2800" dirty="0" smtClean="0"/>
              <a:t> membrane via secretory vesicle</a:t>
            </a:r>
          </a:p>
          <a:p>
            <a:pPr marL="457200" lvl="1" indent="-457200">
              <a:buFont typeface="Arial"/>
              <a:buChar char="•"/>
            </a:pPr>
            <a:r>
              <a:rPr lang="en-US" sz="3200" dirty="0" smtClean="0"/>
              <a:t>Chylomicron bypass liver and enter circulation via lymph system</a:t>
            </a:r>
          </a:p>
          <a:p>
            <a:pPr lvl="1"/>
            <a:r>
              <a:rPr lang="en-US" dirty="0" smtClean="0"/>
              <a:t>In circulation: chylomicron picks up additional </a:t>
            </a:r>
            <a:r>
              <a:rPr lang="en-US" u="sng" dirty="0" err="1" smtClean="0"/>
              <a:t>apos</a:t>
            </a:r>
            <a:r>
              <a:rPr lang="en-US" u="sng" dirty="0" smtClean="0"/>
              <a:t>: C and 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22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49"/>
            <a:ext cx="8229600" cy="1143000"/>
          </a:xfrm>
        </p:spPr>
        <p:txBody>
          <a:bodyPr/>
          <a:lstStyle/>
          <a:p>
            <a:r>
              <a:rPr lang="en-US" dirty="0" smtClean="0"/>
              <a:t>Chylomicron in Circulation</a:t>
            </a:r>
            <a:endParaRPr lang="en-US" dirty="0"/>
          </a:p>
        </p:txBody>
      </p:sp>
      <p:pic>
        <p:nvPicPr>
          <p:cNvPr id="4" name="Picture 3" descr="smln3_fig_05_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"/>
          <a:stretch/>
        </p:blipFill>
        <p:spPr>
          <a:xfrm>
            <a:off x="2252675" y="1600200"/>
            <a:ext cx="447866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6665" y="5602941"/>
            <a:ext cx="17780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Apolipoprotein B-48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53478" y="1245376"/>
            <a:ext cx="1827305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Apolipoprotein A-1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04039" y="6249272"/>
            <a:ext cx="182730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Apolipoprotein 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68278" y="2560804"/>
            <a:ext cx="182730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Apolipoprotein C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368277" y="3003177"/>
            <a:ext cx="463177" cy="463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23382" y="5894575"/>
            <a:ext cx="463177" cy="463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17606" y="1660119"/>
            <a:ext cx="463177" cy="463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6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Chylomicron – Lipid </a:t>
            </a:r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6954"/>
          </a:xfrm>
        </p:spPr>
        <p:txBody>
          <a:bodyPr>
            <a:normAutofit/>
          </a:bodyPr>
          <a:lstStyle/>
          <a:p>
            <a:r>
              <a:rPr lang="en-US" dirty="0" smtClean="0"/>
              <a:t>Chylomicrons travel mainly to </a:t>
            </a:r>
            <a:r>
              <a:rPr lang="en-US" u="sng" dirty="0" smtClean="0"/>
              <a:t>adipose tissue </a:t>
            </a:r>
            <a:r>
              <a:rPr lang="en-US" dirty="0" smtClean="0"/>
              <a:t>and </a:t>
            </a:r>
            <a:r>
              <a:rPr lang="en-US" u="sng" dirty="0" smtClean="0"/>
              <a:t>muscle</a:t>
            </a:r>
          </a:p>
          <a:p>
            <a:pPr lvl="1"/>
            <a:r>
              <a:rPr lang="en-US" u="sng" dirty="0" smtClean="0"/>
              <a:t>Lipoprotein lipase (LPL) </a:t>
            </a:r>
            <a:r>
              <a:rPr lang="en-US" dirty="0" smtClean="0"/>
              <a:t>– enzyme in endothelial membrane of adipose and muscle tissues</a:t>
            </a:r>
          </a:p>
          <a:p>
            <a:pPr lvl="2"/>
            <a:r>
              <a:rPr lang="en-US" dirty="0" err="1" smtClean="0"/>
              <a:t>ApoC</a:t>
            </a:r>
            <a:r>
              <a:rPr lang="en-US" dirty="0" smtClean="0"/>
              <a:t> helps LPL recognize lipids</a:t>
            </a:r>
          </a:p>
          <a:p>
            <a:pPr lvl="2"/>
            <a:r>
              <a:rPr lang="en-US" dirty="0" smtClean="0"/>
              <a:t>Hydrolyzes FA from mono-, di-, and </a:t>
            </a:r>
            <a:r>
              <a:rPr lang="en-US" dirty="0" err="1" smtClean="0"/>
              <a:t>triacylglycerols</a:t>
            </a:r>
            <a:r>
              <a:rPr lang="en-US" dirty="0" smtClean="0"/>
              <a:t> of chylomicron </a:t>
            </a:r>
          </a:p>
          <a:p>
            <a:pPr lvl="3"/>
            <a:r>
              <a:rPr lang="en-US" dirty="0" smtClean="0"/>
              <a:t>Fatty acids enter tissues</a:t>
            </a:r>
          </a:p>
          <a:p>
            <a:pPr lvl="2"/>
            <a:r>
              <a:rPr lang="en-US" dirty="0" smtClean="0"/>
              <a:t>Product of lipoprotein lipase: </a:t>
            </a:r>
            <a:r>
              <a:rPr lang="en-US" u="sng" dirty="0"/>
              <a:t>Chylomicron remnant</a:t>
            </a:r>
            <a:r>
              <a:rPr lang="en-US" dirty="0"/>
              <a:t> – rich in </a:t>
            </a:r>
            <a:r>
              <a:rPr lang="en-US" dirty="0" smtClean="0"/>
              <a:t>cholesterol</a:t>
            </a:r>
          </a:p>
          <a:p>
            <a:r>
              <a:rPr lang="en-US" u="sng" dirty="0"/>
              <a:t>Chylomicron remnant</a:t>
            </a:r>
            <a:r>
              <a:rPr lang="en-US" dirty="0"/>
              <a:t> </a:t>
            </a:r>
            <a:r>
              <a:rPr lang="en-US" dirty="0" smtClean="0"/>
              <a:t>travels to liver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72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ipocyte-structure-fat-cell-responsible-accumulation-energy-obesity-weight-gain-weight-loss-vector-diagram-4007873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4"/>
          <a:stretch/>
        </p:blipFill>
        <p:spPr>
          <a:xfrm>
            <a:off x="4993612" y="2229336"/>
            <a:ext cx="3962400" cy="3291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Lipids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Muscle: </a:t>
            </a:r>
            <a:r>
              <a:rPr lang="en-US" dirty="0" smtClean="0"/>
              <a:t>FFA</a:t>
            </a:r>
            <a:endParaRPr lang="en-US" dirty="0"/>
          </a:p>
          <a:p>
            <a:pPr lvl="1"/>
            <a:r>
              <a:rPr lang="en-US" dirty="0"/>
              <a:t>Oxidized for </a:t>
            </a:r>
            <a:r>
              <a:rPr lang="en-US" dirty="0" smtClean="0"/>
              <a:t>energy</a:t>
            </a:r>
          </a:p>
          <a:p>
            <a:r>
              <a:rPr lang="en-US" dirty="0" smtClean="0"/>
              <a:t>Adipose Tissue: FFA</a:t>
            </a:r>
          </a:p>
          <a:p>
            <a:pPr lvl="1"/>
            <a:r>
              <a:rPr lang="en-US" dirty="0" smtClean="0"/>
              <a:t>Major storage site of 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riacylglycerols (85% of 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dipocyte)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681" y="6113335"/>
            <a:ext cx="82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Enterocyte </a:t>
            </a:r>
            <a:r>
              <a:rPr lang="en-US" sz="2400" dirty="0" smtClean="0">
                <a:sym typeface="Wingdings"/>
              </a:rPr>
              <a:t> Circulation  muscle and adipose tissue  Liver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60642" y="5636233"/>
            <a:ext cx="269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Chylomicron Remnant: cholesterol rich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7952" y="5774571"/>
            <a:ext cx="157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Chylomicron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8107" y="5787980"/>
            <a:ext cx="157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Chylomicron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0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Chylomicron – Lipid Transportation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9174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Chylomicron remnant</a:t>
            </a:r>
            <a:r>
              <a:rPr lang="en-US" dirty="0" smtClean="0"/>
              <a:t> – rich in cholesterol</a:t>
            </a:r>
            <a:endParaRPr lang="en-US" dirty="0"/>
          </a:p>
          <a:p>
            <a:pPr lvl="1"/>
            <a:r>
              <a:rPr lang="en-US" dirty="0" smtClean="0"/>
              <a:t>Removed from blood stream </a:t>
            </a:r>
            <a:r>
              <a:rPr lang="en-US" dirty="0"/>
              <a:t>b</a:t>
            </a:r>
            <a:r>
              <a:rPr lang="en-US" dirty="0" smtClean="0"/>
              <a:t>y receptors specific to </a:t>
            </a:r>
            <a:r>
              <a:rPr lang="en-US" u="sng" dirty="0" err="1" smtClean="0"/>
              <a:t>apoE</a:t>
            </a:r>
            <a:r>
              <a:rPr lang="en-US" u="sng" dirty="0" smtClean="0"/>
              <a:t> </a:t>
            </a:r>
            <a:r>
              <a:rPr lang="en-US" dirty="0" smtClean="0"/>
              <a:t>on </a:t>
            </a:r>
            <a:r>
              <a:rPr lang="en-US" u="sng" dirty="0" smtClean="0"/>
              <a:t>liver</a:t>
            </a:r>
          </a:p>
          <a:p>
            <a:r>
              <a:rPr lang="en-US" dirty="0" smtClean="0"/>
              <a:t>Very low density lipoprotein (</a:t>
            </a:r>
            <a:r>
              <a:rPr lang="en-US" u="sng" dirty="0" smtClean="0"/>
              <a:t>VLDL</a:t>
            </a:r>
            <a:r>
              <a:rPr lang="en-US" dirty="0" smtClean="0"/>
              <a:t>) made in liver</a:t>
            </a:r>
          </a:p>
          <a:p>
            <a:pPr lvl="1"/>
            <a:r>
              <a:rPr lang="en-US" u="sng" dirty="0" smtClean="0"/>
              <a:t>Main transporter of cholesterol and some endogenous </a:t>
            </a:r>
            <a:r>
              <a:rPr lang="en-US" u="sng" dirty="0" err="1" smtClean="0"/>
              <a:t>triacylglycerols</a:t>
            </a:r>
            <a:r>
              <a:rPr lang="en-US" u="sng" dirty="0" smtClean="0"/>
              <a:t> from liver</a:t>
            </a:r>
          </a:p>
          <a:p>
            <a:pPr lvl="1"/>
            <a:r>
              <a:rPr lang="en-US" dirty="0"/>
              <a:t>Lipoprotein lipase (activated by</a:t>
            </a:r>
            <a:r>
              <a:rPr lang="en-US" u="sng" dirty="0"/>
              <a:t> </a:t>
            </a:r>
            <a:r>
              <a:rPr lang="en-US" u="sng" dirty="0" err="1"/>
              <a:t>apoC</a:t>
            </a:r>
            <a:r>
              <a:rPr lang="en-US" dirty="0"/>
              <a:t>) present in blood – strips VLDL of </a:t>
            </a:r>
            <a:r>
              <a:rPr lang="en-US" dirty="0" smtClean="0"/>
              <a:t>triacylglycerol</a:t>
            </a:r>
            <a:endParaRPr lang="en-US" u="sng" dirty="0" smtClean="0"/>
          </a:p>
          <a:p>
            <a:pPr lvl="2"/>
            <a:r>
              <a:rPr lang="en-US" dirty="0" smtClean="0"/>
              <a:t>Results in IDL </a:t>
            </a:r>
            <a:r>
              <a:rPr lang="en-US" dirty="0" smtClean="0">
                <a:sym typeface="Wingdings"/>
              </a:rPr>
              <a:t> LDL</a:t>
            </a:r>
            <a:endParaRPr lang="en-US" dirty="0" smtClean="0"/>
          </a:p>
          <a:p>
            <a:pPr lvl="2"/>
            <a:r>
              <a:rPr lang="en-US" dirty="0" smtClean="0"/>
              <a:t>LDL deposits cholesterol into body’s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6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Transportation in Circulation – Lipoproteins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Lipoprotein characteristics:</a:t>
            </a:r>
          </a:p>
          <a:p>
            <a:pPr lvl="1"/>
            <a:r>
              <a:rPr lang="en-US" sz="3200" u="sng" dirty="0" smtClean="0"/>
              <a:t>Density</a:t>
            </a:r>
            <a:r>
              <a:rPr lang="en-US" sz="3200" dirty="0" smtClean="0"/>
              <a:t> of particle – physical characteristic to classify lipoproteins </a:t>
            </a:r>
          </a:p>
          <a:p>
            <a:pPr lvl="2"/>
            <a:r>
              <a:rPr lang="en-US" sz="2800" dirty="0" smtClean="0"/>
              <a:t>Low to High:</a:t>
            </a:r>
          </a:p>
          <a:p>
            <a:pPr marL="0" indent="0">
              <a:buNone/>
            </a:pPr>
            <a:r>
              <a:rPr lang="en-US" dirty="0" smtClean="0"/>
              <a:t>            Chylomicrons &lt; VLDL &lt; IDL &lt; LDL &lt; HDL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oregonstate.edu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dept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biochem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hhmi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hhmiclasses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biochem</a:t>
            </a:r>
            <a:r>
              <a:rPr lang="en-US" dirty="0">
                <a:hlinkClick r:id="rId3"/>
              </a:rPr>
              <a:t>/figsch18/fig18p7.html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9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Transportation in Circulation – lipoproteins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5526" cy="4709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u="sng" dirty="0"/>
              <a:t>Chylomicrons</a:t>
            </a:r>
            <a:r>
              <a:rPr lang="en-US" dirty="0"/>
              <a:t> -transport </a:t>
            </a:r>
            <a:r>
              <a:rPr lang="en-US" u="sng" dirty="0"/>
              <a:t>dietary </a:t>
            </a:r>
            <a:r>
              <a:rPr lang="en-US" u="sng" dirty="0" smtClean="0"/>
              <a:t>lipids</a:t>
            </a:r>
            <a:r>
              <a:rPr lang="en-US" dirty="0" smtClean="0"/>
              <a:t> </a:t>
            </a:r>
            <a:r>
              <a:rPr lang="en-US" dirty="0"/>
              <a:t>from intestines to </a:t>
            </a:r>
            <a:r>
              <a:rPr lang="en-US" dirty="0" smtClean="0"/>
              <a:t>tissues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u="sng" dirty="0"/>
              <a:t>Very Low Density Lipoproteins (VLDL) </a:t>
            </a:r>
            <a:r>
              <a:rPr lang="en-US" dirty="0" smtClean="0"/>
              <a:t>– </a:t>
            </a:r>
            <a:r>
              <a:rPr lang="en-US" dirty="0"/>
              <a:t>transport </a:t>
            </a:r>
            <a:r>
              <a:rPr lang="en-US" dirty="0" smtClean="0"/>
              <a:t>endogenous triacylglycerol and </a:t>
            </a:r>
            <a:r>
              <a:rPr lang="en-US" dirty="0"/>
              <a:t>cholesterol from liver to tissues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u="sng" dirty="0"/>
              <a:t>Intermediate Density Lipoproteins (IDL</a:t>
            </a:r>
            <a:r>
              <a:rPr lang="en-US" dirty="0"/>
              <a:t>) </a:t>
            </a:r>
            <a:r>
              <a:rPr lang="en-US" dirty="0" smtClean="0"/>
              <a:t>– </a:t>
            </a:r>
            <a:r>
              <a:rPr lang="en-US" dirty="0"/>
              <a:t>transport </a:t>
            </a:r>
            <a:r>
              <a:rPr lang="en-US" dirty="0" smtClean="0"/>
              <a:t>cholesterol to </a:t>
            </a:r>
            <a:r>
              <a:rPr lang="en-US" dirty="0"/>
              <a:t>liver </a:t>
            </a:r>
            <a:r>
              <a:rPr lang="en-US" dirty="0" smtClean="0"/>
              <a:t>forming LDL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u="sng" dirty="0"/>
              <a:t>Low Density Lipoproteins (LDL)</a:t>
            </a:r>
            <a:r>
              <a:rPr lang="en-US" dirty="0"/>
              <a:t> </a:t>
            </a:r>
            <a:r>
              <a:rPr lang="en-US" dirty="0" smtClean="0"/>
              <a:t>– transport cholesterol to </a:t>
            </a:r>
            <a:r>
              <a:rPr lang="en-US" dirty="0"/>
              <a:t>tissues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u="sng" dirty="0"/>
              <a:t>High Density Lipoproteins (HDL</a:t>
            </a:r>
            <a:r>
              <a:rPr lang="en-US" u="sng" dirty="0" smtClean="0"/>
              <a:t>) </a:t>
            </a:r>
            <a:r>
              <a:rPr lang="en-US" dirty="0" smtClean="0"/>
              <a:t>- </a:t>
            </a:r>
            <a:r>
              <a:rPr lang="en-US" dirty="0"/>
              <a:t>transport endogenous cholesterol from tissues to </a:t>
            </a:r>
            <a:r>
              <a:rPr lang="en-US" dirty="0" smtClean="0"/>
              <a:t>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05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Summary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220"/>
            <a:ext cx="8229600" cy="6379303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Lipases are enzymes that work to breakdown large lipids to smaller lipids</a:t>
            </a:r>
          </a:p>
          <a:p>
            <a:pPr lvl="1"/>
            <a:r>
              <a:rPr lang="en-US" sz="3600" dirty="0" smtClean="0"/>
              <a:t>Lingual/gastric (low pH to function) and pancreatic (higher pH to function) lipase</a:t>
            </a:r>
          </a:p>
          <a:p>
            <a:r>
              <a:rPr lang="en-US" sz="4400" dirty="0" smtClean="0"/>
              <a:t>Lipases, bile, and mechanical forces efficiently emulsify lipids</a:t>
            </a:r>
          </a:p>
          <a:p>
            <a:r>
              <a:rPr lang="en-US" sz="4400" dirty="0" smtClean="0"/>
              <a:t>Micelles made of digested lipids and bile salts form at the brush border </a:t>
            </a:r>
          </a:p>
          <a:p>
            <a:pPr lvl="1"/>
            <a:r>
              <a:rPr lang="en-US" sz="3600" dirty="0" smtClean="0"/>
              <a:t>Aides in successful absorption across apical membrane of enterocyte by stabilizing in aqueous environment</a:t>
            </a:r>
          </a:p>
          <a:p>
            <a:r>
              <a:rPr lang="en-US" sz="4400" dirty="0" smtClean="0"/>
              <a:t>Digested lipids (&gt;10 FA HC chain) are </a:t>
            </a:r>
            <a:r>
              <a:rPr lang="en-US" sz="4400" dirty="0" err="1" smtClean="0"/>
              <a:t>reesterfied</a:t>
            </a:r>
            <a:r>
              <a:rPr lang="en-US" sz="4400" dirty="0" smtClean="0"/>
              <a:t> in enterocyte </a:t>
            </a:r>
          </a:p>
          <a:p>
            <a:r>
              <a:rPr lang="en-US" sz="4400" dirty="0" smtClean="0"/>
              <a:t>Digested lipids form chylomicron - contains </a:t>
            </a:r>
            <a:r>
              <a:rPr lang="en-US" sz="4400" dirty="0" err="1" smtClean="0"/>
              <a:t>apolipoproteins</a:t>
            </a:r>
            <a:r>
              <a:rPr lang="en-US" sz="4400" dirty="0" smtClean="0"/>
              <a:t> and phospholipids – before being absorbed across </a:t>
            </a:r>
            <a:r>
              <a:rPr lang="en-US" sz="4400" dirty="0" err="1" smtClean="0"/>
              <a:t>basolateral</a:t>
            </a:r>
            <a:r>
              <a:rPr lang="en-US" sz="4400" dirty="0" smtClean="0"/>
              <a:t> membrane</a:t>
            </a:r>
          </a:p>
          <a:p>
            <a:pPr lvl="1"/>
            <a:r>
              <a:rPr lang="en-US" sz="3600" dirty="0" smtClean="0"/>
              <a:t>Enter lymph system</a:t>
            </a:r>
          </a:p>
          <a:p>
            <a:r>
              <a:rPr lang="en-US" sz="4400" dirty="0" smtClean="0"/>
              <a:t>Transportation of chylomicron results in chylomicron remnant which is cholesterol rich</a:t>
            </a:r>
          </a:p>
          <a:p>
            <a:pPr lvl="1"/>
            <a:r>
              <a:rPr lang="en-US" sz="3600" dirty="0" smtClean="0"/>
              <a:t>Chylomicron remnant continues transporting cholesterol to tissue</a:t>
            </a:r>
          </a:p>
          <a:p>
            <a:pPr lvl="2"/>
            <a:r>
              <a:rPr lang="en-US" sz="2900" dirty="0" smtClean="0"/>
              <a:t>Eventual formation of IDL, LDL, and HDL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2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915"/>
            <a:ext cx="8229600" cy="1143000"/>
          </a:xfrm>
        </p:spPr>
        <p:txBody>
          <a:bodyPr/>
          <a:lstStyle/>
          <a:p>
            <a:r>
              <a:rPr lang="en-US" dirty="0" smtClean="0"/>
              <a:t>Fatty Acids - 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167"/>
            <a:ext cx="8652482" cy="50633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Saturation </a:t>
            </a:r>
          </a:p>
          <a:p>
            <a:pPr lvl="1"/>
            <a:r>
              <a:rPr lang="en-US" sz="2400" dirty="0" smtClean="0"/>
              <a:t>Saturated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double bonds along HC chain</a:t>
            </a:r>
            <a:endParaRPr lang="en-US" dirty="0"/>
          </a:p>
          <a:p>
            <a:pPr lvl="2"/>
            <a:r>
              <a:rPr lang="en-US" dirty="0" smtClean="0"/>
              <a:t>Carbons are completely saturated</a:t>
            </a:r>
          </a:p>
          <a:p>
            <a:pPr lvl="2"/>
            <a:r>
              <a:rPr lang="en-US" dirty="0" smtClean="0"/>
              <a:t>Animal food sources: Dairy, meat products (beef, chicken, etc.)</a:t>
            </a:r>
          </a:p>
          <a:p>
            <a:pPr lvl="2"/>
            <a:r>
              <a:rPr lang="en-US" dirty="0" smtClean="0"/>
              <a:t>Vegetable sources: palm </a:t>
            </a:r>
            <a:r>
              <a:rPr lang="en-US" dirty="0" err="1" smtClean="0"/>
              <a:t>kernal</a:t>
            </a:r>
            <a:r>
              <a:rPr lang="en-US" dirty="0" smtClean="0"/>
              <a:t> oil, coconut oil, peanut oil</a:t>
            </a:r>
          </a:p>
          <a:p>
            <a:pPr lvl="3"/>
            <a:r>
              <a:rPr lang="en-US" dirty="0" smtClean="0"/>
              <a:t>Resistant to rancidity</a:t>
            </a:r>
          </a:p>
        </p:txBody>
      </p:sp>
      <p:pic>
        <p:nvPicPr>
          <p:cNvPr id="4" name="Picture 3" descr="Untitled-p1.jp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3" t="1870" b="9685"/>
          <a:stretch/>
        </p:blipFill>
        <p:spPr>
          <a:xfrm rot="16200000">
            <a:off x="4007911" y="1096429"/>
            <a:ext cx="1370891" cy="88273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65657" y="5123108"/>
            <a:ext cx="451044" cy="107244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067676" y="5116834"/>
            <a:ext cx="451044" cy="107244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915"/>
            <a:ext cx="8229600" cy="1143000"/>
          </a:xfrm>
        </p:spPr>
        <p:txBody>
          <a:bodyPr/>
          <a:lstStyle/>
          <a:p>
            <a:r>
              <a:rPr lang="en-US" dirty="0" smtClean="0"/>
              <a:t>Fatty Acids - 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167"/>
            <a:ext cx="8652482" cy="50633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Saturation </a:t>
            </a:r>
          </a:p>
          <a:p>
            <a:pPr lvl="1"/>
            <a:r>
              <a:rPr lang="en-US" sz="2400" dirty="0" smtClean="0"/>
              <a:t>Unsaturated: one or more carbons are not saturated </a:t>
            </a:r>
          </a:p>
          <a:p>
            <a:pPr lvl="1"/>
            <a:r>
              <a:rPr lang="en-US" sz="2400" dirty="0" smtClean="0"/>
              <a:t>Monounsaturated: one carbon=carbon double bond</a:t>
            </a:r>
          </a:p>
          <a:p>
            <a:pPr lvl="2"/>
            <a:r>
              <a:rPr lang="en-US" sz="2000" dirty="0" smtClean="0"/>
              <a:t>Food source: olive and canola oils</a:t>
            </a:r>
            <a:endParaRPr lang="en-US" sz="1600" dirty="0" smtClean="0"/>
          </a:p>
          <a:p>
            <a:pPr lvl="1"/>
            <a:r>
              <a:rPr lang="en-US" sz="2400" dirty="0" smtClean="0"/>
              <a:t>Polyunsaturated: two or more carbon=carbon double bonds</a:t>
            </a:r>
          </a:p>
          <a:p>
            <a:pPr lvl="2"/>
            <a:r>
              <a:rPr lang="en-US" sz="2000" dirty="0" smtClean="0"/>
              <a:t>Example: linoleic and alpha-</a:t>
            </a:r>
            <a:r>
              <a:rPr lang="en-US" sz="2000" dirty="0" err="1" smtClean="0"/>
              <a:t>linolenic</a:t>
            </a:r>
            <a:r>
              <a:rPr lang="en-US" sz="2000" dirty="0" smtClean="0"/>
              <a:t> acids</a:t>
            </a:r>
          </a:p>
          <a:p>
            <a:pPr lvl="2"/>
            <a:r>
              <a:rPr lang="en-US" sz="2000" dirty="0" smtClean="0"/>
              <a:t>Food sources: corn, safflower, soybean oils</a:t>
            </a:r>
          </a:p>
        </p:txBody>
      </p:sp>
      <p:pic>
        <p:nvPicPr>
          <p:cNvPr id="4" name="Picture 3" descr="Untitled-p1.jp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6" t="1869" r="22240" b="2270"/>
          <a:stretch/>
        </p:blipFill>
        <p:spPr>
          <a:xfrm rot="16200000">
            <a:off x="3913572" y="1027213"/>
            <a:ext cx="1478170" cy="89826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4245" y="5394604"/>
            <a:ext cx="331296" cy="47784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Fatty Acids - 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165"/>
            <a:ext cx="8229600" cy="5063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Unsaturated: carbon=carbon double bonding</a:t>
            </a:r>
          </a:p>
          <a:p>
            <a:r>
              <a:rPr lang="en-US" dirty="0" smtClean="0"/>
              <a:t>Double bonds </a:t>
            </a:r>
          </a:p>
          <a:p>
            <a:pPr lvl="1"/>
            <a:r>
              <a:rPr lang="en-US" dirty="0" smtClean="0"/>
              <a:t>Amount and placement differ among FA</a:t>
            </a:r>
          </a:p>
          <a:p>
            <a:pPr lvl="1"/>
            <a:r>
              <a:rPr lang="en-US" dirty="0" smtClean="0"/>
              <a:t>Give FA biological role different than saturated</a:t>
            </a:r>
          </a:p>
          <a:p>
            <a:pPr lvl="2"/>
            <a:r>
              <a:rPr lang="en-US" dirty="0" smtClean="0"/>
              <a:t>Saturated </a:t>
            </a:r>
            <a:endParaRPr lang="en-US" dirty="0"/>
          </a:p>
          <a:p>
            <a:pPr lvl="3"/>
            <a:r>
              <a:rPr lang="en-US" sz="2400" dirty="0" smtClean="0"/>
              <a:t>energy source</a:t>
            </a:r>
          </a:p>
          <a:p>
            <a:pPr lvl="3"/>
            <a:r>
              <a:rPr lang="en-US" sz="2400" dirty="0" smtClean="0"/>
              <a:t>higher melting point (solid at room temp) – butter</a:t>
            </a:r>
          </a:p>
          <a:p>
            <a:pPr lvl="2"/>
            <a:r>
              <a:rPr lang="en-US" dirty="0" smtClean="0"/>
              <a:t>Unsaturated </a:t>
            </a:r>
          </a:p>
          <a:p>
            <a:pPr lvl="3"/>
            <a:r>
              <a:rPr lang="en-US" sz="2400" dirty="0" smtClean="0"/>
              <a:t> inflammatory responses, cellular structure</a:t>
            </a:r>
          </a:p>
          <a:p>
            <a:pPr lvl="3"/>
            <a:r>
              <a:rPr lang="en-US" sz="2400" dirty="0" smtClean="0"/>
              <a:t> lower melting point (liquid at room temp) – olive oil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682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479"/>
            <a:ext cx="8229600" cy="5543180"/>
          </a:xfrm>
        </p:spPr>
        <p:txBody>
          <a:bodyPr>
            <a:normAutofit/>
          </a:bodyPr>
          <a:lstStyle/>
          <a:p>
            <a:r>
              <a:rPr lang="en-US" sz="2800" i="1" dirty="0" err="1" smtClean="0"/>
              <a:t>Cis</a:t>
            </a:r>
            <a:r>
              <a:rPr lang="en-US" sz="2800" dirty="0" smtClean="0"/>
              <a:t> or </a:t>
            </a:r>
            <a:r>
              <a:rPr lang="en-US" sz="2800" i="1" dirty="0" smtClean="0"/>
              <a:t>trans</a:t>
            </a:r>
            <a:r>
              <a:rPr lang="en-US" sz="2800" dirty="0" smtClean="0"/>
              <a:t> configuration – only in </a:t>
            </a:r>
            <a:r>
              <a:rPr lang="en-US" sz="2800" u="sng" dirty="0" smtClean="0"/>
              <a:t>unsaturated</a:t>
            </a:r>
            <a:r>
              <a:rPr lang="en-US" sz="2800" dirty="0" smtClean="0"/>
              <a:t> FAs</a:t>
            </a:r>
          </a:p>
          <a:p>
            <a:pPr lvl="1"/>
            <a:r>
              <a:rPr lang="en-US" sz="2400" i="1" dirty="0" err="1" smtClean="0"/>
              <a:t>Cis</a:t>
            </a:r>
            <a:endParaRPr lang="en-US" sz="2400" i="1" dirty="0"/>
          </a:p>
          <a:p>
            <a:pPr lvl="2"/>
            <a:r>
              <a:rPr lang="en-US" sz="2000" dirty="0"/>
              <a:t>M</a:t>
            </a:r>
            <a:r>
              <a:rPr lang="en-US" sz="2000" dirty="0" smtClean="0"/>
              <a:t>ostly naturally occurring</a:t>
            </a:r>
          </a:p>
          <a:p>
            <a:pPr lvl="2"/>
            <a:r>
              <a:rPr lang="en-US" sz="2000" dirty="0" smtClean="0"/>
              <a:t>Hydrogens on same side of double bond</a:t>
            </a:r>
          </a:p>
          <a:p>
            <a:pPr lvl="2"/>
            <a:r>
              <a:rPr lang="en-US" sz="2000" dirty="0" smtClean="0"/>
              <a:t>Induces folding and kinking of FA chain</a:t>
            </a:r>
          </a:p>
          <a:p>
            <a:pPr lvl="1"/>
            <a:r>
              <a:rPr lang="en-US" sz="2400" i="1" dirty="0" smtClean="0"/>
              <a:t>Trans</a:t>
            </a:r>
          </a:p>
          <a:p>
            <a:pPr lvl="2"/>
            <a:r>
              <a:rPr lang="en-US" sz="2000" i="1" dirty="0" smtClean="0"/>
              <a:t>Hydrogens on opposite sides</a:t>
            </a:r>
          </a:p>
          <a:p>
            <a:pPr lvl="2"/>
            <a:r>
              <a:rPr lang="en-US" sz="2000" dirty="0" smtClean="0"/>
              <a:t>Induces linear formation: </a:t>
            </a:r>
            <a:r>
              <a:rPr lang="en-US" sz="1800" dirty="0" smtClean="0"/>
              <a:t>Resembles saturated FAs which are linear</a:t>
            </a:r>
          </a:p>
          <a:p>
            <a:pPr lvl="2"/>
            <a:endParaRPr lang="en-US" sz="2000" u="sng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Fatty Acids</a:t>
            </a:r>
            <a:endParaRPr lang="en-US" dirty="0"/>
          </a:p>
        </p:txBody>
      </p:sp>
      <p:pic>
        <p:nvPicPr>
          <p:cNvPr id="6" name="Picture 5" descr="fatty_acid_chai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" b="10180"/>
          <a:stretch/>
        </p:blipFill>
        <p:spPr>
          <a:xfrm>
            <a:off x="1075433" y="4303503"/>
            <a:ext cx="7348500" cy="23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2702</Words>
  <Application>Microsoft Macintosh PowerPoint</Application>
  <PresentationFormat>On-screen Show (4:3)</PresentationFormat>
  <Paragraphs>545</Paragraphs>
  <Slides>58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Lipids Structure and Properties</vt:lpstr>
      <vt:lpstr>Objectives</vt:lpstr>
      <vt:lpstr>Lipids  </vt:lpstr>
      <vt:lpstr>Lipids  </vt:lpstr>
      <vt:lpstr>Fatty Acids (FA)</vt:lpstr>
      <vt:lpstr>Fatty Acids - Saturation</vt:lpstr>
      <vt:lpstr>Fatty Acids - Saturation</vt:lpstr>
      <vt:lpstr>Fatty Acids - Saturation</vt:lpstr>
      <vt:lpstr>Fatty Acids</vt:lpstr>
      <vt:lpstr>Fatty Acids</vt:lpstr>
      <vt:lpstr>Fatty Acids</vt:lpstr>
      <vt:lpstr>Fatty Acids Nomenclature</vt:lpstr>
      <vt:lpstr>Fatty Acids Nomenclature</vt:lpstr>
      <vt:lpstr>PowerPoint Presentation</vt:lpstr>
      <vt:lpstr>Fatty Acids</vt:lpstr>
      <vt:lpstr>Essential Fatty Acids</vt:lpstr>
      <vt:lpstr>Essential Fatty Acids</vt:lpstr>
      <vt:lpstr>Triacylglycerols (Triglycerides)</vt:lpstr>
      <vt:lpstr>Triacylglycerols – esterification </vt:lpstr>
      <vt:lpstr>Triacylglycerols (Triglycerides)</vt:lpstr>
      <vt:lpstr>Mono- and diacylglycerols</vt:lpstr>
      <vt:lpstr>Sterols</vt:lpstr>
      <vt:lpstr>Sterols</vt:lpstr>
      <vt:lpstr>Sterols</vt:lpstr>
      <vt:lpstr>Phospholipids: Phosphoglyceride</vt:lpstr>
      <vt:lpstr>Phospholipids: Sphingophosphatides</vt:lpstr>
      <vt:lpstr>Summary </vt:lpstr>
      <vt:lpstr>Lipid Digestion and Absorption</vt:lpstr>
      <vt:lpstr>Lipid Digestion and Absorption Learning Objectives</vt:lpstr>
      <vt:lpstr>Dietary Lipids</vt:lpstr>
      <vt:lpstr>Lipids</vt:lpstr>
      <vt:lpstr>Triacylglycerol Digestion: Mouth and Stomach</vt:lpstr>
      <vt:lpstr>Triacylglycerol Digestion: Stomach</vt:lpstr>
      <vt:lpstr>Triacylglycerol Digestion: Stomach</vt:lpstr>
      <vt:lpstr>Triacylglycerol Digestion: Stomach</vt:lpstr>
      <vt:lpstr>Triacylglycerol Digestion: Small Intestine</vt:lpstr>
      <vt:lpstr>Triacylglycerol Digestion: Small Intestine</vt:lpstr>
      <vt:lpstr>Triacylglycerol Digestion: Small Intestine</vt:lpstr>
      <vt:lpstr>Triacylglycerol Digestion: Small Intestine</vt:lpstr>
      <vt:lpstr>Cholesterol Digestion</vt:lpstr>
      <vt:lpstr>Phospholipid Digestion</vt:lpstr>
      <vt:lpstr>Small Intestine</vt:lpstr>
      <vt:lpstr>Small Intestine: Micelle</vt:lpstr>
      <vt:lpstr>Absorption: Small Intestine</vt:lpstr>
      <vt:lpstr>Absorption: Small Intestine</vt:lpstr>
      <vt:lpstr>Absorption: Small Intestine</vt:lpstr>
      <vt:lpstr>Absorption: Small Intestine</vt:lpstr>
      <vt:lpstr>Absorption: Small Intestine</vt:lpstr>
      <vt:lpstr>Absorption: Small Intestine</vt:lpstr>
      <vt:lpstr>Absorption: Small Intestine</vt:lpstr>
      <vt:lpstr>Chylomicron – Lipid Transportation</vt:lpstr>
      <vt:lpstr>Chylomicron in Circulation</vt:lpstr>
      <vt:lpstr>Chylomicron – Lipid Transportation</vt:lpstr>
      <vt:lpstr>Distribution of Lipids</vt:lpstr>
      <vt:lpstr>Chylomicron – Lipid Transportation</vt:lpstr>
      <vt:lpstr>Transportation in Circulation – Lipoproteins </vt:lpstr>
      <vt:lpstr>Transportation in Circulation – lipoproteins 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Lipids Structure and Properties</dc:title>
  <dc:creator>Olivia Tretter</dc:creator>
  <cp:lastModifiedBy>Olivia Anderson</cp:lastModifiedBy>
  <cp:revision>109</cp:revision>
  <cp:lastPrinted>2015-11-18T16:14:32Z</cp:lastPrinted>
  <dcterms:created xsi:type="dcterms:W3CDTF">2014-10-12T15:28:18Z</dcterms:created>
  <dcterms:modified xsi:type="dcterms:W3CDTF">2015-11-23T14:10:42Z</dcterms:modified>
</cp:coreProperties>
</file>