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60" r:id="rId6"/>
    <p:sldId id="267" r:id="rId7"/>
    <p:sldId id="259" r:id="rId8"/>
    <p:sldId id="263" r:id="rId9"/>
    <p:sldId id="261" r:id="rId10"/>
    <p:sldId id="264" r:id="rId11"/>
    <p:sldId id="265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6"/>
    <p:restoredTop sz="68765"/>
  </p:normalViewPr>
  <p:slideViewPr>
    <p:cSldViewPr snapToGrid="0" snapToObjects="1">
      <p:cViewPr varScale="1">
        <p:scale>
          <a:sx n="99" d="100"/>
          <a:sy n="99" d="100"/>
        </p:scale>
        <p:origin x="3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14C7-17C0-384D-8377-C27ADEB89D61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D7614-5D98-F240-AA35-851CEFA0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8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1900, modern medicine has boosted 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eaverage</a:t>
            </a:r>
            <a:r>
              <a:rPr lang="en-US" dirty="0" smtClean="0"/>
              <a:t> life span in the United States by almost 30 years</a:t>
            </a:r>
          </a:p>
          <a:p>
            <a:endParaRPr lang="en-US" dirty="0" smtClean="0"/>
          </a:p>
          <a:p>
            <a:r>
              <a:rPr lang="en-US" dirty="0" smtClean="0"/>
              <a:t>Animal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reserch</a:t>
            </a:r>
            <a:r>
              <a:rPr lang="en-US" baseline="0" dirty="0" smtClean="0"/>
              <a:t> has played a role in essentially all of these advances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7614-5D98-F240-AA35-851CEFA02C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APHIS</a:t>
            </a:r>
            <a:r>
              <a:rPr lang="en-US" baseline="0" dirty="0" smtClean="0"/>
              <a:t> is Department of Agriculture, Animal and Plant Health Inspection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7614-5D98-F240-AA35-851CEFA02C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of some examples of how this might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7614-5D98-F240-AA35-851CEFA02C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</a:t>
            </a:r>
            <a:r>
              <a:rPr lang="en-US" baseline="0" dirty="0" smtClean="0"/>
              <a:t> through an example, ITT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7614-5D98-F240-AA35-851CEFA02C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5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EFB4-67F0-9344-A878-B378B2705538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1793-F981-FA4A-AFF6-84803FE8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4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EFB4-67F0-9344-A878-B378B2705538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1793-F981-FA4A-AFF6-84803FE8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EFB4-67F0-9344-A878-B378B2705538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1793-F981-FA4A-AFF6-84803FE8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8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EFB4-67F0-9344-A878-B378B2705538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1793-F981-FA4A-AFF6-84803FE8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8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EFB4-67F0-9344-A878-B378B2705538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1793-F981-FA4A-AFF6-84803FE8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EFB4-67F0-9344-A878-B378B2705538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1793-F981-FA4A-AFF6-84803FE8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EFB4-67F0-9344-A878-B378B2705538}" type="datetimeFigureOut">
              <a:rPr lang="en-US" smtClean="0"/>
              <a:t>3/29/17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1793-F981-FA4A-AFF6-84803FE8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EFB4-67F0-9344-A878-B378B2705538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1793-F981-FA4A-AFF6-84803FE8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9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EFB4-67F0-9344-A878-B378B2705538}" type="datetimeFigureOut">
              <a:rPr lang="en-US" smtClean="0"/>
              <a:t>3/29/17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1793-F981-FA4A-AFF6-84803FE8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5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EFB4-67F0-9344-A878-B378B2705538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1793-F981-FA4A-AFF6-84803FE8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1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EFB4-67F0-9344-A878-B378B2705538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1793-F981-FA4A-AFF6-84803FE8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5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4EFB4-67F0-9344-A878-B378B2705538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1793-F981-FA4A-AFF6-84803FE8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imalcare.umich.edu/report-animal-concerns" TargetMode="External"/><Relationship Id="rId3" Type="http://schemas.openxmlformats.org/officeDocument/2006/relationships/hyperlink" Target="mailto:ACUOFFICE@UMICH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RCRS: Animal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procedures categorized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703131"/>
              </p:ext>
            </p:extLst>
          </p:nvPr>
        </p:nvGraphicFramePr>
        <p:xfrm>
          <a:off x="838200" y="1825623"/>
          <a:ext cx="10923270" cy="438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102"/>
                <a:gridCol w="4508584"/>
                <a:gridCol w="4508584"/>
              </a:tblGrid>
              <a:tr h="412649">
                <a:tc>
                  <a:txBody>
                    <a:bodyPr/>
                    <a:lstStyle/>
                    <a:p>
                      <a:r>
                        <a:rPr lang="en-US" dirty="0" smtClean="0"/>
                        <a:t>Use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1322739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Procedures that cause pain or distress which is NOT alleviated by use of anesthetics, analgesics, or tranquilizers.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322739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Procedures that cause pain or distress which is alleviated by use of anesthetics, analgesics, or tranquilizers.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322739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Procedures that cause no pain or distress, or only slight or momentary pain or distress and do not require use of analgesics.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61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Insulin Tolerance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This experiment involves fasting an animal for 6h, bleeding an animal via a tail nick, injecting insulin then collecting ~5uL of blood every 15 minutes</a:t>
            </a:r>
          </a:p>
          <a:p>
            <a:r>
              <a:rPr lang="en-US" dirty="0" smtClean="0"/>
              <a:t>Think about what you would need to include in the animal protocol about this procedure</a:t>
            </a:r>
          </a:p>
          <a:p>
            <a:r>
              <a:rPr lang="en-US" dirty="0" smtClean="0"/>
              <a:t>Think about the three R’s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943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funding agencies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need to provide a vertebrate animal statement</a:t>
            </a:r>
          </a:p>
          <a:p>
            <a:r>
              <a:rPr lang="en-US" dirty="0" smtClean="0"/>
              <a:t>For NIH need to describe</a:t>
            </a:r>
          </a:p>
          <a:p>
            <a:pPr lvl="1"/>
            <a:r>
              <a:rPr lang="en-US" dirty="0" smtClean="0"/>
              <a:t>Description of Procedures:  Number, Species, Strain, Ages, Sex, Source</a:t>
            </a:r>
          </a:p>
          <a:p>
            <a:pPr lvl="1"/>
            <a:r>
              <a:rPr lang="en-US" dirty="0" smtClean="0"/>
              <a:t>Justification: Why vertebrate animals are needed</a:t>
            </a:r>
          </a:p>
          <a:p>
            <a:pPr lvl="1"/>
            <a:r>
              <a:rPr lang="en-US" dirty="0" smtClean="0"/>
              <a:t>Minimization of Pain and Distress</a:t>
            </a:r>
          </a:p>
          <a:p>
            <a:pPr lvl="1"/>
            <a:r>
              <a:rPr lang="en-US" dirty="0" smtClean="0"/>
              <a:t>Methods of Euthanasia</a:t>
            </a:r>
          </a:p>
          <a:p>
            <a:r>
              <a:rPr lang="en-US" dirty="0" smtClean="0"/>
              <a:t>For NIH this is reviewed during study section</a:t>
            </a:r>
          </a:p>
          <a:p>
            <a:r>
              <a:rPr lang="en-US" dirty="0" smtClean="0"/>
              <a:t>All procedures need to be approved by IACUC before funding is provided.  This is done by a congruency check between the protocol and the grant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4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Animal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hotline</a:t>
            </a:r>
          </a:p>
          <a:p>
            <a:r>
              <a:rPr lang="en-US" dirty="0" smtClean="0"/>
              <a:t>At Michigan </a:t>
            </a:r>
          </a:p>
          <a:p>
            <a:pPr lvl="1"/>
            <a:r>
              <a:rPr lang="en-US" dirty="0" smtClean="0">
                <a:hlinkClick r:id="rId2"/>
              </a:rPr>
              <a:t>http://animalcare.umich.edu/report-animal-concerns</a:t>
            </a:r>
            <a:endParaRPr lang="en-US" dirty="0" smtClean="0"/>
          </a:p>
          <a:p>
            <a:pPr lvl="1"/>
            <a:r>
              <a:rPr lang="mr-IN" b="1" cap="all" dirty="0"/>
              <a:t>(734) </a:t>
            </a:r>
            <a:r>
              <a:rPr lang="mr-IN" b="1" cap="all" dirty="0" smtClean="0"/>
              <a:t>763-8028</a:t>
            </a:r>
            <a:endParaRPr lang="en-US" b="1" cap="all" dirty="0" smtClean="0"/>
          </a:p>
          <a:p>
            <a:pPr lvl="1"/>
            <a:r>
              <a:rPr lang="en-US" b="1" cap="all" dirty="0"/>
              <a:t> </a:t>
            </a:r>
            <a:r>
              <a:rPr lang="en-US" b="1" u="sng" cap="all" dirty="0">
                <a:hlinkClick r:id="rId3"/>
              </a:rPr>
              <a:t>ACUOFFICE@UMICH.EDU</a:t>
            </a:r>
            <a:endParaRPr lang="en-US" b="1" cap="all" dirty="0"/>
          </a:p>
          <a:p>
            <a:pPr lvl="1"/>
            <a:endParaRPr lang="mr-IN" b="1" cap="al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policies </a:t>
            </a:r>
            <a:r>
              <a:rPr lang="en-US" dirty="0"/>
              <a:t>regarding </a:t>
            </a:r>
            <a:r>
              <a:rPr lang="en-US" dirty="0" smtClean="0"/>
              <a:t>live </a:t>
            </a:r>
            <a:r>
              <a:rPr lang="en-US" dirty="0"/>
              <a:t>vertebrate animal subjects in research</a:t>
            </a:r>
          </a:p>
        </p:txBody>
      </p:sp>
    </p:spTree>
    <p:extLst>
      <p:ext uri="{BB962C8B-B14F-4D97-AF65-F5344CB8AC3E}">
        <p14:creationId xmlns:p14="http://schemas.microsoft.com/office/powerpoint/2010/main" val="125873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Advances Made Possible by Animal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5086081" cy="512896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1726 First Measurement of Blood Pressure (Horse ) </a:t>
            </a:r>
          </a:p>
          <a:p>
            <a:r>
              <a:rPr lang="en-US" dirty="0" smtClean="0"/>
              <a:t>1790-1888 Vaccines for Smallpox, </a:t>
            </a:r>
            <a:r>
              <a:rPr lang="en-US" dirty="0" err="1" smtClean="0"/>
              <a:t>Antrax</a:t>
            </a:r>
            <a:r>
              <a:rPr lang="en-US" dirty="0" smtClean="0"/>
              <a:t>, Rabies Developed (Cow, Sheep, Dog, Rabbit ) </a:t>
            </a:r>
          </a:p>
          <a:p>
            <a:r>
              <a:rPr lang="en-US" dirty="0" smtClean="0"/>
              <a:t>1902 Malarial Life Cycle Discovered (Pigeon ) </a:t>
            </a:r>
          </a:p>
          <a:p>
            <a:r>
              <a:rPr lang="en-US" dirty="0" smtClean="0"/>
              <a:t>1905 Pathogenesis of Tuberculosis Discovered (Cow, Sheep )</a:t>
            </a:r>
          </a:p>
          <a:p>
            <a:r>
              <a:rPr lang="en-US" dirty="0" smtClean="0"/>
              <a:t>1919 Mechanisms of Immunity Discovered (Guinea Pig, Horse, Rabbit)</a:t>
            </a:r>
          </a:p>
          <a:p>
            <a:r>
              <a:rPr lang="en-US" dirty="0" smtClean="0"/>
              <a:t>1923 Insulin Discovered (Dog, Fish ) </a:t>
            </a:r>
          </a:p>
          <a:p>
            <a:r>
              <a:rPr lang="en-US" dirty="0" smtClean="0"/>
              <a:t>1929 Vitamins Supporting Nerve Growth Discovered (Chicken )</a:t>
            </a:r>
          </a:p>
          <a:p>
            <a:r>
              <a:rPr lang="en-US" dirty="0" smtClean="0"/>
              <a:t>1932 Function of Neurons Discovered (Cat, Dog ) </a:t>
            </a:r>
          </a:p>
          <a:p>
            <a:r>
              <a:rPr lang="en-US" dirty="0" smtClean="0"/>
              <a:t>1956 Open Heart Surgery and Cardiac Pacemakers Developed (Dog ) </a:t>
            </a:r>
          </a:p>
          <a:p>
            <a:r>
              <a:rPr lang="en-US" dirty="0" smtClean="0"/>
              <a:t>1964 Regulation of Cholesterol Discovered (Rat ) </a:t>
            </a:r>
          </a:p>
          <a:p>
            <a:r>
              <a:rPr lang="en-US" dirty="0" smtClean="0"/>
              <a:t>1989 Organ Transplantation Developed (Dog, Sheep, Cow, Pig)</a:t>
            </a:r>
          </a:p>
          <a:p>
            <a:r>
              <a:rPr lang="en-US" dirty="0" smtClean="0"/>
              <a:t>1995 Gene Transfer for Cystic Fibrosis Developed (Mouse, Non-Human Primate) </a:t>
            </a:r>
          </a:p>
          <a:p>
            <a:r>
              <a:rPr lang="en-US" dirty="0" smtClean="0"/>
              <a:t>2001 Promising Drug for Prevention of AIDS Developed (Monkey 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87932" y="6176963"/>
            <a:ext cx="203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Ourworldindata.org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85" y="1690688"/>
            <a:ext cx="5930721" cy="395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4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paper/NPR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your thoughts, do you agree or disagree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Regulatory Oversight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197962"/>
              </p:ext>
            </p:extLst>
          </p:nvPr>
        </p:nvGraphicFramePr>
        <p:xfrm>
          <a:off x="838200" y="1530668"/>
          <a:ext cx="9920577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064"/>
                <a:gridCol w="1596064"/>
                <a:gridCol w="905340"/>
                <a:gridCol w="1941311"/>
                <a:gridCol w="2718447"/>
                <a:gridCol w="11633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Veterinarian/Husbandry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IACUC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OLAW</a:t>
                      </a:r>
                      <a:r>
                        <a:rPr lang="en-US" baseline="0" dirty="0" smtClean="0"/>
                        <a:t> , USDA-APHIS and </a:t>
                      </a:r>
                      <a:r>
                        <a:rPr lang="en-US" dirty="0" smtClean="0"/>
                        <a:t>AALAS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Funding Agencies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animals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r>
                        <a:rPr lang="en-US" baseline="0" dirty="0" smtClean="0"/>
                        <a:t> 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</a:t>
                      </a:r>
                      <a:r>
                        <a:rPr lang="en-US" baseline="0" dirty="0" smtClean="0"/>
                        <a:t> and approve </a:t>
                      </a:r>
                      <a:r>
                        <a:rPr lang="en-US" dirty="0" smtClean="0"/>
                        <a:t>protocols, compliance with OLAW/ AALAC/USDA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Certify institutional IACUC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Assure</a:t>
                      </a:r>
                      <a:r>
                        <a:rPr lang="en-US" baseline="0" dirty="0" smtClean="0"/>
                        <a:t> experiments are necessary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Notify/assist in adverse health</a:t>
                      </a:r>
                      <a:r>
                        <a:rPr lang="en-US" baseline="0" dirty="0" smtClean="0"/>
                        <a:t>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 training by staff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inspections twice a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inspections, review protocols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Alert veterinarians to adverse 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Suspend activities and report noncompliance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Investigate concerns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52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the IACUC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Institutional Animal Care and Use Committee</a:t>
            </a:r>
          </a:p>
          <a:p>
            <a:r>
              <a:rPr lang="en-US" dirty="0" smtClean="0"/>
              <a:t>Appointed by Vice President of Research</a:t>
            </a:r>
          </a:p>
          <a:p>
            <a:pPr lvl="1"/>
            <a:r>
              <a:rPr lang="en-US" dirty="0" smtClean="0"/>
              <a:t>Scientists</a:t>
            </a:r>
          </a:p>
          <a:p>
            <a:pPr lvl="1"/>
            <a:r>
              <a:rPr lang="en-US" dirty="0" smtClean="0"/>
              <a:t>Non-scientists</a:t>
            </a:r>
          </a:p>
          <a:p>
            <a:pPr lvl="1"/>
            <a:r>
              <a:rPr lang="en-US" dirty="0" smtClean="0"/>
              <a:t>Veterinarians</a:t>
            </a:r>
          </a:p>
          <a:p>
            <a:pPr lvl="1"/>
            <a:r>
              <a:rPr lang="en-US" dirty="0" smtClean="0"/>
              <a:t>Members of general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4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kinds of subjects are covered by institutional IACUC oversight?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1030" cy="4351338"/>
          </a:xfrm>
        </p:spPr>
        <p:txBody>
          <a:bodyPr/>
          <a:lstStyle/>
          <a:p>
            <a:r>
              <a:rPr lang="en-US" dirty="0" smtClean="0"/>
              <a:t>Human subjects</a:t>
            </a:r>
          </a:p>
          <a:p>
            <a:r>
              <a:rPr lang="en-US" dirty="0" smtClean="0"/>
              <a:t>Primates</a:t>
            </a:r>
          </a:p>
          <a:p>
            <a:r>
              <a:rPr lang="en-US" dirty="0" smtClean="0"/>
              <a:t>Mice</a:t>
            </a:r>
          </a:p>
          <a:p>
            <a:r>
              <a:rPr lang="en-US" dirty="0" smtClean="0"/>
              <a:t>Fruit Flies</a:t>
            </a:r>
          </a:p>
          <a:p>
            <a:r>
              <a:rPr lang="en-US" dirty="0" smtClean="0"/>
              <a:t>Worms</a:t>
            </a:r>
          </a:p>
          <a:p>
            <a:r>
              <a:rPr lang="en-US" dirty="0" smtClean="0"/>
              <a:t>Bacteria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3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Animal Use, the 3 R’s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90" y="1419462"/>
            <a:ext cx="9018270" cy="50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process if you want to do an animal experiment?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appropriate training (here by both the labs and ULAM)</a:t>
            </a:r>
          </a:p>
          <a:p>
            <a:r>
              <a:rPr lang="en-US" dirty="0" smtClean="0"/>
              <a:t>Have/start an animal protocol, need to provide details about the procedure:</a:t>
            </a:r>
          </a:p>
          <a:p>
            <a:pPr lvl="1"/>
            <a:r>
              <a:rPr lang="en-US" dirty="0" smtClean="0"/>
              <a:t>Why this is important (scientifically, and why in vertebrates)</a:t>
            </a:r>
          </a:p>
          <a:p>
            <a:pPr lvl="1"/>
            <a:r>
              <a:rPr lang="en-US" dirty="0" smtClean="0"/>
              <a:t>What is the procedure?</a:t>
            </a:r>
          </a:p>
          <a:p>
            <a:pPr lvl="1"/>
            <a:r>
              <a:rPr lang="en-US" dirty="0" smtClean="0"/>
              <a:t>What are the potential and/or likely adverse consequences, and how would these be addressed</a:t>
            </a:r>
          </a:p>
          <a:p>
            <a:pPr lvl="1"/>
            <a:r>
              <a:rPr lang="en-US" dirty="0" smtClean="0"/>
              <a:t>How many animals do you need</a:t>
            </a:r>
          </a:p>
          <a:p>
            <a:pPr lvl="1"/>
            <a:r>
              <a:rPr lang="en-US" dirty="0" smtClean="0"/>
              <a:t>What use category</a:t>
            </a:r>
          </a:p>
          <a:p>
            <a:r>
              <a:rPr lang="en-US" dirty="0" smtClean="0"/>
              <a:t>Always consider the 3 R’s in an application</a:t>
            </a:r>
          </a:p>
          <a:p>
            <a:r>
              <a:rPr lang="en-US" dirty="0" smtClean="0"/>
              <a:t>Get approval, </a:t>
            </a:r>
            <a:r>
              <a:rPr lang="en-US" b="1" u="sng" dirty="0" smtClean="0"/>
              <a:t>then</a:t>
            </a:r>
            <a:r>
              <a:rPr lang="en-US" dirty="0" smtClean="0"/>
              <a:t> do 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677</Words>
  <Application>Microsoft Macintosh PowerPoint</Application>
  <PresentationFormat>Widescreen</PresentationFormat>
  <Paragraphs>105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RCRS: Animal Research</vt:lpstr>
      <vt:lpstr>Objective</vt:lpstr>
      <vt:lpstr>Some Advances Made Possible by Animal Research</vt:lpstr>
      <vt:lpstr>Discussion of paper/NPR discussion</vt:lpstr>
      <vt:lpstr>Levels of Regulatory Oversight</vt:lpstr>
      <vt:lpstr>Composition of the IACUC</vt:lpstr>
      <vt:lpstr>What kinds of subjects are covered by institutional IACUC oversight?</vt:lpstr>
      <vt:lpstr>Principles of Animal Use, the 3 R’s</vt:lpstr>
      <vt:lpstr>What is the process if you want to do an animal experiment?</vt:lpstr>
      <vt:lpstr>How are procedures categorized</vt:lpstr>
      <vt:lpstr>Example – Insulin Tolerance Test</vt:lpstr>
      <vt:lpstr>How are funding agencies involved</vt:lpstr>
      <vt:lpstr>Reporting Animal Concerns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RCRS: Animal Research</dc:title>
  <dc:creator>Dave Bridges</dc:creator>
  <cp:lastModifiedBy>Dave Bridges</cp:lastModifiedBy>
  <cp:revision>7</cp:revision>
  <dcterms:created xsi:type="dcterms:W3CDTF">2017-03-29T14:44:24Z</dcterms:created>
  <dcterms:modified xsi:type="dcterms:W3CDTF">2017-03-29T15:46:08Z</dcterms:modified>
</cp:coreProperties>
</file>