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sldIdLst>
    <p:sldId id="256" r:id="rId2"/>
    <p:sldId id="258" r:id="rId3"/>
    <p:sldId id="259" r:id="rId4"/>
    <p:sldId id="307" r:id="rId5"/>
    <p:sldId id="261" r:id="rId6"/>
    <p:sldId id="262" r:id="rId7"/>
    <p:sldId id="263" r:id="rId8"/>
    <p:sldId id="308" r:id="rId9"/>
    <p:sldId id="266" r:id="rId10"/>
    <p:sldId id="309" r:id="rId11"/>
    <p:sldId id="310" r:id="rId12"/>
    <p:sldId id="316" r:id="rId13"/>
    <p:sldId id="268" r:id="rId14"/>
    <p:sldId id="312" r:id="rId15"/>
    <p:sldId id="313" r:id="rId16"/>
    <p:sldId id="314" r:id="rId17"/>
    <p:sldId id="315" r:id="rId18"/>
  </p:sldIdLst>
  <p:sldSz cx="9144000" cy="5143500" type="screen16x9"/>
  <p:notesSz cx="6858000" cy="9144000"/>
  <p:embeddedFontLst>
    <p:embeddedFont>
      <p:font typeface="Archivo" panose="020B0604020202020204" charset="0"/>
      <p:regular r:id="rId20"/>
      <p:bold r:id="rId21"/>
      <p:italic r:id="rId22"/>
      <p:boldItalic r:id="rId23"/>
    </p:embeddedFont>
    <p:embeddedFont>
      <p:font typeface="Archivo Black" panose="020B0604020202020204" charset="0"/>
      <p:bold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07C579-D548-48AB-9A2F-E8728782C62A}">
  <a:tblStyle styleId="{9307C579-D548-48AB-9A2F-E8728782C6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ca804f91b_0_23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ca804f91b_0_23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ca804f91b_0_23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ca804f91b_0_23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330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ca804f91b_0_23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ca804f91b_0_23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4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ca804f91b_0_23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ca804f91b_0_23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5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ca804f91b_0_23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ca804f91b_0_23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95d63e52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95d63e52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95d63e52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95d63e52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7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ca804f91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ca804f91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ca804f91b_0_23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ca804f91b_0_23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ca804f91b_0_23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ca804f91b_0_23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95d63e52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95d63e52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878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ca804f91b_0_23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ca804f91b_0_23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3500" y="1479513"/>
            <a:ext cx="3287400" cy="17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58575" y="4043550"/>
            <a:ext cx="61722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5143500" y="3168688"/>
            <a:ext cx="32874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_1_1_1_1_1_1_1_1_1_1_1_1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1"/>
          </p:nvPr>
        </p:nvSpPr>
        <p:spPr>
          <a:xfrm>
            <a:off x="964500" y="3966800"/>
            <a:ext cx="1938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2"/>
          </p:nvPr>
        </p:nvSpPr>
        <p:spPr>
          <a:xfrm>
            <a:off x="964526" y="3473000"/>
            <a:ext cx="19380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subTitle" idx="3"/>
          </p:nvPr>
        </p:nvSpPr>
        <p:spPr>
          <a:xfrm>
            <a:off x="6241413" y="3966800"/>
            <a:ext cx="1938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subTitle" idx="4"/>
          </p:nvPr>
        </p:nvSpPr>
        <p:spPr>
          <a:xfrm>
            <a:off x="6241439" y="3473000"/>
            <a:ext cx="19380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subTitle" idx="5"/>
          </p:nvPr>
        </p:nvSpPr>
        <p:spPr>
          <a:xfrm>
            <a:off x="3602956" y="3966800"/>
            <a:ext cx="1938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subTitle" idx="6"/>
          </p:nvPr>
        </p:nvSpPr>
        <p:spPr>
          <a:xfrm>
            <a:off x="3602983" y="3473000"/>
            <a:ext cx="19380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subTitle" idx="7"/>
          </p:nvPr>
        </p:nvSpPr>
        <p:spPr>
          <a:xfrm>
            <a:off x="964538" y="2322900"/>
            <a:ext cx="1938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subTitle" idx="8"/>
          </p:nvPr>
        </p:nvSpPr>
        <p:spPr>
          <a:xfrm>
            <a:off x="964539" y="1829100"/>
            <a:ext cx="19380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4" name="Google Shape;154;p32"/>
          <p:cNvSpPr txBox="1">
            <a:spLocks noGrp="1"/>
          </p:cNvSpPr>
          <p:nvPr>
            <p:ph type="subTitle" idx="9"/>
          </p:nvPr>
        </p:nvSpPr>
        <p:spPr>
          <a:xfrm>
            <a:off x="6241450" y="2322900"/>
            <a:ext cx="1938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13"/>
          </p:nvPr>
        </p:nvSpPr>
        <p:spPr>
          <a:xfrm>
            <a:off x="6241451" y="1829100"/>
            <a:ext cx="19380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ubTitle" idx="14"/>
          </p:nvPr>
        </p:nvSpPr>
        <p:spPr>
          <a:xfrm>
            <a:off x="3602994" y="2322900"/>
            <a:ext cx="1938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subTitle" idx="15"/>
          </p:nvPr>
        </p:nvSpPr>
        <p:spPr>
          <a:xfrm>
            <a:off x="3602995" y="1829100"/>
            <a:ext cx="19380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_1_1_1_1_1_1_1_1_1_1_1_1_1_1_1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_1_1_1_1_1_1_1_1_1_1_1_1_1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554325" y="2930350"/>
            <a:ext cx="27312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1554325" y="3422914"/>
            <a:ext cx="27312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4858474" y="2930350"/>
            <a:ext cx="27312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4858475" y="3422914"/>
            <a:ext cx="27312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713225" y="1557300"/>
            <a:ext cx="5372400" cy="27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336800" y="2570650"/>
            <a:ext cx="29220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2182400" y="2047450"/>
            <a:ext cx="3506700" cy="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1748875" y="1775500"/>
            <a:ext cx="273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1748875" y="2168547"/>
            <a:ext cx="27312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775500"/>
            <a:ext cx="9492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5699525" y="1775500"/>
            <a:ext cx="273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699525" y="2168472"/>
            <a:ext cx="27312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4663875" y="1775500"/>
            <a:ext cx="9492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1748875" y="3460725"/>
            <a:ext cx="273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1748875" y="3853697"/>
            <a:ext cx="27312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25" y="3460725"/>
            <a:ext cx="9492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5699525" y="3460725"/>
            <a:ext cx="273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5699525" y="3853697"/>
            <a:ext cx="27312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663875" y="3460725"/>
            <a:ext cx="9492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105650" y="2869050"/>
            <a:ext cx="4951500" cy="6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2020050" y="1666050"/>
            <a:ext cx="4951500" cy="12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78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>
            <a:spLocks noGrp="1"/>
          </p:cNvSpPr>
          <p:nvPr>
            <p:ph type="ctrTitle"/>
          </p:nvPr>
        </p:nvSpPr>
        <p:spPr>
          <a:xfrm>
            <a:off x="2890386" y="1763382"/>
            <a:ext cx="6201755" cy="17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>Research Methods in Biomedical Informatics</a:t>
            </a:r>
            <a:br>
              <a:rPr lang="en-US" sz="2000" dirty="0"/>
            </a:br>
            <a:r>
              <a:rPr lang="en-US" sz="2000" dirty="0"/>
              <a:t>Programming Assignment,</a:t>
            </a:r>
            <a:br>
              <a:rPr lang="en-US" sz="2000" dirty="0"/>
            </a:br>
            <a:r>
              <a:rPr lang="en-US" sz="2000" dirty="0"/>
              <a:t>Spring 2022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74" name="Google Shape;174;p38"/>
          <p:cNvSpPr txBox="1">
            <a:spLocks noGrp="1"/>
          </p:cNvSpPr>
          <p:nvPr>
            <p:ph type="subTitle" idx="1"/>
          </p:nvPr>
        </p:nvSpPr>
        <p:spPr>
          <a:xfrm>
            <a:off x="2905163" y="4205499"/>
            <a:ext cx="61722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chivo Black"/>
                <a:ea typeface="Archivo Black"/>
                <a:cs typeface="Archivo Black"/>
                <a:sym typeface="Archivo Black"/>
              </a:rPr>
              <a:t>Nourah Salem</a:t>
            </a:r>
            <a:endParaRPr dirty="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5" name="Google Shape;175;p38"/>
          <p:cNvSpPr txBox="1">
            <a:spLocks noGrp="1"/>
          </p:cNvSpPr>
          <p:nvPr>
            <p:ph type="subTitle" idx="2"/>
          </p:nvPr>
        </p:nvSpPr>
        <p:spPr>
          <a:xfrm>
            <a:off x="4347563" y="3465944"/>
            <a:ext cx="32874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Final presenation</a:t>
            </a:r>
            <a:endParaRPr sz="2000" u="sng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76" name="Google Shape;176;p38"/>
          <p:cNvGrpSpPr/>
          <p:nvPr/>
        </p:nvGrpSpPr>
        <p:grpSpPr>
          <a:xfrm rot="2392192">
            <a:off x="-967344" y="-2194534"/>
            <a:ext cx="3090667" cy="9504646"/>
            <a:chOff x="5762975" y="2535925"/>
            <a:chExt cx="781225" cy="1968725"/>
          </a:xfrm>
        </p:grpSpPr>
        <p:sp>
          <p:nvSpPr>
            <p:cNvPr id="177" name="Google Shape;177;p38"/>
            <p:cNvSpPr/>
            <p:nvPr/>
          </p:nvSpPr>
          <p:spPr>
            <a:xfrm>
              <a:off x="5777825" y="4414450"/>
              <a:ext cx="691625" cy="90200"/>
            </a:xfrm>
            <a:custGeom>
              <a:avLst/>
              <a:gdLst/>
              <a:ahLst/>
              <a:cxnLst/>
              <a:rect l="l" t="t" r="r" b="b"/>
              <a:pathLst>
                <a:path w="27665" h="3608" extrusionOk="0">
                  <a:moveTo>
                    <a:pt x="1803" y="1"/>
                  </a:moveTo>
                  <a:cubicBezTo>
                    <a:pt x="822" y="1"/>
                    <a:pt x="0" y="800"/>
                    <a:pt x="0" y="1804"/>
                  </a:cubicBezTo>
                  <a:cubicBezTo>
                    <a:pt x="0" y="2785"/>
                    <a:pt x="822" y="3607"/>
                    <a:pt x="1803" y="3607"/>
                  </a:cubicBezTo>
                  <a:cubicBezTo>
                    <a:pt x="2808" y="3607"/>
                    <a:pt x="3606" y="2785"/>
                    <a:pt x="3606" y="1804"/>
                  </a:cubicBezTo>
                  <a:lnTo>
                    <a:pt x="24058" y="1804"/>
                  </a:lnTo>
                  <a:cubicBezTo>
                    <a:pt x="24058" y="2785"/>
                    <a:pt x="24857" y="3607"/>
                    <a:pt x="25861" y="3607"/>
                  </a:cubicBezTo>
                  <a:cubicBezTo>
                    <a:pt x="26843" y="3607"/>
                    <a:pt x="27664" y="2785"/>
                    <a:pt x="27664" y="1804"/>
                  </a:cubicBezTo>
                  <a:cubicBezTo>
                    <a:pt x="27664" y="800"/>
                    <a:pt x="26843" y="1"/>
                    <a:pt x="25861" y="1"/>
                  </a:cubicBezTo>
                  <a:cubicBezTo>
                    <a:pt x="25062" y="1"/>
                    <a:pt x="24400" y="503"/>
                    <a:pt x="24172" y="1188"/>
                  </a:cubicBezTo>
                  <a:lnTo>
                    <a:pt x="3492" y="1188"/>
                  </a:lnTo>
                  <a:cubicBezTo>
                    <a:pt x="3264" y="503"/>
                    <a:pt x="2602" y="1"/>
                    <a:pt x="180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8"/>
            <p:cNvSpPr/>
            <p:nvPr/>
          </p:nvSpPr>
          <p:spPr>
            <a:xfrm>
              <a:off x="5943300" y="2686025"/>
              <a:ext cx="600900" cy="120425"/>
            </a:xfrm>
            <a:custGeom>
              <a:avLst/>
              <a:gdLst/>
              <a:ahLst/>
              <a:cxnLst/>
              <a:rect l="l" t="t" r="r" b="b"/>
              <a:pathLst>
                <a:path w="24036" h="4817" extrusionOk="0">
                  <a:moveTo>
                    <a:pt x="21639" y="0"/>
                  </a:moveTo>
                  <a:cubicBezTo>
                    <a:pt x="20315" y="0"/>
                    <a:pt x="19242" y="1073"/>
                    <a:pt x="19242" y="2397"/>
                  </a:cubicBezTo>
                  <a:lnTo>
                    <a:pt x="2968" y="2397"/>
                  </a:lnTo>
                  <a:cubicBezTo>
                    <a:pt x="2831" y="1712"/>
                    <a:pt x="2237" y="1210"/>
                    <a:pt x="1507" y="1210"/>
                  </a:cubicBezTo>
                  <a:cubicBezTo>
                    <a:pt x="662" y="1210"/>
                    <a:pt x="0" y="1872"/>
                    <a:pt x="0" y="2716"/>
                  </a:cubicBezTo>
                  <a:cubicBezTo>
                    <a:pt x="0" y="3538"/>
                    <a:pt x="662" y="4200"/>
                    <a:pt x="1507" y="4200"/>
                  </a:cubicBezTo>
                  <a:cubicBezTo>
                    <a:pt x="2237" y="4200"/>
                    <a:pt x="2831" y="3698"/>
                    <a:pt x="2968" y="3013"/>
                  </a:cubicBezTo>
                  <a:lnTo>
                    <a:pt x="19311" y="3013"/>
                  </a:lnTo>
                  <a:cubicBezTo>
                    <a:pt x="19585" y="4040"/>
                    <a:pt x="20520" y="4816"/>
                    <a:pt x="21639" y="4816"/>
                  </a:cubicBezTo>
                  <a:cubicBezTo>
                    <a:pt x="22963" y="4816"/>
                    <a:pt x="24035" y="3743"/>
                    <a:pt x="24035" y="2397"/>
                  </a:cubicBezTo>
                  <a:cubicBezTo>
                    <a:pt x="24035" y="1073"/>
                    <a:pt x="22963" y="0"/>
                    <a:pt x="216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8"/>
            <p:cNvSpPr/>
            <p:nvPr/>
          </p:nvSpPr>
          <p:spPr>
            <a:xfrm>
              <a:off x="6108775" y="2821250"/>
              <a:ext cx="390350" cy="150100"/>
            </a:xfrm>
            <a:custGeom>
              <a:avLst/>
              <a:gdLst/>
              <a:ahLst/>
              <a:cxnLst/>
              <a:rect l="l" t="t" r="r" b="b"/>
              <a:pathLst>
                <a:path w="15614" h="6004" extrusionOk="0">
                  <a:moveTo>
                    <a:pt x="12623" y="1"/>
                  </a:moveTo>
                  <a:cubicBezTo>
                    <a:pt x="11162" y="1"/>
                    <a:pt x="9953" y="1028"/>
                    <a:pt x="9679" y="2397"/>
                  </a:cubicBezTo>
                  <a:lnTo>
                    <a:pt x="2968" y="2397"/>
                  </a:lnTo>
                  <a:cubicBezTo>
                    <a:pt x="2831" y="1712"/>
                    <a:pt x="2215" y="1210"/>
                    <a:pt x="1484" y="1210"/>
                  </a:cubicBezTo>
                  <a:cubicBezTo>
                    <a:pt x="663" y="1210"/>
                    <a:pt x="1" y="1872"/>
                    <a:pt x="1" y="2717"/>
                  </a:cubicBezTo>
                  <a:cubicBezTo>
                    <a:pt x="1" y="3539"/>
                    <a:pt x="663" y="4200"/>
                    <a:pt x="1484" y="4200"/>
                  </a:cubicBezTo>
                  <a:cubicBezTo>
                    <a:pt x="2215" y="4200"/>
                    <a:pt x="2831" y="3698"/>
                    <a:pt x="2968" y="3014"/>
                  </a:cubicBezTo>
                  <a:lnTo>
                    <a:pt x="9610" y="3014"/>
                  </a:lnTo>
                  <a:cubicBezTo>
                    <a:pt x="9610" y="4657"/>
                    <a:pt x="10957" y="6004"/>
                    <a:pt x="12623" y="6004"/>
                  </a:cubicBezTo>
                  <a:cubicBezTo>
                    <a:pt x="14267" y="6004"/>
                    <a:pt x="15613" y="4657"/>
                    <a:pt x="15613" y="3014"/>
                  </a:cubicBezTo>
                  <a:cubicBezTo>
                    <a:pt x="15613" y="1347"/>
                    <a:pt x="14267" y="1"/>
                    <a:pt x="126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8"/>
            <p:cNvSpPr/>
            <p:nvPr/>
          </p:nvSpPr>
          <p:spPr>
            <a:xfrm>
              <a:off x="6228625" y="2956500"/>
              <a:ext cx="150650" cy="150100"/>
            </a:xfrm>
            <a:custGeom>
              <a:avLst/>
              <a:gdLst/>
              <a:ahLst/>
              <a:cxnLst/>
              <a:rect l="l" t="t" r="r" b="b"/>
              <a:pathLst>
                <a:path w="6026" h="6004" extrusionOk="0">
                  <a:moveTo>
                    <a:pt x="3013" y="0"/>
                  </a:moveTo>
                  <a:cubicBezTo>
                    <a:pt x="1347" y="0"/>
                    <a:pt x="0" y="1347"/>
                    <a:pt x="0" y="3013"/>
                  </a:cubicBezTo>
                  <a:cubicBezTo>
                    <a:pt x="0" y="4657"/>
                    <a:pt x="1347" y="6003"/>
                    <a:pt x="3013" y="6003"/>
                  </a:cubicBezTo>
                  <a:cubicBezTo>
                    <a:pt x="4679" y="6003"/>
                    <a:pt x="6026" y="4657"/>
                    <a:pt x="6026" y="3013"/>
                  </a:cubicBezTo>
                  <a:cubicBezTo>
                    <a:pt x="6026" y="1347"/>
                    <a:pt x="4679" y="0"/>
                    <a:pt x="301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8"/>
            <p:cNvSpPr/>
            <p:nvPr/>
          </p:nvSpPr>
          <p:spPr>
            <a:xfrm>
              <a:off x="5762975" y="3677775"/>
              <a:ext cx="616300" cy="150675"/>
            </a:xfrm>
            <a:custGeom>
              <a:avLst/>
              <a:gdLst/>
              <a:ahLst/>
              <a:cxnLst/>
              <a:rect l="l" t="t" r="r" b="b"/>
              <a:pathLst>
                <a:path w="24652" h="6027" extrusionOk="0">
                  <a:moveTo>
                    <a:pt x="21639" y="0"/>
                  </a:moveTo>
                  <a:cubicBezTo>
                    <a:pt x="20178" y="0"/>
                    <a:pt x="18968" y="1027"/>
                    <a:pt x="18695" y="2420"/>
                  </a:cubicBezTo>
                  <a:lnTo>
                    <a:pt x="4725" y="2420"/>
                  </a:lnTo>
                  <a:cubicBezTo>
                    <a:pt x="4452" y="1370"/>
                    <a:pt x="3516" y="617"/>
                    <a:pt x="2397" y="617"/>
                  </a:cubicBezTo>
                  <a:cubicBezTo>
                    <a:pt x="1073" y="617"/>
                    <a:pt x="1" y="1689"/>
                    <a:pt x="1" y="3013"/>
                  </a:cubicBezTo>
                  <a:cubicBezTo>
                    <a:pt x="1" y="4337"/>
                    <a:pt x="1073" y="5410"/>
                    <a:pt x="2397" y="5410"/>
                  </a:cubicBezTo>
                  <a:cubicBezTo>
                    <a:pt x="3721" y="5410"/>
                    <a:pt x="4817" y="4337"/>
                    <a:pt x="4817" y="3013"/>
                  </a:cubicBezTo>
                  <a:lnTo>
                    <a:pt x="18626" y="3013"/>
                  </a:lnTo>
                  <a:cubicBezTo>
                    <a:pt x="18626" y="4679"/>
                    <a:pt x="19973" y="6026"/>
                    <a:pt x="21639" y="6026"/>
                  </a:cubicBezTo>
                  <a:cubicBezTo>
                    <a:pt x="23305" y="6026"/>
                    <a:pt x="24652" y="4679"/>
                    <a:pt x="24652" y="3013"/>
                  </a:cubicBezTo>
                  <a:cubicBezTo>
                    <a:pt x="24652" y="1347"/>
                    <a:pt x="23305" y="0"/>
                    <a:pt x="216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8"/>
            <p:cNvSpPr/>
            <p:nvPr/>
          </p:nvSpPr>
          <p:spPr>
            <a:xfrm>
              <a:off x="5762975" y="3542525"/>
              <a:ext cx="736150" cy="150675"/>
            </a:xfrm>
            <a:custGeom>
              <a:avLst/>
              <a:gdLst/>
              <a:ahLst/>
              <a:cxnLst/>
              <a:rect l="l" t="t" r="r" b="b"/>
              <a:pathLst>
                <a:path w="29446" h="6027" extrusionOk="0">
                  <a:moveTo>
                    <a:pt x="26455" y="1"/>
                  </a:moveTo>
                  <a:cubicBezTo>
                    <a:pt x="24994" y="1"/>
                    <a:pt x="23785" y="1028"/>
                    <a:pt x="23511" y="2420"/>
                  </a:cubicBezTo>
                  <a:lnTo>
                    <a:pt x="4725" y="2420"/>
                  </a:lnTo>
                  <a:cubicBezTo>
                    <a:pt x="4452" y="1370"/>
                    <a:pt x="3516" y="617"/>
                    <a:pt x="2397" y="617"/>
                  </a:cubicBezTo>
                  <a:cubicBezTo>
                    <a:pt x="1073" y="617"/>
                    <a:pt x="1" y="1690"/>
                    <a:pt x="1" y="3014"/>
                  </a:cubicBezTo>
                  <a:cubicBezTo>
                    <a:pt x="1" y="4338"/>
                    <a:pt x="1073" y="5410"/>
                    <a:pt x="2397" y="5410"/>
                  </a:cubicBezTo>
                  <a:cubicBezTo>
                    <a:pt x="3721" y="5410"/>
                    <a:pt x="4817" y="4338"/>
                    <a:pt x="4817" y="3014"/>
                  </a:cubicBezTo>
                  <a:lnTo>
                    <a:pt x="23442" y="3014"/>
                  </a:lnTo>
                  <a:cubicBezTo>
                    <a:pt x="23442" y="4680"/>
                    <a:pt x="24789" y="6027"/>
                    <a:pt x="26455" y="6027"/>
                  </a:cubicBezTo>
                  <a:cubicBezTo>
                    <a:pt x="28099" y="6027"/>
                    <a:pt x="29445" y="4680"/>
                    <a:pt x="29445" y="3014"/>
                  </a:cubicBezTo>
                  <a:cubicBezTo>
                    <a:pt x="29445" y="1347"/>
                    <a:pt x="28099" y="1"/>
                    <a:pt x="2645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8"/>
            <p:cNvSpPr/>
            <p:nvPr/>
          </p:nvSpPr>
          <p:spPr>
            <a:xfrm>
              <a:off x="5822900" y="3798175"/>
              <a:ext cx="421150" cy="180350"/>
            </a:xfrm>
            <a:custGeom>
              <a:avLst/>
              <a:gdLst/>
              <a:ahLst/>
              <a:cxnLst/>
              <a:rect l="l" t="t" r="r" b="b"/>
              <a:pathLst>
                <a:path w="16846" h="7214" extrusionOk="0">
                  <a:moveTo>
                    <a:pt x="13239" y="0"/>
                  </a:moveTo>
                  <a:cubicBezTo>
                    <a:pt x="11436" y="0"/>
                    <a:pt x="9975" y="1301"/>
                    <a:pt x="9678" y="3013"/>
                  </a:cubicBezTo>
                  <a:lnTo>
                    <a:pt x="3493" y="3013"/>
                  </a:lnTo>
                  <a:cubicBezTo>
                    <a:pt x="3264" y="2306"/>
                    <a:pt x="2602" y="1804"/>
                    <a:pt x="1803" y="1804"/>
                  </a:cubicBezTo>
                  <a:cubicBezTo>
                    <a:pt x="822" y="1804"/>
                    <a:pt x="0" y="2603"/>
                    <a:pt x="0" y="3607"/>
                  </a:cubicBezTo>
                  <a:cubicBezTo>
                    <a:pt x="0" y="4611"/>
                    <a:pt x="822" y="5410"/>
                    <a:pt x="1803" y="5410"/>
                  </a:cubicBezTo>
                  <a:cubicBezTo>
                    <a:pt x="2808" y="5410"/>
                    <a:pt x="3607" y="4611"/>
                    <a:pt x="3607" y="3607"/>
                  </a:cubicBezTo>
                  <a:lnTo>
                    <a:pt x="9633" y="3607"/>
                  </a:lnTo>
                  <a:cubicBezTo>
                    <a:pt x="9633" y="5593"/>
                    <a:pt x="11230" y="7213"/>
                    <a:pt x="13239" y="7213"/>
                  </a:cubicBezTo>
                  <a:cubicBezTo>
                    <a:pt x="15225" y="7213"/>
                    <a:pt x="16845" y="5593"/>
                    <a:pt x="16845" y="3607"/>
                  </a:cubicBezTo>
                  <a:cubicBezTo>
                    <a:pt x="16845" y="1621"/>
                    <a:pt x="15225" y="0"/>
                    <a:pt x="132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8"/>
            <p:cNvSpPr/>
            <p:nvPr/>
          </p:nvSpPr>
          <p:spPr>
            <a:xfrm>
              <a:off x="5913050" y="3963650"/>
              <a:ext cx="150675" cy="150100"/>
            </a:xfrm>
            <a:custGeom>
              <a:avLst/>
              <a:gdLst/>
              <a:ahLst/>
              <a:cxnLst/>
              <a:rect l="l" t="t" r="r" b="b"/>
              <a:pathLst>
                <a:path w="6027" h="6004" extrusionOk="0">
                  <a:moveTo>
                    <a:pt x="3014" y="1"/>
                  </a:moveTo>
                  <a:cubicBezTo>
                    <a:pt x="1347" y="1"/>
                    <a:pt x="1" y="1347"/>
                    <a:pt x="1" y="2991"/>
                  </a:cubicBezTo>
                  <a:cubicBezTo>
                    <a:pt x="1" y="4657"/>
                    <a:pt x="1347" y="6004"/>
                    <a:pt x="3014" y="6004"/>
                  </a:cubicBezTo>
                  <a:cubicBezTo>
                    <a:pt x="4680" y="6004"/>
                    <a:pt x="6027" y="4657"/>
                    <a:pt x="6027" y="2991"/>
                  </a:cubicBezTo>
                  <a:cubicBezTo>
                    <a:pt x="6027" y="1347"/>
                    <a:pt x="4680" y="1"/>
                    <a:pt x="301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8"/>
            <p:cNvSpPr/>
            <p:nvPr/>
          </p:nvSpPr>
          <p:spPr>
            <a:xfrm>
              <a:off x="5822900" y="4113725"/>
              <a:ext cx="376075" cy="120425"/>
            </a:xfrm>
            <a:custGeom>
              <a:avLst/>
              <a:gdLst/>
              <a:ahLst/>
              <a:cxnLst/>
              <a:rect l="l" t="t" r="r" b="b"/>
              <a:pathLst>
                <a:path w="15043" h="4817" extrusionOk="0">
                  <a:moveTo>
                    <a:pt x="2420" y="1"/>
                  </a:moveTo>
                  <a:cubicBezTo>
                    <a:pt x="1073" y="1"/>
                    <a:pt x="0" y="1074"/>
                    <a:pt x="0" y="2397"/>
                  </a:cubicBezTo>
                  <a:cubicBezTo>
                    <a:pt x="0" y="3721"/>
                    <a:pt x="1073" y="4817"/>
                    <a:pt x="2420" y="4817"/>
                  </a:cubicBezTo>
                  <a:cubicBezTo>
                    <a:pt x="3538" y="4817"/>
                    <a:pt x="4474" y="4041"/>
                    <a:pt x="4748" y="3014"/>
                  </a:cubicBezTo>
                  <a:lnTo>
                    <a:pt x="11527" y="3014"/>
                  </a:lnTo>
                  <a:cubicBezTo>
                    <a:pt x="11778" y="3699"/>
                    <a:pt x="12440" y="4201"/>
                    <a:pt x="13239" y="4201"/>
                  </a:cubicBezTo>
                  <a:cubicBezTo>
                    <a:pt x="14220" y="4201"/>
                    <a:pt x="15042" y="3402"/>
                    <a:pt x="15042" y="2397"/>
                  </a:cubicBezTo>
                  <a:cubicBezTo>
                    <a:pt x="15042" y="1416"/>
                    <a:pt x="14220" y="594"/>
                    <a:pt x="13239" y="594"/>
                  </a:cubicBezTo>
                  <a:cubicBezTo>
                    <a:pt x="12235" y="594"/>
                    <a:pt x="11436" y="1416"/>
                    <a:pt x="11436" y="2397"/>
                  </a:cubicBezTo>
                  <a:lnTo>
                    <a:pt x="4816" y="2397"/>
                  </a:lnTo>
                  <a:cubicBezTo>
                    <a:pt x="4816" y="1074"/>
                    <a:pt x="3744" y="1"/>
                    <a:pt x="24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8"/>
            <p:cNvSpPr/>
            <p:nvPr/>
          </p:nvSpPr>
          <p:spPr>
            <a:xfrm>
              <a:off x="5777825" y="4279225"/>
              <a:ext cx="586050" cy="90175"/>
            </a:xfrm>
            <a:custGeom>
              <a:avLst/>
              <a:gdLst/>
              <a:ahLst/>
              <a:cxnLst/>
              <a:rect l="l" t="t" r="r" b="b"/>
              <a:pathLst>
                <a:path w="23442" h="3607" extrusionOk="0">
                  <a:moveTo>
                    <a:pt x="1803" y="0"/>
                  </a:moveTo>
                  <a:cubicBezTo>
                    <a:pt x="822" y="0"/>
                    <a:pt x="0" y="799"/>
                    <a:pt x="0" y="1803"/>
                  </a:cubicBezTo>
                  <a:cubicBezTo>
                    <a:pt x="0" y="2785"/>
                    <a:pt x="822" y="3607"/>
                    <a:pt x="1803" y="3607"/>
                  </a:cubicBezTo>
                  <a:cubicBezTo>
                    <a:pt x="2602" y="3607"/>
                    <a:pt x="3264" y="3104"/>
                    <a:pt x="3492" y="2397"/>
                  </a:cubicBezTo>
                  <a:lnTo>
                    <a:pt x="19949" y="2397"/>
                  </a:lnTo>
                  <a:cubicBezTo>
                    <a:pt x="20200" y="3104"/>
                    <a:pt x="20862" y="3607"/>
                    <a:pt x="21638" y="3607"/>
                  </a:cubicBezTo>
                  <a:cubicBezTo>
                    <a:pt x="22643" y="3607"/>
                    <a:pt x="23442" y="2785"/>
                    <a:pt x="23442" y="1803"/>
                  </a:cubicBezTo>
                  <a:cubicBezTo>
                    <a:pt x="23442" y="799"/>
                    <a:pt x="22643" y="0"/>
                    <a:pt x="21638" y="0"/>
                  </a:cubicBezTo>
                  <a:cubicBezTo>
                    <a:pt x="20657" y="0"/>
                    <a:pt x="19835" y="799"/>
                    <a:pt x="19835" y="1803"/>
                  </a:cubicBezTo>
                  <a:lnTo>
                    <a:pt x="3606" y="1803"/>
                  </a:lnTo>
                  <a:cubicBezTo>
                    <a:pt x="3606" y="799"/>
                    <a:pt x="2808" y="0"/>
                    <a:pt x="18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8"/>
            <p:cNvSpPr/>
            <p:nvPr/>
          </p:nvSpPr>
          <p:spPr>
            <a:xfrm>
              <a:off x="5867975" y="2535925"/>
              <a:ext cx="676225" cy="119875"/>
            </a:xfrm>
            <a:custGeom>
              <a:avLst/>
              <a:gdLst/>
              <a:ahLst/>
              <a:cxnLst/>
              <a:rect l="l" t="t" r="r" b="b"/>
              <a:pathLst>
                <a:path w="27049" h="4795" extrusionOk="0">
                  <a:moveTo>
                    <a:pt x="24652" y="1"/>
                  </a:moveTo>
                  <a:cubicBezTo>
                    <a:pt x="23328" y="1"/>
                    <a:pt x="22255" y="1074"/>
                    <a:pt x="22255" y="2398"/>
                  </a:cubicBezTo>
                  <a:lnTo>
                    <a:pt x="2991" y="2398"/>
                  </a:lnTo>
                  <a:cubicBezTo>
                    <a:pt x="2854" y="1713"/>
                    <a:pt x="2237" y="1188"/>
                    <a:pt x="1507" y="1188"/>
                  </a:cubicBezTo>
                  <a:cubicBezTo>
                    <a:pt x="685" y="1188"/>
                    <a:pt x="0" y="1873"/>
                    <a:pt x="0" y="2694"/>
                  </a:cubicBezTo>
                  <a:cubicBezTo>
                    <a:pt x="0" y="3539"/>
                    <a:pt x="685" y="4201"/>
                    <a:pt x="1507" y="4201"/>
                  </a:cubicBezTo>
                  <a:cubicBezTo>
                    <a:pt x="2237" y="4201"/>
                    <a:pt x="2854" y="3676"/>
                    <a:pt x="2991" y="2991"/>
                  </a:cubicBezTo>
                  <a:lnTo>
                    <a:pt x="22324" y="2991"/>
                  </a:lnTo>
                  <a:cubicBezTo>
                    <a:pt x="22598" y="4041"/>
                    <a:pt x="23533" y="4794"/>
                    <a:pt x="24652" y="4794"/>
                  </a:cubicBezTo>
                  <a:cubicBezTo>
                    <a:pt x="25976" y="4794"/>
                    <a:pt x="27048" y="3721"/>
                    <a:pt x="27048" y="2398"/>
                  </a:cubicBezTo>
                  <a:cubicBezTo>
                    <a:pt x="27048" y="1074"/>
                    <a:pt x="25976" y="1"/>
                    <a:pt x="246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8"/>
            <p:cNvSpPr/>
            <p:nvPr/>
          </p:nvSpPr>
          <p:spPr>
            <a:xfrm>
              <a:off x="5793225" y="3392450"/>
              <a:ext cx="750975" cy="150100"/>
            </a:xfrm>
            <a:custGeom>
              <a:avLst/>
              <a:gdLst/>
              <a:ahLst/>
              <a:cxnLst/>
              <a:rect l="l" t="t" r="r" b="b"/>
              <a:pathLst>
                <a:path w="30039" h="6004" extrusionOk="0">
                  <a:moveTo>
                    <a:pt x="2990" y="1"/>
                  </a:moveTo>
                  <a:cubicBezTo>
                    <a:pt x="1347" y="1"/>
                    <a:pt x="0" y="1347"/>
                    <a:pt x="0" y="2991"/>
                  </a:cubicBezTo>
                  <a:cubicBezTo>
                    <a:pt x="0" y="4657"/>
                    <a:pt x="1347" y="6004"/>
                    <a:pt x="2990" y="6004"/>
                  </a:cubicBezTo>
                  <a:cubicBezTo>
                    <a:pt x="4451" y="6004"/>
                    <a:pt x="5661" y="4977"/>
                    <a:pt x="5935" y="3607"/>
                  </a:cubicBezTo>
                  <a:lnTo>
                    <a:pt x="25314" y="3607"/>
                  </a:lnTo>
                  <a:cubicBezTo>
                    <a:pt x="25588" y="4634"/>
                    <a:pt x="26523" y="5410"/>
                    <a:pt x="27642" y="5410"/>
                  </a:cubicBezTo>
                  <a:cubicBezTo>
                    <a:pt x="28966" y="5410"/>
                    <a:pt x="30038" y="4337"/>
                    <a:pt x="30038" y="2991"/>
                  </a:cubicBezTo>
                  <a:cubicBezTo>
                    <a:pt x="30038" y="1667"/>
                    <a:pt x="28966" y="594"/>
                    <a:pt x="27642" y="594"/>
                  </a:cubicBezTo>
                  <a:cubicBezTo>
                    <a:pt x="26318" y="594"/>
                    <a:pt x="25245" y="1667"/>
                    <a:pt x="25245" y="2991"/>
                  </a:cubicBezTo>
                  <a:lnTo>
                    <a:pt x="6003" y="2991"/>
                  </a:lnTo>
                  <a:cubicBezTo>
                    <a:pt x="6003" y="1347"/>
                    <a:pt x="4657" y="1"/>
                    <a:pt x="29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8"/>
            <p:cNvSpPr/>
            <p:nvPr/>
          </p:nvSpPr>
          <p:spPr>
            <a:xfrm>
              <a:off x="5913050" y="3241800"/>
              <a:ext cx="616300" cy="150675"/>
            </a:xfrm>
            <a:custGeom>
              <a:avLst/>
              <a:gdLst/>
              <a:ahLst/>
              <a:cxnLst/>
              <a:rect l="l" t="t" r="r" b="b"/>
              <a:pathLst>
                <a:path w="24652" h="6027" extrusionOk="0">
                  <a:moveTo>
                    <a:pt x="3014" y="1"/>
                  </a:moveTo>
                  <a:cubicBezTo>
                    <a:pt x="1347" y="1"/>
                    <a:pt x="1" y="1348"/>
                    <a:pt x="1" y="3014"/>
                  </a:cubicBezTo>
                  <a:cubicBezTo>
                    <a:pt x="1" y="4680"/>
                    <a:pt x="1347" y="6027"/>
                    <a:pt x="3014" y="6027"/>
                  </a:cubicBezTo>
                  <a:cubicBezTo>
                    <a:pt x="4474" y="6027"/>
                    <a:pt x="5684" y="5000"/>
                    <a:pt x="5958" y="3607"/>
                  </a:cubicBezTo>
                  <a:lnTo>
                    <a:pt x="20543" y="3607"/>
                  </a:lnTo>
                  <a:cubicBezTo>
                    <a:pt x="20795" y="4497"/>
                    <a:pt x="21593" y="5114"/>
                    <a:pt x="22552" y="5114"/>
                  </a:cubicBezTo>
                  <a:cubicBezTo>
                    <a:pt x="23716" y="5114"/>
                    <a:pt x="24652" y="4178"/>
                    <a:pt x="24652" y="3014"/>
                  </a:cubicBezTo>
                  <a:cubicBezTo>
                    <a:pt x="24652" y="1850"/>
                    <a:pt x="23716" y="914"/>
                    <a:pt x="22552" y="914"/>
                  </a:cubicBezTo>
                  <a:cubicBezTo>
                    <a:pt x="21388" y="914"/>
                    <a:pt x="20452" y="1850"/>
                    <a:pt x="20452" y="3014"/>
                  </a:cubicBezTo>
                  <a:lnTo>
                    <a:pt x="6027" y="3014"/>
                  </a:lnTo>
                  <a:cubicBezTo>
                    <a:pt x="6027" y="1348"/>
                    <a:pt x="4680" y="1"/>
                    <a:pt x="301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8"/>
            <p:cNvSpPr/>
            <p:nvPr/>
          </p:nvSpPr>
          <p:spPr>
            <a:xfrm>
              <a:off x="6063700" y="3091725"/>
              <a:ext cx="405750" cy="180350"/>
            </a:xfrm>
            <a:custGeom>
              <a:avLst/>
              <a:gdLst/>
              <a:ahLst/>
              <a:cxnLst/>
              <a:rect l="l" t="t" r="r" b="b"/>
              <a:pathLst>
                <a:path w="16230" h="7214" extrusionOk="0">
                  <a:moveTo>
                    <a:pt x="3607" y="1"/>
                  </a:moveTo>
                  <a:cubicBezTo>
                    <a:pt x="1598" y="1"/>
                    <a:pt x="1" y="1621"/>
                    <a:pt x="1" y="3607"/>
                  </a:cubicBezTo>
                  <a:cubicBezTo>
                    <a:pt x="1" y="5593"/>
                    <a:pt x="1598" y="7214"/>
                    <a:pt x="3607" y="7214"/>
                  </a:cubicBezTo>
                  <a:cubicBezTo>
                    <a:pt x="5593" y="7214"/>
                    <a:pt x="7213" y="5593"/>
                    <a:pt x="7213" y="3607"/>
                  </a:cubicBezTo>
                  <a:lnTo>
                    <a:pt x="12029" y="3607"/>
                  </a:lnTo>
                  <a:cubicBezTo>
                    <a:pt x="12189" y="4634"/>
                    <a:pt x="13057" y="5410"/>
                    <a:pt x="14129" y="5410"/>
                  </a:cubicBezTo>
                  <a:cubicBezTo>
                    <a:pt x="15271" y="5410"/>
                    <a:pt x="16229" y="4475"/>
                    <a:pt x="16229" y="3310"/>
                  </a:cubicBezTo>
                  <a:cubicBezTo>
                    <a:pt x="16229" y="2146"/>
                    <a:pt x="15271" y="1211"/>
                    <a:pt x="14129" y="1211"/>
                  </a:cubicBezTo>
                  <a:cubicBezTo>
                    <a:pt x="13057" y="1211"/>
                    <a:pt x="12189" y="1987"/>
                    <a:pt x="12029" y="3014"/>
                  </a:cubicBezTo>
                  <a:lnTo>
                    <a:pt x="7145" y="3014"/>
                  </a:lnTo>
                  <a:cubicBezTo>
                    <a:pt x="6871" y="1302"/>
                    <a:pt x="5387" y="1"/>
                    <a:pt x="360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10A8-BB32-443C-8093-0C51C4BD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Script Run</a:t>
            </a:r>
          </a:p>
        </p:txBody>
      </p:sp>
    </p:spTree>
    <p:extLst>
      <p:ext uri="{BB962C8B-B14F-4D97-AF65-F5344CB8AC3E}">
        <p14:creationId xmlns:p14="http://schemas.microsoft.com/office/powerpoint/2010/main" val="359078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8F5E-D3ED-402B-9A08-A1A59D64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 (from this module)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C9333-D690-4CAE-9942-C13D7F2AB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99" y="1864498"/>
            <a:ext cx="7478751" cy="19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6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6141-D004-4057-9043-65BEABC6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Threshold for the number of matches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9EDF9E-6024-4FB6-81D2-9DB8812AC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6530"/>
              </p:ext>
            </p:extLst>
          </p:nvPr>
        </p:nvGraphicFramePr>
        <p:xfrm>
          <a:off x="4031701" y="2294223"/>
          <a:ext cx="4604385" cy="1506604"/>
        </p:xfrm>
        <a:graphic>
          <a:graphicData uri="http://schemas.openxmlformats.org/drawingml/2006/table">
            <a:tbl>
              <a:tblPr firstRow="1" firstCol="1" bandRow="1">
                <a:tableStyleId>{9307C579-D548-48AB-9A2F-E8728782C62A}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192565563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358016736"/>
                    </a:ext>
                  </a:extLst>
                </a:gridCol>
                <a:gridCol w="1332865">
                  <a:extLst>
                    <a:ext uri="{9D8B030D-6E8A-4147-A177-3AD203B41FA5}">
                      <a16:colId xmlns:a16="http://schemas.microsoft.com/office/drawing/2014/main" val="625006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</a:rPr>
                        <a:t>Length of Alignment Threshold (bases)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Number of reads per contig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Do they cover the whole query range?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536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&gt; 13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153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79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&gt; 45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127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847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&gt; 90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82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01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&gt; 130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43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997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&gt; 140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</a:rPr>
                        <a:t>24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</a:rPr>
                        <a:t>False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225612"/>
                  </a:ext>
                </a:extLst>
              </a:tr>
            </a:tbl>
          </a:graphicData>
        </a:graphic>
      </p:graphicFrame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5C97188-9753-4F08-A1AE-DD210F9D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91" y="2021859"/>
            <a:ext cx="2771721" cy="17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 </a:t>
            </a:r>
            <a:r>
              <a:rPr lang="en" dirty="0">
                <a:latin typeface="Archivo"/>
                <a:ea typeface="Archivo"/>
                <a:cs typeface="Archivo"/>
                <a:sym typeface="Archivo"/>
              </a:rPr>
              <a:t>Module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7" name="Google Shape;427;p50"/>
          <p:cNvSpPr/>
          <p:nvPr/>
        </p:nvSpPr>
        <p:spPr>
          <a:xfrm>
            <a:off x="713100" y="1112200"/>
            <a:ext cx="7717800" cy="61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4" name="Picture 2" descr="Contig">
            <a:extLst>
              <a:ext uri="{FF2B5EF4-FFF2-40B4-BE49-F238E27FC236}">
                <a16:creationId xmlns:a16="http://schemas.microsoft.com/office/drawing/2014/main" id="{1C550790-28AD-470C-B197-65EF14DFB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2" r="6665"/>
          <a:stretch/>
        </p:blipFill>
        <p:spPr bwMode="auto">
          <a:xfrm>
            <a:off x="1360448" y="1746400"/>
            <a:ext cx="6185210" cy="2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5C969A8-8CB9-41A4-9797-3A5C3D3DADC1}"/>
              </a:ext>
            </a:extLst>
          </p:cNvPr>
          <p:cNvSpPr/>
          <p:nvPr/>
        </p:nvSpPr>
        <p:spPr>
          <a:xfrm>
            <a:off x="2341756" y="2200508"/>
            <a:ext cx="750848" cy="34150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Case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12E66D2-5119-4BF3-9275-0D84B053F135}"/>
              </a:ext>
            </a:extLst>
          </p:cNvPr>
          <p:cNvSpPr/>
          <p:nvPr/>
        </p:nvSpPr>
        <p:spPr>
          <a:xfrm>
            <a:off x="5705693" y="2181925"/>
            <a:ext cx="750848" cy="34150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Case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6319E6-FFC8-42D6-B544-BB24CD2465CD}"/>
              </a:ext>
            </a:extLst>
          </p:cNvPr>
          <p:cNvSpPr/>
          <p:nvPr/>
        </p:nvSpPr>
        <p:spPr>
          <a:xfrm>
            <a:off x="5583044" y="3055434"/>
            <a:ext cx="617034" cy="2007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DFA24B-4AD5-480A-A4B8-45F35FF970C5}"/>
              </a:ext>
            </a:extLst>
          </p:cNvPr>
          <p:cNvSpPr/>
          <p:nvPr/>
        </p:nvSpPr>
        <p:spPr>
          <a:xfrm>
            <a:off x="5705693" y="3568390"/>
            <a:ext cx="494385" cy="20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 </a:t>
            </a:r>
            <a:r>
              <a:rPr lang="en" dirty="0">
                <a:latin typeface="Archivo"/>
                <a:ea typeface="Archivo"/>
                <a:cs typeface="Archivo"/>
                <a:sym typeface="Archivo"/>
              </a:rPr>
              <a:t>Module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7" name="Google Shape;427;p50"/>
          <p:cNvSpPr/>
          <p:nvPr/>
        </p:nvSpPr>
        <p:spPr>
          <a:xfrm>
            <a:off x="713100" y="1112200"/>
            <a:ext cx="7717800" cy="61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44532-A52D-41EC-B9DD-E4DFA016DF74}"/>
              </a:ext>
            </a:extLst>
          </p:cNvPr>
          <p:cNvSpPr txBox="1"/>
          <p:nvPr/>
        </p:nvSpPr>
        <p:spPr>
          <a:xfrm>
            <a:off x="471510" y="2295941"/>
            <a:ext cx="848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[False, False, False, False, False, False, False, False, False, False, False, False, False, False, False]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EBE96-F396-4D76-9188-1361C016E9A8}"/>
              </a:ext>
            </a:extLst>
          </p:cNvPr>
          <p:cNvSpPr txBox="1"/>
          <p:nvPr/>
        </p:nvSpPr>
        <p:spPr>
          <a:xfrm>
            <a:off x="583543" y="1926664"/>
            <a:ext cx="8065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[</a:t>
            </a:r>
            <a:r>
              <a:rPr lang="da-DK" spc="300" dirty="0"/>
              <a:t>G    G    G    A     T    C    G    G    C     C    A    T    T     G    A</a:t>
            </a:r>
            <a:r>
              <a:rPr lang="da-DK" dirty="0"/>
              <a:t>]</a:t>
            </a:r>
            <a:endParaRPr lang="en-US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C6D9484A-4BED-4622-9987-D77B9FC3FA37}"/>
              </a:ext>
            </a:extLst>
          </p:cNvPr>
          <p:cNvSpPr/>
          <p:nvPr/>
        </p:nvSpPr>
        <p:spPr>
          <a:xfrm>
            <a:off x="471510" y="1478280"/>
            <a:ext cx="1090590" cy="75616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0A9B3-8624-470E-905F-2BC884EEAA8E}"/>
              </a:ext>
            </a:extLst>
          </p:cNvPr>
          <p:cNvSpPr txBox="1"/>
          <p:nvPr/>
        </p:nvSpPr>
        <p:spPr>
          <a:xfrm>
            <a:off x="381000" y="129540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56BDF-98A5-4B92-89E0-8ABBECE2BC83}"/>
              </a:ext>
            </a:extLst>
          </p:cNvPr>
          <p:cNvSpPr txBox="1"/>
          <p:nvPr/>
        </p:nvSpPr>
        <p:spPr>
          <a:xfrm>
            <a:off x="354792" y="3224497"/>
            <a:ext cx="822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1. [</a:t>
            </a:r>
            <a:r>
              <a:rPr lang="da-DK" dirty="0">
                <a:solidFill>
                  <a:srgbClr val="00B050"/>
                </a:solidFill>
              </a:rPr>
              <a:t>True, True, True</a:t>
            </a:r>
            <a:r>
              <a:rPr lang="da-DK" dirty="0"/>
              <a:t>, False, False, False, False, False, False, False, False, False, False, False, False]</a:t>
            </a:r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A39EED0-0B3A-493D-B9D0-8C8B6FD641FE}"/>
              </a:ext>
            </a:extLst>
          </p:cNvPr>
          <p:cNvSpPr/>
          <p:nvPr/>
        </p:nvSpPr>
        <p:spPr>
          <a:xfrm>
            <a:off x="423372" y="2818847"/>
            <a:ext cx="1090590" cy="75616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30AA4-53AC-4020-A246-2E389545932F}"/>
              </a:ext>
            </a:extLst>
          </p:cNvPr>
          <p:cNvSpPr txBox="1"/>
          <p:nvPr/>
        </p:nvSpPr>
        <p:spPr>
          <a:xfrm>
            <a:off x="226182" y="2536907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 </a:t>
            </a:r>
          </a:p>
          <a:p>
            <a:r>
              <a:rPr lang="en-US" dirty="0"/>
              <a:t>Reads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E6C72-68E4-4EC6-BEF8-A282914AB0D1}"/>
              </a:ext>
            </a:extLst>
          </p:cNvPr>
          <p:cNvSpPr txBox="1"/>
          <p:nvPr/>
        </p:nvSpPr>
        <p:spPr>
          <a:xfrm>
            <a:off x="354792" y="3581973"/>
            <a:ext cx="8220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2. [Flase, Flase, Flase, </a:t>
            </a:r>
            <a:r>
              <a:rPr lang="da-DK" dirty="0">
                <a:solidFill>
                  <a:srgbClr val="00B050"/>
                </a:solidFill>
              </a:rPr>
              <a:t>True, True, True, True, True, True, True, True, True, True,</a:t>
            </a:r>
            <a:r>
              <a:rPr lang="da-DK" dirty="0"/>
              <a:t> False, False, False]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1F068-81DE-4DA1-AE80-AE7E1B856728}"/>
              </a:ext>
            </a:extLst>
          </p:cNvPr>
          <p:cNvSpPr txBox="1"/>
          <p:nvPr/>
        </p:nvSpPr>
        <p:spPr>
          <a:xfrm>
            <a:off x="347172" y="4016313"/>
            <a:ext cx="8438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3. [Flase, Flase, Flase, False, False, False, False, False, False, False, False, False, </a:t>
            </a:r>
            <a:r>
              <a:rPr lang="da-DK" dirty="0">
                <a:solidFill>
                  <a:srgbClr val="00B050"/>
                </a:solidFill>
              </a:rPr>
              <a:t>True, True, True</a:t>
            </a:r>
            <a:r>
              <a:rPr lang="da-DK" dirty="0"/>
              <a:t>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8398C-2356-4412-8105-F9413B04B02C}"/>
              </a:ext>
            </a:extLst>
          </p:cNvPr>
          <p:cNvSpPr txBox="1"/>
          <p:nvPr/>
        </p:nvSpPr>
        <p:spPr>
          <a:xfrm>
            <a:off x="276737" y="4640699"/>
            <a:ext cx="870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Output: [</a:t>
            </a:r>
            <a:r>
              <a:rPr lang="da-DK" dirty="0">
                <a:solidFill>
                  <a:srgbClr val="00B050"/>
                </a:solidFill>
              </a:rPr>
              <a:t>True, True, True</a:t>
            </a:r>
            <a:r>
              <a:rPr lang="da-DK" dirty="0"/>
              <a:t>,</a:t>
            </a:r>
            <a:r>
              <a:rPr lang="da-DK" dirty="0">
                <a:solidFill>
                  <a:srgbClr val="00B050"/>
                </a:solidFill>
              </a:rPr>
              <a:t> True, True, True</a:t>
            </a:r>
            <a:r>
              <a:rPr lang="da-DK" dirty="0"/>
              <a:t>,</a:t>
            </a:r>
            <a:r>
              <a:rPr lang="da-DK" dirty="0">
                <a:solidFill>
                  <a:srgbClr val="00B050"/>
                </a:solidFill>
              </a:rPr>
              <a:t> True, True, True</a:t>
            </a:r>
            <a:r>
              <a:rPr lang="da-DK" dirty="0"/>
              <a:t>,</a:t>
            </a:r>
            <a:r>
              <a:rPr lang="da-DK" dirty="0">
                <a:solidFill>
                  <a:srgbClr val="00B050"/>
                </a:solidFill>
              </a:rPr>
              <a:t> True, True, True</a:t>
            </a:r>
            <a:r>
              <a:rPr lang="da-DK" dirty="0"/>
              <a:t>,</a:t>
            </a:r>
            <a:r>
              <a:rPr lang="da-DK" dirty="0">
                <a:solidFill>
                  <a:srgbClr val="00B050"/>
                </a:solidFill>
              </a:rPr>
              <a:t> True, True, True</a:t>
            </a:r>
            <a:r>
              <a:rPr lang="da-DK" dirty="0"/>
              <a:t>,</a:t>
            </a:r>
            <a:r>
              <a:rPr lang="da-DK" dirty="0">
                <a:solidFill>
                  <a:srgbClr val="00B050"/>
                </a:solidFill>
              </a:rPr>
              <a:t> True, True</a:t>
            </a:r>
            <a:r>
              <a:rPr lang="da-DK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8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 </a:t>
            </a:r>
            <a:r>
              <a:rPr lang="en" dirty="0">
                <a:latin typeface="Archivo"/>
                <a:ea typeface="Archivo"/>
                <a:cs typeface="Archivo"/>
                <a:sym typeface="Archivo"/>
              </a:rPr>
              <a:t>Result!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7" name="Google Shape;427;p50"/>
          <p:cNvSpPr/>
          <p:nvPr/>
        </p:nvSpPr>
        <p:spPr>
          <a:xfrm>
            <a:off x="713100" y="1112200"/>
            <a:ext cx="7717800" cy="61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10C463-8DCD-47B2-AD8D-599A2291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326" y="2155474"/>
            <a:ext cx="5179123" cy="2500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E63F6F-9930-4761-93A0-C16D61A92651}"/>
              </a:ext>
            </a:extLst>
          </p:cNvPr>
          <p:cNvSpPr txBox="1"/>
          <p:nvPr/>
        </p:nvSpPr>
        <p:spPr>
          <a:xfrm>
            <a:off x="871478" y="3003401"/>
            <a:ext cx="229261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Length: 648 char</a:t>
            </a:r>
          </a:p>
          <a:p>
            <a:endParaRPr lang="en-US" dirty="0"/>
          </a:p>
          <a:p>
            <a:r>
              <a:rPr lang="en-US" dirty="0"/>
              <a:t>Spanned by: ~43 reads</a:t>
            </a:r>
          </a:p>
          <a:p>
            <a:endParaRPr lang="en-US" dirty="0"/>
          </a:p>
          <a:p>
            <a:r>
              <a:rPr lang="en-US" dirty="0"/>
              <a:t>Contig1 Length: 7180 char</a:t>
            </a:r>
          </a:p>
          <a:p>
            <a:r>
              <a:rPr lang="en-US" dirty="0"/>
              <a:t>Contig2 Length: 7171 char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AB0B5-EDA8-4477-82DB-3044CDEC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97" y="1596099"/>
            <a:ext cx="3492230" cy="11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6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 </a:t>
            </a:r>
            <a:r>
              <a:rPr lang="en" dirty="0">
                <a:latin typeface="Archivo"/>
                <a:ea typeface="Archivo"/>
                <a:cs typeface="Archivo"/>
                <a:sym typeface="Archivo"/>
              </a:rPr>
              <a:t>Result!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7" name="Google Shape;427;p50"/>
          <p:cNvSpPr/>
          <p:nvPr/>
        </p:nvSpPr>
        <p:spPr>
          <a:xfrm>
            <a:off x="713100" y="1112200"/>
            <a:ext cx="7717800" cy="61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22620-62F5-4DAF-AB55-D6A8D8B6C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24" y="1807459"/>
            <a:ext cx="7717801" cy="2951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3E1767-6CE9-4D8D-8B9B-946F8ABEBCED}"/>
              </a:ext>
            </a:extLst>
          </p:cNvPr>
          <p:cNvSpPr txBox="1"/>
          <p:nvPr/>
        </p:nvSpPr>
        <p:spPr>
          <a:xfrm>
            <a:off x="713100" y="146452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1</a:t>
            </a:r>
          </a:p>
        </p:txBody>
      </p:sp>
    </p:spTree>
    <p:extLst>
      <p:ext uri="{BB962C8B-B14F-4D97-AF65-F5344CB8AC3E}">
        <p14:creationId xmlns:p14="http://schemas.microsoft.com/office/powerpoint/2010/main" val="203412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102F-5AF8-42C4-82F8-16DE782B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375727"/>
            <a:ext cx="7717500" cy="5727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6340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/>
          <p:nvPr/>
        </p:nvSpPr>
        <p:spPr>
          <a:xfrm>
            <a:off x="4759425" y="1642750"/>
            <a:ext cx="758100" cy="758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40"/>
          <p:cNvSpPr/>
          <p:nvPr/>
        </p:nvSpPr>
        <p:spPr>
          <a:xfrm>
            <a:off x="806975" y="3327975"/>
            <a:ext cx="758100" cy="758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0"/>
          <p:cNvSpPr/>
          <p:nvPr/>
        </p:nvSpPr>
        <p:spPr>
          <a:xfrm>
            <a:off x="806975" y="1642750"/>
            <a:ext cx="758100" cy="758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6" name="Google Shape;206;p40"/>
          <p:cNvSpPr txBox="1">
            <a:spLocks noGrp="1"/>
          </p:cNvSpPr>
          <p:nvPr>
            <p:ph type="subTitle" idx="1"/>
          </p:nvPr>
        </p:nvSpPr>
        <p:spPr>
          <a:xfrm>
            <a:off x="1748875" y="1775500"/>
            <a:ext cx="273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07" name="Google Shape;207;p40"/>
          <p:cNvSpPr txBox="1">
            <a:spLocks noGrp="1"/>
          </p:cNvSpPr>
          <p:nvPr>
            <p:ph type="subTitle" idx="2"/>
          </p:nvPr>
        </p:nvSpPr>
        <p:spPr>
          <a:xfrm>
            <a:off x="1748875" y="2168547"/>
            <a:ext cx="27312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hat is the problem and its significance</a:t>
            </a:r>
            <a:endParaRPr dirty="0"/>
          </a:p>
        </p:txBody>
      </p:sp>
      <p:sp>
        <p:nvSpPr>
          <p:cNvPr id="208" name="Google Shape;208;p40"/>
          <p:cNvSpPr txBox="1">
            <a:spLocks noGrp="1"/>
          </p:cNvSpPr>
          <p:nvPr>
            <p:ph type="title" idx="3"/>
          </p:nvPr>
        </p:nvSpPr>
        <p:spPr>
          <a:xfrm>
            <a:off x="713225" y="1775500"/>
            <a:ext cx="9492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subTitle" idx="4"/>
          </p:nvPr>
        </p:nvSpPr>
        <p:spPr>
          <a:xfrm>
            <a:off x="5699525" y="1775500"/>
            <a:ext cx="273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Approach</a:t>
            </a:r>
            <a:endParaRPr dirty="0"/>
          </a:p>
        </p:txBody>
      </p:sp>
      <p:sp>
        <p:nvSpPr>
          <p:cNvPr id="210" name="Google Shape;210;p40"/>
          <p:cNvSpPr txBox="1">
            <a:spLocks noGrp="1"/>
          </p:cNvSpPr>
          <p:nvPr>
            <p:ph type="subTitle" idx="5"/>
          </p:nvPr>
        </p:nvSpPr>
        <p:spPr>
          <a:xfrm>
            <a:off x="5699525" y="2168472"/>
            <a:ext cx="27312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hy we decided out solution algorithm </a:t>
            </a:r>
            <a:endParaRPr dirty="0"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 idx="6"/>
          </p:nvPr>
        </p:nvSpPr>
        <p:spPr>
          <a:xfrm>
            <a:off x="4663875" y="1775500"/>
            <a:ext cx="9492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7"/>
          </p:nvPr>
        </p:nvSpPr>
        <p:spPr>
          <a:xfrm>
            <a:off x="1748875" y="3460725"/>
            <a:ext cx="273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213" name="Google Shape;213;p40"/>
          <p:cNvSpPr txBox="1">
            <a:spLocks noGrp="1"/>
          </p:cNvSpPr>
          <p:nvPr>
            <p:ph type="subTitle" idx="8"/>
          </p:nvPr>
        </p:nvSpPr>
        <p:spPr>
          <a:xfrm>
            <a:off x="1748875" y="3853697"/>
            <a:ext cx="27312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from input to our target output</a:t>
            </a:r>
            <a:endParaRPr dirty="0"/>
          </a:p>
        </p:txBody>
      </p:sp>
      <p:sp>
        <p:nvSpPr>
          <p:cNvPr id="214" name="Google Shape;214;p40"/>
          <p:cNvSpPr txBox="1">
            <a:spLocks noGrp="1"/>
          </p:cNvSpPr>
          <p:nvPr>
            <p:ph type="title" idx="9"/>
          </p:nvPr>
        </p:nvSpPr>
        <p:spPr>
          <a:xfrm>
            <a:off x="713225" y="3460725"/>
            <a:ext cx="9492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subTitle" idx="13"/>
          </p:nvPr>
        </p:nvSpPr>
        <p:spPr>
          <a:xfrm>
            <a:off x="5699525" y="3460725"/>
            <a:ext cx="301055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discussion</a:t>
            </a:r>
            <a:endParaRPr dirty="0"/>
          </a:p>
        </p:txBody>
      </p:sp>
      <p:sp>
        <p:nvSpPr>
          <p:cNvPr id="216" name="Google Shape;216;p40"/>
          <p:cNvSpPr txBox="1">
            <a:spLocks noGrp="1"/>
          </p:cNvSpPr>
          <p:nvPr>
            <p:ph type="subTitle" idx="14"/>
          </p:nvPr>
        </p:nvSpPr>
        <p:spPr>
          <a:xfrm>
            <a:off x="5699525" y="3853697"/>
            <a:ext cx="27312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visualization</a:t>
            </a:r>
            <a:r>
              <a:rPr lang="en" dirty="0"/>
              <a:t>, discussion</a:t>
            </a:r>
            <a:endParaRPr dirty="0"/>
          </a:p>
        </p:txBody>
      </p:sp>
      <p:sp>
        <p:nvSpPr>
          <p:cNvPr id="217" name="Google Shape;217;p40"/>
          <p:cNvSpPr/>
          <p:nvPr/>
        </p:nvSpPr>
        <p:spPr>
          <a:xfrm>
            <a:off x="4759425" y="3327975"/>
            <a:ext cx="758100" cy="758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0"/>
          <p:cNvSpPr txBox="1">
            <a:spLocks noGrp="1"/>
          </p:cNvSpPr>
          <p:nvPr>
            <p:ph type="title" idx="15"/>
          </p:nvPr>
        </p:nvSpPr>
        <p:spPr>
          <a:xfrm>
            <a:off x="4663875" y="3460725"/>
            <a:ext cx="9492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r>
              <a:rPr lang="en" dirty="0">
                <a:latin typeface="Archivo"/>
                <a:ea typeface="Archivo"/>
                <a:cs typeface="Archivo"/>
                <a:sym typeface="Archivo"/>
              </a:rPr>
              <a:t>DUC</a:t>
            </a:r>
            <a:r>
              <a:rPr lang="en" b="1" dirty="0">
                <a:latin typeface="Archivo"/>
                <a:ea typeface="Archivo"/>
                <a:cs typeface="Archivo"/>
                <a:sym typeface="Archivo"/>
              </a:rPr>
              <a:t>TION</a:t>
            </a:r>
            <a:endParaRPr b="1"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4" name="Google Shape;224;p41"/>
          <p:cNvSpPr txBox="1">
            <a:spLocks noGrp="1"/>
          </p:cNvSpPr>
          <p:nvPr>
            <p:ph type="subTitle" idx="1"/>
          </p:nvPr>
        </p:nvSpPr>
        <p:spPr>
          <a:xfrm>
            <a:off x="662760" y="1606901"/>
            <a:ext cx="3817489" cy="2296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Genetic Material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A,T,C,G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W</a:t>
            </a:r>
            <a:r>
              <a:rPr lang="en" sz="1600" b="1" dirty="0"/>
              <a:t>hy study DNA?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Diseases and Treatments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5" name="Google Shape;225;p41"/>
          <p:cNvSpPr/>
          <p:nvPr/>
        </p:nvSpPr>
        <p:spPr>
          <a:xfrm>
            <a:off x="713100" y="1112200"/>
            <a:ext cx="7717500" cy="61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1"/>
          <p:cNvSpPr/>
          <p:nvPr/>
        </p:nvSpPr>
        <p:spPr>
          <a:xfrm>
            <a:off x="4480250" y="-424626"/>
            <a:ext cx="5311449" cy="14745854"/>
          </a:xfrm>
          <a:custGeom>
            <a:avLst/>
            <a:gdLst/>
            <a:ahLst/>
            <a:cxnLst/>
            <a:rect l="l" t="t" r="r" b="b"/>
            <a:pathLst>
              <a:path w="16458" h="62862" extrusionOk="0">
                <a:moveTo>
                  <a:pt x="2214" y="1"/>
                </a:moveTo>
                <a:cubicBezTo>
                  <a:pt x="982" y="1"/>
                  <a:pt x="0" y="982"/>
                  <a:pt x="0" y="2215"/>
                </a:cubicBezTo>
                <a:cubicBezTo>
                  <a:pt x="0" y="3424"/>
                  <a:pt x="982" y="4406"/>
                  <a:pt x="2214" y="4406"/>
                </a:cubicBezTo>
                <a:lnTo>
                  <a:pt x="2534" y="4406"/>
                </a:lnTo>
                <a:lnTo>
                  <a:pt x="2534" y="56927"/>
                </a:lnTo>
                <a:cubicBezTo>
                  <a:pt x="2534" y="60214"/>
                  <a:pt x="5182" y="62861"/>
                  <a:pt x="8468" y="62861"/>
                </a:cubicBezTo>
                <a:cubicBezTo>
                  <a:pt x="11755" y="62861"/>
                  <a:pt x="14403" y="60214"/>
                  <a:pt x="14403" y="56927"/>
                </a:cubicBezTo>
                <a:lnTo>
                  <a:pt x="14403" y="4406"/>
                </a:lnTo>
                <a:cubicBezTo>
                  <a:pt x="15544" y="4337"/>
                  <a:pt x="16457" y="3379"/>
                  <a:pt x="16457" y="2215"/>
                </a:cubicBezTo>
                <a:cubicBezTo>
                  <a:pt x="16457" y="982"/>
                  <a:pt x="15476" y="1"/>
                  <a:pt x="1424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What is DNA? | Facts | yourgenome.org">
            <a:extLst>
              <a:ext uri="{FF2B5EF4-FFF2-40B4-BE49-F238E27FC236}">
                <a16:creationId xmlns:a16="http://schemas.microsoft.com/office/drawing/2014/main" id="{6C60C570-CF53-4283-BF75-67A7A4BE6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71" y="631902"/>
            <a:ext cx="3327942" cy="443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st and future arrow in opposite of pencil Vector Image">
            <a:extLst>
              <a:ext uri="{FF2B5EF4-FFF2-40B4-BE49-F238E27FC236}">
                <a16:creationId xmlns:a16="http://schemas.microsoft.com/office/drawing/2014/main" id="{C1AEA40B-EC11-4262-97CA-927D7DBA1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99" y="3259181"/>
            <a:ext cx="1623431" cy="175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r>
              <a:rPr lang="en">
                <a:latin typeface="Archivo"/>
                <a:ea typeface="Archivo"/>
                <a:cs typeface="Archivo"/>
                <a:sym typeface="Archivo"/>
              </a:rPr>
              <a:t>DUC</a:t>
            </a:r>
            <a:r>
              <a:rPr lang="en" b="1">
                <a:latin typeface="Archivo"/>
                <a:ea typeface="Archivo"/>
                <a:cs typeface="Archivo"/>
                <a:sym typeface="Archivo"/>
              </a:rPr>
              <a:t>TION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5" name="Google Shape;225;p41"/>
          <p:cNvSpPr/>
          <p:nvPr/>
        </p:nvSpPr>
        <p:spPr>
          <a:xfrm>
            <a:off x="713100" y="1112200"/>
            <a:ext cx="7717500" cy="61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1"/>
          <p:cNvSpPr/>
          <p:nvPr/>
        </p:nvSpPr>
        <p:spPr>
          <a:xfrm>
            <a:off x="4480250" y="-424626"/>
            <a:ext cx="5311449" cy="14745854"/>
          </a:xfrm>
          <a:custGeom>
            <a:avLst/>
            <a:gdLst/>
            <a:ahLst/>
            <a:cxnLst/>
            <a:rect l="l" t="t" r="r" b="b"/>
            <a:pathLst>
              <a:path w="16458" h="62862" extrusionOk="0">
                <a:moveTo>
                  <a:pt x="2214" y="1"/>
                </a:moveTo>
                <a:cubicBezTo>
                  <a:pt x="982" y="1"/>
                  <a:pt x="0" y="982"/>
                  <a:pt x="0" y="2215"/>
                </a:cubicBezTo>
                <a:cubicBezTo>
                  <a:pt x="0" y="3424"/>
                  <a:pt x="982" y="4406"/>
                  <a:pt x="2214" y="4406"/>
                </a:cubicBezTo>
                <a:lnTo>
                  <a:pt x="2534" y="4406"/>
                </a:lnTo>
                <a:lnTo>
                  <a:pt x="2534" y="56927"/>
                </a:lnTo>
                <a:cubicBezTo>
                  <a:pt x="2534" y="60214"/>
                  <a:pt x="5182" y="62861"/>
                  <a:pt x="8468" y="62861"/>
                </a:cubicBezTo>
                <a:cubicBezTo>
                  <a:pt x="11755" y="62861"/>
                  <a:pt x="14403" y="60214"/>
                  <a:pt x="14403" y="56927"/>
                </a:cubicBezTo>
                <a:lnTo>
                  <a:pt x="14403" y="4406"/>
                </a:lnTo>
                <a:cubicBezTo>
                  <a:pt x="15544" y="4337"/>
                  <a:pt x="16457" y="3379"/>
                  <a:pt x="16457" y="2215"/>
                </a:cubicBezTo>
                <a:cubicBezTo>
                  <a:pt x="16457" y="982"/>
                  <a:pt x="15476" y="1"/>
                  <a:pt x="1424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What is DNA? | Facts | yourgenome.org">
            <a:extLst>
              <a:ext uri="{FF2B5EF4-FFF2-40B4-BE49-F238E27FC236}">
                <a16:creationId xmlns:a16="http://schemas.microsoft.com/office/drawing/2014/main" id="{6C60C570-CF53-4283-BF75-67A7A4BE6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71" y="631902"/>
            <a:ext cx="3327942" cy="443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NSDC standards for genome assembly submission">
            <a:extLst>
              <a:ext uri="{FF2B5EF4-FFF2-40B4-BE49-F238E27FC236}">
                <a16:creationId xmlns:a16="http://schemas.microsoft.com/office/drawing/2014/main" id="{BA947364-629B-4574-AB9B-567E01E2D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9"/>
          <a:stretch/>
        </p:blipFill>
        <p:spPr bwMode="auto">
          <a:xfrm>
            <a:off x="414406" y="1324869"/>
            <a:ext cx="3332404" cy="19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OLVED:Primer design: Given below is a single stranded DNA sequence. Design  suitable reverse and forward primers that can be used to amplify the region  highlighted here_  GTTCCATCAAGCAGACAGGTTTTGTGTTCGCGGGAACCACTATATTCACAACCTCTGATTGGAGTCG ...">
            <a:extLst>
              <a:ext uri="{FF2B5EF4-FFF2-40B4-BE49-F238E27FC236}">
                <a16:creationId xmlns:a16="http://schemas.microsoft.com/office/drawing/2014/main" id="{94E3228E-459C-40ED-BAA2-59B296F36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7" b="40046"/>
          <a:stretch/>
        </p:blipFill>
        <p:spPr bwMode="auto">
          <a:xfrm>
            <a:off x="1610971" y="3420902"/>
            <a:ext cx="4000300" cy="118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59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</a:t>
            </a:r>
            <a:r>
              <a:rPr lang="en" dirty="0">
                <a:latin typeface="Archivo"/>
                <a:ea typeface="Archivo"/>
                <a:cs typeface="Archivo"/>
                <a:sym typeface="Archivo"/>
              </a:rPr>
              <a:t>the problem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2" name="Google Shape;242;p43"/>
          <p:cNvSpPr/>
          <p:nvPr/>
        </p:nvSpPr>
        <p:spPr>
          <a:xfrm>
            <a:off x="713100" y="1112200"/>
            <a:ext cx="7717500" cy="61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3"/>
          <p:cNvSpPr/>
          <p:nvPr/>
        </p:nvSpPr>
        <p:spPr>
          <a:xfrm>
            <a:off x="5285263" y="-4690023"/>
            <a:ext cx="6291037" cy="12042362"/>
          </a:xfrm>
          <a:custGeom>
            <a:avLst/>
            <a:gdLst/>
            <a:ahLst/>
            <a:cxnLst/>
            <a:rect l="l" t="t" r="r" b="b"/>
            <a:pathLst>
              <a:path w="20177" h="38623" extrusionOk="0">
                <a:moveTo>
                  <a:pt x="8071" y="1"/>
                </a:moveTo>
                <a:cubicBezTo>
                  <a:pt x="7645" y="1"/>
                  <a:pt x="7319" y="327"/>
                  <a:pt x="7319" y="753"/>
                </a:cubicBezTo>
                <a:lnTo>
                  <a:pt x="7319" y="23033"/>
                </a:lnTo>
                <a:lnTo>
                  <a:pt x="753" y="35515"/>
                </a:lnTo>
                <a:cubicBezTo>
                  <a:pt x="1" y="36918"/>
                  <a:pt x="1028" y="38623"/>
                  <a:pt x="2632" y="38623"/>
                </a:cubicBezTo>
                <a:lnTo>
                  <a:pt x="17570" y="38623"/>
                </a:lnTo>
                <a:cubicBezTo>
                  <a:pt x="19149" y="38623"/>
                  <a:pt x="20176" y="36918"/>
                  <a:pt x="19449" y="35515"/>
                </a:cubicBezTo>
                <a:lnTo>
                  <a:pt x="12883" y="23033"/>
                </a:lnTo>
                <a:lnTo>
                  <a:pt x="12883" y="753"/>
                </a:lnTo>
                <a:cubicBezTo>
                  <a:pt x="12883" y="327"/>
                  <a:pt x="12532" y="1"/>
                  <a:pt x="1213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D2138-2D81-4B57-85D3-78CD0CFB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2" y="3432973"/>
            <a:ext cx="4631473" cy="152786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326DDB2-11B5-4DE0-BA6B-750194DE8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20" y="1688200"/>
            <a:ext cx="1880255" cy="30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70E0E0-6B2D-4C7D-B509-843A16B43B99}"/>
              </a:ext>
            </a:extLst>
          </p:cNvPr>
          <p:cNvSpPr/>
          <p:nvPr/>
        </p:nvSpPr>
        <p:spPr>
          <a:xfrm>
            <a:off x="1635512" y="1858537"/>
            <a:ext cx="1100254" cy="17098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C2C22D-0C91-4E54-A87C-304299F92E3A}"/>
              </a:ext>
            </a:extLst>
          </p:cNvPr>
          <p:cNvSpPr/>
          <p:nvPr/>
        </p:nvSpPr>
        <p:spPr>
          <a:xfrm>
            <a:off x="2312020" y="2259980"/>
            <a:ext cx="661639" cy="1115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SOLVED:Primer design: Given below is a single stranded DNA sequence. Design  suitable reverse and forward primers that can be used to amplify the region  highlighted here_  GTTCCATCAAGCAGACAGGTTTTGTGTTCGCGGGAACCACTATATTCACAACCTCTGATTGGAGTCG ...">
            <a:extLst>
              <a:ext uri="{FF2B5EF4-FFF2-40B4-BE49-F238E27FC236}">
                <a16:creationId xmlns:a16="http://schemas.microsoft.com/office/drawing/2014/main" id="{25F6E693-93BC-47A2-BBBF-0B366014A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7" b="40046"/>
          <a:stretch/>
        </p:blipFill>
        <p:spPr bwMode="auto">
          <a:xfrm>
            <a:off x="3432337" y="1779944"/>
            <a:ext cx="4000300" cy="118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subTitle" idx="1"/>
          </p:nvPr>
        </p:nvSpPr>
        <p:spPr>
          <a:xfrm>
            <a:off x="-1880646" y="265170"/>
            <a:ext cx="4951500" cy="6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Key</a:t>
            </a:r>
            <a:endParaRPr dirty="0"/>
          </a:p>
        </p:txBody>
      </p:sp>
      <p:sp>
        <p:nvSpPr>
          <p:cNvPr id="249" name="Google Shape;249;p44"/>
          <p:cNvSpPr txBox="1">
            <a:spLocks noGrp="1"/>
          </p:cNvSpPr>
          <p:nvPr>
            <p:ph type="subTitle" idx="2"/>
          </p:nvPr>
        </p:nvSpPr>
        <p:spPr>
          <a:xfrm>
            <a:off x="831330" y="3871920"/>
            <a:ext cx="4951500" cy="12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core proniciple for solving our problem is to </a:t>
            </a:r>
            <a:r>
              <a:rPr lang="en" b="1" dirty="0"/>
              <a:t>COMPARE</a:t>
            </a:r>
            <a:r>
              <a:rPr lang="en" dirty="0"/>
              <a:t> </a:t>
            </a:r>
            <a:r>
              <a:rPr lang="en-US" dirty="0"/>
              <a:t> (parts of) two sequences.</a:t>
            </a:r>
            <a:endParaRPr dirty="0"/>
          </a:p>
        </p:txBody>
      </p:sp>
      <p:sp>
        <p:nvSpPr>
          <p:cNvPr id="251" name="Google Shape;251;p44"/>
          <p:cNvSpPr/>
          <p:nvPr/>
        </p:nvSpPr>
        <p:spPr>
          <a:xfrm>
            <a:off x="6803375" y="-363426"/>
            <a:ext cx="3787925" cy="5651368"/>
          </a:xfrm>
          <a:custGeom>
            <a:avLst/>
            <a:gdLst/>
            <a:ahLst/>
            <a:cxnLst/>
            <a:rect l="l" t="t" r="r" b="b"/>
            <a:pathLst>
              <a:path w="23334" h="34813" extrusionOk="0">
                <a:moveTo>
                  <a:pt x="8822" y="0"/>
                </a:moveTo>
                <a:lnTo>
                  <a:pt x="8822" y="11830"/>
                </a:lnTo>
                <a:cubicBezTo>
                  <a:pt x="3734" y="13108"/>
                  <a:pt x="0" y="17695"/>
                  <a:pt x="0" y="23133"/>
                </a:cubicBezTo>
                <a:cubicBezTo>
                  <a:pt x="0" y="29600"/>
                  <a:pt x="5213" y="34813"/>
                  <a:pt x="11654" y="34813"/>
                </a:cubicBezTo>
                <a:cubicBezTo>
                  <a:pt x="18095" y="34813"/>
                  <a:pt x="23334" y="29600"/>
                  <a:pt x="23334" y="23133"/>
                </a:cubicBezTo>
                <a:cubicBezTo>
                  <a:pt x="23334" y="17695"/>
                  <a:pt x="19574" y="13108"/>
                  <a:pt x="14511" y="11830"/>
                </a:cubicBezTo>
                <a:lnTo>
                  <a:pt x="1451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utoShape 4" descr="Pairwise sequence alignment Lecture 02. Overview  Sequence comparison lies  at the heart of bioinformatics analysis.  It is the first step towards  structural. - ppt download">
            <a:extLst>
              <a:ext uri="{FF2B5EF4-FFF2-40B4-BE49-F238E27FC236}">
                <a16:creationId xmlns:a16="http://schemas.microsoft.com/office/drawing/2014/main" id="{7D54A922-52DF-46E4-9566-90D6B26747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Pairwise sequence alignment Lecture 02. Overview  Sequence comparison lies  at the heart of bioinformatics analysis.  It is the first step towards  structural. - ppt download">
            <a:extLst>
              <a:ext uri="{FF2B5EF4-FFF2-40B4-BE49-F238E27FC236}">
                <a16:creationId xmlns:a16="http://schemas.microsoft.com/office/drawing/2014/main" id="{9DB1FF88-2538-4698-8A8B-2A83D2A35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2" t="54814" r="27800" b="11704"/>
          <a:stretch/>
        </p:blipFill>
        <p:spPr bwMode="auto">
          <a:xfrm>
            <a:off x="2827020" y="1545975"/>
            <a:ext cx="2604540" cy="17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chivo"/>
                <a:ea typeface="Archivo"/>
                <a:cs typeface="Archivo"/>
                <a:sym typeface="Archivo"/>
              </a:rPr>
              <a:t>OUR</a:t>
            </a:r>
            <a:r>
              <a:rPr lang="en" dirty="0"/>
              <a:t> Solution Options</a:t>
            </a:r>
            <a:endParaRPr dirty="0"/>
          </a:p>
        </p:txBody>
      </p:sp>
      <p:sp>
        <p:nvSpPr>
          <p:cNvPr id="271" name="Google Shape;271;p45"/>
          <p:cNvSpPr txBox="1">
            <a:spLocks noGrp="1"/>
          </p:cNvSpPr>
          <p:nvPr>
            <p:ph type="subTitle" idx="4294967295"/>
          </p:nvPr>
        </p:nvSpPr>
        <p:spPr>
          <a:xfrm>
            <a:off x="1475225" y="3953440"/>
            <a:ext cx="30471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De Bruijn Graph</a:t>
            </a:r>
            <a:endParaRPr sz="1400" dirty="0"/>
          </a:p>
        </p:txBody>
      </p:sp>
      <p:sp>
        <p:nvSpPr>
          <p:cNvPr id="272" name="Google Shape;272;p45"/>
          <p:cNvSpPr txBox="1">
            <a:spLocks noGrp="1"/>
          </p:cNvSpPr>
          <p:nvPr>
            <p:ph type="subTitle" idx="4294967295"/>
          </p:nvPr>
        </p:nvSpPr>
        <p:spPr>
          <a:xfrm>
            <a:off x="1475225" y="3579467"/>
            <a:ext cx="30471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Archivo Black"/>
                <a:ea typeface="Archivo Black"/>
                <a:cs typeface="Archivo Black"/>
                <a:sym typeface="Archivo Black"/>
              </a:rPr>
              <a:t>Graphs</a:t>
            </a:r>
            <a:endParaRPr dirty="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5" name="Google Shape;275;p45"/>
          <p:cNvSpPr txBox="1">
            <a:spLocks noGrp="1"/>
          </p:cNvSpPr>
          <p:nvPr>
            <p:ph type="subTitle" idx="4294967295"/>
          </p:nvPr>
        </p:nvSpPr>
        <p:spPr>
          <a:xfrm>
            <a:off x="1475225" y="2085298"/>
            <a:ext cx="30471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Longest Common Substring</a:t>
            </a:r>
            <a:endParaRPr sz="1400" dirty="0"/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4294967295"/>
          </p:nvPr>
        </p:nvSpPr>
        <p:spPr>
          <a:xfrm>
            <a:off x="1475225" y="1711325"/>
            <a:ext cx="30471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Archivo Black"/>
                <a:ea typeface="Archivo Black"/>
                <a:cs typeface="Archivo Black"/>
                <a:sym typeface="Archivo Black"/>
              </a:rPr>
              <a:t>Matrices</a:t>
            </a:r>
            <a:endParaRPr dirty="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7" name="Google Shape;277;p45"/>
          <p:cNvSpPr/>
          <p:nvPr/>
        </p:nvSpPr>
        <p:spPr>
          <a:xfrm>
            <a:off x="713250" y="1112200"/>
            <a:ext cx="7717500" cy="61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5"/>
          <p:cNvSpPr/>
          <p:nvPr/>
        </p:nvSpPr>
        <p:spPr>
          <a:xfrm>
            <a:off x="713225" y="1774825"/>
            <a:ext cx="572700" cy="572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5"/>
          <p:cNvSpPr/>
          <p:nvPr/>
        </p:nvSpPr>
        <p:spPr>
          <a:xfrm>
            <a:off x="713225" y="3650379"/>
            <a:ext cx="572700" cy="572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 descr="Longest Common Substring Problem | Techie Delight">
            <a:extLst>
              <a:ext uri="{FF2B5EF4-FFF2-40B4-BE49-F238E27FC236}">
                <a16:creationId xmlns:a16="http://schemas.microsoft.com/office/drawing/2014/main" id="{4E53CE08-5B6B-4E01-B5B8-0C1D40FE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140" y="118961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A65F0C-3662-42DE-ADFD-A9E3D03AFD39}"/>
              </a:ext>
            </a:extLst>
          </p:cNvPr>
          <p:cNvSpPr txBox="1"/>
          <p:nvPr/>
        </p:nvSpPr>
        <p:spPr>
          <a:xfrm>
            <a:off x="5070557" y="2824302"/>
            <a:ext cx="19319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Longest Common Substring</a:t>
            </a:r>
          </a:p>
        </p:txBody>
      </p:sp>
      <p:pic>
        <p:nvPicPr>
          <p:cNvPr id="5124" name="Picture 4" descr="A) In the de Bruijn graph approach, short reads are split into short... |  Download Scientific Diagram">
            <a:extLst>
              <a:ext uri="{FF2B5EF4-FFF2-40B4-BE49-F238E27FC236}">
                <a16:creationId xmlns:a16="http://schemas.microsoft.com/office/drawing/2014/main" id="{B58431BE-6CAE-4570-9B3C-57F80366F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69" y="3170495"/>
            <a:ext cx="3085306" cy="184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chivo"/>
                <a:ea typeface="Archivo"/>
                <a:cs typeface="Archivo"/>
                <a:sym typeface="Archivo"/>
              </a:rPr>
              <a:t>Solution</a:t>
            </a:r>
            <a:r>
              <a:rPr lang="en" dirty="0"/>
              <a:t> Approach</a:t>
            </a:r>
            <a:endParaRPr dirty="0"/>
          </a:p>
        </p:txBody>
      </p:sp>
      <p:sp>
        <p:nvSpPr>
          <p:cNvPr id="320" name="Google Shape;320;p47"/>
          <p:cNvSpPr/>
          <p:nvPr/>
        </p:nvSpPr>
        <p:spPr>
          <a:xfrm>
            <a:off x="713100" y="1112200"/>
            <a:ext cx="7717800" cy="61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37DF7-C498-4ED8-BDD4-4D889E63DBA7}"/>
              </a:ext>
            </a:extLst>
          </p:cNvPr>
          <p:cNvSpPr txBox="1"/>
          <p:nvPr/>
        </p:nvSpPr>
        <p:spPr>
          <a:xfrm>
            <a:off x="1330691" y="4450111"/>
            <a:ext cx="652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https://gabrielghe.github.io/university/2016/01/04/longest-common-subsequence</a:t>
            </a:r>
          </a:p>
        </p:txBody>
      </p:sp>
      <p:pic>
        <p:nvPicPr>
          <p:cNvPr id="1026" name="Picture 2" descr="A Simple Guide to Python Extract the Longest Common Substring Between Two  Strings - Python Tutorial">
            <a:extLst>
              <a:ext uri="{FF2B5EF4-FFF2-40B4-BE49-F238E27FC236}">
                <a16:creationId xmlns:a16="http://schemas.microsoft.com/office/drawing/2014/main" id="{3844B749-0DA3-4498-BDF0-2BCB848AE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04" y="1759272"/>
            <a:ext cx="39719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2AFAC6-DA53-4BE8-875E-0700CF940747}"/>
              </a:ext>
            </a:extLst>
          </p:cNvPr>
          <p:cNvSpPr txBox="1"/>
          <p:nvPr/>
        </p:nvSpPr>
        <p:spPr>
          <a:xfrm>
            <a:off x="541209" y="1315568"/>
            <a:ext cx="17411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</a:t>
            </a:r>
          </a:p>
          <a:p>
            <a:r>
              <a:rPr lang="en-US" dirty="0"/>
              <a:t>            ABCXVZAY</a:t>
            </a:r>
          </a:p>
          <a:p>
            <a:r>
              <a:rPr lang="en-US" dirty="0"/>
              <a:t>            XYZABCB</a:t>
            </a:r>
          </a:p>
        </p:txBody>
      </p:sp>
    </p:spTree>
    <p:extLst>
      <p:ext uri="{BB962C8B-B14F-4D97-AF65-F5344CB8AC3E}">
        <p14:creationId xmlns:p14="http://schemas.microsoft.com/office/powerpoint/2010/main" val="36512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grpSp>
        <p:nvGrpSpPr>
          <p:cNvPr id="341" name="Google Shape;341;p48"/>
          <p:cNvGrpSpPr/>
          <p:nvPr/>
        </p:nvGrpSpPr>
        <p:grpSpPr>
          <a:xfrm rot="5400000">
            <a:off x="6303182" y="-1603253"/>
            <a:ext cx="1714476" cy="4320564"/>
            <a:chOff x="5762975" y="2535925"/>
            <a:chExt cx="781225" cy="1968725"/>
          </a:xfrm>
        </p:grpSpPr>
        <p:sp>
          <p:nvSpPr>
            <p:cNvPr id="342" name="Google Shape;342;p48"/>
            <p:cNvSpPr/>
            <p:nvPr/>
          </p:nvSpPr>
          <p:spPr>
            <a:xfrm>
              <a:off x="5777825" y="4414450"/>
              <a:ext cx="691625" cy="90200"/>
            </a:xfrm>
            <a:custGeom>
              <a:avLst/>
              <a:gdLst/>
              <a:ahLst/>
              <a:cxnLst/>
              <a:rect l="l" t="t" r="r" b="b"/>
              <a:pathLst>
                <a:path w="27665" h="3608" extrusionOk="0">
                  <a:moveTo>
                    <a:pt x="1803" y="1"/>
                  </a:moveTo>
                  <a:cubicBezTo>
                    <a:pt x="822" y="1"/>
                    <a:pt x="0" y="800"/>
                    <a:pt x="0" y="1804"/>
                  </a:cubicBezTo>
                  <a:cubicBezTo>
                    <a:pt x="0" y="2785"/>
                    <a:pt x="822" y="3607"/>
                    <a:pt x="1803" y="3607"/>
                  </a:cubicBezTo>
                  <a:cubicBezTo>
                    <a:pt x="2808" y="3607"/>
                    <a:pt x="3606" y="2785"/>
                    <a:pt x="3606" y="1804"/>
                  </a:cubicBezTo>
                  <a:lnTo>
                    <a:pt x="24058" y="1804"/>
                  </a:lnTo>
                  <a:cubicBezTo>
                    <a:pt x="24058" y="2785"/>
                    <a:pt x="24857" y="3607"/>
                    <a:pt x="25861" y="3607"/>
                  </a:cubicBezTo>
                  <a:cubicBezTo>
                    <a:pt x="26843" y="3607"/>
                    <a:pt x="27664" y="2785"/>
                    <a:pt x="27664" y="1804"/>
                  </a:cubicBezTo>
                  <a:cubicBezTo>
                    <a:pt x="27664" y="800"/>
                    <a:pt x="26843" y="1"/>
                    <a:pt x="25861" y="1"/>
                  </a:cubicBezTo>
                  <a:cubicBezTo>
                    <a:pt x="25062" y="1"/>
                    <a:pt x="24400" y="503"/>
                    <a:pt x="24172" y="1188"/>
                  </a:cubicBezTo>
                  <a:lnTo>
                    <a:pt x="3492" y="1188"/>
                  </a:lnTo>
                  <a:cubicBezTo>
                    <a:pt x="3264" y="503"/>
                    <a:pt x="2602" y="1"/>
                    <a:pt x="180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5943300" y="2686025"/>
              <a:ext cx="600900" cy="120425"/>
            </a:xfrm>
            <a:custGeom>
              <a:avLst/>
              <a:gdLst/>
              <a:ahLst/>
              <a:cxnLst/>
              <a:rect l="l" t="t" r="r" b="b"/>
              <a:pathLst>
                <a:path w="24036" h="4817" extrusionOk="0">
                  <a:moveTo>
                    <a:pt x="21639" y="0"/>
                  </a:moveTo>
                  <a:cubicBezTo>
                    <a:pt x="20315" y="0"/>
                    <a:pt x="19242" y="1073"/>
                    <a:pt x="19242" y="2397"/>
                  </a:cubicBezTo>
                  <a:lnTo>
                    <a:pt x="2968" y="2397"/>
                  </a:lnTo>
                  <a:cubicBezTo>
                    <a:pt x="2831" y="1712"/>
                    <a:pt x="2237" y="1210"/>
                    <a:pt x="1507" y="1210"/>
                  </a:cubicBezTo>
                  <a:cubicBezTo>
                    <a:pt x="662" y="1210"/>
                    <a:pt x="0" y="1872"/>
                    <a:pt x="0" y="2716"/>
                  </a:cubicBezTo>
                  <a:cubicBezTo>
                    <a:pt x="0" y="3538"/>
                    <a:pt x="662" y="4200"/>
                    <a:pt x="1507" y="4200"/>
                  </a:cubicBezTo>
                  <a:cubicBezTo>
                    <a:pt x="2237" y="4200"/>
                    <a:pt x="2831" y="3698"/>
                    <a:pt x="2968" y="3013"/>
                  </a:cubicBezTo>
                  <a:lnTo>
                    <a:pt x="19311" y="3013"/>
                  </a:lnTo>
                  <a:cubicBezTo>
                    <a:pt x="19585" y="4040"/>
                    <a:pt x="20520" y="4816"/>
                    <a:pt x="21639" y="4816"/>
                  </a:cubicBezTo>
                  <a:cubicBezTo>
                    <a:pt x="22963" y="4816"/>
                    <a:pt x="24035" y="3743"/>
                    <a:pt x="24035" y="2397"/>
                  </a:cubicBezTo>
                  <a:cubicBezTo>
                    <a:pt x="24035" y="1073"/>
                    <a:pt x="22963" y="0"/>
                    <a:pt x="216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8"/>
            <p:cNvSpPr/>
            <p:nvPr/>
          </p:nvSpPr>
          <p:spPr>
            <a:xfrm>
              <a:off x="6108775" y="2821250"/>
              <a:ext cx="390350" cy="150100"/>
            </a:xfrm>
            <a:custGeom>
              <a:avLst/>
              <a:gdLst/>
              <a:ahLst/>
              <a:cxnLst/>
              <a:rect l="l" t="t" r="r" b="b"/>
              <a:pathLst>
                <a:path w="15614" h="6004" extrusionOk="0">
                  <a:moveTo>
                    <a:pt x="12623" y="1"/>
                  </a:moveTo>
                  <a:cubicBezTo>
                    <a:pt x="11162" y="1"/>
                    <a:pt x="9953" y="1028"/>
                    <a:pt x="9679" y="2397"/>
                  </a:cubicBezTo>
                  <a:lnTo>
                    <a:pt x="2968" y="2397"/>
                  </a:lnTo>
                  <a:cubicBezTo>
                    <a:pt x="2831" y="1712"/>
                    <a:pt x="2215" y="1210"/>
                    <a:pt x="1484" y="1210"/>
                  </a:cubicBezTo>
                  <a:cubicBezTo>
                    <a:pt x="663" y="1210"/>
                    <a:pt x="1" y="1872"/>
                    <a:pt x="1" y="2717"/>
                  </a:cubicBezTo>
                  <a:cubicBezTo>
                    <a:pt x="1" y="3539"/>
                    <a:pt x="663" y="4200"/>
                    <a:pt x="1484" y="4200"/>
                  </a:cubicBezTo>
                  <a:cubicBezTo>
                    <a:pt x="2215" y="4200"/>
                    <a:pt x="2831" y="3698"/>
                    <a:pt x="2968" y="3014"/>
                  </a:cubicBezTo>
                  <a:lnTo>
                    <a:pt x="9610" y="3014"/>
                  </a:lnTo>
                  <a:cubicBezTo>
                    <a:pt x="9610" y="4657"/>
                    <a:pt x="10957" y="6004"/>
                    <a:pt x="12623" y="6004"/>
                  </a:cubicBezTo>
                  <a:cubicBezTo>
                    <a:pt x="14267" y="6004"/>
                    <a:pt x="15613" y="4657"/>
                    <a:pt x="15613" y="3014"/>
                  </a:cubicBezTo>
                  <a:cubicBezTo>
                    <a:pt x="15613" y="1347"/>
                    <a:pt x="14267" y="1"/>
                    <a:pt x="126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8"/>
            <p:cNvSpPr/>
            <p:nvPr/>
          </p:nvSpPr>
          <p:spPr>
            <a:xfrm>
              <a:off x="6228625" y="2956500"/>
              <a:ext cx="150650" cy="150100"/>
            </a:xfrm>
            <a:custGeom>
              <a:avLst/>
              <a:gdLst/>
              <a:ahLst/>
              <a:cxnLst/>
              <a:rect l="l" t="t" r="r" b="b"/>
              <a:pathLst>
                <a:path w="6026" h="6004" extrusionOk="0">
                  <a:moveTo>
                    <a:pt x="3013" y="0"/>
                  </a:moveTo>
                  <a:cubicBezTo>
                    <a:pt x="1347" y="0"/>
                    <a:pt x="0" y="1347"/>
                    <a:pt x="0" y="3013"/>
                  </a:cubicBezTo>
                  <a:cubicBezTo>
                    <a:pt x="0" y="4657"/>
                    <a:pt x="1347" y="6003"/>
                    <a:pt x="3013" y="6003"/>
                  </a:cubicBezTo>
                  <a:cubicBezTo>
                    <a:pt x="4679" y="6003"/>
                    <a:pt x="6026" y="4657"/>
                    <a:pt x="6026" y="3013"/>
                  </a:cubicBezTo>
                  <a:cubicBezTo>
                    <a:pt x="6026" y="1347"/>
                    <a:pt x="4679" y="0"/>
                    <a:pt x="301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8"/>
            <p:cNvSpPr/>
            <p:nvPr/>
          </p:nvSpPr>
          <p:spPr>
            <a:xfrm>
              <a:off x="5762975" y="3677775"/>
              <a:ext cx="616300" cy="150675"/>
            </a:xfrm>
            <a:custGeom>
              <a:avLst/>
              <a:gdLst/>
              <a:ahLst/>
              <a:cxnLst/>
              <a:rect l="l" t="t" r="r" b="b"/>
              <a:pathLst>
                <a:path w="24652" h="6027" extrusionOk="0">
                  <a:moveTo>
                    <a:pt x="21639" y="0"/>
                  </a:moveTo>
                  <a:cubicBezTo>
                    <a:pt x="20178" y="0"/>
                    <a:pt x="18968" y="1027"/>
                    <a:pt x="18695" y="2420"/>
                  </a:cubicBezTo>
                  <a:lnTo>
                    <a:pt x="4725" y="2420"/>
                  </a:lnTo>
                  <a:cubicBezTo>
                    <a:pt x="4452" y="1370"/>
                    <a:pt x="3516" y="617"/>
                    <a:pt x="2397" y="617"/>
                  </a:cubicBezTo>
                  <a:cubicBezTo>
                    <a:pt x="1073" y="617"/>
                    <a:pt x="1" y="1689"/>
                    <a:pt x="1" y="3013"/>
                  </a:cubicBezTo>
                  <a:cubicBezTo>
                    <a:pt x="1" y="4337"/>
                    <a:pt x="1073" y="5410"/>
                    <a:pt x="2397" y="5410"/>
                  </a:cubicBezTo>
                  <a:cubicBezTo>
                    <a:pt x="3721" y="5410"/>
                    <a:pt x="4817" y="4337"/>
                    <a:pt x="4817" y="3013"/>
                  </a:cubicBezTo>
                  <a:lnTo>
                    <a:pt x="18626" y="3013"/>
                  </a:lnTo>
                  <a:cubicBezTo>
                    <a:pt x="18626" y="4679"/>
                    <a:pt x="19973" y="6026"/>
                    <a:pt x="21639" y="6026"/>
                  </a:cubicBezTo>
                  <a:cubicBezTo>
                    <a:pt x="23305" y="6026"/>
                    <a:pt x="24652" y="4679"/>
                    <a:pt x="24652" y="3013"/>
                  </a:cubicBezTo>
                  <a:cubicBezTo>
                    <a:pt x="24652" y="1347"/>
                    <a:pt x="23305" y="0"/>
                    <a:pt x="216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8"/>
            <p:cNvSpPr/>
            <p:nvPr/>
          </p:nvSpPr>
          <p:spPr>
            <a:xfrm>
              <a:off x="5762975" y="3542525"/>
              <a:ext cx="736150" cy="150675"/>
            </a:xfrm>
            <a:custGeom>
              <a:avLst/>
              <a:gdLst/>
              <a:ahLst/>
              <a:cxnLst/>
              <a:rect l="l" t="t" r="r" b="b"/>
              <a:pathLst>
                <a:path w="29446" h="6027" extrusionOk="0">
                  <a:moveTo>
                    <a:pt x="26455" y="1"/>
                  </a:moveTo>
                  <a:cubicBezTo>
                    <a:pt x="24994" y="1"/>
                    <a:pt x="23785" y="1028"/>
                    <a:pt x="23511" y="2420"/>
                  </a:cubicBezTo>
                  <a:lnTo>
                    <a:pt x="4725" y="2420"/>
                  </a:lnTo>
                  <a:cubicBezTo>
                    <a:pt x="4452" y="1370"/>
                    <a:pt x="3516" y="617"/>
                    <a:pt x="2397" y="617"/>
                  </a:cubicBezTo>
                  <a:cubicBezTo>
                    <a:pt x="1073" y="617"/>
                    <a:pt x="1" y="1690"/>
                    <a:pt x="1" y="3014"/>
                  </a:cubicBezTo>
                  <a:cubicBezTo>
                    <a:pt x="1" y="4338"/>
                    <a:pt x="1073" y="5410"/>
                    <a:pt x="2397" y="5410"/>
                  </a:cubicBezTo>
                  <a:cubicBezTo>
                    <a:pt x="3721" y="5410"/>
                    <a:pt x="4817" y="4338"/>
                    <a:pt x="4817" y="3014"/>
                  </a:cubicBezTo>
                  <a:lnTo>
                    <a:pt x="23442" y="3014"/>
                  </a:lnTo>
                  <a:cubicBezTo>
                    <a:pt x="23442" y="4680"/>
                    <a:pt x="24789" y="6027"/>
                    <a:pt x="26455" y="6027"/>
                  </a:cubicBezTo>
                  <a:cubicBezTo>
                    <a:pt x="28099" y="6027"/>
                    <a:pt x="29445" y="4680"/>
                    <a:pt x="29445" y="3014"/>
                  </a:cubicBezTo>
                  <a:cubicBezTo>
                    <a:pt x="29445" y="1347"/>
                    <a:pt x="28099" y="1"/>
                    <a:pt x="2645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8"/>
            <p:cNvSpPr/>
            <p:nvPr/>
          </p:nvSpPr>
          <p:spPr>
            <a:xfrm>
              <a:off x="5822900" y="3798175"/>
              <a:ext cx="421150" cy="180350"/>
            </a:xfrm>
            <a:custGeom>
              <a:avLst/>
              <a:gdLst/>
              <a:ahLst/>
              <a:cxnLst/>
              <a:rect l="l" t="t" r="r" b="b"/>
              <a:pathLst>
                <a:path w="16846" h="7214" extrusionOk="0">
                  <a:moveTo>
                    <a:pt x="13239" y="0"/>
                  </a:moveTo>
                  <a:cubicBezTo>
                    <a:pt x="11436" y="0"/>
                    <a:pt x="9975" y="1301"/>
                    <a:pt x="9678" y="3013"/>
                  </a:cubicBezTo>
                  <a:lnTo>
                    <a:pt x="3493" y="3013"/>
                  </a:lnTo>
                  <a:cubicBezTo>
                    <a:pt x="3264" y="2306"/>
                    <a:pt x="2602" y="1804"/>
                    <a:pt x="1803" y="1804"/>
                  </a:cubicBezTo>
                  <a:cubicBezTo>
                    <a:pt x="822" y="1804"/>
                    <a:pt x="0" y="2603"/>
                    <a:pt x="0" y="3607"/>
                  </a:cubicBezTo>
                  <a:cubicBezTo>
                    <a:pt x="0" y="4611"/>
                    <a:pt x="822" y="5410"/>
                    <a:pt x="1803" y="5410"/>
                  </a:cubicBezTo>
                  <a:cubicBezTo>
                    <a:pt x="2808" y="5410"/>
                    <a:pt x="3607" y="4611"/>
                    <a:pt x="3607" y="3607"/>
                  </a:cubicBezTo>
                  <a:lnTo>
                    <a:pt x="9633" y="3607"/>
                  </a:lnTo>
                  <a:cubicBezTo>
                    <a:pt x="9633" y="5593"/>
                    <a:pt x="11230" y="7213"/>
                    <a:pt x="13239" y="7213"/>
                  </a:cubicBezTo>
                  <a:cubicBezTo>
                    <a:pt x="15225" y="7213"/>
                    <a:pt x="16845" y="5593"/>
                    <a:pt x="16845" y="3607"/>
                  </a:cubicBezTo>
                  <a:cubicBezTo>
                    <a:pt x="16845" y="1621"/>
                    <a:pt x="15225" y="0"/>
                    <a:pt x="132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8"/>
            <p:cNvSpPr/>
            <p:nvPr/>
          </p:nvSpPr>
          <p:spPr>
            <a:xfrm>
              <a:off x="5913050" y="3963650"/>
              <a:ext cx="150675" cy="150100"/>
            </a:xfrm>
            <a:custGeom>
              <a:avLst/>
              <a:gdLst/>
              <a:ahLst/>
              <a:cxnLst/>
              <a:rect l="l" t="t" r="r" b="b"/>
              <a:pathLst>
                <a:path w="6027" h="6004" extrusionOk="0">
                  <a:moveTo>
                    <a:pt x="3014" y="1"/>
                  </a:moveTo>
                  <a:cubicBezTo>
                    <a:pt x="1347" y="1"/>
                    <a:pt x="1" y="1347"/>
                    <a:pt x="1" y="2991"/>
                  </a:cubicBezTo>
                  <a:cubicBezTo>
                    <a:pt x="1" y="4657"/>
                    <a:pt x="1347" y="6004"/>
                    <a:pt x="3014" y="6004"/>
                  </a:cubicBezTo>
                  <a:cubicBezTo>
                    <a:pt x="4680" y="6004"/>
                    <a:pt x="6027" y="4657"/>
                    <a:pt x="6027" y="2991"/>
                  </a:cubicBezTo>
                  <a:cubicBezTo>
                    <a:pt x="6027" y="1347"/>
                    <a:pt x="4680" y="1"/>
                    <a:pt x="301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8"/>
            <p:cNvSpPr/>
            <p:nvPr/>
          </p:nvSpPr>
          <p:spPr>
            <a:xfrm>
              <a:off x="5822900" y="4113725"/>
              <a:ext cx="376075" cy="120425"/>
            </a:xfrm>
            <a:custGeom>
              <a:avLst/>
              <a:gdLst/>
              <a:ahLst/>
              <a:cxnLst/>
              <a:rect l="l" t="t" r="r" b="b"/>
              <a:pathLst>
                <a:path w="15043" h="4817" extrusionOk="0">
                  <a:moveTo>
                    <a:pt x="2420" y="1"/>
                  </a:moveTo>
                  <a:cubicBezTo>
                    <a:pt x="1073" y="1"/>
                    <a:pt x="0" y="1074"/>
                    <a:pt x="0" y="2397"/>
                  </a:cubicBezTo>
                  <a:cubicBezTo>
                    <a:pt x="0" y="3721"/>
                    <a:pt x="1073" y="4817"/>
                    <a:pt x="2420" y="4817"/>
                  </a:cubicBezTo>
                  <a:cubicBezTo>
                    <a:pt x="3538" y="4817"/>
                    <a:pt x="4474" y="4041"/>
                    <a:pt x="4748" y="3014"/>
                  </a:cubicBezTo>
                  <a:lnTo>
                    <a:pt x="11527" y="3014"/>
                  </a:lnTo>
                  <a:cubicBezTo>
                    <a:pt x="11778" y="3699"/>
                    <a:pt x="12440" y="4201"/>
                    <a:pt x="13239" y="4201"/>
                  </a:cubicBezTo>
                  <a:cubicBezTo>
                    <a:pt x="14220" y="4201"/>
                    <a:pt x="15042" y="3402"/>
                    <a:pt x="15042" y="2397"/>
                  </a:cubicBezTo>
                  <a:cubicBezTo>
                    <a:pt x="15042" y="1416"/>
                    <a:pt x="14220" y="594"/>
                    <a:pt x="13239" y="594"/>
                  </a:cubicBezTo>
                  <a:cubicBezTo>
                    <a:pt x="12235" y="594"/>
                    <a:pt x="11436" y="1416"/>
                    <a:pt x="11436" y="2397"/>
                  </a:cubicBezTo>
                  <a:lnTo>
                    <a:pt x="4816" y="2397"/>
                  </a:lnTo>
                  <a:cubicBezTo>
                    <a:pt x="4816" y="1074"/>
                    <a:pt x="3744" y="1"/>
                    <a:pt x="24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5777825" y="4279225"/>
              <a:ext cx="586050" cy="90175"/>
            </a:xfrm>
            <a:custGeom>
              <a:avLst/>
              <a:gdLst/>
              <a:ahLst/>
              <a:cxnLst/>
              <a:rect l="l" t="t" r="r" b="b"/>
              <a:pathLst>
                <a:path w="23442" h="3607" extrusionOk="0">
                  <a:moveTo>
                    <a:pt x="1803" y="0"/>
                  </a:moveTo>
                  <a:cubicBezTo>
                    <a:pt x="822" y="0"/>
                    <a:pt x="0" y="799"/>
                    <a:pt x="0" y="1803"/>
                  </a:cubicBezTo>
                  <a:cubicBezTo>
                    <a:pt x="0" y="2785"/>
                    <a:pt x="822" y="3607"/>
                    <a:pt x="1803" y="3607"/>
                  </a:cubicBezTo>
                  <a:cubicBezTo>
                    <a:pt x="2602" y="3607"/>
                    <a:pt x="3264" y="3104"/>
                    <a:pt x="3492" y="2397"/>
                  </a:cubicBezTo>
                  <a:lnTo>
                    <a:pt x="19949" y="2397"/>
                  </a:lnTo>
                  <a:cubicBezTo>
                    <a:pt x="20200" y="3104"/>
                    <a:pt x="20862" y="3607"/>
                    <a:pt x="21638" y="3607"/>
                  </a:cubicBezTo>
                  <a:cubicBezTo>
                    <a:pt x="22643" y="3607"/>
                    <a:pt x="23442" y="2785"/>
                    <a:pt x="23442" y="1803"/>
                  </a:cubicBezTo>
                  <a:cubicBezTo>
                    <a:pt x="23442" y="799"/>
                    <a:pt x="22643" y="0"/>
                    <a:pt x="21638" y="0"/>
                  </a:cubicBezTo>
                  <a:cubicBezTo>
                    <a:pt x="20657" y="0"/>
                    <a:pt x="19835" y="799"/>
                    <a:pt x="19835" y="1803"/>
                  </a:cubicBezTo>
                  <a:lnTo>
                    <a:pt x="3606" y="1803"/>
                  </a:lnTo>
                  <a:cubicBezTo>
                    <a:pt x="3606" y="799"/>
                    <a:pt x="2808" y="0"/>
                    <a:pt x="18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8"/>
            <p:cNvSpPr/>
            <p:nvPr/>
          </p:nvSpPr>
          <p:spPr>
            <a:xfrm>
              <a:off x="5867975" y="2535925"/>
              <a:ext cx="676225" cy="119875"/>
            </a:xfrm>
            <a:custGeom>
              <a:avLst/>
              <a:gdLst/>
              <a:ahLst/>
              <a:cxnLst/>
              <a:rect l="l" t="t" r="r" b="b"/>
              <a:pathLst>
                <a:path w="27049" h="4795" extrusionOk="0">
                  <a:moveTo>
                    <a:pt x="24652" y="1"/>
                  </a:moveTo>
                  <a:cubicBezTo>
                    <a:pt x="23328" y="1"/>
                    <a:pt x="22255" y="1074"/>
                    <a:pt x="22255" y="2398"/>
                  </a:cubicBezTo>
                  <a:lnTo>
                    <a:pt x="2991" y="2398"/>
                  </a:lnTo>
                  <a:cubicBezTo>
                    <a:pt x="2854" y="1713"/>
                    <a:pt x="2237" y="1188"/>
                    <a:pt x="1507" y="1188"/>
                  </a:cubicBezTo>
                  <a:cubicBezTo>
                    <a:pt x="685" y="1188"/>
                    <a:pt x="0" y="1873"/>
                    <a:pt x="0" y="2694"/>
                  </a:cubicBezTo>
                  <a:cubicBezTo>
                    <a:pt x="0" y="3539"/>
                    <a:pt x="685" y="4201"/>
                    <a:pt x="1507" y="4201"/>
                  </a:cubicBezTo>
                  <a:cubicBezTo>
                    <a:pt x="2237" y="4201"/>
                    <a:pt x="2854" y="3676"/>
                    <a:pt x="2991" y="2991"/>
                  </a:cubicBezTo>
                  <a:lnTo>
                    <a:pt x="22324" y="2991"/>
                  </a:lnTo>
                  <a:cubicBezTo>
                    <a:pt x="22598" y="4041"/>
                    <a:pt x="23533" y="4794"/>
                    <a:pt x="24652" y="4794"/>
                  </a:cubicBezTo>
                  <a:cubicBezTo>
                    <a:pt x="25976" y="4794"/>
                    <a:pt x="27048" y="3721"/>
                    <a:pt x="27048" y="2398"/>
                  </a:cubicBezTo>
                  <a:cubicBezTo>
                    <a:pt x="27048" y="1074"/>
                    <a:pt x="25976" y="1"/>
                    <a:pt x="246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8"/>
            <p:cNvSpPr/>
            <p:nvPr/>
          </p:nvSpPr>
          <p:spPr>
            <a:xfrm>
              <a:off x="5793225" y="3392450"/>
              <a:ext cx="750975" cy="150100"/>
            </a:xfrm>
            <a:custGeom>
              <a:avLst/>
              <a:gdLst/>
              <a:ahLst/>
              <a:cxnLst/>
              <a:rect l="l" t="t" r="r" b="b"/>
              <a:pathLst>
                <a:path w="30039" h="6004" extrusionOk="0">
                  <a:moveTo>
                    <a:pt x="2990" y="1"/>
                  </a:moveTo>
                  <a:cubicBezTo>
                    <a:pt x="1347" y="1"/>
                    <a:pt x="0" y="1347"/>
                    <a:pt x="0" y="2991"/>
                  </a:cubicBezTo>
                  <a:cubicBezTo>
                    <a:pt x="0" y="4657"/>
                    <a:pt x="1347" y="6004"/>
                    <a:pt x="2990" y="6004"/>
                  </a:cubicBezTo>
                  <a:cubicBezTo>
                    <a:pt x="4451" y="6004"/>
                    <a:pt x="5661" y="4977"/>
                    <a:pt x="5935" y="3607"/>
                  </a:cubicBezTo>
                  <a:lnTo>
                    <a:pt x="25314" y="3607"/>
                  </a:lnTo>
                  <a:cubicBezTo>
                    <a:pt x="25588" y="4634"/>
                    <a:pt x="26523" y="5410"/>
                    <a:pt x="27642" y="5410"/>
                  </a:cubicBezTo>
                  <a:cubicBezTo>
                    <a:pt x="28966" y="5410"/>
                    <a:pt x="30038" y="4337"/>
                    <a:pt x="30038" y="2991"/>
                  </a:cubicBezTo>
                  <a:cubicBezTo>
                    <a:pt x="30038" y="1667"/>
                    <a:pt x="28966" y="594"/>
                    <a:pt x="27642" y="594"/>
                  </a:cubicBezTo>
                  <a:cubicBezTo>
                    <a:pt x="26318" y="594"/>
                    <a:pt x="25245" y="1667"/>
                    <a:pt x="25245" y="2991"/>
                  </a:cubicBezTo>
                  <a:lnTo>
                    <a:pt x="6003" y="2991"/>
                  </a:lnTo>
                  <a:cubicBezTo>
                    <a:pt x="6003" y="1347"/>
                    <a:pt x="4657" y="1"/>
                    <a:pt x="29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8"/>
            <p:cNvSpPr/>
            <p:nvPr/>
          </p:nvSpPr>
          <p:spPr>
            <a:xfrm>
              <a:off x="5913050" y="3241800"/>
              <a:ext cx="616300" cy="150675"/>
            </a:xfrm>
            <a:custGeom>
              <a:avLst/>
              <a:gdLst/>
              <a:ahLst/>
              <a:cxnLst/>
              <a:rect l="l" t="t" r="r" b="b"/>
              <a:pathLst>
                <a:path w="24652" h="6027" extrusionOk="0">
                  <a:moveTo>
                    <a:pt x="3014" y="1"/>
                  </a:moveTo>
                  <a:cubicBezTo>
                    <a:pt x="1347" y="1"/>
                    <a:pt x="1" y="1348"/>
                    <a:pt x="1" y="3014"/>
                  </a:cubicBezTo>
                  <a:cubicBezTo>
                    <a:pt x="1" y="4680"/>
                    <a:pt x="1347" y="6027"/>
                    <a:pt x="3014" y="6027"/>
                  </a:cubicBezTo>
                  <a:cubicBezTo>
                    <a:pt x="4474" y="6027"/>
                    <a:pt x="5684" y="5000"/>
                    <a:pt x="5958" y="3607"/>
                  </a:cubicBezTo>
                  <a:lnTo>
                    <a:pt x="20543" y="3607"/>
                  </a:lnTo>
                  <a:cubicBezTo>
                    <a:pt x="20795" y="4497"/>
                    <a:pt x="21593" y="5114"/>
                    <a:pt x="22552" y="5114"/>
                  </a:cubicBezTo>
                  <a:cubicBezTo>
                    <a:pt x="23716" y="5114"/>
                    <a:pt x="24652" y="4178"/>
                    <a:pt x="24652" y="3014"/>
                  </a:cubicBezTo>
                  <a:cubicBezTo>
                    <a:pt x="24652" y="1850"/>
                    <a:pt x="23716" y="914"/>
                    <a:pt x="22552" y="914"/>
                  </a:cubicBezTo>
                  <a:cubicBezTo>
                    <a:pt x="21388" y="914"/>
                    <a:pt x="20452" y="1850"/>
                    <a:pt x="20452" y="3014"/>
                  </a:cubicBezTo>
                  <a:lnTo>
                    <a:pt x="6027" y="3014"/>
                  </a:lnTo>
                  <a:cubicBezTo>
                    <a:pt x="6027" y="1348"/>
                    <a:pt x="4680" y="1"/>
                    <a:pt x="301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8"/>
            <p:cNvSpPr/>
            <p:nvPr/>
          </p:nvSpPr>
          <p:spPr>
            <a:xfrm>
              <a:off x="6063700" y="3091725"/>
              <a:ext cx="405750" cy="180350"/>
            </a:xfrm>
            <a:custGeom>
              <a:avLst/>
              <a:gdLst/>
              <a:ahLst/>
              <a:cxnLst/>
              <a:rect l="l" t="t" r="r" b="b"/>
              <a:pathLst>
                <a:path w="16230" h="7214" extrusionOk="0">
                  <a:moveTo>
                    <a:pt x="3607" y="1"/>
                  </a:moveTo>
                  <a:cubicBezTo>
                    <a:pt x="1598" y="1"/>
                    <a:pt x="1" y="1621"/>
                    <a:pt x="1" y="3607"/>
                  </a:cubicBezTo>
                  <a:cubicBezTo>
                    <a:pt x="1" y="5593"/>
                    <a:pt x="1598" y="7214"/>
                    <a:pt x="3607" y="7214"/>
                  </a:cubicBezTo>
                  <a:cubicBezTo>
                    <a:pt x="5593" y="7214"/>
                    <a:pt x="7213" y="5593"/>
                    <a:pt x="7213" y="3607"/>
                  </a:cubicBezTo>
                  <a:lnTo>
                    <a:pt x="12029" y="3607"/>
                  </a:lnTo>
                  <a:cubicBezTo>
                    <a:pt x="12189" y="4634"/>
                    <a:pt x="13057" y="5410"/>
                    <a:pt x="14129" y="5410"/>
                  </a:cubicBezTo>
                  <a:cubicBezTo>
                    <a:pt x="15271" y="5410"/>
                    <a:pt x="16229" y="4475"/>
                    <a:pt x="16229" y="3310"/>
                  </a:cubicBezTo>
                  <a:cubicBezTo>
                    <a:pt x="16229" y="2146"/>
                    <a:pt x="15271" y="1211"/>
                    <a:pt x="14129" y="1211"/>
                  </a:cubicBezTo>
                  <a:cubicBezTo>
                    <a:pt x="13057" y="1211"/>
                    <a:pt x="12189" y="1987"/>
                    <a:pt x="12029" y="3014"/>
                  </a:cubicBezTo>
                  <a:lnTo>
                    <a:pt x="7145" y="3014"/>
                  </a:lnTo>
                  <a:cubicBezTo>
                    <a:pt x="6871" y="1302"/>
                    <a:pt x="5387" y="1"/>
                    <a:pt x="360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B8851B-F5E8-448D-B2AF-F210C9797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5" y="1487764"/>
            <a:ext cx="4038522" cy="283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80417-EB83-4D4B-865C-B3E2A96A5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737" y="2187589"/>
            <a:ext cx="1649324" cy="1835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72220-0FC6-481E-9604-B45838EE1248}"/>
              </a:ext>
            </a:extLst>
          </p:cNvPr>
          <p:cNvSpPr txBox="1"/>
          <p:nvPr/>
        </p:nvSpPr>
        <p:spPr>
          <a:xfrm>
            <a:off x="6484126" y="189203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D08CB-DF99-43BD-8000-DCEF510FFB46}"/>
              </a:ext>
            </a:extLst>
          </p:cNvPr>
          <p:cNvSpPr txBox="1"/>
          <p:nvPr/>
        </p:nvSpPr>
        <p:spPr>
          <a:xfrm>
            <a:off x="5198092" y="310517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Query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technology Company Profile by Slidesgo">
  <a:themeElements>
    <a:clrScheme name="Simple Light">
      <a:dk1>
        <a:srgbClr val="262722"/>
      </a:dk1>
      <a:lt1>
        <a:srgbClr val="CCEAFA"/>
      </a:lt1>
      <a:dk2>
        <a:srgbClr val="FFFFFF"/>
      </a:dk2>
      <a:lt2>
        <a:srgbClr val="FFFFFF"/>
      </a:lt2>
      <a:accent1>
        <a:srgbClr val="1DA677"/>
      </a:accent1>
      <a:accent2>
        <a:srgbClr val="3A8ABB"/>
      </a:accent2>
      <a:accent3>
        <a:srgbClr val="E096BE"/>
      </a:accent3>
      <a:accent4>
        <a:srgbClr val="FFFFFF"/>
      </a:accent4>
      <a:accent5>
        <a:srgbClr val="FFFFFF"/>
      </a:accent5>
      <a:accent6>
        <a:srgbClr val="FFFFFF"/>
      </a:accent6>
      <a:hlink>
        <a:srgbClr val="2627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421</Words>
  <Application>Microsoft Office PowerPoint</Application>
  <PresentationFormat>On-screen Show (16:9)</PresentationFormat>
  <Paragraphs>87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Archivo</vt:lpstr>
      <vt:lpstr>Archivo Black</vt:lpstr>
      <vt:lpstr>Biotechnology Company Profile by Slidesgo</vt:lpstr>
      <vt:lpstr>Research Methods in Biomedical Informatics Programming Assignment, Spring 2022  </vt:lpstr>
      <vt:lpstr>TABLE OF CONTENTS</vt:lpstr>
      <vt:lpstr>INTRODUCTION</vt:lpstr>
      <vt:lpstr>INTRODUCTION</vt:lpstr>
      <vt:lpstr>ABOUT the problem</vt:lpstr>
      <vt:lpstr>PowerPoint Presentation</vt:lpstr>
      <vt:lpstr>OUR Solution Options</vt:lpstr>
      <vt:lpstr>Solution Approach</vt:lpstr>
      <vt:lpstr>Methodology</vt:lpstr>
      <vt:lpstr>Script Run</vt:lpstr>
      <vt:lpstr>Final Output (from this module)</vt:lpstr>
      <vt:lpstr>Threshold for the number of matches</vt:lpstr>
      <vt:lpstr>Validation Module</vt:lpstr>
      <vt:lpstr>Validation Module</vt:lpstr>
      <vt:lpstr>Validation Result!</vt:lpstr>
      <vt:lpstr>Validation Result!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Biomedical Informatics Programming, Spring 2022  </dc:title>
  <cp:lastModifiedBy>Nourah Salem</cp:lastModifiedBy>
  <cp:revision>19</cp:revision>
  <dcterms:modified xsi:type="dcterms:W3CDTF">2022-04-13T04:49:44Z</dcterms:modified>
</cp:coreProperties>
</file>